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CB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121" autoAdjust="0"/>
  </p:normalViewPr>
  <p:slideViewPr>
    <p:cSldViewPr snapToGrid="0">
      <p:cViewPr varScale="1">
        <p:scale>
          <a:sx n="118" d="100"/>
          <a:sy n="118" d="100"/>
        </p:scale>
        <p:origin x="312" y="108"/>
      </p:cViewPr>
      <p:guideLst/>
    </p:cSldViewPr>
  </p:slideViewPr>
  <p:outlineViewPr>
    <p:cViewPr>
      <p:scale>
        <a:sx n="33" d="100"/>
        <a:sy n="33" d="100"/>
      </p:scale>
      <p:origin x="0" y="-321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238564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410515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7489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721469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7232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3811043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4168243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422639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360729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370338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F27A7-909F-44D6-A584-AEF9F9FFB0F2}"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224343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F27A7-909F-44D6-A584-AEF9F9FFB0F2}" type="datetimeFigureOut">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420050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F27A7-909F-44D6-A584-AEF9F9FFB0F2}"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197282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F27A7-909F-44D6-A584-AEF9F9FFB0F2}"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24579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9F27A7-909F-44D6-A584-AEF9F9FFB0F2}"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374743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9E444-E685-4FAB-B7F8-4AFE42683E26}" type="slidenum">
              <a:rPr lang="en-US" smtClean="0"/>
              <a:t>‹#›</a:t>
            </a:fld>
            <a:endParaRPr lang="en-US"/>
          </a:p>
        </p:txBody>
      </p:sp>
      <p:sp>
        <p:nvSpPr>
          <p:cNvPr id="5" name="Date Placeholder 4"/>
          <p:cNvSpPr>
            <a:spLocks noGrp="1"/>
          </p:cNvSpPr>
          <p:nvPr>
            <p:ph type="dt" sz="half" idx="10"/>
          </p:nvPr>
        </p:nvSpPr>
        <p:spPr/>
        <p:txBody>
          <a:bodyPr/>
          <a:lstStyle/>
          <a:p>
            <a:fld id="{BC9F27A7-909F-44D6-A584-AEF9F9FFB0F2}" type="datetimeFigureOut">
              <a:rPr lang="en-US" smtClean="0"/>
              <a:t>2/2/2021</a:t>
            </a:fld>
            <a:endParaRPr lang="en-US"/>
          </a:p>
        </p:txBody>
      </p:sp>
    </p:spTree>
    <p:extLst>
      <p:ext uri="{BB962C8B-B14F-4D97-AF65-F5344CB8AC3E}">
        <p14:creationId xmlns:p14="http://schemas.microsoft.com/office/powerpoint/2010/main" val="233681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9F27A7-909F-44D6-A584-AEF9F9FFB0F2}" type="datetimeFigureOut">
              <a:rPr lang="en-US" smtClean="0"/>
              <a:t>2/2/2021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B9E444-E685-4FAB-B7F8-4AFE42683E26}" type="slidenum">
              <a:rPr lang="en-US" smtClean="0"/>
              <a:t>‹#›</a:t>
            </a:fld>
            <a:endParaRPr lang="en-US"/>
          </a:p>
        </p:txBody>
      </p:sp>
    </p:spTree>
    <p:extLst>
      <p:ext uri="{BB962C8B-B14F-4D97-AF65-F5344CB8AC3E}">
        <p14:creationId xmlns:p14="http://schemas.microsoft.com/office/powerpoint/2010/main" val="4282042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oogle.co.i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B06C-6F8F-4621-A6DC-BA0407F10D33}"/>
              </a:ext>
            </a:extLst>
          </p:cNvPr>
          <p:cNvSpPr>
            <a:spLocks noGrp="1"/>
          </p:cNvSpPr>
          <p:nvPr>
            <p:ph type="ctrTitle"/>
          </p:nvPr>
        </p:nvSpPr>
        <p:spPr/>
        <p:txBody>
          <a:bodyPr/>
          <a:lstStyle/>
          <a:p>
            <a:pPr algn="ctr"/>
            <a:r>
              <a:rPr lang="en-US" dirty="0" err="1"/>
              <a:t>HTMl</a:t>
            </a:r>
            <a:endParaRPr lang="en-US" dirty="0"/>
          </a:p>
        </p:txBody>
      </p:sp>
      <p:sp>
        <p:nvSpPr>
          <p:cNvPr id="3" name="Subtitle 2">
            <a:extLst>
              <a:ext uri="{FF2B5EF4-FFF2-40B4-BE49-F238E27FC236}">
                <a16:creationId xmlns:a16="http://schemas.microsoft.com/office/drawing/2014/main" id="{0656DE5F-702B-452A-8014-B29B013473E3}"/>
              </a:ext>
            </a:extLst>
          </p:cNvPr>
          <p:cNvSpPr>
            <a:spLocks noGrp="1"/>
          </p:cNvSpPr>
          <p:nvPr>
            <p:ph type="subTitle" idx="1"/>
          </p:nvPr>
        </p:nvSpPr>
        <p:spPr/>
        <p:txBody>
          <a:bodyPr/>
          <a:lstStyle/>
          <a:p>
            <a:pPr algn="ctr"/>
            <a:r>
              <a:rPr lang="en-US" dirty="0"/>
              <a:t>By Anil K</a:t>
            </a:r>
          </a:p>
        </p:txBody>
      </p:sp>
    </p:spTree>
    <p:extLst>
      <p:ext uri="{BB962C8B-B14F-4D97-AF65-F5344CB8AC3E}">
        <p14:creationId xmlns:p14="http://schemas.microsoft.com/office/powerpoint/2010/main" val="2646469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D4E59C-5513-4F9F-BEDD-70C8FB129630}"/>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HTML &lt;pre&gt; Element</a:t>
            </a:r>
            <a:br>
              <a:rPr lang="en-US" dirty="0">
                <a:solidFill>
                  <a:srgbClr val="FFFFFF"/>
                </a:solidFill>
              </a:rPr>
            </a:br>
            <a:endParaRPr lang="en-US" dirty="0">
              <a:solidFill>
                <a:srgbClr val="FFFFFF"/>
              </a:solidFill>
            </a:endParaRPr>
          </a:p>
        </p:txBody>
      </p:sp>
      <p:pic>
        <p:nvPicPr>
          <p:cNvPr id="6" name="Picture 5" descr="A picture containing wall, indoor&#10;&#10;Description automatically generated">
            <a:extLst>
              <a:ext uri="{FF2B5EF4-FFF2-40B4-BE49-F238E27FC236}">
                <a16:creationId xmlns:a16="http://schemas.microsoft.com/office/drawing/2014/main" id="{E2A80612-DC9A-4198-A891-1EEBC195626C}"/>
              </a:ext>
            </a:extLst>
          </p:cNvPr>
          <p:cNvPicPr>
            <a:picLocks noChangeAspect="1"/>
          </p:cNvPicPr>
          <p:nvPr/>
        </p:nvPicPr>
        <p:blipFill>
          <a:blip r:embed="rId2"/>
          <a:stretch>
            <a:fillRect/>
          </a:stretch>
        </p:blipFill>
        <p:spPr>
          <a:xfrm>
            <a:off x="757251" y="2622004"/>
            <a:ext cx="3856774" cy="1702890"/>
          </a:xfrm>
          <a:prstGeom prst="rect">
            <a:avLst/>
          </a:prstGeom>
        </p:spPr>
      </p:pic>
      <p:sp>
        <p:nvSpPr>
          <p:cNvPr id="5" name="Content Placeholder 2">
            <a:extLst>
              <a:ext uri="{FF2B5EF4-FFF2-40B4-BE49-F238E27FC236}">
                <a16:creationId xmlns:a16="http://schemas.microsoft.com/office/drawing/2014/main" id="{E4BD939C-B921-4080-A6E7-4D317791E6A8}"/>
              </a:ext>
            </a:extLst>
          </p:cNvPr>
          <p:cNvSpPr>
            <a:spLocks noGrp="1"/>
          </p:cNvSpPr>
          <p:nvPr>
            <p:ph idx="1"/>
          </p:nvPr>
        </p:nvSpPr>
        <p:spPr>
          <a:xfrm>
            <a:off x="7181725" y="2837329"/>
            <a:ext cx="4512988" cy="3317938"/>
          </a:xfrm>
        </p:spPr>
        <p:txBody>
          <a:bodyPr anchor="t">
            <a:normAutofit/>
          </a:bodyPr>
          <a:lstStyle/>
          <a:p>
            <a:pPr marL="0" indent="0">
              <a:lnSpc>
                <a:spcPct val="90000"/>
              </a:lnSpc>
              <a:buNone/>
            </a:pPr>
            <a:r>
              <a:rPr lang="en-US" altLang="en-US" sz="1700" dirty="0">
                <a:solidFill>
                  <a:schemeClr val="bg1">
                    <a:lumMod val="95000"/>
                  </a:schemeClr>
                </a:solidFill>
              </a:rPr>
              <a:t>The HTML &lt;pre&gt; element defines preformatted text</a:t>
            </a:r>
            <a:r>
              <a:rPr lang="en-US" sz="1700" dirty="0">
                <a:solidFill>
                  <a:schemeClr val="bg1">
                    <a:lumMod val="95000"/>
                  </a:schemeClr>
                </a:solidFill>
              </a:rPr>
              <a:t>.</a:t>
            </a:r>
          </a:p>
          <a:p>
            <a:pPr marL="0" indent="0">
              <a:lnSpc>
                <a:spcPct val="90000"/>
              </a:lnSpc>
              <a:buNone/>
            </a:pPr>
            <a:r>
              <a:rPr lang="en-US" altLang="en-US" sz="1700" dirty="0">
                <a:solidFill>
                  <a:schemeClr val="bg1">
                    <a:lumMod val="95000"/>
                  </a:schemeClr>
                </a:solidFill>
              </a:rPr>
              <a:t>The text inside a &lt;pre&gt; element is displayed in a fixed-width font, and it preserves both spaces and line breaks:</a:t>
            </a:r>
          </a:p>
          <a:p>
            <a:pPr marL="0" indent="0">
              <a:lnSpc>
                <a:spcPct val="90000"/>
              </a:lnSpc>
              <a:buNone/>
            </a:pPr>
            <a:r>
              <a:rPr lang="en-US" altLang="en-US" sz="1700" b="1" dirty="0">
                <a:solidFill>
                  <a:schemeClr val="bg1">
                    <a:lumMod val="95000"/>
                  </a:schemeClr>
                </a:solidFill>
              </a:rPr>
              <a:t>Example :</a:t>
            </a:r>
          </a:p>
          <a:p>
            <a:pPr>
              <a:lnSpc>
                <a:spcPct val="90000"/>
              </a:lnSpc>
            </a:pPr>
            <a:r>
              <a:rPr lang="en-US" sz="1700" dirty="0">
                <a:solidFill>
                  <a:schemeClr val="bg1">
                    <a:lumMod val="95000"/>
                  </a:schemeClr>
                </a:solidFill>
              </a:rPr>
              <a:t>&lt;pre&gt;</a:t>
            </a:r>
            <a:br>
              <a:rPr lang="en-US" sz="1700" dirty="0">
                <a:solidFill>
                  <a:schemeClr val="bg1">
                    <a:lumMod val="95000"/>
                  </a:schemeClr>
                </a:solidFill>
              </a:rPr>
            </a:br>
            <a:r>
              <a:rPr lang="en-US" sz="1700" dirty="0">
                <a:solidFill>
                  <a:schemeClr val="bg1">
                    <a:lumMod val="95000"/>
                  </a:schemeClr>
                </a:solidFill>
              </a:rPr>
              <a:t>  Pre tag line number 1.</a:t>
            </a:r>
            <a:br>
              <a:rPr lang="en-US" sz="1700" dirty="0">
                <a:solidFill>
                  <a:schemeClr val="bg1">
                    <a:lumMod val="95000"/>
                  </a:schemeClr>
                </a:solidFill>
              </a:rPr>
            </a:br>
            <a:r>
              <a:rPr lang="en-US" sz="1700" dirty="0">
                <a:solidFill>
                  <a:schemeClr val="bg1">
                    <a:lumMod val="95000"/>
                  </a:schemeClr>
                </a:solidFill>
              </a:rPr>
              <a:t>  Pre tag line number 2.</a:t>
            </a:r>
            <a:br>
              <a:rPr lang="en-US" sz="1700" dirty="0">
                <a:solidFill>
                  <a:schemeClr val="bg1">
                    <a:lumMod val="95000"/>
                  </a:schemeClr>
                </a:solidFill>
              </a:rPr>
            </a:br>
            <a:r>
              <a:rPr lang="en-US" sz="1700" dirty="0">
                <a:solidFill>
                  <a:schemeClr val="bg1">
                    <a:lumMod val="95000"/>
                  </a:schemeClr>
                </a:solidFill>
              </a:rPr>
              <a:t>  Pre tag line number 3.</a:t>
            </a:r>
            <a:br>
              <a:rPr lang="en-US" sz="1700" dirty="0">
                <a:solidFill>
                  <a:schemeClr val="bg1">
                    <a:lumMod val="95000"/>
                  </a:schemeClr>
                </a:solidFill>
              </a:rPr>
            </a:br>
            <a:r>
              <a:rPr lang="en-US" sz="1700" dirty="0">
                <a:solidFill>
                  <a:schemeClr val="bg1">
                    <a:lumMod val="95000"/>
                  </a:schemeClr>
                </a:solidFill>
              </a:rPr>
              <a:t>  Pre tag line number 4.</a:t>
            </a:r>
            <a:br>
              <a:rPr lang="en-US" sz="1700" dirty="0">
                <a:solidFill>
                  <a:schemeClr val="bg1">
                    <a:lumMod val="95000"/>
                  </a:schemeClr>
                </a:solidFill>
              </a:rPr>
            </a:br>
            <a:r>
              <a:rPr lang="en-US" sz="1700" dirty="0">
                <a:solidFill>
                  <a:schemeClr val="bg1">
                    <a:lumMod val="95000"/>
                  </a:schemeClr>
                </a:solidFill>
              </a:rPr>
              <a:t>&lt;/pre&gt;</a:t>
            </a:r>
          </a:p>
        </p:txBody>
      </p:sp>
    </p:spTree>
    <p:extLst>
      <p:ext uri="{BB962C8B-B14F-4D97-AF65-F5344CB8AC3E}">
        <p14:creationId xmlns:p14="http://schemas.microsoft.com/office/powerpoint/2010/main" val="2599760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Shape 3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1">
            <a:extLst>
              <a:ext uri="{FF2B5EF4-FFF2-40B4-BE49-F238E27FC236}">
                <a16:creationId xmlns:a16="http://schemas.microsoft.com/office/drawing/2014/main" id="{A9F9296B-2B75-4135-968D-D3D4639AE247}"/>
              </a:ext>
            </a:extLst>
          </p:cNvPr>
          <p:cNvSpPr txBox="1">
            <a:spLocks noGrp="1"/>
          </p:cNvSpPr>
          <p:nvPr>
            <p:ph type="title"/>
          </p:nvPr>
        </p:nvSpPr>
        <p:spPr>
          <a:xfrm>
            <a:off x="7181723" y="609600"/>
            <a:ext cx="4512989" cy="22277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rgbClr val="FFFFFF"/>
                </a:solidFill>
              </a:rPr>
              <a:t>HTML Line Breaks</a:t>
            </a:r>
          </a:p>
          <a:p>
            <a:br>
              <a:rPr lang="en-US">
                <a:solidFill>
                  <a:srgbClr val="FFFFFF"/>
                </a:solidFill>
              </a:rPr>
            </a:br>
            <a:endParaRPr lang="en-US">
              <a:solidFill>
                <a:srgbClr val="FFFFFF"/>
              </a:solidFill>
            </a:endParaRPr>
          </a:p>
        </p:txBody>
      </p:sp>
      <p:pic>
        <p:nvPicPr>
          <p:cNvPr id="10" name="Picture 9">
            <a:extLst>
              <a:ext uri="{FF2B5EF4-FFF2-40B4-BE49-F238E27FC236}">
                <a16:creationId xmlns:a16="http://schemas.microsoft.com/office/drawing/2014/main" id="{1A64BC66-4753-4C69-94C1-B91F97B178FC}"/>
              </a:ext>
            </a:extLst>
          </p:cNvPr>
          <p:cNvPicPr>
            <a:picLocks noChangeAspect="1"/>
          </p:cNvPicPr>
          <p:nvPr/>
        </p:nvPicPr>
        <p:blipFill>
          <a:blip r:embed="rId2"/>
          <a:stretch>
            <a:fillRect/>
          </a:stretch>
        </p:blipFill>
        <p:spPr>
          <a:xfrm>
            <a:off x="757251" y="2811217"/>
            <a:ext cx="3856774" cy="1324464"/>
          </a:xfrm>
          <a:prstGeom prst="rect">
            <a:avLst/>
          </a:prstGeom>
        </p:spPr>
      </p:pic>
      <p:sp>
        <p:nvSpPr>
          <p:cNvPr id="3" name="Content Placeholder 2">
            <a:extLst>
              <a:ext uri="{FF2B5EF4-FFF2-40B4-BE49-F238E27FC236}">
                <a16:creationId xmlns:a16="http://schemas.microsoft.com/office/drawing/2014/main" id="{389D84FF-BB1F-4E86-B56F-8DD5BBF731E6}"/>
              </a:ext>
            </a:extLst>
          </p:cNvPr>
          <p:cNvSpPr>
            <a:spLocks noGrp="1"/>
          </p:cNvSpPr>
          <p:nvPr>
            <p:ph idx="1"/>
          </p:nvPr>
        </p:nvSpPr>
        <p:spPr>
          <a:xfrm>
            <a:off x="7181723" y="2022613"/>
            <a:ext cx="4512988" cy="4030317"/>
          </a:xfrm>
        </p:spPr>
        <p:txBody>
          <a:bodyPr anchor="t">
            <a:normAutofit fontScale="92500" lnSpcReduction="10000"/>
          </a:bodyPr>
          <a:lstStyle/>
          <a:p>
            <a:pPr marL="0" indent="0">
              <a:lnSpc>
                <a:spcPct val="90000"/>
              </a:lnSpc>
              <a:buNone/>
            </a:pPr>
            <a:r>
              <a:rPr lang="en-US" sz="2200" dirty="0">
                <a:solidFill>
                  <a:schemeClr val="bg1"/>
                </a:solidFill>
              </a:rPr>
              <a:t>The HTML &lt;</a:t>
            </a:r>
            <a:r>
              <a:rPr lang="en-US" sz="2200" dirty="0" err="1">
                <a:solidFill>
                  <a:schemeClr val="bg1"/>
                </a:solidFill>
              </a:rPr>
              <a:t>br</a:t>
            </a:r>
            <a:r>
              <a:rPr lang="en-US" sz="2200" dirty="0">
                <a:solidFill>
                  <a:schemeClr val="bg1"/>
                </a:solidFill>
              </a:rPr>
              <a:t>&gt; element defines a single line break.</a:t>
            </a:r>
          </a:p>
          <a:p>
            <a:pPr marL="0" indent="0">
              <a:lnSpc>
                <a:spcPct val="90000"/>
              </a:lnSpc>
              <a:buNone/>
            </a:pPr>
            <a:r>
              <a:rPr lang="en-US" sz="2200" dirty="0">
                <a:solidFill>
                  <a:schemeClr val="bg1"/>
                </a:solidFill>
              </a:rPr>
              <a:t>Use &lt;</a:t>
            </a:r>
            <a:r>
              <a:rPr lang="en-US" sz="2200" dirty="0" err="1">
                <a:solidFill>
                  <a:schemeClr val="bg1"/>
                </a:solidFill>
              </a:rPr>
              <a:t>br</a:t>
            </a:r>
            <a:r>
              <a:rPr lang="en-US" sz="2200" dirty="0">
                <a:solidFill>
                  <a:schemeClr val="bg1"/>
                </a:solidFill>
              </a:rPr>
              <a:t>&gt; if you want a line break (a new line) without starting a new paragraph:</a:t>
            </a:r>
          </a:p>
          <a:p>
            <a:pPr marL="0" indent="0">
              <a:lnSpc>
                <a:spcPct val="90000"/>
              </a:lnSpc>
              <a:buNone/>
            </a:pPr>
            <a:endParaRPr lang="en-US" sz="2200" dirty="0">
              <a:solidFill>
                <a:schemeClr val="bg1"/>
              </a:solidFill>
            </a:endParaRPr>
          </a:p>
          <a:p>
            <a:pPr marL="0" indent="0">
              <a:lnSpc>
                <a:spcPct val="90000"/>
              </a:lnSpc>
              <a:buNone/>
            </a:pPr>
            <a:r>
              <a:rPr lang="en-US" sz="2200" dirty="0">
                <a:solidFill>
                  <a:schemeClr val="bg1"/>
                </a:solidFill>
              </a:rPr>
              <a:t>Example :</a:t>
            </a:r>
          </a:p>
          <a:p>
            <a:pPr>
              <a:lnSpc>
                <a:spcPct val="90000"/>
              </a:lnSpc>
            </a:pPr>
            <a:r>
              <a:rPr lang="en-US" sz="2200" dirty="0">
                <a:solidFill>
                  <a:schemeClr val="bg1"/>
                </a:solidFill>
              </a:rPr>
              <a:t>&lt;p&gt;This is a paragraph&lt;</a:t>
            </a:r>
            <a:r>
              <a:rPr lang="en-US" sz="2200" dirty="0" err="1">
                <a:solidFill>
                  <a:schemeClr val="bg1"/>
                </a:solidFill>
              </a:rPr>
              <a:t>br</a:t>
            </a:r>
            <a:r>
              <a:rPr lang="en-US" sz="2200" dirty="0">
                <a:solidFill>
                  <a:schemeClr val="bg1"/>
                </a:solidFill>
              </a:rPr>
              <a:t>&gt;with line break&lt;/p&gt;</a:t>
            </a:r>
          </a:p>
          <a:p>
            <a:pPr>
              <a:lnSpc>
                <a:spcPct val="90000"/>
              </a:lnSpc>
            </a:pPr>
            <a:endParaRPr lang="en-US" sz="2200" dirty="0">
              <a:solidFill>
                <a:schemeClr val="bg1"/>
              </a:solidFill>
            </a:endParaRPr>
          </a:p>
          <a:p>
            <a:pPr marL="0" indent="0">
              <a:lnSpc>
                <a:spcPct val="90000"/>
              </a:lnSpc>
              <a:buNone/>
            </a:pPr>
            <a:r>
              <a:rPr lang="en-US" sz="2200" dirty="0">
                <a:solidFill>
                  <a:schemeClr val="bg1"/>
                </a:solidFill>
              </a:rPr>
              <a:t>The &lt;</a:t>
            </a:r>
            <a:r>
              <a:rPr lang="en-US" sz="2200" dirty="0" err="1">
                <a:solidFill>
                  <a:schemeClr val="bg1"/>
                </a:solidFill>
              </a:rPr>
              <a:t>br</a:t>
            </a:r>
            <a:r>
              <a:rPr lang="en-US" sz="2200" dirty="0">
                <a:solidFill>
                  <a:schemeClr val="bg1"/>
                </a:solidFill>
              </a:rPr>
              <a:t>&gt; tag is an empty tag, which means that it has no end tag.</a:t>
            </a:r>
          </a:p>
          <a:p>
            <a:pPr>
              <a:lnSpc>
                <a:spcPct val="90000"/>
              </a:lnSpc>
            </a:pPr>
            <a:endParaRPr lang="en-US" dirty="0">
              <a:solidFill>
                <a:srgbClr val="FFFFFF"/>
              </a:solidFill>
            </a:endParaRPr>
          </a:p>
        </p:txBody>
      </p:sp>
    </p:spTree>
    <p:extLst>
      <p:ext uri="{BB962C8B-B14F-4D97-AF65-F5344CB8AC3E}">
        <p14:creationId xmlns:p14="http://schemas.microsoft.com/office/powerpoint/2010/main" val="3413470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982390-4F55-4AAB-95A5-7E87453BBD88}"/>
              </a:ext>
            </a:extLst>
          </p:cNvPr>
          <p:cNvSpPr>
            <a:spLocks noGrp="1"/>
          </p:cNvSpPr>
          <p:nvPr>
            <p:ph type="title"/>
          </p:nvPr>
        </p:nvSpPr>
        <p:spPr>
          <a:xfrm>
            <a:off x="7181725" y="224367"/>
            <a:ext cx="4512989" cy="1060174"/>
          </a:xfrm>
        </p:spPr>
        <p:txBody>
          <a:bodyPr anchor="ctr">
            <a:normAutofit/>
          </a:bodyPr>
          <a:lstStyle/>
          <a:p>
            <a:r>
              <a:rPr lang="en-US" dirty="0">
                <a:solidFill>
                  <a:srgbClr val="FFFFFF"/>
                </a:solidFill>
              </a:rPr>
              <a:t>HTML DIV Tag</a:t>
            </a:r>
          </a:p>
        </p:txBody>
      </p:sp>
      <p:pic>
        <p:nvPicPr>
          <p:cNvPr id="4" name="Picture 3">
            <a:extLst>
              <a:ext uri="{FF2B5EF4-FFF2-40B4-BE49-F238E27FC236}">
                <a16:creationId xmlns:a16="http://schemas.microsoft.com/office/drawing/2014/main" id="{8D1715CE-2177-4497-80D2-C111A58D5EEA}"/>
              </a:ext>
            </a:extLst>
          </p:cNvPr>
          <p:cNvPicPr>
            <a:picLocks noChangeAspect="1"/>
          </p:cNvPicPr>
          <p:nvPr/>
        </p:nvPicPr>
        <p:blipFill>
          <a:blip r:embed="rId2"/>
          <a:stretch>
            <a:fillRect/>
          </a:stretch>
        </p:blipFill>
        <p:spPr>
          <a:xfrm>
            <a:off x="757251" y="2663527"/>
            <a:ext cx="3856774" cy="1619844"/>
          </a:xfrm>
          <a:prstGeom prst="rect">
            <a:avLst/>
          </a:prstGeom>
        </p:spPr>
      </p:pic>
      <p:sp>
        <p:nvSpPr>
          <p:cNvPr id="3" name="Content Placeholder 2">
            <a:extLst>
              <a:ext uri="{FF2B5EF4-FFF2-40B4-BE49-F238E27FC236}">
                <a16:creationId xmlns:a16="http://schemas.microsoft.com/office/drawing/2014/main" id="{22B2B02C-3001-4116-8934-1770EB670FEA}"/>
              </a:ext>
            </a:extLst>
          </p:cNvPr>
          <p:cNvSpPr>
            <a:spLocks noGrp="1"/>
          </p:cNvSpPr>
          <p:nvPr>
            <p:ph idx="1"/>
          </p:nvPr>
        </p:nvSpPr>
        <p:spPr>
          <a:xfrm>
            <a:off x="7096539" y="1284542"/>
            <a:ext cx="4989444" cy="5449220"/>
          </a:xfrm>
        </p:spPr>
        <p:txBody>
          <a:bodyPr anchor="t">
            <a:normAutofit lnSpcReduction="10000"/>
          </a:bodyPr>
          <a:lstStyle/>
          <a:p>
            <a:pPr marL="0" indent="0">
              <a:lnSpc>
                <a:spcPct val="90000"/>
              </a:lnSpc>
              <a:buNone/>
            </a:pPr>
            <a:r>
              <a:rPr lang="en-US" sz="1600" dirty="0">
                <a:solidFill>
                  <a:srgbClr val="FFFFFF"/>
                </a:solidFill>
              </a:rPr>
              <a:t>The HTML DIV tag deﬁnes a division or section in an HTML document.</a:t>
            </a:r>
          </a:p>
          <a:p>
            <a:pPr marL="0" indent="0">
              <a:lnSpc>
                <a:spcPct val="90000"/>
              </a:lnSpc>
              <a:buNone/>
            </a:pPr>
            <a:r>
              <a:rPr lang="en-US" sz="1600" dirty="0">
                <a:solidFill>
                  <a:srgbClr val="FFFFFF"/>
                </a:solidFill>
              </a:rPr>
              <a:t>We can divide an html document or the entire webpage into various sections or divisions using DIV tag.</a:t>
            </a:r>
          </a:p>
          <a:p>
            <a:pPr marL="0" indent="0">
              <a:lnSpc>
                <a:spcPct val="90000"/>
              </a:lnSpc>
              <a:buNone/>
            </a:pPr>
            <a:r>
              <a:rPr lang="en-US" sz="1600" dirty="0">
                <a:solidFill>
                  <a:srgbClr val="FFFFFF"/>
                </a:solidFill>
              </a:rPr>
              <a:t>The &lt;div&gt; tag is often used as container for other HTML Elements to style them with CSS.</a:t>
            </a:r>
          </a:p>
          <a:p>
            <a:pPr marL="0" indent="0">
              <a:lnSpc>
                <a:spcPct val="90000"/>
              </a:lnSpc>
              <a:buNone/>
            </a:pPr>
            <a:r>
              <a:rPr lang="en-US" sz="1600" dirty="0">
                <a:solidFill>
                  <a:srgbClr val="FFFFFF"/>
                </a:solidFill>
              </a:rPr>
              <a:t>Within the &lt;div&gt; tags, we can add any number of tags and display like a division or section of content on the webpage. </a:t>
            </a:r>
          </a:p>
          <a:p>
            <a:pPr marL="0" indent="0">
              <a:lnSpc>
                <a:spcPct val="90000"/>
              </a:lnSpc>
              <a:buNone/>
            </a:pPr>
            <a:r>
              <a:rPr lang="en-US" sz="1600" dirty="0">
                <a:solidFill>
                  <a:srgbClr val="FFFFFF"/>
                </a:solidFill>
              </a:rPr>
              <a:t>Please note by default no styles will be added for &lt;div&gt; tag. We may have to use CSS to apply custom styles.</a:t>
            </a:r>
          </a:p>
          <a:p>
            <a:pPr marL="0" indent="0">
              <a:lnSpc>
                <a:spcPct val="90000"/>
              </a:lnSpc>
              <a:buNone/>
            </a:pPr>
            <a:r>
              <a:rPr lang="en-US" sz="1600" b="1" dirty="0">
                <a:solidFill>
                  <a:srgbClr val="FFFFFF"/>
                </a:solidFill>
              </a:rPr>
              <a:t>Example :</a:t>
            </a:r>
          </a:p>
          <a:p>
            <a:pPr marL="0" indent="0">
              <a:lnSpc>
                <a:spcPct val="90000"/>
              </a:lnSpc>
              <a:buNone/>
            </a:pPr>
            <a:r>
              <a:rPr lang="en-US" sz="1600" dirty="0">
                <a:solidFill>
                  <a:srgbClr val="FFFFFF"/>
                </a:solidFill>
              </a:rPr>
              <a:t>&lt;div&gt;</a:t>
            </a:r>
          </a:p>
          <a:p>
            <a:pPr marL="0" indent="0">
              <a:lnSpc>
                <a:spcPct val="90000"/>
              </a:lnSpc>
              <a:buNone/>
            </a:pPr>
            <a:r>
              <a:rPr lang="en-US" sz="1600" dirty="0">
                <a:solidFill>
                  <a:srgbClr val="FFFFFF"/>
                </a:solidFill>
              </a:rPr>
              <a:t>  &lt;h1&gt;Heading inside DIV Tag&lt;/h1&gt;</a:t>
            </a:r>
          </a:p>
          <a:p>
            <a:pPr marL="0" indent="0">
              <a:lnSpc>
                <a:spcPct val="90000"/>
              </a:lnSpc>
              <a:buNone/>
            </a:pPr>
            <a:r>
              <a:rPr lang="en-US" sz="1600" dirty="0">
                <a:solidFill>
                  <a:srgbClr val="FFFFFF"/>
                </a:solidFill>
              </a:rPr>
              <a:t>  &lt;p&gt;Paragraph inside DIV Tag.&lt;/p&gt;</a:t>
            </a:r>
          </a:p>
          <a:p>
            <a:pPr marL="0" indent="0">
              <a:lnSpc>
                <a:spcPct val="90000"/>
              </a:lnSpc>
              <a:buNone/>
            </a:pPr>
            <a:r>
              <a:rPr lang="en-US" sz="1600" dirty="0">
                <a:solidFill>
                  <a:srgbClr val="FFFFFF"/>
                </a:solidFill>
              </a:rPr>
              <a:t>  &lt;p&gt;One more paragraph inside DIV Tag.&lt;/p&gt;</a:t>
            </a:r>
          </a:p>
          <a:p>
            <a:pPr marL="0" indent="0">
              <a:lnSpc>
                <a:spcPct val="90000"/>
              </a:lnSpc>
              <a:buNone/>
            </a:pPr>
            <a:r>
              <a:rPr lang="en-US" sz="1600" dirty="0">
                <a:solidFill>
                  <a:srgbClr val="FFFFFF"/>
                </a:solidFill>
              </a:rPr>
              <a:t>&lt;/div&gt;</a:t>
            </a:r>
          </a:p>
        </p:txBody>
      </p:sp>
    </p:spTree>
    <p:extLst>
      <p:ext uri="{BB962C8B-B14F-4D97-AF65-F5344CB8AC3E}">
        <p14:creationId xmlns:p14="http://schemas.microsoft.com/office/powerpoint/2010/main" val="266925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2CBC49-FEF6-4F5B-8046-9FA2E7F73546}"/>
              </a:ext>
            </a:extLst>
          </p:cNvPr>
          <p:cNvSpPr>
            <a:spLocks noGrp="1"/>
          </p:cNvSpPr>
          <p:nvPr>
            <p:ph type="title"/>
          </p:nvPr>
        </p:nvSpPr>
        <p:spPr>
          <a:xfrm>
            <a:off x="7181723" y="609600"/>
            <a:ext cx="4512989" cy="742122"/>
          </a:xfrm>
        </p:spPr>
        <p:txBody>
          <a:bodyPr anchor="ctr">
            <a:normAutofit/>
          </a:bodyPr>
          <a:lstStyle/>
          <a:p>
            <a:r>
              <a:rPr lang="en-US" dirty="0">
                <a:solidFill>
                  <a:srgbClr val="FFFFFF"/>
                </a:solidFill>
              </a:rPr>
              <a:t>HTML Span Tag</a:t>
            </a:r>
          </a:p>
        </p:txBody>
      </p:sp>
      <p:pic>
        <p:nvPicPr>
          <p:cNvPr id="4" name="Picture 3">
            <a:extLst>
              <a:ext uri="{FF2B5EF4-FFF2-40B4-BE49-F238E27FC236}">
                <a16:creationId xmlns:a16="http://schemas.microsoft.com/office/drawing/2014/main" id="{60328AB0-4609-4C40-B7F0-1AB71882307D}"/>
              </a:ext>
            </a:extLst>
          </p:cNvPr>
          <p:cNvPicPr>
            <a:picLocks noChangeAspect="1"/>
          </p:cNvPicPr>
          <p:nvPr/>
        </p:nvPicPr>
        <p:blipFill>
          <a:blip r:embed="rId2"/>
          <a:stretch>
            <a:fillRect/>
          </a:stretch>
        </p:blipFill>
        <p:spPr>
          <a:xfrm>
            <a:off x="757251" y="3000995"/>
            <a:ext cx="3856774" cy="944909"/>
          </a:xfrm>
          <a:prstGeom prst="rect">
            <a:avLst/>
          </a:prstGeom>
        </p:spPr>
      </p:pic>
      <p:sp>
        <p:nvSpPr>
          <p:cNvPr id="3" name="Content Placeholder 2">
            <a:extLst>
              <a:ext uri="{FF2B5EF4-FFF2-40B4-BE49-F238E27FC236}">
                <a16:creationId xmlns:a16="http://schemas.microsoft.com/office/drawing/2014/main" id="{B972C80B-0C0E-4D71-9240-7F0724447C31}"/>
              </a:ext>
            </a:extLst>
          </p:cNvPr>
          <p:cNvSpPr>
            <a:spLocks noGrp="1"/>
          </p:cNvSpPr>
          <p:nvPr>
            <p:ph idx="1"/>
          </p:nvPr>
        </p:nvSpPr>
        <p:spPr>
          <a:xfrm>
            <a:off x="7022501" y="1693253"/>
            <a:ext cx="5059018" cy="4505302"/>
          </a:xfrm>
        </p:spPr>
        <p:txBody>
          <a:bodyPr anchor="t">
            <a:normAutofit/>
          </a:bodyPr>
          <a:lstStyle/>
          <a:p>
            <a:pPr marL="0" indent="0">
              <a:lnSpc>
                <a:spcPct val="90000"/>
              </a:lnSpc>
              <a:buNone/>
            </a:pPr>
            <a:r>
              <a:rPr lang="en-US" sz="2000" dirty="0">
                <a:solidFill>
                  <a:srgbClr val="FFFFFF"/>
                </a:solidFill>
              </a:rPr>
              <a:t>The &lt;span&gt; tag is an example of inline element. </a:t>
            </a:r>
          </a:p>
          <a:p>
            <a:pPr marL="0" indent="0">
              <a:lnSpc>
                <a:spcPct val="90000"/>
              </a:lnSpc>
              <a:buNone/>
            </a:pPr>
            <a:r>
              <a:rPr lang="en-US" sz="2000" dirty="0">
                <a:solidFill>
                  <a:srgbClr val="FFFFFF"/>
                </a:solidFill>
              </a:rPr>
              <a:t>By using &lt;span&gt; tag we can apply some styles for a speciﬁc character or a word or a group of words inside a paragraph. </a:t>
            </a:r>
          </a:p>
          <a:p>
            <a:pPr marL="0" indent="0">
              <a:lnSpc>
                <a:spcPct val="90000"/>
              </a:lnSpc>
              <a:buNone/>
            </a:pPr>
            <a:r>
              <a:rPr lang="en-US" sz="2000" dirty="0">
                <a:solidFill>
                  <a:srgbClr val="FFFFFF"/>
                </a:solidFill>
              </a:rPr>
              <a:t>Just by adding a &lt;span&gt; tag, no styles will be applied by default. We can manage the styles by using CSS.</a:t>
            </a:r>
          </a:p>
          <a:p>
            <a:pPr marL="0" indent="0">
              <a:lnSpc>
                <a:spcPct val="90000"/>
              </a:lnSpc>
              <a:buNone/>
            </a:pPr>
            <a:r>
              <a:rPr lang="en-US" sz="2000" dirty="0">
                <a:solidFill>
                  <a:srgbClr val="FFFFFF"/>
                </a:solidFill>
              </a:rPr>
              <a:t>For example we have a content as follows:</a:t>
            </a:r>
          </a:p>
          <a:p>
            <a:pPr marL="0" indent="0">
              <a:lnSpc>
                <a:spcPct val="90000"/>
              </a:lnSpc>
              <a:buNone/>
            </a:pPr>
            <a:r>
              <a:rPr lang="en-US" sz="2000" dirty="0">
                <a:solidFill>
                  <a:srgbClr val="FFFFFF"/>
                </a:solidFill>
              </a:rPr>
              <a:t>&lt;p&gt;This is a paragraph with &lt;span style="</a:t>
            </a:r>
            <a:r>
              <a:rPr lang="en-US" sz="2000" dirty="0" err="1">
                <a:solidFill>
                  <a:srgbClr val="FFFFFF"/>
                </a:solidFill>
              </a:rPr>
              <a:t>color:red;font-weight:bold</a:t>
            </a:r>
            <a:r>
              <a:rPr lang="en-US" sz="2000" dirty="0">
                <a:solidFill>
                  <a:srgbClr val="FFFFFF"/>
                </a:solidFill>
              </a:rPr>
              <a:t>"&gt;red&lt;/span&gt; color span&lt;/p&gt;</a:t>
            </a:r>
          </a:p>
          <a:p>
            <a:pPr marL="0" indent="0">
              <a:lnSpc>
                <a:spcPct val="90000"/>
              </a:lnSpc>
              <a:buNone/>
            </a:pPr>
            <a:endParaRPr lang="en-US" sz="1600" dirty="0">
              <a:solidFill>
                <a:srgbClr val="FFFFFF"/>
              </a:solidFill>
            </a:endParaRPr>
          </a:p>
        </p:txBody>
      </p:sp>
    </p:spTree>
    <p:extLst>
      <p:ext uri="{BB962C8B-B14F-4D97-AF65-F5344CB8AC3E}">
        <p14:creationId xmlns:p14="http://schemas.microsoft.com/office/powerpoint/2010/main" val="177943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5ED8D2-D526-489A-9766-75B83ED086DE}"/>
              </a:ext>
            </a:extLst>
          </p:cNvPr>
          <p:cNvSpPr>
            <a:spLocks noGrp="1"/>
          </p:cNvSpPr>
          <p:nvPr>
            <p:ph type="title"/>
          </p:nvPr>
        </p:nvSpPr>
        <p:spPr>
          <a:xfrm>
            <a:off x="7007087" y="609600"/>
            <a:ext cx="4687625" cy="806726"/>
          </a:xfrm>
        </p:spPr>
        <p:txBody>
          <a:bodyPr anchor="ctr">
            <a:normAutofit/>
          </a:bodyPr>
          <a:lstStyle/>
          <a:p>
            <a:r>
              <a:rPr lang="en-US" dirty="0">
                <a:solidFill>
                  <a:srgbClr val="FFFFFF"/>
                </a:solidFill>
              </a:rPr>
              <a:t>HTML Text Formatting</a:t>
            </a:r>
          </a:p>
        </p:txBody>
      </p:sp>
      <p:pic>
        <p:nvPicPr>
          <p:cNvPr id="4" name="Picture 3">
            <a:extLst>
              <a:ext uri="{FF2B5EF4-FFF2-40B4-BE49-F238E27FC236}">
                <a16:creationId xmlns:a16="http://schemas.microsoft.com/office/drawing/2014/main" id="{E5989B06-D255-4655-9458-7956CD1815C5}"/>
              </a:ext>
            </a:extLst>
          </p:cNvPr>
          <p:cNvPicPr>
            <a:picLocks noChangeAspect="1"/>
          </p:cNvPicPr>
          <p:nvPr/>
        </p:nvPicPr>
        <p:blipFill>
          <a:blip r:embed="rId2"/>
          <a:stretch>
            <a:fillRect/>
          </a:stretch>
        </p:blipFill>
        <p:spPr>
          <a:xfrm>
            <a:off x="1406335" y="1168399"/>
            <a:ext cx="2558605" cy="4610101"/>
          </a:xfrm>
          <a:prstGeom prst="rect">
            <a:avLst/>
          </a:prstGeom>
        </p:spPr>
      </p:pic>
      <p:sp>
        <p:nvSpPr>
          <p:cNvPr id="3" name="Content Placeholder 2">
            <a:extLst>
              <a:ext uri="{FF2B5EF4-FFF2-40B4-BE49-F238E27FC236}">
                <a16:creationId xmlns:a16="http://schemas.microsoft.com/office/drawing/2014/main" id="{D98E4A3A-D184-48F0-ADD6-4547B000C44F}"/>
              </a:ext>
            </a:extLst>
          </p:cNvPr>
          <p:cNvSpPr>
            <a:spLocks noGrp="1"/>
          </p:cNvSpPr>
          <p:nvPr>
            <p:ph idx="1"/>
          </p:nvPr>
        </p:nvSpPr>
        <p:spPr>
          <a:xfrm>
            <a:off x="7181725" y="1555474"/>
            <a:ext cx="4859532" cy="4599793"/>
          </a:xfrm>
        </p:spPr>
        <p:txBody>
          <a:bodyPr anchor="t">
            <a:normAutofit/>
          </a:bodyPr>
          <a:lstStyle/>
          <a:p>
            <a:pPr marL="0" indent="0">
              <a:lnSpc>
                <a:spcPct val="90000"/>
              </a:lnSpc>
              <a:buNone/>
            </a:pPr>
            <a:r>
              <a:rPr lang="en-US" sz="2000" dirty="0">
                <a:solidFill>
                  <a:srgbClr val="FFFFFF"/>
                </a:solidFill>
              </a:rPr>
              <a:t>We can apply various text formatting styles to the HTML content using the following text formatting tags.</a:t>
            </a:r>
          </a:p>
          <a:p>
            <a:pPr marL="0" indent="0">
              <a:lnSpc>
                <a:spcPct val="90000"/>
              </a:lnSpc>
              <a:buNone/>
            </a:pPr>
            <a:r>
              <a:rPr lang="en-US" sz="2000" dirty="0">
                <a:solidFill>
                  <a:srgbClr val="FFFFFF"/>
                </a:solidFill>
              </a:rPr>
              <a:t>&lt;b&gt; — for Bold text</a:t>
            </a:r>
          </a:p>
          <a:p>
            <a:pPr marL="0" indent="0">
              <a:lnSpc>
                <a:spcPct val="90000"/>
              </a:lnSpc>
              <a:buNone/>
            </a:pPr>
            <a:r>
              <a:rPr lang="en-US" sz="2000" dirty="0">
                <a:solidFill>
                  <a:srgbClr val="FFFFFF"/>
                </a:solidFill>
              </a:rPr>
              <a:t>&lt;</a:t>
            </a:r>
            <a:r>
              <a:rPr lang="en-US" sz="2000" dirty="0" err="1">
                <a:solidFill>
                  <a:srgbClr val="FFFFFF"/>
                </a:solidFill>
              </a:rPr>
              <a:t>i</a:t>
            </a:r>
            <a:r>
              <a:rPr lang="en-US" sz="2000" dirty="0">
                <a:solidFill>
                  <a:srgbClr val="FFFFFF"/>
                </a:solidFill>
              </a:rPr>
              <a:t>&gt; — for Italic text</a:t>
            </a:r>
          </a:p>
          <a:p>
            <a:pPr marL="0" indent="0">
              <a:lnSpc>
                <a:spcPct val="90000"/>
              </a:lnSpc>
              <a:buNone/>
            </a:pPr>
            <a:r>
              <a:rPr lang="en-US" sz="2000" dirty="0">
                <a:solidFill>
                  <a:srgbClr val="FFFFFF"/>
                </a:solidFill>
              </a:rPr>
              <a:t>&lt;</a:t>
            </a:r>
            <a:r>
              <a:rPr lang="en-US" sz="2000" dirty="0" err="1">
                <a:solidFill>
                  <a:srgbClr val="FFFFFF"/>
                </a:solidFill>
              </a:rPr>
              <a:t>em</a:t>
            </a:r>
            <a:r>
              <a:rPr lang="en-US" sz="2000" dirty="0">
                <a:solidFill>
                  <a:srgbClr val="FFFFFF"/>
                </a:solidFill>
              </a:rPr>
              <a:t>&gt; — for Emphasized text</a:t>
            </a:r>
          </a:p>
          <a:p>
            <a:pPr marL="0" indent="0">
              <a:lnSpc>
                <a:spcPct val="90000"/>
              </a:lnSpc>
              <a:buNone/>
            </a:pPr>
            <a:r>
              <a:rPr lang="en-US" sz="2000" dirty="0">
                <a:solidFill>
                  <a:srgbClr val="FFFFFF"/>
                </a:solidFill>
              </a:rPr>
              <a:t>&lt;mark&gt; — for Marked text</a:t>
            </a:r>
          </a:p>
          <a:p>
            <a:pPr marL="0" indent="0">
              <a:lnSpc>
                <a:spcPct val="90000"/>
              </a:lnSpc>
              <a:buNone/>
            </a:pPr>
            <a:r>
              <a:rPr lang="en-US" sz="2000" dirty="0">
                <a:solidFill>
                  <a:srgbClr val="FFFFFF"/>
                </a:solidFill>
              </a:rPr>
              <a:t>&lt;small&gt; — for Small text</a:t>
            </a:r>
          </a:p>
          <a:p>
            <a:pPr marL="0" indent="0">
              <a:lnSpc>
                <a:spcPct val="90000"/>
              </a:lnSpc>
              <a:buNone/>
            </a:pPr>
            <a:r>
              <a:rPr lang="en-US" sz="2000" dirty="0">
                <a:solidFill>
                  <a:srgbClr val="FFFFFF"/>
                </a:solidFill>
              </a:rPr>
              <a:t>&lt;del&gt; — for Deleted text </a:t>
            </a:r>
          </a:p>
          <a:p>
            <a:pPr marL="0" indent="0">
              <a:lnSpc>
                <a:spcPct val="90000"/>
              </a:lnSpc>
              <a:buNone/>
            </a:pPr>
            <a:r>
              <a:rPr lang="en-US" sz="2000" dirty="0">
                <a:solidFill>
                  <a:srgbClr val="FFFFFF"/>
                </a:solidFill>
              </a:rPr>
              <a:t>&lt;ins&gt; — for Inserted text </a:t>
            </a:r>
          </a:p>
          <a:p>
            <a:pPr marL="0" indent="0">
              <a:lnSpc>
                <a:spcPct val="90000"/>
              </a:lnSpc>
              <a:buNone/>
            </a:pPr>
            <a:r>
              <a:rPr lang="en-US" sz="2000" dirty="0">
                <a:solidFill>
                  <a:srgbClr val="FFFFFF"/>
                </a:solidFill>
              </a:rPr>
              <a:t>&lt;sub&gt; — for Subscript text</a:t>
            </a:r>
          </a:p>
          <a:p>
            <a:pPr marL="0" indent="0">
              <a:lnSpc>
                <a:spcPct val="90000"/>
              </a:lnSpc>
              <a:buNone/>
            </a:pPr>
            <a:r>
              <a:rPr lang="en-US" sz="2000" dirty="0">
                <a:solidFill>
                  <a:srgbClr val="FFFFFF"/>
                </a:solidFill>
              </a:rPr>
              <a:t>&lt;sup&gt; — for Superscript text</a:t>
            </a:r>
          </a:p>
        </p:txBody>
      </p:sp>
    </p:spTree>
    <p:extLst>
      <p:ext uri="{BB962C8B-B14F-4D97-AF65-F5344CB8AC3E}">
        <p14:creationId xmlns:p14="http://schemas.microsoft.com/office/powerpoint/2010/main" val="395240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F762C-FE2E-4221-A13D-722B55A71553}"/>
              </a:ext>
            </a:extLst>
          </p:cNvPr>
          <p:cNvSpPr>
            <a:spLocks noGrp="1"/>
          </p:cNvSpPr>
          <p:nvPr>
            <p:ph idx="1"/>
          </p:nvPr>
        </p:nvSpPr>
        <p:spPr>
          <a:xfrm>
            <a:off x="213691" y="342289"/>
            <a:ext cx="4919869" cy="6100041"/>
          </a:xfrm>
        </p:spPr>
        <p:txBody>
          <a:bodyPr>
            <a:normAutofit fontScale="92500" lnSpcReduction="10000"/>
          </a:bodyPr>
          <a:lstStyle/>
          <a:p>
            <a:pPr marL="0" indent="0">
              <a:buNone/>
            </a:pPr>
            <a:r>
              <a:rPr lang="en-US" dirty="0"/>
              <a:t>&lt;!--Bold Text--&gt;</a:t>
            </a:r>
          </a:p>
          <a:p>
            <a:pPr marL="0" indent="0">
              <a:buNone/>
            </a:pPr>
            <a:r>
              <a:rPr lang="en-US" dirty="0"/>
              <a:t>&lt;div&gt;</a:t>
            </a:r>
          </a:p>
          <a:p>
            <a:pPr marL="0" indent="0">
              <a:buNone/>
            </a:pPr>
            <a:r>
              <a:rPr lang="en-US" dirty="0"/>
              <a:t>	&lt;p&gt;I am &lt;b&gt;Bold&lt;/b&gt; text&lt;/p&gt;</a:t>
            </a:r>
          </a:p>
          <a:p>
            <a:pPr marL="0" indent="0">
              <a:buNone/>
            </a:pPr>
            <a:r>
              <a:rPr lang="en-US" dirty="0"/>
              <a:t>&lt;/div&gt;</a:t>
            </a:r>
          </a:p>
          <a:p>
            <a:pPr marL="0" indent="0">
              <a:buNone/>
            </a:pPr>
            <a:r>
              <a:rPr lang="en-US" dirty="0"/>
              <a:t>&lt;!--Italic Text--&gt;</a:t>
            </a:r>
          </a:p>
          <a:p>
            <a:pPr marL="0" indent="0">
              <a:buNone/>
            </a:pPr>
            <a:r>
              <a:rPr lang="en-US" dirty="0"/>
              <a:t>&lt;div&gt;</a:t>
            </a:r>
          </a:p>
          <a:p>
            <a:pPr marL="0" indent="0">
              <a:buNone/>
            </a:pPr>
            <a:r>
              <a:rPr lang="en-US" dirty="0"/>
              <a:t>	&lt;p&gt;I am &lt;</a:t>
            </a:r>
            <a:r>
              <a:rPr lang="en-US" dirty="0" err="1"/>
              <a:t>i</a:t>
            </a:r>
            <a:r>
              <a:rPr lang="en-US" dirty="0"/>
              <a:t>&gt;Italic&lt;/</a:t>
            </a:r>
            <a:r>
              <a:rPr lang="en-US" dirty="0" err="1"/>
              <a:t>i</a:t>
            </a:r>
            <a:r>
              <a:rPr lang="en-US" dirty="0"/>
              <a:t>&gt; text&lt;/p&gt;</a:t>
            </a:r>
          </a:p>
          <a:p>
            <a:pPr marL="0" indent="0">
              <a:buNone/>
            </a:pPr>
            <a:r>
              <a:rPr lang="en-US" dirty="0"/>
              <a:t>&lt;/div&gt;</a:t>
            </a:r>
          </a:p>
          <a:p>
            <a:pPr marL="0" indent="0">
              <a:buNone/>
            </a:pPr>
            <a:r>
              <a:rPr lang="en-US" dirty="0"/>
              <a:t>&lt;!--Emphasized Text--&gt;</a:t>
            </a:r>
          </a:p>
          <a:p>
            <a:pPr marL="0" indent="0">
              <a:buNone/>
            </a:pPr>
            <a:r>
              <a:rPr lang="en-US" dirty="0"/>
              <a:t>&lt;div&gt;</a:t>
            </a:r>
          </a:p>
          <a:p>
            <a:pPr marL="0" indent="0">
              <a:buNone/>
            </a:pPr>
            <a:r>
              <a:rPr lang="en-US" dirty="0"/>
              <a:t>	&lt;p&gt;I am &lt;</a:t>
            </a:r>
            <a:r>
              <a:rPr lang="en-US" dirty="0" err="1"/>
              <a:t>em</a:t>
            </a:r>
            <a:r>
              <a:rPr lang="en-US" dirty="0"/>
              <a:t>&gt;Emphasized&lt;/</a:t>
            </a:r>
            <a:r>
              <a:rPr lang="en-US" dirty="0" err="1"/>
              <a:t>em</a:t>
            </a:r>
            <a:r>
              <a:rPr lang="en-US" dirty="0"/>
              <a:t>&gt; text&lt;/p&gt;</a:t>
            </a:r>
          </a:p>
          <a:p>
            <a:pPr marL="0" indent="0">
              <a:buNone/>
            </a:pPr>
            <a:r>
              <a:rPr lang="en-US" dirty="0"/>
              <a:t>&lt;/div&gt;</a:t>
            </a:r>
          </a:p>
          <a:p>
            <a:pPr marL="0" indent="0">
              <a:buNone/>
            </a:pPr>
            <a:r>
              <a:rPr lang="en-US" dirty="0"/>
              <a:t>&lt;!--Marked Text--&gt;</a:t>
            </a:r>
          </a:p>
          <a:p>
            <a:pPr marL="0" indent="0">
              <a:buNone/>
            </a:pPr>
            <a:r>
              <a:rPr lang="en-US" dirty="0"/>
              <a:t>&lt;div&gt;</a:t>
            </a:r>
          </a:p>
          <a:p>
            <a:pPr marL="0" indent="0">
              <a:buNone/>
            </a:pPr>
            <a:r>
              <a:rPr lang="en-US" dirty="0"/>
              <a:t>	&lt;p&gt;I am &lt;mark&gt;Marked&lt;/mark&gt; text&lt;/p&gt;</a:t>
            </a:r>
          </a:p>
          <a:p>
            <a:pPr marL="0" indent="0">
              <a:buNone/>
            </a:pPr>
            <a:r>
              <a:rPr lang="en-US" dirty="0"/>
              <a:t>&lt;/div&gt;</a:t>
            </a:r>
          </a:p>
          <a:p>
            <a:pPr marL="0" indent="0">
              <a:buNone/>
            </a:pPr>
            <a:endParaRPr lang="en-US" dirty="0"/>
          </a:p>
        </p:txBody>
      </p:sp>
      <p:sp>
        <p:nvSpPr>
          <p:cNvPr id="4" name="Rectangle 3">
            <a:extLst>
              <a:ext uri="{FF2B5EF4-FFF2-40B4-BE49-F238E27FC236}">
                <a16:creationId xmlns:a16="http://schemas.microsoft.com/office/drawing/2014/main" id="{4009614C-63C7-46B4-A97E-74CA83AE88A7}"/>
              </a:ext>
            </a:extLst>
          </p:cNvPr>
          <p:cNvSpPr/>
          <p:nvPr/>
        </p:nvSpPr>
        <p:spPr>
          <a:xfrm>
            <a:off x="5272708" y="342289"/>
            <a:ext cx="4998399" cy="5909310"/>
          </a:xfrm>
          <a:prstGeom prst="rect">
            <a:avLst/>
          </a:prstGeom>
        </p:spPr>
        <p:txBody>
          <a:bodyPr wrap="square">
            <a:spAutoFit/>
          </a:bodyPr>
          <a:lstStyle/>
          <a:p>
            <a:r>
              <a:rPr lang="en-US" dirty="0">
                <a:solidFill>
                  <a:schemeClr val="tx1">
                    <a:lumMod val="75000"/>
                    <a:lumOff val="25000"/>
                  </a:schemeClr>
                </a:solidFill>
              </a:rPr>
              <a:t>&lt;!--Small Text--&gt;</a:t>
            </a:r>
          </a:p>
          <a:p>
            <a:r>
              <a:rPr lang="en-US" dirty="0">
                <a:solidFill>
                  <a:schemeClr val="tx1">
                    <a:lumMod val="75000"/>
                    <a:lumOff val="25000"/>
                  </a:schemeClr>
                </a:solidFill>
              </a:rPr>
              <a:t>&lt;div&gt;</a:t>
            </a:r>
          </a:p>
          <a:p>
            <a:r>
              <a:rPr lang="en-US" dirty="0">
                <a:solidFill>
                  <a:schemeClr val="tx1">
                    <a:lumMod val="75000"/>
                    <a:lumOff val="25000"/>
                  </a:schemeClr>
                </a:solidFill>
              </a:rPr>
              <a:t>	&lt;p&gt;I am &lt;small&gt;Small&lt;/small&gt; text&lt;/p&gt;</a:t>
            </a:r>
          </a:p>
          <a:p>
            <a:r>
              <a:rPr lang="en-US" dirty="0">
                <a:solidFill>
                  <a:schemeClr val="tx1">
                    <a:lumMod val="75000"/>
                    <a:lumOff val="25000"/>
                  </a:schemeClr>
                </a:solidFill>
              </a:rPr>
              <a:t>&lt;/div&gt;</a:t>
            </a:r>
          </a:p>
          <a:p>
            <a:r>
              <a:rPr lang="en-US" dirty="0">
                <a:solidFill>
                  <a:schemeClr val="tx1">
                    <a:lumMod val="75000"/>
                    <a:lumOff val="25000"/>
                  </a:schemeClr>
                </a:solidFill>
              </a:rPr>
              <a:t>&lt;!--Delete Text--&gt;</a:t>
            </a:r>
          </a:p>
          <a:p>
            <a:r>
              <a:rPr lang="en-US" dirty="0">
                <a:solidFill>
                  <a:schemeClr val="tx1">
                    <a:lumMod val="75000"/>
                    <a:lumOff val="25000"/>
                  </a:schemeClr>
                </a:solidFill>
              </a:rPr>
              <a:t>&lt;div&gt;</a:t>
            </a:r>
          </a:p>
          <a:p>
            <a:r>
              <a:rPr lang="en-US" dirty="0">
                <a:solidFill>
                  <a:schemeClr val="tx1">
                    <a:lumMod val="75000"/>
                    <a:lumOff val="25000"/>
                  </a:schemeClr>
                </a:solidFill>
              </a:rPr>
              <a:t>	&lt;p&gt;I am &lt;del&gt;Delete&lt;/del&gt; text&lt;/p&gt;</a:t>
            </a:r>
          </a:p>
          <a:p>
            <a:r>
              <a:rPr lang="en-US" dirty="0">
                <a:solidFill>
                  <a:schemeClr val="tx1">
                    <a:lumMod val="75000"/>
                    <a:lumOff val="25000"/>
                  </a:schemeClr>
                </a:solidFill>
              </a:rPr>
              <a:t>&lt;/div&gt;</a:t>
            </a:r>
          </a:p>
          <a:p>
            <a:r>
              <a:rPr lang="en-US" dirty="0">
                <a:solidFill>
                  <a:schemeClr val="tx1">
                    <a:lumMod val="75000"/>
                    <a:lumOff val="25000"/>
                  </a:schemeClr>
                </a:solidFill>
              </a:rPr>
              <a:t>&lt;!--Inserted Text--&gt;</a:t>
            </a:r>
          </a:p>
          <a:p>
            <a:r>
              <a:rPr lang="en-US" dirty="0">
                <a:solidFill>
                  <a:schemeClr val="tx1">
                    <a:lumMod val="75000"/>
                    <a:lumOff val="25000"/>
                  </a:schemeClr>
                </a:solidFill>
              </a:rPr>
              <a:t>&lt;div&gt;</a:t>
            </a:r>
          </a:p>
          <a:p>
            <a:r>
              <a:rPr lang="en-US" dirty="0">
                <a:solidFill>
                  <a:schemeClr val="tx1">
                    <a:lumMod val="75000"/>
                    <a:lumOff val="25000"/>
                  </a:schemeClr>
                </a:solidFill>
              </a:rPr>
              <a:t>	&lt;p&gt;I am &lt;ins&gt;Inserted&lt;/ins&gt; text&lt;/p&gt;</a:t>
            </a:r>
          </a:p>
          <a:p>
            <a:r>
              <a:rPr lang="en-US" dirty="0">
                <a:solidFill>
                  <a:schemeClr val="tx1">
                    <a:lumMod val="75000"/>
                    <a:lumOff val="25000"/>
                  </a:schemeClr>
                </a:solidFill>
              </a:rPr>
              <a:t>&lt;/div&gt;</a:t>
            </a:r>
          </a:p>
          <a:p>
            <a:r>
              <a:rPr lang="en-US" dirty="0">
                <a:solidFill>
                  <a:schemeClr val="tx1">
                    <a:lumMod val="75000"/>
                    <a:lumOff val="25000"/>
                  </a:schemeClr>
                </a:solidFill>
              </a:rPr>
              <a:t>&lt;!--Subscript Text--&gt;</a:t>
            </a:r>
          </a:p>
          <a:p>
            <a:r>
              <a:rPr lang="en-US" dirty="0">
                <a:solidFill>
                  <a:schemeClr val="tx1">
                    <a:lumMod val="75000"/>
                    <a:lumOff val="25000"/>
                  </a:schemeClr>
                </a:solidFill>
              </a:rPr>
              <a:t>&lt;div&gt;</a:t>
            </a:r>
          </a:p>
          <a:p>
            <a:r>
              <a:rPr lang="en-US" dirty="0">
                <a:solidFill>
                  <a:schemeClr val="tx1">
                    <a:lumMod val="75000"/>
                    <a:lumOff val="25000"/>
                  </a:schemeClr>
                </a:solidFill>
              </a:rPr>
              <a:t>	&lt;p&gt;I am &lt;sub&gt;Subscript&lt;/sub&gt; text&lt;/p&gt;</a:t>
            </a:r>
          </a:p>
          <a:p>
            <a:r>
              <a:rPr lang="en-US" dirty="0">
                <a:solidFill>
                  <a:schemeClr val="tx1">
                    <a:lumMod val="75000"/>
                    <a:lumOff val="25000"/>
                  </a:schemeClr>
                </a:solidFill>
              </a:rPr>
              <a:t>&lt;/div&gt;</a:t>
            </a:r>
          </a:p>
          <a:p>
            <a:endParaRPr lang="en-US" dirty="0">
              <a:solidFill>
                <a:schemeClr val="tx1">
                  <a:lumMod val="75000"/>
                  <a:lumOff val="25000"/>
                </a:schemeClr>
              </a:solidFill>
            </a:endParaRPr>
          </a:p>
          <a:p>
            <a:r>
              <a:rPr lang="en-US" dirty="0">
                <a:solidFill>
                  <a:schemeClr val="tx1">
                    <a:lumMod val="75000"/>
                    <a:lumOff val="25000"/>
                  </a:schemeClr>
                </a:solidFill>
              </a:rPr>
              <a:t>&lt;!--Superscript Text--&gt;</a:t>
            </a:r>
          </a:p>
          <a:p>
            <a:r>
              <a:rPr lang="en-US" dirty="0">
                <a:solidFill>
                  <a:schemeClr val="tx1">
                    <a:lumMod val="75000"/>
                    <a:lumOff val="25000"/>
                  </a:schemeClr>
                </a:solidFill>
              </a:rPr>
              <a:t>&lt;div&gt;</a:t>
            </a:r>
          </a:p>
          <a:p>
            <a:r>
              <a:rPr lang="en-US" dirty="0">
                <a:solidFill>
                  <a:schemeClr val="tx1">
                    <a:lumMod val="75000"/>
                    <a:lumOff val="25000"/>
                  </a:schemeClr>
                </a:solidFill>
              </a:rPr>
              <a:t>	&lt;p&gt;I am &lt;sup&gt;Superscript&lt;/sup&gt; text&lt;/p&gt;</a:t>
            </a:r>
          </a:p>
          <a:p>
            <a:r>
              <a:rPr lang="en-US" dirty="0">
                <a:solidFill>
                  <a:schemeClr val="tx1">
                    <a:lumMod val="75000"/>
                    <a:lumOff val="25000"/>
                  </a:schemeClr>
                </a:solidFill>
              </a:rPr>
              <a:t>&lt;/div&gt;</a:t>
            </a:r>
          </a:p>
        </p:txBody>
      </p:sp>
      <p:cxnSp>
        <p:nvCxnSpPr>
          <p:cNvPr id="7" name="Straight Connector 6">
            <a:extLst>
              <a:ext uri="{FF2B5EF4-FFF2-40B4-BE49-F238E27FC236}">
                <a16:creationId xmlns:a16="http://schemas.microsoft.com/office/drawing/2014/main" id="{361E8869-57C4-4A79-AE28-0BACDE7CC8AD}"/>
              </a:ext>
            </a:extLst>
          </p:cNvPr>
          <p:cNvCxnSpPr/>
          <p:nvPr/>
        </p:nvCxnSpPr>
        <p:spPr>
          <a:xfrm>
            <a:off x="5411857" y="228932"/>
            <a:ext cx="0" cy="4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2EB3A87-035F-4BE4-B166-16098C442921}"/>
              </a:ext>
            </a:extLst>
          </p:cNvPr>
          <p:cNvCxnSpPr/>
          <p:nvPr/>
        </p:nvCxnSpPr>
        <p:spPr>
          <a:xfrm>
            <a:off x="5019261" y="378979"/>
            <a:ext cx="0" cy="61000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02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C3C3CB-C0F6-4A25-9287-A3F0CC67B268}"/>
              </a:ext>
            </a:extLst>
          </p:cNvPr>
          <p:cNvSpPr>
            <a:spLocks noGrp="1"/>
          </p:cNvSpPr>
          <p:nvPr>
            <p:ph type="title"/>
          </p:nvPr>
        </p:nvSpPr>
        <p:spPr>
          <a:xfrm>
            <a:off x="7181724" y="61733"/>
            <a:ext cx="4512989" cy="897393"/>
          </a:xfrm>
        </p:spPr>
        <p:txBody>
          <a:bodyPr anchor="ctr">
            <a:normAutofit/>
          </a:bodyPr>
          <a:lstStyle/>
          <a:p>
            <a:r>
              <a:rPr lang="en-US" dirty="0">
                <a:solidFill>
                  <a:srgbClr val="FFFFFF"/>
                </a:solidFill>
              </a:rPr>
              <a:t>HTML List Tags</a:t>
            </a:r>
          </a:p>
        </p:txBody>
      </p:sp>
      <p:pic>
        <p:nvPicPr>
          <p:cNvPr id="4" name="Picture 3">
            <a:extLst>
              <a:ext uri="{FF2B5EF4-FFF2-40B4-BE49-F238E27FC236}">
                <a16:creationId xmlns:a16="http://schemas.microsoft.com/office/drawing/2014/main" id="{A4BD4619-B8D5-4D98-84A1-AEAF6422E90E}"/>
              </a:ext>
            </a:extLst>
          </p:cNvPr>
          <p:cNvPicPr>
            <a:picLocks noChangeAspect="1"/>
          </p:cNvPicPr>
          <p:nvPr/>
        </p:nvPicPr>
        <p:blipFill>
          <a:blip r:embed="rId2"/>
          <a:stretch>
            <a:fillRect/>
          </a:stretch>
        </p:blipFill>
        <p:spPr>
          <a:xfrm>
            <a:off x="757251" y="1828649"/>
            <a:ext cx="3856774" cy="3289601"/>
          </a:xfrm>
          <a:prstGeom prst="rect">
            <a:avLst/>
          </a:prstGeom>
        </p:spPr>
      </p:pic>
      <p:sp>
        <p:nvSpPr>
          <p:cNvPr id="3" name="Content Placeholder 2">
            <a:extLst>
              <a:ext uri="{FF2B5EF4-FFF2-40B4-BE49-F238E27FC236}">
                <a16:creationId xmlns:a16="http://schemas.microsoft.com/office/drawing/2014/main" id="{CE851790-2C34-4F90-8657-B1C60220E0C3}"/>
              </a:ext>
            </a:extLst>
          </p:cNvPr>
          <p:cNvSpPr>
            <a:spLocks noGrp="1"/>
          </p:cNvSpPr>
          <p:nvPr>
            <p:ph idx="1"/>
          </p:nvPr>
        </p:nvSpPr>
        <p:spPr>
          <a:xfrm>
            <a:off x="7106478" y="967592"/>
            <a:ext cx="4954657" cy="5527629"/>
          </a:xfrm>
        </p:spPr>
        <p:txBody>
          <a:bodyPr anchor="t">
            <a:normAutofit/>
          </a:bodyPr>
          <a:lstStyle/>
          <a:p>
            <a:pPr marL="0" indent="0">
              <a:lnSpc>
                <a:spcPct val="90000"/>
              </a:lnSpc>
              <a:buNone/>
            </a:pPr>
            <a:r>
              <a:rPr lang="en-US" sz="2000" dirty="0">
                <a:solidFill>
                  <a:srgbClr val="FFFFFF"/>
                </a:solidFill>
              </a:rPr>
              <a:t>We can display any content in the list format using HTML List tags. In HTML there are two types of lists, they are ordered list and Un Ordered List.</a:t>
            </a:r>
          </a:p>
          <a:p>
            <a:pPr marL="0" indent="0">
              <a:lnSpc>
                <a:spcPct val="90000"/>
              </a:lnSpc>
              <a:buNone/>
            </a:pPr>
            <a:r>
              <a:rPr lang="en-US" sz="2000" b="1" dirty="0">
                <a:solidFill>
                  <a:srgbClr val="FFFFFF"/>
                </a:solidFill>
              </a:rPr>
              <a:t>UN Ordered List</a:t>
            </a:r>
            <a:r>
              <a:rPr lang="en-US" sz="2000" dirty="0">
                <a:solidFill>
                  <a:srgbClr val="FFFFFF"/>
                </a:solidFill>
              </a:rPr>
              <a:t> </a:t>
            </a:r>
          </a:p>
          <a:p>
            <a:pPr marL="0" indent="0">
              <a:lnSpc>
                <a:spcPct val="90000"/>
              </a:lnSpc>
              <a:buNone/>
            </a:pPr>
            <a:r>
              <a:rPr lang="en-US" sz="2000" dirty="0">
                <a:solidFill>
                  <a:srgbClr val="FFFFFF"/>
                </a:solidFill>
              </a:rPr>
              <a:t>In HTML the UN ordered list is represented by the tag called &lt;ul&gt; and each list item in unordered list is represented with the tag called &lt;li&gt;.</a:t>
            </a:r>
          </a:p>
          <a:p>
            <a:pPr marL="0" indent="0">
              <a:lnSpc>
                <a:spcPct val="90000"/>
              </a:lnSpc>
              <a:buNone/>
            </a:pPr>
            <a:endParaRPr lang="en-US" sz="1700" dirty="0">
              <a:solidFill>
                <a:srgbClr val="FFFFFF"/>
              </a:solidFill>
            </a:endParaRPr>
          </a:p>
        </p:txBody>
      </p:sp>
      <p:sp>
        <p:nvSpPr>
          <p:cNvPr id="5" name="Rectangle 4">
            <a:extLst>
              <a:ext uri="{FF2B5EF4-FFF2-40B4-BE49-F238E27FC236}">
                <a16:creationId xmlns:a16="http://schemas.microsoft.com/office/drawing/2014/main" id="{3E3B3FC2-C3B1-4D20-B17D-36D8BEA2FAFE}"/>
              </a:ext>
            </a:extLst>
          </p:cNvPr>
          <p:cNvSpPr/>
          <p:nvPr/>
        </p:nvSpPr>
        <p:spPr>
          <a:xfrm>
            <a:off x="8154245" y="4100548"/>
            <a:ext cx="2859122" cy="2246769"/>
          </a:xfrm>
          <a:prstGeom prst="rect">
            <a:avLst/>
          </a:prstGeom>
        </p:spPr>
        <p:txBody>
          <a:bodyPr wrap="square">
            <a:spAutoFit/>
          </a:bodyPr>
          <a:lstStyle/>
          <a:p>
            <a:r>
              <a:rPr lang="en-US" sz="2000" dirty="0">
                <a:solidFill>
                  <a:schemeClr val="bg1">
                    <a:lumMod val="95000"/>
                  </a:schemeClr>
                </a:solidFill>
              </a:rPr>
              <a:t>&lt;ul&gt;</a:t>
            </a:r>
          </a:p>
          <a:p>
            <a:r>
              <a:rPr lang="en-US" sz="2000" dirty="0">
                <a:solidFill>
                  <a:schemeClr val="bg1">
                    <a:lumMod val="95000"/>
                  </a:schemeClr>
                </a:solidFill>
              </a:rPr>
              <a:t>  &lt;li&gt;HTML&lt;/li&gt;</a:t>
            </a:r>
          </a:p>
          <a:p>
            <a:r>
              <a:rPr lang="en-US" sz="2000" dirty="0">
                <a:solidFill>
                  <a:schemeClr val="bg1">
                    <a:lumMod val="95000"/>
                  </a:schemeClr>
                </a:solidFill>
              </a:rPr>
              <a:t>  &lt;li&gt;CSS&lt;/li&gt;</a:t>
            </a:r>
          </a:p>
          <a:p>
            <a:r>
              <a:rPr lang="en-US" sz="2000" dirty="0">
                <a:solidFill>
                  <a:schemeClr val="bg1">
                    <a:lumMod val="95000"/>
                  </a:schemeClr>
                </a:solidFill>
              </a:rPr>
              <a:t>  &lt;li&gt;</a:t>
            </a:r>
            <a:r>
              <a:rPr lang="en-US" sz="2000" dirty="0" err="1">
                <a:solidFill>
                  <a:schemeClr val="bg1">
                    <a:lumMod val="95000"/>
                  </a:schemeClr>
                </a:solidFill>
              </a:rPr>
              <a:t>Javascript</a:t>
            </a:r>
            <a:r>
              <a:rPr lang="en-US" sz="2000" dirty="0">
                <a:solidFill>
                  <a:schemeClr val="bg1">
                    <a:lumMod val="95000"/>
                  </a:schemeClr>
                </a:solidFill>
              </a:rPr>
              <a:t>&lt;/li&gt;</a:t>
            </a:r>
          </a:p>
          <a:p>
            <a:r>
              <a:rPr lang="en-US" sz="2000" dirty="0">
                <a:solidFill>
                  <a:schemeClr val="bg1">
                    <a:lumMod val="95000"/>
                  </a:schemeClr>
                </a:solidFill>
              </a:rPr>
              <a:t>  &lt;li&gt;</a:t>
            </a:r>
            <a:r>
              <a:rPr lang="en-US" sz="2000" dirty="0" err="1">
                <a:solidFill>
                  <a:schemeClr val="bg1">
                    <a:lumMod val="95000"/>
                  </a:schemeClr>
                </a:solidFill>
              </a:rPr>
              <a:t>JQuery</a:t>
            </a:r>
            <a:r>
              <a:rPr lang="en-US" sz="2000" dirty="0">
                <a:solidFill>
                  <a:schemeClr val="bg1">
                    <a:lumMod val="95000"/>
                  </a:schemeClr>
                </a:solidFill>
              </a:rPr>
              <a:t>/Ajax&lt;/li&gt;</a:t>
            </a:r>
          </a:p>
          <a:p>
            <a:r>
              <a:rPr lang="en-US" sz="2000" dirty="0">
                <a:solidFill>
                  <a:schemeClr val="bg1">
                    <a:lumMod val="95000"/>
                  </a:schemeClr>
                </a:solidFill>
              </a:rPr>
              <a:t>  &lt;li&gt;Angular&lt;/li&gt;</a:t>
            </a:r>
          </a:p>
          <a:p>
            <a:r>
              <a:rPr lang="en-US" sz="2000" dirty="0">
                <a:solidFill>
                  <a:schemeClr val="bg1">
                    <a:lumMod val="95000"/>
                  </a:schemeClr>
                </a:solidFill>
              </a:rPr>
              <a:t>&lt;/ul&gt;</a:t>
            </a:r>
          </a:p>
        </p:txBody>
      </p:sp>
    </p:spTree>
    <p:extLst>
      <p:ext uri="{BB962C8B-B14F-4D97-AF65-F5344CB8AC3E}">
        <p14:creationId xmlns:p14="http://schemas.microsoft.com/office/powerpoint/2010/main" val="1841045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52A9B-01EA-4943-937D-00211F630A36}"/>
              </a:ext>
            </a:extLst>
          </p:cNvPr>
          <p:cNvSpPr>
            <a:spLocks noGrp="1"/>
          </p:cNvSpPr>
          <p:nvPr>
            <p:ph idx="1"/>
          </p:nvPr>
        </p:nvSpPr>
        <p:spPr>
          <a:xfrm>
            <a:off x="677334" y="293205"/>
            <a:ext cx="8596668" cy="5748158"/>
          </a:xfrm>
        </p:spPr>
        <p:txBody>
          <a:bodyPr>
            <a:normAutofit/>
          </a:bodyPr>
          <a:lstStyle/>
          <a:p>
            <a:pPr marL="0" indent="0">
              <a:buNone/>
            </a:pPr>
            <a:endParaRPr lang="en-US" b="1" dirty="0"/>
          </a:p>
          <a:p>
            <a:pPr>
              <a:lnSpc>
                <a:spcPct val="90000"/>
              </a:lnSpc>
            </a:pPr>
            <a:r>
              <a:rPr lang="en-US" dirty="0"/>
              <a:t>By default the list items will be displayed as 'dots', we can change this by using type attribute.</a:t>
            </a:r>
          </a:p>
          <a:p>
            <a:pPr>
              <a:lnSpc>
                <a:spcPct val="90000"/>
              </a:lnSpc>
            </a:pPr>
            <a:r>
              <a:rPr lang="en-US" dirty="0"/>
              <a:t>There are different types of UN ordered list types such as disc, circle, square, none.</a:t>
            </a:r>
          </a:p>
          <a:p>
            <a:pPr>
              <a:lnSpc>
                <a:spcPct val="90000"/>
              </a:lnSpc>
            </a:pPr>
            <a:r>
              <a:rPr lang="en-US" dirty="0"/>
              <a:t>We can change the type of unordered list is by using 'type' attribute, we needs to add this attribute to the start tag of &lt;ul&gt; tag only.</a:t>
            </a:r>
            <a:endParaRPr lang="en-US" b="1" dirty="0">
              <a:solidFill>
                <a:srgbClr val="63CBEE"/>
              </a:solidFill>
            </a:endParaRPr>
          </a:p>
          <a:p>
            <a:pPr marL="0" indent="0">
              <a:buNone/>
            </a:pPr>
            <a:r>
              <a:rPr lang="en-US" b="1" dirty="0">
                <a:solidFill>
                  <a:srgbClr val="63CBEE"/>
                </a:solidFill>
              </a:rPr>
              <a:t>Ordered List </a:t>
            </a:r>
          </a:p>
          <a:p>
            <a:r>
              <a:rPr lang="en-US" dirty="0"/>
              <a:t>In HTML the ordered list is represented with the tag called &lt;</a:t>
            </a:r>
            <a:r>
              <a:rPr lang="en-US" dirty="0" err="1"/>
              <a:t>ol</a:t>
            </a:r>
            <a:r>
              <a:rPr lang="en-US" dirty="0"/>
              <a:t>&gt; and each list item of ordered list is represented with the tag called &lt;li&gt;.</a:t>
            </a:r>
          </a:p>
          <a:p>
            <a:r>
              <a:rPr lang="en-US" dirty="0"/>
              <a:t>By default the ordered list will displays each list item in 1,2,3,4 format. We can change this by using an attribute called ’type’.</a:t>
            </a:r>
          </a:p>
          <a:p>
            <a:r>
              <a:rPr lang="en-US" dirty="0"/>
              <a:t>There are ﬁve types of ordered lists available in HTML such as 1 , i , I , a and A.</a:t>
            </a:r>
          </a:p>
          <a:p>
            <a:r>
              <a:rPr lang="en-US" dirty="0"/>
              <a:t>Example:</a:t>
            </a:r>
          </a:p>
        </p:txBody>
      </p:sp>
      <p:sp>
        <p:nvSpPr>
          <p:cNvPr id="4" name="Rectangle 3">
            <a:extLst>
              <a:ext uri="{FF2B5EF4-FFF2-40B4-BE49-F238E27FC236}">
                <a16:creationId xmlns:a16="http://schemas.microsoft.com/office/drawing/2014/main" id="{2DAD22F4-3897-404C-A39B-22C99FB8320D}"/>
              </a:ext>
            </a:extLst>
          </p:cNvPr>
          <p:cNvSpPr/>
          <p:nvPr/>
        </p:nvSpPr>
        <p:spPr>
          <a:xfrm>
            <a:off x="3023551" y="4696893"/>
            <a:ext cx="2619324" cy="2031325"/>
          </a:xfrm>
          <a:prstGeom prst="rect">
            <a:avLst/>
          </a:prstGeom>
        </p:spPr>
        <p:txBody>
          <a:bodyPr wrap="square">
            <a:spAutoFit/>
          </a:bodyPr>
          <a:lstStyle/>
          <a:p>
            <a:r>
              <a:rPr lang="it-IT" dirty="0"/>
              <a:t>&lt;ol&gt;</a:t>
            </a:r>
          </a:p>
          <a:p>
            <a:r>
              <a:rPr lang="it-IT" dirty="0"/>
              <a:t>  &lt;li&gt;HTML&lt;/li&gt;</a:t>
            </a:r>
          </a:p>
          <a:p>
            <a:r>
              <a:rPr lang="it-IT" dirty="0"/>
              <a:t>  &lt;li&gt;CSS&lt;/li&gt;</a:t>
            </a:r>
          </a:p>
          <a:p>
            <a:r>
              <a:rPr lang="it-IT" dirty="0"/>
              <a:t>  &lt;li&gt;Javascript&lt;/li&gt;</a:t>
            </a:r>
          </a:p>
          <a:p>
            <a:r>
              <a:rPr lang="it-IT" dirty="0"/>
              <a:t>  &lt;li&gt;JQuery/Ajax&lt;/li&gt;</a:t>
            </a:r>
          </a:p>
          <a:p>
            <a:r>
              <a:rPr lang="it-IT" dirty="0"/>
              <a:t>  &lt;li&gt;Angular&lt;/li&gt;</a:t>
            </a:r>
          </a:p>
          <a:p>
            <a:r>
              <a:rPr lang="it-IT" dirty="0"/>
              <a:t>&lt;/ol&gt;</a:t>
            </a:r>
            <a:endParaRPr lang="en-US" dirty="0"/>
          </a:p>
        </p:txBody>
      </p:sp>
      <p:pic>
        <p:nvPicPr>
          <p:cNvPr id="5" name="Picture 4">
            <a:extLst>
              <a:ext uri="{FF2B5EF4-FFF2-40B4-BE49-F238E27FC236}">
                <a16:creationId xmlns:a16="http://schemas.microsoft.com/office/drawing/2014/main" id="{55A31F67-81F2-4A8D-8800-779D21271ED8}"/>
              </a:ext>
            </a:extLst>
          </p:cNvPr>
          <p:cNvPicPr>
            <a:picLocks noChangeAspect="1"/>
          </p:cNvPicPr>
          <p:nvPr/>
        </p:nvPicPr>
        <p:blipFill>
          <a:blip r:embed="rId2"/>
          <a:stretch>
            <a:fillRect/>
          </a:stretch>
        </p:blipFill>
        <p:spPr>
          <a:xfrm>
            <a:off x="6007918" y="4696893"/>
            <a:ext cx="2146192" cy="1757389"/>
          </a:xfrm>
          <a:prstGeom prst="rect">
            <a:avLst/>
          </a:prstGeom>
        </p:spPr>
      </p:pic>
    </p:spTree>
    <p:extLst>
      <p:ext uri="{BB962C8B-B14F-4D97-AF65-F5344CB8AC3E}">
        <p14:creationId xmlns:p14="http://schemas.microsoft.com/office/powerpoint/2010/main" val="1053715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C77E48-B4FD-4415-B8D7-429305E50CB3}"/>
              </a:ext>
            </a:extLst>
          </p:cNvPr>
          <p:cNvSpPr>
            <a:spLocks noGrp="1"/>
          </p:cNvSpPr>
          <p:nvPr>
            <p:ph type="title"/>
          </p:nvPr>
        </p:nvSpPr>
        <p:spPr>
          <a:xfrm>
            <a:off x="7139922" y="265123"/>
            <a:ext cx="4512989" cy="691461"/>
          </a:xfrm>
        </p:spPr>
        <p:txBody>
          <a:bodyPr anchor="ctr">
            <a:normAutofit/>
          </a:bodyPr>
          <a:lstStyle/>
          <a:p>
            <a:r>
              <a:rPr lang="en-US" dirty="0">
                <a:solidFill>
                  <a:srgbClr val="FFFFFF"/>
                </a:solidFill>
              </a:rPr>
              <a:t>HTML Image Tag</a:t>
            </a:r>
          </a:p>
        </p:txBody>
      </p:sp>
      <p:pic>
        <p:nvPicPr>
          <p:cNvPr id="4" name="Picture 3">
            <a:extLst>
              <a:ext uri="{FF2B5EF4-FFF2-40B4-BE49-F238E27FC236}">
                <a16:creationId xmlns:a16="http://schemas.microsoft.com/office/drawing/2014/main" id="{55BA3E86-C062-4667-888F-62BD711EA022}"/>
              </a:ext>
            </a:extLst>
          </p:cNvPr>
          <p:cNvPicPr>
            <a:picLocks noChangeAspect="1"/>
          </p:cNvPicPr>
          <p:nvPr/>
        </p:nvPicPr>
        <p:blipFill>
          <a:blip r:embed="rId2"/>
          <a:stretch>
            <a:fillRect/>
          </a:stretch>
        </p:blipFill>
        <p:spPr>
          <a:xfrm>
            <a:off x="757251" y="2306775"/>
            <a:ext cx="3856774" cy="2333348"/>
          </a:xfrm>
          <a:prstGeom prst="rect">
            <a:avLst/>
          </a:prstGeom>
        </p:spPr>
      </p:pic>
      <p:sp>
        <p:nvSpPr>
          <p:cNvPr id="3" name="Content Placeholder 2">
            <a:extLst>
              <a:ext uri="{FF2B5EF4-FFF2-40B4-BE49-F238E27FC236}">
                <a16:creationId xmlns:a16="http://schemas.microsoft.com/office/drawing/2014/main" id="{5DD02534-2E83-4654-8A96-11B843D3BAD1}"/>
              </a:ext>
            </a:extLst>
          </p:cNvPr>
          <p:cNvSpPr>
            <a:spLocks noGrp="1"/>
          </p:cNvSpPr>
          <p:nvPr>
            <p:ph idx="1"/>
          </p:nvPr>
        </p:nvSpPr>
        <p:spPr>
          <a:xfrm>
            <a:off x="6891958" y="1139081"/>
            <a:ext cx="5300042" cy="5570002"/>
          </a:xfrm>
        </p:spPr>
        <p:txBody>
          <a:bodyPr anchor="t">
            <a:normAutofit/>
          </a:bodyPr>
          <a:lstStyle/>
          <a:p>
            <a:pPr marL="0" indent="0">
              <a:lnSpc>
                <a:spcPct val="90000"/>
              </a:lnSpc>
              <a:buNone/>
            </a:pPr>
            <a:r>
              <a:rPr lang="en-US" dirty="0">
                <a:solidFill>
                  <a:srgbClr val="FFFFFF"/>
                </a:solidFill>
              </a:rPr>
              <a:t>We can display an image on the webpage by using a HTML tag called &lt;</a:t>
            </a:r>
            <a:r>
              <a:rPr lang="en-US" dirty="0" err="1">
                <a:solidFill>
                  <a:srgbClr val="FFFFFF"/>
                </a:solidFill>
              </a:rPr>
              <a:t>img</a:t>
            </a:r>
            <a:r>
              <a:rPr lang="en-US" dirty="0">
                <a:solidFill>
                  <a:srgbClr val="FFFFFF"/>
                </a:solidFill>
              </a:rPr>
              <a:t>&gt;.</a:t>
            </a:r>
          </a:p>
          <a:p>
            <a:pPr marL="0" indent="0">
              <a:lnSpc>
                <a:spcPct val="90000"/>
              </a:lnSpc>
              <a:buNone/>
            </a:pPr>
            <a:r>
              <a:rPr lang="en-US" dirty="0">
                <a:solidFill>
                  <a:srgbClr val="FFFFFF"/>
                </a:solidFill>
              </a:rPr>
              <a:t>The &lt;</a:t>
            </a:r>
            <a:r>
              <a:rPr lang="en-US" dirty="0" err="1">
                <a:solidFill>
                  <a:srgbClr val="FFFFFF"/>
                </a:solidFill>
              </a:rPr>
              <a:t>img</a:t>
            </a:r>
            <a:r>
              <a:rPr lang="en-US" dirty="0">
                <a:solidFill>
                  <a:srgbClr val="FFFFFF"/>
                </a:solidFill>
              </a:rPr>
              <a:t>&gt; tag contains the following attributes,</a:t>
            </a:r>
          </a:p>
          <a:p>
            <a:pPr marL="0" indent="0">
              <a:lnSpc>
                <a:spcPct val="90000"/>
              </a:lnSpc>
              <a:buNone/>
            </a:pPr>
            <a:r>
              <a:rPr lang="en-US" dirty="0" err="1">
                <a:solidFill>
                  <a:srgbClr val="FFFFFF"/>
                </a:solidFill>
              </a:rPr>
              <a:t>Src</a:t>
            </a:r>
            <a:r>
              <a:rPr lang="en-US" dirty="0">
                <a:solidFill>
                  <a:srgbClr val="FFFFFF"/>
                </a:solidFill>
              </a:rPr>
              <a:t> -&gt; to specify the address of an image.</a:t>
            </a:r>
          </a:p>
          <a:p>
            <a:pPr marL="0" indent="0">
              <a:lnSpc>
                <a:spcPct val="90000"/>
              </a:lnSpc>
              <a:buNone/>
            </a:pPr>
            <a:r>
              <a:rPr lang="en-US" dirty="0">
                <a:solidFill>
                  <a:srgbClr val="FFFFFF"/>
                </a:solidFill>
              </a:rPr>
              <a:t>Example: &lt;</a:t>
            </a:r>
            <a:r>
              <a:rPr lang="en-US" dirty="0" err="1">
                <a:solidFill>
                  <a:srgbClr val="FFFFFF"/>
                </a:solidFill>
              </a:rPr>
              <a:t>img</a:t>
            </a:r>
            <a:r>
              <a:rPr lang="en-US" dirty="0">
                <a:solidFill>
                  <a:srgbClr val="FFFFFF"/>
                </a:solidFill>
              </a:rPr>
              <a:t> </a:t>
            </a:r>
            <a:r>
              <a:rPr lang="en-US" dirty="0" err="1">
                <a:solidFill>
                  <a:srgbClr val="FFFFFF"/>
                </a:solidFill>
              </a:rPr>
              <a:t>src</a:t>
            </a:r>
            <a:r>
              <a:rPr lang="en-US" dirty="0">
                <a:solidFill>
                  <a:srgbClr val="FFFFFF"/>
                </a:solidFill>
              </a:rPr>
              <a:t>="</a:t>
            </a:r>
            <a:r>
              <a:rPr lang="en-US" dirty="0" err="1">
                <a:solidFill>
                  <a:srgbClr val="FFFFFF"/>
                </a:solidFill>
              </a:rPr>
              <a:t>img</a:t>
            </a:r>
            <a:r>
              <a:rPr lang="en-US" dirty="0">
                <a:solidFill>
                  <a:srgbClr val="FFFFFF"/>
                </a:solidFill>
              </a:rPr>
              <a:t>/facebook.jpg"&gt;</a:t>
            </a:r>
          </a:p>
          <a:p>
            <a:pPr marL="0" indent="0">
              <a:lnSpc>
                <a:spcPct val="90000"/>
              </a:lnSpc>
              <a:buNone/>
            </a:pPr>
            <a:r>
              <a:rPr lang="en-US" dirty="0">
                <a:solidFill>
                  <a:srgbClr val="FFFFFF"/>
                </a:solidFill>
              </a:rPr>
              <a:t>Alt -&gt; The alt attribute is used to provide an alternate text for </a:t>
            </a:r>
            <a:r>
              <a:rPr lang="en-US" sz="2000" dirty="0">
                <a:solidFill>
                  <a:srgbClr val="FFFFFF"/>
                </a:solidFill>
              </a:rPr>
              <a:t>an</a:t>
            </a:r>
            <a:r>
              <a:rPr lang="en-US" dirty="0">
                <a:solidFill>
                  <a:srgbClr val="FFFFFF"/>
                </a:solidFill>
              </a:rPr>
              <a:t> image, if an image is not displayed on the webpage for some reason then the 'alt’ will be displayed. If the image is displayed then the alt attribute text will not be displayed.</a:t>
            </a:r>
          </a:p>
          <a:p>
            <a:pPr marL="0" indent="0">
              <a:lnSpc>
                <a:spcPct val="90000"/>
              </a:lnSpc>
              <a:buNone/>
            </a:pPr>
            <a:r>
              <a:rPr lang="en-US" dirty="0">
                <a:solidFill>
                  <a:srgbClr val="FFFFFF"/>
                </a:solidFill>
              </a:rPr>
              <a:t>&lt;</a:t>
            </a:r>
            <a:r>
              <a:rPr lang="en-US" dirty="0" err="1">
                <a:solidFill>
                  <a:srgbClr val="FFFFFF"/>
                </a:solidFill>
              </a:rPr>
              <a:t>img</a:t>
            </a:r>
            <a:r>
              <a:rPr lang="en-US" dirty="0">
                <a:solidFill>
                  <a:srgbClr val="FFFFFF"/>
                </a:solidFill>
              </a:rPr>
              <a:t> </a:t>
            </a:r>
            <a:r>
              <a:rPr lang="en-US" dirty="0" err="1">
                <a:solidFill>
                  <a:srgbClr val="FFFFFF"/>
                </a:solidFill>
              </a:rPr>
              <a:t>src</a:t>
            </a:r>
            <a:r>
              <a:rPr lang="en-US" dirty="0">
                <a:solidFill>
                  <a:srgbClr val="FFFFFF"/>
                </a:solidFill>
              </a:rPr>
              <a:t>="</a:t>
            </a:r>
            <a:r>
              <a:rPr lang="en-US" dirty="0" err="1">
                <a:solidFill>
                  <a:srgbClr val="FFFFFF"/>
                </a:solidFill>
              </a:rPr>
              <a:t>img</a:t>
            </a:r>
            <a:r>
              <a:rPr lang="en-US" dirty="0">
                <a:solidFill>
                  <a:srgbClr val="FFFFFF"/>
                </a:solidFill>
              </a:rPr>
              <a:t>/facebook.jpg" width= "500" height= "300" alt="Facebook Image"&gt;</a:t>
            </a:r>
          </a:p>
          <a:p>
            <a:pPr marL="0" indent="0">
              <a:lnSpc>
                <a:spcPct val="90000"/>
              </a:lnSpc>
              <a:buNone/>
            </a:pPr>
            <a:r>
              <a:rPr lang="en-US" dirty="0">
                <a:solidFill>
                  <a:srgbClr val="FFFFFF"/>
                </a:solidFill>
              </a:rPr>
              <a:t>Width, height —&gt; normally the image will be displayed of its own width and height, we can customize the width and height using width and height attributes.&lt;</a:t>
            </a:r>
            <a:r>
              <a:rPr lang="en-US" dirty="0" err="1">
                <a:solidFill>
                  <a:srgbClr val="FFFFFF"/>
                </a:solidFill>
              </a:rPr>
              <a:t>img</a:t>
            </a:r>
            <a:r>
              <a:rPr lang="en-US" dirty="0">
                <a:solidFill>
                  <a:srgbClr val="FFFFFF"/>
                </a:solidFill>
              </a:rPr>
              <a:t> </a:t>
            </a:r>
            <a:r>
              <a:rPr lang="en-US" dirty="0" err="1">
                <a:solidFill>
                  <a:srgbClr val="FFFFFF"/>
                </a:solidFill>
              </a:rPr>
              <a:t>src</a:t>
            </a:r>
            <a:r>
              <a:rPr lang="en-US" dirty="0">
                <a:solidFill>
                  <a:srgbClr val="FFFFFF"/>
                </a:solidFill>
              </a:rPr>
              <a:t>=" </a:t>
            </a:r>
            <a:r>
              <a:rPr lang="en-US" dirty="0" err="1">
                <a:solidFill>
                  <a:srgbClr val="FFFFFF"/>
                </a:solidFill>
              </a:rPr>
              <a:t>img</a:t>
            </a:r>
            <a:r>
              <a:rPr lang="en-US" dirty="0">
                <a:solidFill>
                  <a:srgbClr val="FFFFFF"/>
                </a:solidFill>
              </a:rPr>
              <a:t>/facebook.jpg" width= "500" height= "300" &gt;</a:t>
            </a:r>
          </a:p>
        </p:txBody>
      </p:sp>
    </p:spTree>
    <p:extLst>
      <p:ext uri="{BB962C8B-B14F-4D97-AF65-F5344CB8AC3E}">
        <p14:creationId xmlns:p14="http://schemas.microsoft.com/office/powerpoint/2010/main" val="522563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8460-82CA-40D3-8354-5758DA299153}"/>
              </a:ext>
            </a:extLst>
          </p:cNvPr>
          <p:cNvSpPr>
            <a:spLocks noGrp="1"/>
          </p:cNvSpPr>
          <p:nvPr>
            <p:ph type="title"/>
          </p:nvPr>
        </p:nvSpPr>
        <p:spPr>
          <a:xfrm>
            <a:off x="677334" y="609600"/>
            <a:ext cx="8596668" cy="654885"/>
          </a:xfrm>
        </p:spPr>
        <p:txBody>
          <a:bodyPr/>
          <a:lstStyle/>
          <a:p>
            <a:r>
              <a:rPr lang="en-US" dirty="0"/>
              <a:t>HTML Tables</a:t>
            </a:r>
          </a:p>
        </p:txBody>
      </p:sp>
      <p:sp>
        <p:nvSpPr>
          <p:cNvPr id="3" name="Content Placeholder 2">
            <a:extLst>
              <a:ext uri="{FF2B5EF4-FFF2-40B4-BE49-F238E27FC236}">
                <a16:creationId xmlns:a16="http://schemas.microsoft.com/office/drawing/2014/main" id="{E5428AD5-CCD1-4944-A771-026A2325E858}"/>
              </a:ext>
            </a:extLst>
          </p:cNvPr>
          <p:cNvSpPr>
            <a:spLocks noGrp="1"/>
          </p:cNvSpPr>
          <p:nvPr>
            <p:ph idx="1"/>
          </p:nvPr>
        </p:nvSpPr>
        <p:spPr>
          <a:xfrm>
            <a:off x="677333" y="1442139"/>
            <a:ext cx="9182511" cy="5415861"/>
          </a:xfrm>
        </p:spPr>
        <p:txBody>
          <a:bodyPr>
            <a:normAutofit/>
          </a:bodyPr>
          <a:lstStyle/>
          <a:p>
            <a:r>
              <a:rPr lang="en-US" dirty="0"/>
              <a:t>We can display any content in a table format on the webpage using a HTML tag called&lt;table&gt;. This Is the root tag for the entire table.</a:t>
            </a:r>
          </a:p>
          <a:p>
            <a:r>
              <a:rPr lang="en-US" dirty="0"/>
              <a:t>In HTML the entire table is represented with the tag called &lt;table&gt;</a:t>
            </a:r>
          </a:p>
          <a:p>
            <a:r>
              <a:rPr lang="en-US" dirty="0"/>
              <a:t>Each Table is having two sections such as head section and body section. </a:t>
            </a:r>
          </a:p>
          <a:p>
            <a:r>
              <a:rPr lang="en-US" dirty="0"/>
              <a:t>The Table's head section is represented with the tag called &lt;</a:t>
            </a:r>
            <a:r>
              <a:rPr lang="en-US" dirty="0" err="1"/>
              <a:t>thead</a:t>
            </a:r>
            <a:r>
              <a:rPr lang="en-US" dirty="0"/>
              <a:t>&gt; and the body section of HTML table is represented with the tag called &lt;</a:t>
            </a:r>
            <a:r>
              <a:rPr lang="en-US" dirty="0" err="1"/>
              <a:t>tbody</a:t>
            </a:r>
            <a:r>
              <a:rPr lang="en-US" dirty="0"/>
              <a:t>&gt;.</a:t>
            </a:r>
          </a:p>
          <a:p>
            <a:r>
              <a:rPr lang="en-US" dirty="0"/>
              <a:t>In HTML table’s head section, each cell is represented with the tag called &lt;</a:t>
            </a:r>
            <a:r>
              <a:rPr lang="en-US" dirty="0" err="1"/>
              <a:t>th</a:t>
            </a:r>
            <a:r>
              <a:rPr lang="en-US" dirty="0"/>
              <a:t>&gt; and in the body section each cell is represented with the tag called &lt;td&gt; and finally each row of a HTML table is represented with the tag called &lt;tr&gt;.</a:t>
            </a:r>
          </a:p>
          <a:p>
            <a:r>
              <a:rPr lang="en-US" dirty="0"/>
              <a:t>Note: For Each HTML table, defining &lt;</a:t>
            </a:r>
            <a:r>
              <a:rPr lang="en-US" dirty="0" err="1"/>
              <a:t>thead</a:t>
            </a:r>
            <a:r>
              <a:rPr lang="en-US" dirty="0"/>
              <a:t>&gt; and &lt;</a:t>
            </a:r>
            <a:r>
              <a:rPr lang="en-US" dirty="0" err="1"/>
              <a:t>tbody</a:t>
            </a:r>
            <a:r>
              <a:rPr lang="en-US" dirty="0"/>
              <a:t>&gt; is optional. Without these tags also we can be able to display a table. If we are planning to apply any styles related to head and body section of a table, for this we may use &lt;</a:t>
            </a:r>
            <a:r>
              <a:rPr lang="en-US" dirty="0" err="1"/>
              <a:t>thead</a:t>
            </a:r>
            <a:r>
              <a:rPr lang="en-US" dirty="0"/>
              <a:t>&gt; and &lt;</a:t>
            </a:r>
            <a:r>
              <a:rPr lang="en-US" dirty="0" err="1"/>
              <a:t>tbody</a:t>
            </a:r>
            <a:r>
              <a:rPr lang="en-US" dirty="0"/>
              <a:t>&gt; tags. For any HTML Table by default no borders will be displayed on the browser, we can display the borders using ‘border’ attribute or CSS.</a:t>
            </a:r>
          </a:p>
        </p:txBody>
      </p:sp>
    </p:spTree>
    <p:extLst>
      <p:ext uri="{BB962C8B-B14F-4D97-AF65-F5344CB8AC3E}">
        <p14:creationId xmlns:p14="http://schemas.microsoft.com/office/powerpoint/2010/main" val="50198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FAB8-8DCD-4795-848D-0D35A985A292}"/>
              </a:ext>
            </a:extLst>
          </p:cNvPr>
          <p:cNvSpPr>
            <a:spLocks noGrp="1"/>
          </p:cNvSpPr>
          <p:nvPr>
            <p:ph type="title"/>
          </p:nvPr>
        </p:nvSpPr>
        <p:spPr>
          <a:xfrm>
            <a:off x="677334" y="609600"/>
            <a:ext cx="8596668" cy="627529"/>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03409655-AA9D-48AA-8907-C67E692A0420}"/>
              </a:ext>
            </a:extLst>
          </p:cNvPr>
          <p:cNvSpPr>
            <a:spLocks noGrp="1"/>
          </p:cNvSpPr>
          <p:nvPr>
            <p:ph idx="1"/>
          </p:nvPr>
        </p:nvSpPr>
        <p:spPr>
          <a:xfrm>
            <a:off x="677334" y="1237128"/>
            <a:ext cx="8596668" cy="5051205"/>
          </a:xfrm>
        </p:spPr>
        <p:txBody>
          <a:bodyPr>
            <a:normAutofit/>
          </a:bodyPr>
          <a:lstStyle/>
          <a:p>
            <a:r>
              <a:rPr lang="en-US" dirty="0"/>
              <a:t>HTML Stands for Hypertext markup language, this is one of the core language to develop any website among CSS and JavaScript. We can use the HTML for structuring of a webpage and it is a static programming language.</a:t>
            </a:r>
          </a:p>
          <a:p>
            <a:r>
              <a:rPr lang="en-US" dirty="0"/>
              <a:t>Any HTML document contains an extension of ‘.html’ or '.htm’ which can be run on any browser.</a:t>
            </a:r>
          </a:p>
          <a:p>
            <a:r>
              <a:rPr lang="en-US" dirty="0"/>
              <a:t>A HTML document contains full of HTML tags and these tags will be parsed by browser and the actual content will be displayed on the browser. Please note that, the HTML tags will not be displayed on the browser and only the content on between the tags Will be displayed on the browser. </a:t>
            </a:r>
          </a:p>
          <a:p>
            <a:r>
              <a:rPr lang="en-US" dirty="0"/>
              <a:t>Here browser is responsible to parse the HTML tags and display content on the webpage or browser.</a:t>
            </a:r>
          </a:p>
          <a:p>
            <a:r>
              <a:rPr lang="en-US" dirty="0"/>
              <a:t>HTML is a static programming language to display some static content on the webpage. The content can be a paragraph or headings or images without any styles.</a:t>
            </a:r>
          </a:p>
        </p:txBody>
      </p:sp>
    </p:spTree>
    <p:extLst>
      <p:ext uri="{BB962C8B-B14F-4D97-AF65-F5344CB8AC3E}">
        <p14:creationId xmlns:p14="http://schemas.microsoft.com/office/powerpoint/2010/main" val="4073149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6B233A-4BEF-44D3-852B-842CEAE825F2}"/>
              </a:ext>
            </a:extLst>
          </p:cNvPr>
          <p:cNvSpPr/>
          <p:nvPr/>
        </p:nvSpPr>
        <p:spPr>
          <a:xfrm>
            <a:off x="632242" y="58846"/>
            <a:ext cx="8908869" cy="6740307"/>
          </a:xfrm>
          <a:prstGeom prst="rect">
            <a:avLst/>
          </a:prstGeom>
        </p:spPr>
        <p:txBody>
          <a:bodyPr wrap="square">
            <a:spAutoFit/>
          </a:bodyPr>
          <a:lstStyle/>
          <a:p>
            <a:r>
              <a:rPr lang="en-US" sz="1600" dirty="0"/>
              <a:t>Let’s understand the HTML code to display the above table on the webpage.</a:t>
            </a:r>
          </a:p>
          <a:p>
            <a:r>
              <a:rPr lang="en-US" sz="1600" dirty="0"/>
              <a:t>&lt;table border="1" width="100%"&gt;</a:t>
            </a:r>
          </a:p>
          <a:p>
            <a:r>
              <a:rPr lang="en-US" sz="1600" dirty="0"/>
              <a:t>	&lt;</a:t>
            </a:r>
            <a:r>
              <a:rPr lang="en-US" sz="1600" dirty="0" err="1"/>
              <a:t>thead</a:t>
            </a:r>
            <a:r>
              <a:rPr lang="en-US" sz="1600" dirty="0"/>
              <a:t>&gt;</a:t>
            </a:r>
          </a:p>
          <a:p>
            <a:r>
              <a:rPr lang="en-US" sz="1600" dirty="0"/>
              <a:t>		&lt;tr&gt;</a:t>
            </a:r>
          </a:p>
          <a:p>
            <a:r>
              <a:rPr lang="en-US" sz="1600" dirty="0"/>
              <a:t>			&lt;</a:t>
            </a:r>
            <a:r>
              <a:rPr lang="en-US" sz="1600" dirty="0" err="1"/>
              <a:t>th</a:t>
            </a:r>
            <a:r>
              <a:rPr lang="en-US" sz="1600" dirty="0"/>
              <a:t>&gt;SNO&lt;/</a:t>
            </a:r>
            <a:r>
              <a:rPr lang="en-US" sz="1600" dirty="0" err="1"/>
              <a:t>th</a:t>
            </a:r>
            <a:r>
              <a:rPr lang="en-US" sz="1600" dirty="0"/>
              <a:t>&gt;</a:t>
            </a:r>
          </a:p>
          <a:p>
            <a:r>
              <a:rPr lang="en-US" sz="1600" dirty="0"/>
              <a:t>			&lt;</a:t>
            </a:r>
            <a:r>
              <a:rPr lang="en-US" sz="1600" dirty="0" err="1"/>
              <a:t>th</a:t>
            </a:r>
            <a:r>
              <a:rPr lang="en-US" sz="1600" dirty="0"/>
              <a:t>&gt;NAME&lt;/</a:t>
            </a:r>
            <a:r>
              <a:rPr lang="en-US" sz="1600" dirty="0" err="1"/>
              <a:t>th</a:t>
            </a:r>
            <a:r>
              <a:rPr lang="en-US" sz="1600" dirty="0"/>
              <a:t>&gt;</a:t>
            </a:r>
          </a:p>
          <a:p>
            <a:r>
              <a:rPr lang="en-US" sz="1600" dirty="0"/>
              <a:t>			&lt;</a:t>
            </a:r>
            <a:r>
              <a:rPr lang="en-US" sz="1600" dirty="0" err="1"/>
              <a:t>th</a:t>
            </a:r>
            <a:r>
              <a:rPr lang="en-US" sz="1600" dirty="0"/>
              <a:t>&gt;ADDRESS&lt;/</a:t>
            </a:r>
            <a:r>
              <a:rPr lang="en-US" sz="1600" dirty="0" err="1"/>
              <a:t>th</a:t>
            </a:r>
            <a:r>
              <a:rPr lang="en-US" sz="1600" dirty="0"/>
              <a:t>&gt;</a:t>
            </a:r>
          </a:p>
          <a:p>
            <a:r>
              <a:rPr lang="en-US" sz="1600" dirty="0"/>
              <a:t>		&lt;/tr&gt;</a:t>
            </a:r>
          </a:p>
          <a:p>
            <a:r>
              <a:rPr lang="en-US" sz="1600" dirty="0"/>
              <a:t>	&lt;/</a:t>
            </a:r>
            <a:r>
              <a:rPr lang="en-US" sz="1600" dirty="0" err="1"/>
              <a:t>thead</a:t>
            </a:r>
            <a:r>
              <a:rPr lang="en-US" sz="1600" dirty="0"/>
              <a:t>&gt;</a:t>
            </a:r>
          </a:p>
          <a:p>
            <a:r>
              <a:rPr lang="en-US" sz="1600" dirty="0"/>
              <a:t>	&lt;</a:t>
            </a:r>
            <a:r>
              <a:rPr lang="en-US" sz="1600" dirty="0" err="1"/>
              <a:t>tbody</a:t>
            </a:r>
            <a:r>
              <a:rPr lang="en-US" sz="1600" dirty="0"/>
              <a:t>&gt;</a:t>
            </a:r>
          </a:p>
          <a:p>
            <a:r>
              <a:rPr lang="en-US" sz="1600" dirty="0"/>
              <a:t>		&lt;tr&gt;</a:t>
            </a:r>
          </a:p>
          <a:p>
            <a:r>
              <a:rPr lang="en-US" sz="1600" dirty="0"/>
              <a:t>			&lt;td&gt;1&lt;/td&gt;</a:t>
            </a:r>
          </a:p>
          <a:p>
            <a:r>
              <a:rPr lang="en-US" sz="1600" dirty="0"/>
              <a:t>			&lt;td&gt;John&lt;/td&gt;</a:t>
            </a:r>
          </a:p>
          <a:p>
            <a:r>
              <a:rPr lang="en-US" sz="1600" dirty="0"/>
              <a:t>			&lt;td&gt;US&lt;/td&gt;</a:t>
            </a:r>
          </a:p>
          <a:p>
            <a:r>
              <a:rPr lang="en-US" sz="1600" dirty="0"/>
              <a:t>		&lt;/tr&gt;</a:t>
            </a:r>
          </a:p>
          <a:p>
            <a:r>
              <a:rPr lang="en-US" sz="1600" dirty="0"/>
              <a:t>		&lt;tr&gt;</a:t>
            </a:r>
          </a:p>
          <a:p>
            <a:r>
              <a:rPr lang="en-US" sz="1600" dirty="0"/>
              <a:t>			&lt;td&gt;2&lt;/td&gt;</a:t>
            </a:r>
          </a:p>
          <a:p>
            <a:r>
              <a:rPr lang="en-US" sz="1600" dirty="0"/>
              <a:t>			&lt;td&gt;Yong&lt;/td&gt;</a:t>
            </a:r>
          </a:p>
          <a:p>
            <a:r>
              <a:rPr lang="en-US" sz="1600" dirty="0"/>
              <a:t>			&lt;td&gt;China&lt;/td&gt;</a:t>
            </a:r>
          </a:p>
          <a:p>
            <a:r>
              <a:rPr lang="en-US" sz="1600" dirty="0"/>
              <a:t>		&lt;/tr&gt;</a:t>
            </a:r>
          </a:p>
          <a:p>
            <a:r>
              <a:rPr lang="en-US" sz="1600" dirty="0"/>
              <a:t>		&lt;tr&gt;</a:t>
            </a:r>
          </a:p>
          <a:p>
            <a:r>
              <a:rPr lang="en-US" sz="1600" dirty="0"/>
              <a:t>			&lt;td&gt;3&lt;/td&gt;</a:t>
            </a:r>
          </a:p>
          <a:p>
            <a:r>
              <a:rPr lang="en-US" sz="1600" dirty="0"/>
              <a:t>			&lt;td&gt;shiv&lt;/td&gt;</a:t>
            </a:r>
          </a:p>
          <a:p>
            <a:r>
              <a:rPr lang="en-US" sz="1600" dirty="0"/>
              <a:t>			&lt;td&gt;India&lt;/td&gt;</a:t>
            </a:r>
          </a:p>
          <a:p>
            <a:r>
              <a:rPr lang="en-US" sz="1600" dirty="0"/>
              <a:t>		&lt;/tr&gt;</a:t>
            </a:r>
          </a:p>
          <a:p>
            <a:r>
              <a:rPr lang="en-US" sz="1600" dirty="0"/>
              <a:t>	&lt;/</a:t>
            </a:r>
            <a:r>
              <a:rPr lang="en-US" sz="1600" dirty="0" err="1"/>
              <a:t>tbody</a:t>
            </a:r>
            <a:r>
              <a:rPr lang="en-US" sz="1600" dirty="0"/>
              <a:t>&gt;</a:t>
            </a:r>
          </a:p>
          <a:p>
            <a:r>
              <a:rPr lang="en-US" sz="1600" dirty="0"/>
              <a:t>&lt;/table&gt;</a:t>
            </a:r>
          </a:p>
        </p:txBody>
      </p:sp>
      <p:pic>
        <p:nvPicPr>
          <p:cNvPr id="5" name="Picture 4">
            <a:extLst>
              <a:ext uri="{FF2B5EF4-FFF2-40B4-BE49-F238E27FC236}">
                <a16:creationId xmlns:a16="http://schemas.microsoft.com/office/drawing/2014/main" id="{BE9F7D4F-962E-41CC-84CA-285587ECF18B}"/>
              </a:ext>
            </a:extLst>
          </p:cNvPr>
          <p:cNvPicPr>
            <a:picLocks noChangeAspect="1"/>
          </p:cNvPicPr>
          <p:nvPr/>
        </p:nvPicPr>
        <p:blipFill>
          <a:blip r:embed="rId2"/>
          <a:stretch>
            <a:fillRect/>
          </a:stretch>
        </p:blipFill>
        <p:spPr>
          <a:xfrm>
            <a:off x="4549390" y="2534194"/>
            <a:ext cx="7046299" cy="1410789"/>
          </a:xfrm>
          <a:prstGeom prst="rect">
            <a:avLst/>
          </a:prstGeom>
        </p:spPr>
      </p:pic>
    </p:spTree>
    <p:extLst>
      <p:ext uri="{BB962C8B-B14F-4D97-AF65-F5344CB8AC3E}">
        <p14:creationId xmlns:p14="http://schemas.microsoft.com/office/powerpoint/2010/main" val="1403615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BC7AC-F3C3-48F5-9410-E46EB8123166}"/>
              </a:ext>
            </a:extLst>
          </p:cNvPr>
          <p:cNvSpPr>
            <a:spLocks noGrp="1"/>
          </p:cNvSpPr>
          <p:nvPr>
            <p:ph idx="1"/>
          </p:nvPr>
        </p:nvSpPr>
        <p:spPr>
          <a:xfrm>
            <a:off x="677334" y="282159"/>
            <a:ext cx="8596668" cy="6285846"/>
          </a:xfrm>
        </p:spPr>
        <p:txBody>
          <a:bodyPr/>
          <a:lstStyle/>
          <a:p>
            <a:r>
              <a:rPr lang="en-US" dirty="0"/>
              <a:t>For every HTML table, we use two special attributes to combine two or more rows or columns.</a:t>
            </a:r>
          </a:p>
          <a:p>
            <a:pPr marL="0" indent="0">
              <a:buNone/>
            </a:pPr>
            <a:r>
              <a:rPr lang="en-US" sz="2400" b="1" dirty="0" err="1"/>
              <a:t>Colspan</a:t>
            </a:r>
            <a:r>
              <a:rPr lang="en-US" dirty="0"/>
              <a:t> </a:t>
            </a:r>
          </a:p>
          <a:p>
            <a:r>
              <a:rPr lang="en-US" dirty="0"/>
              <a:t>The HTML </a:t>
            </a:r>
            <a:r>
              <a:rPr lang="en-US" dirty="0" err="1"/>
              <a:t>Colspan</a:t>
            </a:r>
            <a:r>
              <a:rPr lang="en-US" dirty="0"/>
              <a:t> attribute used to combine two or more number of columns of a table. We normally use this for &lt;</a:t>
            </a:r>
            <a:r>
              <a:rPr lang="en-US" dirty="0" err="1"/>
              <a:t>th</a:t>
            </a:r>
            <a:r>
              <a:rPr lang="en-US" dirty="0"/>
              <a:t>&gt; elements.</a:t>
            </a:r>
          </a:p>
          <a:p>
            <a:r>
              <a:rPr lang="en-US" dirty="0"/>
              <a:t>Let’s understand the </a:t>
            </a:r>
            <a:r>
              <a:rPr lang="en-US" dirty="0" err="1"/>
              <a:t>Colspan</a:t>
            </a:r>
            <a:r>
              <a:rPr lang="en-US" dirty="0"/>
              <a:t>,</a:t>
            </a:r>
          </a:p>
          <a:p>
            <a:endParaRPr lang="en-US" dirty="0"/>
          </a:p>
        </p:txBody>
      </p:sp>
      <p:sp>
        <p:nvSpPr>
          <p:cNvPr id="4" name="Rectangle 3">
            <a:extLst>
              <a:ext uri="{FF2B5EF4-FFF2-40B4-BE49-F238E27FC236}">
                <a16:creationId xmlns:a16="http://schemas.microsoft.com/office/drawing/2014/main" id="{BF803144-DAB0-46AB-A39F-AB7198ABE8CF}"/>
              </a:ext>
            </a:extLst>
          </p:cNvPr>
          <p:cNvSpPr/>
          <p:nvPr/>
        </p:nvSpPr>
        <p:spPr>
          <a:xfrm>
            <a:off x="926455" y="2533739"/>
            <a:ext cx="4559808" cy="4324261"/>
          </a:xfrm>
          <a:prstGeom prst="rect">
            <a:avLst/>
          </a:prstGeom>
        </p:spPr>
        <p:txBody>
          <a:bodyPr wrap="square">
            <a:spAutoFit/>
          </a:bodyPr>
          <a:lstStyle/>
          <a:p>
            <a:r>
              <a:rPr lang="en-US" sz="1100" dirty="0"/>
              <a:t>&lt;table border="1" width="100%"&gt;</a:t>
            </a:r>
          </a:p>
          <a:p>
            <a:r>
              <a:rPr lang="en-US" sz="1100" dirty="0"/>
              <a:t>	&lt;</a:t>
            </a:r>
            <a:r>
              <a:rPr lang="en-US" sz="1100" dirty="0" err="1"/>
              <a:t>thead</a:t>
            </a:r>
            <a:r>
              <a:rPr lang="en-US" sz="1100" dirty="0"/>
              <a:t>&gt;</a:t>
            </a:r>
          </a:p>
          <a:p>
            <a:r>
              <a:rPr lang="en-US" sz="1100" dirty="0"/>
              <a:t>		&lt;tr&gt;</a:t>
            </a:r>
          </a:p>
          <a:p>
            <a:r>
              <a:rPr lang="en-US" sz="1100" dirty="0"/>
              <a:t>			&lt;</a:t>
            </a:r>
            <a:r>
              <a:rPr lang="en-US" sz="1100" dirty="0" err="1"/>
              <a:t>th</a:t>
            </a:r>
            <a:r>
              <a:rPr lang="en-US" sz="1100" dirty="0"/>
              <a:t>&gt;SNO&lt;/</a:t>
            </a:r>
            <a:r>
              <a:rPr lang="en-US" sz="1100" dirty="0" err="1"/>
              <a:t>th</a:t>
            </a:r>
            <a:r>
              <a:rPr lang="en-US" sz="1100" dirty="0"/>
              <a:t>&gt;</a:t>
            </a:r>
          </a:p>
          <a:p>
            <a:r>
              <a:rPr lang="en-US" sz="1100" dirty="0"/>
              <a:t>			&lt;</a:t>
            </a:r>
            <a:r>
              <a:rPr lang="en-US" sz="1100" dirty="0" err="1"/>
              <a:t>th</a:t>
            </a:r>
            <a:r>
              <a:rPr lang="en-US" sz="1100" dirty="0"/>
              <a:t> </a:t>
            </a:r>
            <a:r>
              <a:rPr lang="en-US" sz="1100" dirty="0" err="1"/>
              <a:t>colspan</a:t>
            </a:r>
            <a:r>
              <a:rPr lang="en-US" sz="1100" dirty="0"/>
              <a:t>="2"&gt;NAME - ADDRESS&lt;/</a:t>
            </a:r>
            <a:r>
              <a:rPr lang="en-US" sz="1100" dirty="0" err="1"/>
              <a:t>th</a:t>
            </a:r>
            <a:r>
              <a:rPr lang="en-US" sz="1100" dirty="0"/>
              <a:t>&gt;</a:t>
            </a:r>
          </a:p>
          <a:p>
            <a:r>
              <a:rPr lang="en-US" sz="1100" dirty="0"/>
              <a:t>		&lt;/tr&gt;</a:t>
            </a:r>
          </a:p>
          <a:p>
            <a:r>
              <a:rPr lang="en-US" sz="1100" dirty="0"/>
              <a:t>	&lt;/</a:t>
            </a:r>
            <a:r>
              <a:rPr lang="en-US" sz="1100" dirty="0" err="1"/>
              <a:t>thead</a:t>
            </a:r>
            <a:r>
              <a:rPr lang="en-US" sz="1100" dirty="0"/>
              <a:t>&gt;</a:t>
            </a:r>
          </a:p>
          <a:p>
            <a:r>
              <a:rPr lang="en-US" sz="1100" dirty="0"/>
              <a:t>	&lt;</a:t>
            </a:r>
            <a:r>
              <a:rPr lang="en-US" sz="1100" dirty="0" err="1"/>
              <a:t>tbody</a:t>
            </a:r>
            <a:r>
              <a:rPr lang="en-US" sz="1100" dirty="0"/>
              <a:t>&gt;</a:t>
            </a:r>
          </a:p>
          <a:p>
            <a:r>
              <a:rPr lang="en-US" sz="1100" dirty="0"/>
              <a:t>		&lt;tr&gt;</a:t>
            </a:r>
          </a:p>
          <a:p>
            <a:r>
              <a:rPr lang="en-US" sz="1100" dirty="0"/>
              <a:t>			&lt;td&gt;1&lt;/td&gt;</a:t>
            </a:r>
          </a:p>
          <a:p>
            <a:r>
              <a:rPr lang="en-US" sz="1100" dirty="0"/>
              <a:t>			&lt;td&gt;John&lt;/td&gt;</a:t>
            </a:r>
          </a:p>
          <a:p>
            <a:r>
              <a:rPr lang="en-US" sz="1100" dirty="0"/>
              <a:t>			&lt;td&gt;US&lt;/td&gt;</a:t>
            </a:r>
          </a:p>
          <a:p>
            <a:r>
              <a:rPr lang="en-US" sz="1100" dirty="0"/>
              <a:t>		&lt;/tr&gt;</a:t>
            </a:r>
          </a:p>
          <a:p>
            <a:r>
              <a:rPr lang="en-US" sz="1100" dirty="0"/>
              <a:t>		&lt;tr&gt;</a:t>
            </a:r>
          </a:p>
          <a:p>
            <a:r>
              <a:rPr lang="en-US" sz="1100" dirty="0"/>
              <a:t>			&lt;td&gt;2&lt;/td&gt;</a:t>
            </a:r>
          </a:p>
          <a:p>
            <a:r>
              <a:rPr lang="en-US" sz="1100" dirty="0"/>
              <a:t>			&lt;td&gt;Yong&lt;/td&gt;</a:t>
            </a:r>
          </a:p>
          <a:p>
            <a:r>
              <a:rPr lang="en-US" sz="1100" dirty="0"/>
              <a:t>			&lt;td&gt;China&lt;/td&gt;</a:t>
            </a:r>
          </a:p>
          <a:p>
            <a:r>
              <a:rPr lang="en-US" sz="1100" dirty="0"/>
              <a:t>		&lt;/tr&gt;</a:t>
            </a:r>
          </a:p>
          <a:p>
            <a:r>
              <a:rPr lang="en-US" sz="1100" dirty="0"/>
              <a:t>		&lt;tr&gt;</a:t>
            </a:r>
          </a:p>
          <a:p>
            <a:r>
              <a:rPr lang="en-US" sz="1100" dirty="0"/>
              <a:t>			&lt;td&gt;3&lt;/td&gt;</a:t>
            </a:r>
          </a:p>
          <a:p>
            <a:r>
              <a:rPr lang="en-US" sz="1100" dirty="0"/>
              <a:t>			&lt;td&gt;shiv&lt;/td&gt;</a:t>
            </a:r>
          </a:p>
          <a:p>
            <a:r>
              <a:rPr lang="en-US" sz="1100" dirty="0"/>
              <a:t>			&lt;td&gt;India&lt;/td&gt;</a:t>
            </a:r>
          </a:p>
          <a:p>
            <a:r>
              <a:rPr lang="en-US" sz="1100" dirty="0"/>
              <a:t>		&lt;/tr&gt;</a:t>
            </a:r>
          </a:p>
          <a:p>
            <a:r>
              <a:rPr lang="en-US" sz="1100" dirty="0"/>
              <a:t>	&lt;/</a:t>
            </a:r>
            <a:r>
              <a:rPr lang="en-US" sz="1100" dirty="0" err="1"/>
              <a:t>tbody</a:t>
            </a:r>
            <a:r>
              <a:rPr lang="en-US" sz="1100" dirty="0"/>
              <a:t>&gt;</a:t>
            </a:r>
          </a:p>
          <a:p>
            <a:r>
              <a:rPr lang="en-US" sz="1100" dirty="0"/>
              <a:t>&lt;/table&gt;</a:t>
            </a:r>
          </a:p>
        </p:txBody>
      </p:sp>
      <p:pic>
        <p:nvPicPr>
          <p:cNvPr id="5" name="Picture 4">
            <a:extLst>
              <a:ext uri="{FF2B5EF4-FFF2-40B4-BE49-F238E27FC236}">
                <a16:creationId xmlns:a16="http://schemas.microsoft.com/office/drawing/2014/main" id="{CFD011AF-B463-4C14-B3F8-D0215086F609}"/>
              </a:ext>
            </a:extLst>
          </p:cNvPr>
          <p:cNvPicPr>
            <a:picLocks noChangeAspect="1"/>
          </p:cNvPicPr>
          <p:nvPr/>
        </p:nvPicPr>
        <p:blipFill>
          <a:blip r:embed="rId2"/>
          <a:stretch>
            <a:fillRect/>
          </a:stretch>
        </p:blipFill>
        <p:spPr>
          <a:xfrm>
            <a:off x="5758107" y="3566442"/>
            <a:ext cx="6067643" cy="1205083"/>
          </a:xfrm>
          <a:prstGeom prst="rect">
            <a:avLst/>
          </a:prstGeom>
        </p:spPr>
      </p:pic>
    </p:spTree>
    <p:extLst>
      <p:ext uri="{BB962C8B-B14F-4D97-AF65-F5344CB8AC3E}">
        <p14:creationId xmlns:p14="http://schemas.microsoft.com/office/powerpoint/2010/main" val="1640925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BACF3-339B-4002-83B1-A3CFBF7C426B}"/>
              </a:ext>
            </a:extLst>
          </p:cNvPr>
          <p:cNvSpPr>
            <a:spLocks noGrp="1"/>
          </p:cNvSpPr>
          <p:nvPr>
            <p:ph idx="1"/>
          </p:nvPr>
        </p:nvSpPr>
        <p:spPr>
          <a:xfrm>
            <a:off x="677334" y="308283"/>
            <a:ext cx="8596668" cy="6191795"/>
          </a:xfrm>
        </p:spPr>
        <p:txBody>
          <a:bodyPr/>
          <a:lstStyle/>
          <a:p>
            <a:pPr marL="0" indent="0">
              <a:buNone/>
            </a:pPr>
            <a:r>
              <a:rPr lang="en-US" sz="2400" b="1" dirty="0" err="1"/>
              <a:t>Rowspan</a:t>
            </a:r>
            <a:endParaRPr lang="en-US" sz="2400" b="1" dirty="0"/>
          </a:p>
          <a:p>
            <a:r>
              <a:rPr lang="en-US" dirty="0"/>
              <a:t>The </a:t>
            </a:r>
            <a:r>
              <a:rPr lang="en-US" dirty="0" err="1"/>
              <a:t>Rowspan</a:t>
            </a:r>
            <a:r>
              <a:rPr lang="en-US" dirty="0"/>
              <a:t> is used to combine two or more number of rows. We normally use this attribute with &lt;td&gt; tag.</a:t>
            </a:r>
          </a:p>
          <a:p>
            <a:pPr marL="0" indent="0">
              <a:buNone/>
            </a:pPr>
            <a:r>
              <a:rPr lang="en-US" dirty="0"/>
              <a:t>Example:</a:t>
            </a:r>
          </a:p>
        </p:txBody>
      </p:sp>
      <p:sp>
        <p:nvSpPr>
          <p:cNvPr id="4" name="Rectangle 3">
            <a:extLst>
              <a:ext uri="{FF2B5EF4-FFF2-40B4-BE49-F238E27FC236}">
                <a16:creationId xmlns:a16="http://schemas.microsoft.com/office/drawing/2014/main" id="{C2CCD005-B7F1-46B0-9F8F-3C6BB14B17C8}"/>
              </a:ext>
            </a:extLst>
          </p:cNvPr>
          <p:cNvSpPr/>
          <p:nvPr/>
        </p:nvSpPr>
        <p:spPr>
          <a:xfrm>
            <a:off x="677334" y="2015629"/>
            <a:ext cx="3649084" cy="4708981"/>
          </a:xfrm>
          <a:prstGeom prst="rect">
            <a:avLst/>
          </a:prstGeom>
        </p:spPr>
        <p:txBody>
          <a:bodyPr wrap="square">
            <a:spAutoFit/>
          </a:bodyPr>
          <a:lstStyle/>
          <a:p>
            <a:r>
              <a:rPr lang="en-US" sz="1200" dirty="0"/>
              <a:t>&lt;table border="1" width="100%"&gt;</a:t>
            </a:r>
          </a:p>
          <a:p>
            <a:r>
              <a:rPr lang="en-US" sz="1200" dirty="0"/>
              <a:t>	&lt;</a:t>
            </a:r>
            <a:r>
              <a:rPr lang="en-US" sz="1200" dirty="0" err="1"/>
              <a:t>thead</a:t>
            </a:r>
            <a:r>
              <a:rPr lang="en-US" sz="1200" dirty="0"/>
              <a:t>&gt;</a:t>
            </a:r>
          </a:p>
          <a:p>
            <a:r>
              <a:rPr lang="en-US" sz="1200" dirty="0"/>
              <a:t>		&lt;tr&gt;</a:t>
            </a:r>
          </a:p>
          <a:p>
            <a:r>
              <a:rPr lang="en-US" sz="1200" dirty="0"/>
              <a:t>			&lt;</a:t>
            </a:r>
            <a:r>
              <a:rPr lang="en-US" sz="1200" dirty="0" err="1"/>
              <a:t>th</a:t>
            </a:r>
            <a:r>
              <a:rPr lang="en-US" sz="1200" dirty="0"/>
              <a:t>&gt;SNO&lt;/</a:t>
            </a:r>
            <a:r>
              <a:rPr lang="en-US" sz="1200" dirty="0" err="1"/>
              <a:t>th</a:t>
            </a:r>
            <a:r>
              <a:rPr lang="en-US" sz="1200" dirty="0"/>
              <a:t>&gt;</a:t>
            </a:r>
          </a:p>
          <a:p>
            <a:r>
              <a:rPr lang="en-US" sz="1200" dirty="0"/>
              <a:t>			&lt;</a:t>
            </a:r>
            <a:r>
              <a:rPr lang="en-US" sz="1200" dirty="0" err="1"/>
              <a:t>th</a:t>
            </a:r>
            <a:r>
              <a:rPr lang="en-US" sz="1200" dirty="0"/>
              <a:t>&gt;NAME&lt;/</a:t>
            </a:r>
            <a:r>
              <a:rPr lang="en-US" sz="1200" dirty="0" err="1"/>
              <a:t>th</a:t>
            </a:r>
            <a:r>
              <a:rPr lang="en-US" sz="1200" dirty="0"/>
              <a:t>&gt;</a:t>
            </a:r>
          </a:p>
          <a:p>
            <a:r>
              <a:rPr lang="en-US" sz="1200"/>
              <a:t>           		 </a:t>
            </a:r>
            <a:r>
              <a:rPr lang="en-US" sz="1200" dirty="0"/>
              <a:t>&lt;</a:t>
            </a:r>
            <a:r>
              <a:rPr lang="en-US" sz="1200" dirty="0" err="1"/>
              <a:t>th</a:t>
            </a:r>
            <a:r>
              <a:rPr lang="en-US" sz="1200" dirty="0"/>
              <a:t>&gt;ADDRESS&lt;/</a:t>
            </a:r>
            <a:r>
              <a:rPr lang="en-US" sz="1200" dirty="0" err="1"/>
              <a:t>th</a:t>
            </a:r>
            <a:r>
              <a:rPr lang="en-US" sz="1200" dirty="0"/>
              <a:t>&gt;</a:t>
            </a:r>
          </a:p>
          <a:p>
            <a:r>
              <a:rPr lang="en-US" sz="1200" dirty="0"/>
              <a:t>		&lt;/tr&gt;</a:t>
            </a:r>
          </a:p>
          <a:p>
            <a:r>
              <a:rPr lang="en-US" sz="1200" dirty="0"/>
              <a:t>	&lt;/</a:t>
            </a:r>
            <a:r>
              <a:rPr lang="en-US" sz="1200" dirty="0" err="1"/>
              <a:t>thead</a:t>
            </a:r>
            <a:r>
              <a:rPr lang="en-US" sz="1200" dirty="0"/>
              <a:t>&gt;</a:t>
            </a:r>
          </a:p>
          <a:p>
            <a:r>
              <a:rPr lang="en-US" sz="1200" dirty="0"/>
              <a:t>	&lt;</a:t>
            </a:r>
            <a:r>
              <a:rPr lang="en-US" sz="1200" dirty="0" err="1"/>
              <a:t>tbody</a:t>
            </a:r>
            <a:r>
              <a:rPr lang="en-US" sz="1200" dirty="0"/>
              <a:t>&gt;</a:t>
            </a:r>
          </a:p>
          <a:p>
            <a:r>
              <a:rPr lang="en-US" sz="1200" dirty="0"/>
              <a:t>		&lt;tr&gt;</a:t>
            </a:r>
          </a:p>
          <a:p>
            <a:r>
              <a:rPr lang="en-US" sz="1200" dirty="0"/>
              <a:t>			&lt;td </a:t>
            </a:r>
            <a:r>
              <a:rPr lang="en-US" sz="1200" dirty="0" err="1"/>
              <a:t>rowspan</a:t>
            </a:r>
            <a:r>
              <a:rPr lang="en-US" sz="1200" dirty="0"/>
              <a:t>="2"&gt;1&lt;/td&gt;</a:t>
            </a:r>
          </a:p>
          <a:p>
            <a:r>
              <a:rPr lang="en-US" sz="1200" dirty="0"/>
              <a:t>			&lt;td&gt;John&lt;/td&gt;</a:t>
            </a:r>
          </a:p>
          <a:p>
            <a:r>
              <a:rPr lang="en-US" sz="1200" dirty="0"/>
              <a:t>			&lt;td&gt;US&lt;/td&gt;</a:t>
            </a:r>
          </a:p>
          <a:p>
            <a:r>
              <a:rPr lang="en-US" sz="1200" dirty="0"/>
              <a:t>		&lt;/tr&gt;</a:t>
            </a:r>
          </a:p>
          <a:p>
            <a:r>
              <a:rPr lang="en-US" sz="1200" dirty="0"/>
              <a:t>		&lt;tr&gt;</a:t>
            </a:r>
          </a:p>
          <a:p>
            <a:r>
              <a:rPr lang="en-US" sz="1200" dirty="0"/>
              <a:t>			&lt;td&gt;Yong&lt;/td&gt;</a:t>
            </a:r>
          </a:p>
          <a:p>
            <a:r>
              <a:rPr lang="en-US" sz="1200" dirty="0"/>
              <a:t>			&lt;td&gt;China&lt;/td&gt;</a:t>
            </a:r>
          </a:p>
          <a:p>
            <a:r>
              <a:rPr lang="en-US" sz="1200" dirty="0"/>
              <a:t>		&lt;/tr&gt;</a:t>
            </a:r>
          </a:p>
          <a:p>
            <a:r>
              <a:rPr lang="en-US" sz="1200" dirty="0"/>
              <a:t>		&lt;tr&gt;</a:t>
            </a:r>
          </a:p>
          <a:p>
            <a:r>
              <a:rPr lang="en-US" sz="1200" dirty="0"/>
              <a:t>			&lt;td&gt;2&lt;/td&gt;</a:t>
            </a:r>
          </a:p>
          <a:p>
            <a:r>
              <a:rPr lang="en-US" sz="1200" dirty="0"/>
              <a:t>			&lt;td&gt;shiv&lt;/td&gt;</a:t>
            </a:r>
          </a:p>
          <a:p>
            <a:r>
              <a:rPr lang="en-US" sz="1200" dirty="0"/>
              <a:t>			&lt;td&gt;India&lt;/td&gt;</a:t>
            </a:r>
          </a:p>
          <a:p>
            <a:r>
              <a:rPr lang="en-US" sz="1200" dirty="0"/>
              <a:t>		&lt;/tr&gt;</a:t>
            </a:r>
          </a:p>
          <a:p>
            <a:r>
              <a:rPr lang="en-US" sz="1200" dirty="0"/>
              <a:t>	&lt;/</a:t>
            </a:r>
            <a:r>
              <a:rPr lang="en-US" sz="1200" dirty="0" err="1"/>
              <a:t>tbody</a:t>
            </a:r>
            <a:r>
              <a:rPr lang="en-US" sz="1200" dirty="0"/>
              <a:t>&gt;</a:t>
            </a:r>
          </a:p>
          <a:p>
            <a:r>
              <a:rPr lang="en-US" sz="1200" dirty="0"/>
              <a:t>&lt;/table&gt;</a:t>
            </a:r>
          </a:p>
        </p:txBody>
      </p:sp>
      <p:pic>
        <p:nvPicPr>
          <p:cNvPr id="5" name="Picture 4">
            <a:extLst>
              <a:ext uri="{FF2B5EF4-FFF2-40B4-BE49-F238E27FC236}">
                <a16:creationId xmlns:a16="http://schemas.microsoft.com/office/drawing/2014/main" id="{1E46FD00-39B5-486F-A854-D1F60D99B716}"/>
              </a:ext>
            </a:extLst>
          </p:cNvPr>
          <p:cNvPicPr>
            <a:picLocks noChangeAspect="1"/>
          </p:cNvPicPr>
          <p:nvPr/>
        </p:nvPicPr>
        <p:blipFill>
          <a:blip r:embed="rId2"/>
          <a:stretch>
            <a:fillRect/>
          </a:stretch>
        </p:blipFill>
        <p:spPr>
          <a:xfrm>
            <a:off x="4861241" y="3098510"/>
            <a:ext cx="6653425" cy="1200564"/>
          </a:xfrm>
          <a:prstGeom prst="rect">
            <a:avLst/>
          </a:prstGeom>
        </p:spPr>
      </p:pic>
    </p:spTree>
    <p:extLst>
      <p:ext uri="{BB962C8B-B14F-4D97-AF65-F5344CB8AC3E}">
        <p14:creationId xmlns:p14="http://schemas.microsoft.com/office/powerpoint/2010/main" val="3206101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2171-AC2B-43C6-9A21-E950A4EAD2F2}"/>
              </a:ext>
            </a:extLst>
          </p:cNvPr>
          <p:cNvSpPr>
            <a:spLocks noGrp="1"/>
          </p:cNvSpPr>
          <p:nvPr>
            <p:ph type="title"/>
          </p:nvPr>
        </p:nvSpPr>
        <p:spPr>
          <a:xfrm>
            <a:off x="677334" y="609600"/>
            <a:ext cx="8596668" cy="654885"/>
          </a:xfrm>
        </p:spPr>
        <p:txBody>
          <a:bodyPr/>
          <a:lstStyle/>
          <a:p>
            <a:r>
              <a:rPr lang="en-US" dirty="0"/>
              <a:t>HTML Links</a:t>
            </a:r>
          </a:p>
        </p:txBody>
      </p:sp>
      <p:sp>
        <p:nvSpPr>
          <p:cNvPr id="3" name="Content Placeholder 2">
            <a:extLst>
              <a:ext uri="{FF2B5EF4-FFF2-40B4-BE49-F238E27FC236}">
                <a16:creationId xmlns:a16="http://schemas.microsoft.com/office/drawing/2014/main" id="{E6377FD9-6C20-4333-A9FB-5D02870DD6F1}"/>
              </a:ext>
            </a:extLst>
          </p:cNvPr>
          <p:cNvSpPr>
            <a:spLocks noGrp="1"/>
          </p:cNvSpPr>
          <p:nvPr>
            <p:ph idx="1"/>
          </p:nvPr>
        </p:nvSpPr>
        <p:spPr>
          <a:xfrm>
            <a:off x="677334" y="1534224"/>
            <a:ext cx="8596668" cy="4714176"/>
          </a:xfrm>
        </p:spPr>
        <p:txBody>
          <a:bodyPr/>
          <a:lstStyle/>
          <a:p>
            <a:r>
              <a:rPr lang="en-US" dirty="0"/>
              <a:t>In HTML we can convert normal text into a clickable link or hyperlink or hypertext is by using&lt;a&gt; tag.</a:t>
            </a:r>
          </a:p>
          <a:p>
            <a:r>
              <a:rPr lang="en-US" dirty="0"/>
              <a:t>The hyperlinks are the clickable links and once we </a:t>
            </a:r>
            <a:r>
              <a:rPr lang="en-US"/>
              <a:t>click on </a:t>
            </a:r>
            <a:r>
              <a:rPr lang="en-US" dirty="0"/>
              <a:t>those links the control will jumps to the speciﬁed </a:t>
            </a:r>
            <a:r>
              <a:rPr lang="en-US" dirty="0" err="1"/>
              <a:t>href</a:t>
            </a:r>
            <a:r>
              <a:rPr lang="en-US" dirty="0"/>
              <a:t> location.</a:t>
            </a:r>
          </a:p>
          <a:p>
            <a:r>
              <a:rPr lang="en-US" dirty="0"/>
              <a:t>We identify the hyperlinks with respect to normal text, as for hyperlinks when we hover a mouse on them it automatically turns into a hand symbol.</a:t>
            </a:r>
          </a:p>
          <a:p>
            <a:r>
              <a:rPr lang="en-US" dirty="0"/>
              <a:t>Not only the text will be converted to hyperlinks, we can even convert an image also a hyperlink and once we click on the image the control will jump to the specified location in the </a:t>
            </a:r>
            <a:r>
              <a:rPr lang="en-US" dirty="0" err="1"/>
              <a:t>href</a:t>
            </a:r>
            <a:r>
              <a:rPr lang="en-US" dirty="0"/>
              <a:t> attribute.</a:t>
            </a:r>
          </a:p>
          <a:p>
            <a:pPr marL="0" indent="0">
              <a:buNone/>
            </a:pPr>
            <a:r>
              <a:rPr lang="en-US" dirty="0"/>
              <a:t>Example:</a:t>
            </a:r>
          </a:p>
          <a:p>
            <a:pPr marL="0" indent="0">
              <a:buNone/>
            </a:pPr>
            <a:r>
              <a:rPr lang="en-US" dirty="0"/>
              <a:t>&lt;a </a:t>
            </a:r>
            <a:r>
              <a:rPr lang="en-US" dirty="0" err="1"/>
              <a:t>href</a:t>
            </a:r>
            <a:r>
              <a:rPr lang="en-US" dirty="0"/>
              <a:t>="https://www.google.co.in/"&gt;Google&lt;/a&gt;</a:t>
            </a:r>
          </a:p>
          <a:p>
            <a:pPr marL="0" indent="0">
              <a:buNone/>
            </a:pPr>
            <a:endParaRPr lang="en-US" dirty="0"/>
          </a:p>
        </p:txBody>
      </p:sp>
      <p:pic>
        <p:nvPicPr>
          <p:cNvPr id="5" name="Picture 4">
            <a:extLst>
              <a:ext uri="{FF2B5EF4-FFF2-40B4-BE49-F238E27FC236}">
                <a16:creationId xmlns:a16="http://schemas.microsoft.com/office/drawing/2014/main" id="{9D7846E2-A483-4E4F-8802-E5D846BCB4CB}"/>
              </a:ext>
            </a:extLst>
          </p:cNvPr>
          <p:cNvPicPr>
            <a:picLocks noChangeAspect="1"/>
          </p:cNvPicPr>
          <p:nvPr/>
        </p:nvPicPr>
        <p:blipFill>
          <a:blip r:embed="rId2"/>
          <a:stretch>
            <a:fillRect/>
          </a:stretch>
        </p:blipFill>
        <p:spPr>
          <a:xfrm>
            <a:off x="6311890" y="4567917"/>
            <a:ext cx="1647825" cy="857250"/>
          </a:xfrm>
          <a:prstGeom prst="rect">
            <a:avLst/>
          </a:prstGeom>
        </p:spPr>
      </p:pic>
    </p:spTree>
    <p:extLst>
      <p:ext uri="{BB962C8B-B14F-4D97-AF65-F5344CB8AC3E}">
        <p14:creationId xmlns:p14="http://schemas.microsoft.com/office/powerpoint/2010/main" val="2575412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896EAD-04C3-410A-9CD8-F3321B73725D}"/>
              </a:ext>
            </a:extLst>
          </p:cNvPr>
          <p:cNvSpPr>
            <a:spLocks noGrp="1"/>
          </p:cNvSpPr>
          <p:nvPr>
            <p:ph idx="1"/>
          </p:nvPr>
        </p:nvSpPr>
        <p:spPr>
          <a:xfrm>
            <a:off x="677334" y="172430"/>
            <a:ext cx="8596668" cy="5900283"/>
          </a:xfrm>
        </p:spPr>
        <p:txBody>
          <a:bodyPr>
            <a:normAutofit/>
          </a:bodyPr>
          <a:lstStyle/>
          <a:p>
            <a:r>
              <a:rPr lang="en-US" sz="2000" dirty="0"/>
              <a:t>In the above example the word "Google” is converted as a hyperlink and once we click on this link then control jumps to google website.</a:t>
            </a:r>
          </a:p>
          <a:p>
            <a:r>
              <a:rPr lang="en-US" sz="2000" dirty="0"/>
              <a:t>We can even give the websites local links for the </a:t>
            </a:r>
            <a:r>
              <a:rPr lang="en-US" sz="2000" dirty="0" err="1"/>
              <a:t>href</a:t>
            </a:r>
            <a:r>
              <a:rPr lang="en-US" sz="2000" dirty="0"/>
              <a:t> attribute of &lt;a&gt; tag so that the control will jump to the local links of the webpage.</a:t>
            </a:r>
          </a:p>
          <a:p>
            <a:pPr marL="0" indent="0">
              <a:buNone/>
            </a:pPr>
            <a:r>
              <a:rPr lang="en-US" sz="2000" dirty="0"/>
              <a:t>	&lt;a </a:t>
            </a:r>
            <a:r>
              <a:rPr lang="en-US" sz="2000" dirty="0" err="1"/>
              <a:t>href</a:t>
            </a:r>
            <a:r>
              <a:rPr lang="en-US" sz="2000" dirty="0"/>
              <a:t>="index.html"&gt;Home&lt;/a&gt;</a:t>
            </a:r>
          </a:p>
          <a:p>
            <a:pPr marL="0" indent="0">
              <a:buNone/>
            </a:pPr>
            <a:r>
              <a:rPr lang="en-US" sz="2000" dirty="0"/>
              <a:t>	&lt;a </a:t>
            </a:r>
            <a:r>
              <a:rPr lang="en-US" sz="2000" dirty="0" err="1"/>
              <a:t>href</a:t>
            </a:r>
            <a:r>
              <a:rPr lang="en-US" sz="2000" dirty="0"/>
              <a:t>="contact.html"&gt;Contact&lt;/a&gt;</a:t>
            </a:r>
          </a:p>
          <a:p>
            <a:r>
              <a:rPr lang="en-US" sz="2000" dirty="0"/>
              <a:t>For HTML links there is an important attribute called ’target' and which specifies where to open the linked document.</a:t>
            </a:r>
          </a:p>
          <a:p>
            <a:r>
              <a:rPr lang="en-US" sz="2000" dirty="0"/>
              <a:t>The target attribute contains the following values,</a:t>
            </a:r>
          </a:p>
          <a:p>
            <a:pPr lvl="1"/>
            <a:r>
              <a:rPr lang="en-US" sz="1800" dirty="0"/>
              <a:t>_blank - Opens the linked document in a new window or tab</a:t>
            </a:r>
          </a:p>
          <a:p>
            <a:pPr lvl="1"/>
            <a:r>
              <a:rPr lang="en-US" sz="1800" dirty="0"/>
              <a:t>_self— Opens the linked document in the same window/tab as it was clicked (this is default)</a:t>
            </a:r>
          </a:p>
          <a:p>
            <a:pPr lvl="1"/>
            <a:r>
              <a:rPr lang="en-US" sz="1800" dirty="0"/>
              <a:t>_parent - Opens the linked document in the parent frame</a:t>
            </a:r>
          </a:p>
          <a:p>
            <a:pPr lvl="1"/>
            <a:r>
              <a:rPr lang="en-US" sz="1800" dirty="0"/>
              <a:t>_top - Opens the linked document in the full body of the window</a:t>
            </a:r>
          </a:p>
        </p:txBody>
      </p:sp>
      <p:sp>
        <p:nvSpPr>
          <p:cNvPr id="4" name="Rectangle 3">
            <a:extLst>
              <a:ext uri="{FF2B5EF4-FFF2-40B4-BE49-F238E27FC236}">
                <a16:creationId xmlns:a16="http://schemas.microsoft.com/office/drawing/2014/main" id="{CC138986-0DEF-42BA-881C-A49580C7FBC3}"/>
              </a:ext>
            </a:extLst>
          </p:cNvPr>
          <p:cNvSpPr/>
          <p:nvPr/>
        </p:nvSpPr>
        <p:spPr>
          <a:xfrm>
            <a:off x="1092420" y="5703381"/>
            <a:ext cx="6924909" cy="369332"/>
          </a:xfrm>
          <a:prstGeom prst="rect">
            <a:avLst/>
          </a:prstGeom>
        </p:spPr>
        <p:txBody>
          <a:bodyPr wrap="none">
            <a:spAutoFit/>
          </a:bodyPr>
          <a:lstStyle/>
          <a:p>
            <a:r>
              <a:rPr lang="en-US" dirty="0"/>
              <a:t>&lt;a </a:t>
            </a:r>
            <a:r>
              <a:rPr lang="en-US" dirty="0" err="1"/>
              <a:t>href</a:t>
            </a:r>
            <a:r>
              <a:rPr lang="en-US" dirty="0"/>
              <a:t>=</a:t>
            </a:r>
            <a:r>
              <a:rPr lang="en-US" dirty="0">
                <a:hlinkClick r:id="rId2"/>
              </a:rPr>
              <a:t>https://www.google.co.in/</a:t>
            </a:r>
            <a:r>
              <a:rPr lang="en-US" dirty="0"/>
              <a:t> target="_blank" &gt;Google&lt;/a&gt;</a:t>
            </a:r>
          </a:p>
        </p:txBody>
      </p:sp>
    </p:spTree>
    <p:extLst>
      <p:ext uri="{BB962C8B-B14F-4D97-AF65-F5344CB8AC3E}">
        <p14:creationId xmlns:p14="http://schemas.microsoft.com/office/powerpoint/2010/main" val="2853900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529C-A451-4AC2-A37E-5DCA5604E9FD}"/>
              </a:ext>
            </a:extLst>
          </p:cNvPr>
          <p:cNvSpPr>
            <a:spLocks noGrp="1"/>
          </p:cNvSpPr>
          <p:nvPr>
            <p:ph type="title"/>
          </p:nvPr>
        </p:nvSpPr>
        <p:spPr>
          <a:xfrm>
            <a:off x="677334" y="609600"/>
            <a:ext cx="8596668" cy="683941"/>
          </a:xfrm>
        </p:spPr>
        <p:txBody>
          <a:bodyPr/>
          <a:lstStyle/>
          <a:p>
            <a:r>
              <a:rPr lang="en-US" dirty="0"/>
              <a:t>HTML Entities</a:t>
            </a:r>
          </a:p>
        </p:txBody>
      </p:sp>
      <p:sp>
        <p:nvSpPr>
          <p:cNvPr id="3" name="Content Placeholder 2">
            <a:extLst>
              <a:ext uri="{FF2B5EF4-FFF2-40B4-BE49-F238E27FC236}">
                <a16:creationId xmlns:a16="http://schemas.microsoft.com/office/drawing/2014/main" id="{549BAD90-F6C0-434A-857F-D5E4E810C98C}"/>
              </a:ext>
            </a:extLst>
          </p:cNvPr>
          <p:cNvSpPr>
            <a:spLocks noGrp="1"/>
          </p:cNvSpPr>
          <p:nvPr>
            <p:ph idx="1"/>
          </p:nvPr>
        </p:nvSpPr>
        <p:spPr>
          <a:xfrm>
            <a:off x="677334" y="1293541"/>
            <a:ext cx="8596668" cy="4747821"/>
          </a:xfrm>
        </p:spPr>
        <p:txBody>
          <a:bodyPr/>
          <a:lstStyle/>
          <a:p>
            <a:r>
              <a:rPr lang="en-US" dirty="0"/>
              <a:t>The HTML Entities are used to display some of the reserved characters and few symbols on the webpage.</a:t>
            </a:r>
          </a:p>
          <a:p>
            <a:r>
              <a:rPr lang="en-US" dirty="0"/>
              <a:t>Syntax: &amp;</a:t>
            </a:r>
            <a:r>
              <a:rPr lang="en-US" dirty="0" err="1"/>
              <a:t>entity_name</a:t>
            </a:r>
            <a:r>
              <a:rPr lang="en-US" dirty="0"/>
              <a:t>; or &amp;#</a:t>
            </a:r>
            <a:r>
              <a:rPr lang="en-US" dirty="0" err="1"/>
              <a:t>entity_name</a:t>
            </a:r>
            <a:r>
              <a:rPr lang="en-US" dirty="0"/>
              <a:t>;</a:t>
            </a:r>
          </a:p>
          <a:p>
            <a:endParaRPr lang="en-US" dirty="0"/>
          </a:p>
        </p:txBody>
      </p:sp>
      <p:graphicFrame>
        <p:nvGraphicFramePr>
          <p:cNvPr id="4" name="Table 3">
            <a:extLst>
              <a:ext uri="{FF2B5EF4-FFF2-40B4-BE49-F238E27FC236}">
                <a16:creationId xmlns:a16="http://schemas.microsoft.com/office/drawing/2014/main" id="{6AFFA065-4426-47D3-A37B-FE3058CF01F5}"/>
              </a:ext>
            </a:extLst>
          </p:cNvPr>
          <p:cNvGraphicFramePr>
            <a:graphicFrameLocks noGrp="1"/>
          </p:cNvGraphicFramePr>
          <p:nvPr>
            <p:extLst>
              <p:ext uri="{D42A27DB-BD31-4B8C-83A1-F6EECF244321}">
                <p14:modId xmlns:p14="http://schemas.microsoft.com/office/powerpoint/2010/main" val="3223899178"/>
              </p:ext>
            </p:extLst>
          </p:nvPr>
        </p:nvGraphicFramePr>
        <p:xfrm>
          <a:off x="911668" y="268732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11572171"/>
                    </a:ext>
                  </a:extLst>
                </a:gridCol>
                <a:gridCol w="4064000">
                  <a:extLst>
                    <a:ext uri="{9D8B030D-6E8A-4147-A177-3AD203B41FA5}">
                      <a16:colId xmlns:a16="http://schemas.microsoft.com/office/drawing/2014/main" val="3073989461"/>
                    </a:ext>
                  </a:extLst>
                </a:gridCol>
              </a:tblGrid>
              <a:tr h="370840">
                <a:tc>
                  <a:txBody>
                    <a:bodyPr/>
                    <a:lstStyle/>
                    <a:p>
                      <a:r>
                        <a:rPr lang="en-US" dirty="0"/>
                        <a:t>Symbol</a:t>
                      </a:r>
                    </a:p>
                  </a:txBody>
                  <a:tcPr/>
                </a:tc>
                <a:tc>
                  <a:txBody>
                    <a:bodyPr/>
                    <a:lstStyle/>
                    <a:p>
                      <a:r>
                        <a:rPr lang="en-US" dirty="0"/>
                        <a:t>Entity Name</a:t>
                      </a:r>
                    </a:p>
                  </a:txBody>
                  <a:tcPr/>
                </a:tc>
                <a:extLst>
                  <a:ext uri="{0D108BD9-81ED-4DB2-BD59-A6C34878D82A}">
                    <a16:rowId xmlns:a16="http://schemas.microsoft.com/office/drawing/2014/main" val="3913004175"/>
                  </a:ext>
                </a:extLst>
              </a:tr>
              <a:tr h="370840">
                <a:tc>
                  <a:txBody>
                    <a:bodyPr/>
                    <a:lstStyle/>
                    <a:p>
                      <a:r>
                        <a:rPr lang="en-US" dirty="0"/>
                        <a:t>Copyright symbol</a:t>
                      </a:r>
                    </a:p>
                  </a:txBody>
                  <a:tcPr/>
                </a:tc>
                <a:tc>
                  <a:txBody>
                    <a:bodyPr/>
                    <a:lstStyle/>
                    <a:p>
                      <a:r>
                        <a:rPr lang="en-US" dirty="0"/>
                        <a:t>&amp;copy;</a:t>
                      </a:r>
                    </a:p>
                  </a:txBody>
                  <a:tcPr/>
                </a:tc>
                <a:extLst>
                  <a:ext uri="{0D108BD9-81ED-4DB2-BD59-A6C34878D82A}">
                    <a16:rowId xmlns:a16="http://schemas.microsoft.com/office/drawing/2014/main" val="1195643542"/>
                  </a:ext>
                </a:extLst>
              </a:tr>
              <a:tr h="370840">
                <a:tc>
                  <a:txBody>
                    <a:bodyPr/>
                    <a:lstStyle/>
                    <a:p>
                      <a:r>
                        <a:rPr lang="en-US" dirty="0"/>
                        <a:t>Reg Trademark</a:t>
                      </a:r>
                    </a:p>
                  </a:txBody>
                  <a:tcPr/>
                </a:tc>
                <a:tc>
                  <a:txBody>
                    <a:bodyPr/>
                    <a:lstStyle/>
                    <a:p>
                      <a:r>
                        <a:rPr lang="en-US" dirty="0"/>
                        <a:t>&amp;reg;</a:t>
                      </a:r>
                    </a:p>
                  </a:txBody>
                  <a:tcPr/>
                </a:tc>
                <a:extLst>
                  <a:ext uri="{0D108BD9-81ED-4DB2-BD59-A6C34878D82A}">
                    <a16:rowId xmlns:a16="http://schemas.microsoft.com/office/drawing/2014/main" val="3086789440"/>
                  </a:ext>
                </a:extLst>
              </a:tr>
              <a:tr h="370840">
                <a:tc>
                  <a:txBody>
                    <a:bodyPr/>
                    <a:lstStyle/>
                    <a:p>
                      <a:r>
                        <a:rPr lang="en-US" dirty="0"/>
                        <a:t>Dollar Symbol</a:t>
                      </a:r>
                    </a:p>
                  </a:txBody>
                  <a:tcPr/>
                </a:tc>
                <a:tc>
                  <a:txBody>
                    <a:bodyPr/>
                    <a:lstStyle/>
                    <a:p>
                      <a:r>
                        <a:rPr lang="en-US" dirty="0"/>
                        <a:t>$#36;</a:t>
                      </a:r>
                    </a:p>
                  </a:txBody>
                  <a:tcPr/>
                </a:tc>
                <a:extLst>
                  <a:ext uri="{0D108BD9-81ED-4DB2-BD59-A6C34878D82A}">
                    <a16:rowId xmlns:a16="http://schemas.microsoft.com/office/drawing/2014/main" val="1149081778"/>
                  </a:ext>
                </a:extLst>
              </a:tr>
            </a:tbl>
          </a:graphicData>
        </a:graphic>
      </p:graphicFrame>
      <p:sp>
        <p:nvSpPr>
          <p:cNvPr id="5" name="Rectangle 4">
            <a:extLst>
              <a:ext uri="{FF2B5EF4-FFF2-40B4-BE49-F238E27FC236}">
                <a16:creationId xmlns:a16="http://schemas.microsoft.com/office/drawing/2014/main" id="{347F01C9-8647-4689-A93F-33F5BB9A5392}"/>
              </a:ext>
            </a:extLst>
          </p:cNvPr>
          <p:cNvSpPr/>
          <p:nvPr/>
        </p:nvSpPr>
        <p:spPr>
          <a:xfrm>
            <a:off x="911668" y="4579577"/>
            <a:ext cx="8596668" cy="1200329"/>
          </a:xfrm>
          <a:prstGeom prst="rect">
            <a:avLst/>
          </a:prstGeom>
        </p:spPr>
        <p:txBody>
          <a:bodyPr wrap="square">
            <a:spAutoFit/>
          </a:bodyPr>
          <a:lstStyle/>
          <a:p>
            <a:r>
              <a:rPr lang="en-US" dirty="0"/>
              <a:t>Example:</a:t>
            </a:r>
          </a:p>
          <a:p>
            <a:r>
              <a:rPr lang="en-US" dirty="0"/>
              <a:t>&lt;h1&gt;This is  &amp;</a:t>
            </a:r>
            <a:r>
              <a:rPr lang="en-US" dirty="0" err="1"/>
              <a:t>lt</a:t>
            </a:r>
            <a:r>
              <a:rPr lang="en-US" dirty="0"/>
              <a:t>; Paragraph &amp;</a:t>
            </a:r>
            <a:r>
              <a:rPr lang="en-US" dirty="0" err="1"/>
              <a:t>gt</a:t>
            </a:r>
            <a:r>
              <a:rPr lang="en-US" dirty="0"/>
              <a:t>;&lt;/h1&gt;</a:t>
            </a:r>
          </a:p>
          <a:p>
            <a:r>
              <a:rPr lang="en-US" dirty="0"/>
              <a:t>&lt;h1&gt;Apple&lt;sup&gt;&amp;reg;&lt;/sup&gt;&lt;/h1&gt;</a:t>
            </a:r>
          </a:p>
          <a:p>
            <a:r>
              <a:rPr lang="en-US" dirty="0"/>
              <a:t>&lt;h1&gt;Copyright &amp;copy; 2019&lt;/h1&gt;</a:t>
            </a:r>
          </a:p>
        </p:txBody>
      </p:sp>
      <p:pic>
        <p:nvPicPr>
          <p:cNvPr id="6" name="Picture 5">
            <a:extLst>
              <a:ext uri="{FF2B5EF4-FFF2-40B4-BE49-F238E27FC236}">
                <a16:creationId xmlns:a16="http://schemas.microsoft.com/office/drawing/2014/main" id="{A98B6634-261D-4B51-9481-9D52C300DBBE}"/>
              </a:ext>
            </a:extLst>
          </p:cNvPr>
          <p:cNvPicPr>
            <a:picLocks noChangeAspect="1"/>
          </p:cNvPicPr>
          <p:nvPr/>
        </p:nvPicPr>
        <p:blipFill>
          <a:blip r:embed="rId2"/>
          <a:stretch>
            <a:fillRect/>
          </a:stretch>
        </p:blipFill>
        <p:spPr>
          <a:xfrm>
            <a:off x="5798519" y="4861931"/>
            <a:ext cx="2574976" cy="1458717"/>
          </a:xfrm>
          <a:prstGeom prst="rect">
            <a:avLst/>
          </a:prstGeom>
        </p:spPr>
      </p:pic>
    </p:spTree>
    <p:extLst>
      <p:ext uri="{BB962C8B-B14F-4D97-AF65-F5344CB8AC3E}">
        <p14:creationId xmlns:p14="http://schemas.microsoft.com/office/powerpoint/2010/main" val="2189208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6750-6E70-4C94-BCFF-4D14B9E15513}"/>
              </a:ext>
            </a:extLst>
          </p:cNvPr>
          <p:cNvSpPr>
            <a:spLocks noGrp="1"/>
          </p:cNvSpPr>
          <p:nvPr>
            <p:ph type="title"/>
          </p:nvPr>
        </p:nvSpPr>
        <p:spPr>
          <a:xfrm>
            <a:off x="677334" y="609600"/>
            <a:ext cx="8596668" cy="578005"/>
          </a:xfrm>
        </p:spPr>
        <p:txBody>
          <a:bodyPr>
            <a:normAutofit fontScale="90000"/>
          </a:bodyPr>
          <a:lstStyle/>
          <a:p>
            <a:r>
              <a:rPr lang="en-US" dirty="0"/>
              <a:t>HTML Iframes</a:t>
            </a:r>
          </a:p>
        </p:txBody>
      </p:sp>
      <p:sp>
        <p:nvSpPr>
          <p:cNvPr id="3" name="Content Placeholder 2">
            <a:extLst>
              <a:ext uri="{FF2B5EF4-FFF2-40B4-BE49-F238E27FC236}">
                <a16:creationId xmlns:a16="http://schemas.microsoft.com/office/drawing/2014/main" id="{6CEF3B2B-C8B9-4C77-9D66-D3CE7E73A3FF}"/>
              </a:ext>
            </a:extLst>
          </p:cNvPr>
          <p:cNvSpPr>
            <a:spLocks noGrp="1"/>
          </p:cNvSpPr>
          <p:nvPr>
            <p:ph idx="1"/>
          </p:nvPr>
        </p:nvSpPr>
        <p:spPr>
          <a:xfrm>
            <a:off x="677334" y="1187605"/>
            <a:ext cx="8596668" cy="4853757"/>
          </a:xfrm>
        </p:spPr>
        <p:txBody>
          <a:bodyPr/>
          <a:lstStyle/>
          <a:p>
            <a:r>
              <a:rPr lang="en-US" dirty="0"/>
              <a:t>HTML Iframes are used to display a webpage within another webpage. </a:t>
            </a:r>
          </a:p>
          <a:p>
            <a:r>
              <a:rPr lang="en-US" dirty="0"/>
              <a:t>Using an Iframe a webpage is loaded within then frame of another webpage.</a:t>
            </a:r>
          </a:p>
          <a:p>
            <a:pPr marL="0" indent="0">
              <a:buNone/>
            </a:pPr>
            <a:r>
              <a:rPr lang="en-US" b="1" dirty="0"/>
              <a:t>Syntax:</a:t>
            </a:r>
          </a:p>
          <a:p>
            <a:pPr marL="0" indent="0">
              <a:buNone/>
            </a:pPr>
            <a:r>
              <a:rPr lang="en-US" dirty="0"/>
              <a:t>&lt;iframe </a:t>
            </a:r>
            <a:r>
              <a:rPr lang="en-US" dirty="0" err="1"/>
              <a:t>src</a:t>
            </a:r>
            <a:r>
              <a:rPr lang="en-US" dirty="0"/>
              <a:t>="URL"&gt;&lt;/iframe&gt;</a:t>
            </a:r>
          </a:p>
          <a:p>
            <a:r>
              <a:rPr lang="en-US" dirty="0"/>
              <a:t>Each </a:t>
            </a:r>
            <a:r>
              <a:rPr lang="en-US" dirty="0" err="1"/>
              <a:t>iFrame</a:t>
            </a:r>
            <a:r>
              <a:rPr lang="en-US" dirty="0"/>
              <a:t> is having its own width and height, we can specify our own height and width for an iframe.</a:t>
            </a:r>
          </a:p>
          <a:p>
            <a:pPr marL="0" indent="0">
              <a:buNone/>
            </a:pPr>
            <a:r>
              <a:rPr lang="en-US" b="1" dirty="0"/>
              <a:t>Example:</a:t>
            </a:r>
          </a:p>
          <a:p>
            <a:pPr marL="0" indent="0">
              <a:buNone/>
            </a:pPr>
            <a:r>
              <a:rPr lang="en-US" dirty="0"/>
              <a:t> &lt;iframe width="560" height="315" </a:t>
            </a:r>
            <a:r>
              <a:rPr lang="en-US" dirty="0" err="1"/>
              <a:t>src</a:t>
            </a:r>
            <a:r>
              <a:rPr lang="en-US" dirty="0"/>
              <a:t>="https://www.youtube.com/embed/7jbO8ToJTko" &gt;&lt;/iframe&gt;</a:t>
            </a:r>
          </a:p>
          <a:p>
            <a:pPr marL="0" indent="0">
              <a:buNone/>
            </a:pPr>
            <a:r>
              <a:rPr lang="en-US" dirty="0"/>
              <a:t>Note: We normally use Iframe tag to display a YouTube video on our own webpage.</a:t>
            </a:r>
          </a:p>
        </p:txBody>
      </p:sp>
    </p:spTree>
    <p:extLst>
      <p:ext uri="{BB962C8B-B14F-4D97-AF65-F5344CB8AC3E}">
        <p14:creationId xmlns:p14="http://schemas.microsoft.com/office/powerpoint/2010/main" val="32422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07FAA-35FA-40EE-B82D-374DB298C763}"/>
              </a:ext>
            </a:extLst>
          </p:cNvPr>
          <p:cNvSpPr>
            <a:spLocks noGrp="1"/>
          </p:cNvSpPr>
          <p:nvPr>
            <p:ph idx="1"/>
          </p:nvPr>
        </p:nvSpPr>
        <p:spPr>
          <a:xfrm>
            <a:off x="677334" y="434899"/>
            <a:ext cx="8596668" cy="5606464"/>
          </a:xfrm>
        </p:spPr>
        <p:txBody>
          <a:bodyPr/>
          <a:lstStyle/>
          <a:p>
            <a:r>
              <a:rPr lang="en-US" dirty="0"/>
              <a:t>How to display a YouTube video on our own web page:</a:t>
            </a:r>
          </a:p>
          <a:p>
            <a:r>
              <a:rPr lang="en-US" dirty="0"/>
              <a:t>Go to YouTube Select a video to display on the webpage.</a:t>
            </a:r>
          </a:p>
          <a:p>
            <a:r>
              <a:rPr lang="en-US" dirty="0"/>
              <a:t>Click on ’share’ link</a:t>
            </a:r>
          </a:p>
          <a:p>
            <a:r>
              <a:rPr lang="en-US" dirty="0"/>
              <a:t>Click on 'Embed’ link</a:t>
            </a:r>
          </a:p>
          <a:p>
            <a:r>
              <a:rPr lang="en-US" dirty="0"/>
              <a:t>Select the Embed Option</a:t>
            </a:r>
          </a:p>
          <a:p>
            <a:r>
              <a:rPr lang="en-US" dirty="0"/>
              <a:t>Copy the &lt;iframe&gt; tag completely and paste it in the HTML Document.</a:t>
            </a:r>
          </a:p>
          <a:p>
            <a:r>
              <a:rPr lang="en-US" dirty="0"/>
              <a:t>Open that HTML Document on the browser, the selected YouTube video will be played on our own webpage.</a:t>
            </a:r>
          </a:p>
          <a:p>
            <a:pPr marL="0" indent="0">
              <a:buNone/>
            </a:pPr>
            <a:r>
              <a:rPr lang="en-US" b="1" dirty="0"/>
              <a:t>Example:</a:t>
            </a:r>
          </a:p>
        </p:txBody>
      </p:sp>
      <p:pic>
        <p:nvPicPr>
          <p:cNvPr id="4" name="Picture 3">
            <a:extLst>
              <a:ext uri="{FF2B5EF4-FFF2-40B4-BE49-F238E27FC236}">
                <a16:creationId xmlns:a16="http://schemas.microsoft.com/office/drawing/2014/main" id="{66F655C2-C5FC-4B53-AE20-4E39BC785FA4}"/>
              </a:ext>
            </a:extLst>
          </p:cNvPr>
          <p:cNvPicPr>
            <a:picLocks noChangeAspect="1"/>
          </p:cNvPicPr>
          <p:nvPr/>
        </p:nvPicPr>
        <p:blipFill>
          <a:blip r:embed="rId2"/>
          <a:stretch>
            <a:fillRect/>
          </a:stretch>
        </p:blipFill>
        <p:spPr>
          <a:xfrm>
            <a:off x="6869151" y="3972726"/>
            <a:ext cx="4441587" cy="2510001"/>
          </a:xfrm>
          <a:prstGeom prst="rect">
            <a:avLst/>
          </a:prstGeom>
        </p:spPr>
      </p:pic>
      <p:sp>
        <p:nvSpPr>
          <p:cNvPr id="5" name="Rectangle 4">
            <a:extLst>
              <a:ext uri="{FF2B5EF4-FFF2-40B4-BE49-F238E27FC236}">
                <a16:creationId xmlns:a16="http://schemas.microsoft.com/office/drawing/2014/main" id="{F917ADF5-FF98-47B8-98C8-9984D04681A0}"/>
              </a:ext>
            </a:extLst>
          </p:cNvPr>
          <p:cNvSpPr/>
          <p:nvPr/>
        </p:nvSpPr>
        <p:spPr>
          <a:xfrm>
            <a:off x="677334" y="3972726"/>
            <a:ext cx="6096000" cy="1477328"/>
          </a:xfrm>
          <a:prstGeom prst="rect">
            <a:avLst/>
          </a:prstGeom>
        </p:spPr>
        <p:txBody>
          <a:bodyPr>
            <a:spAutoFit/>
          </a:bodyPr>
          <a:lstStyle/>
          <a:p>
            <a:r>
              <a:rPr lang="en-US" dirty="0"/>
              <a:t>&lt;iframe width="560" height="315" </a:t>
            </a:r>
            <a:r>
              <a:rPr lang="en-US" dirty="0" err="1"/>
              <a:t>src</a:t>
            </a:r>
            <a:r>
              <a:rPr lang="en-US" dirty="0"/>
              <a:t>="https://www.youtube.com/embed/7jbO8ToJTko" frameborder="0" allow="accelerometer; </a:t>
            </a:r>
            <a:r>
              <a:rPr lang="en-US" dirty="0" err="1"/>
              <a:t>autoplay</a:t>
            </a:r>
            <a:r>
              <a:rPr lang="en-US" dirty="0"/>
              <a:t>; encrypted-media; gyroscope; picture-in-picture" </a:t>
            </a:r>
            <a:r>
              <a:rPr lang="en-US" dirty="0" err="1"/>
              <a:t>allowfullscreen</a:t>
            </a:r>
            <a:r>
              <a:rPr lang="en-US" dirty="0"/>
              <a:t>&gt;&lt;/iframe&gt;</a:t>
            </a:r>
          </a:p>
        </p:txBody>
      </p:sp>
    </p:spTree>
    <p:extLst>
      <p:ext uri="{BB962C8B-B14F-4D97-AF65-F5344CB8AC3E}">
        <p14:creationId xmlns:p14="http://schemas.microsoft.com/office/powerpoint/2010/main" val="351489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3EA8-DFC4-4FB8-81BA-B670DE96852B}"/>
              </a:ext>
            </a:extLst>
          </p:cNvPr>
          <p:cNvSpPr>
            <a:spLocks noGrp="1"/>
          </p:cNvSpPr>
          <p:nvPr>
            <p:ph type="title"/>
          </p:nvPr>
        </p:nvSpPr>
        <p:spPr>
          <a:xfrm>
            <a:off x="677334" y="609600"/>
            <a:ext cx="8596668" cy="725326"/>
          </a:xfrm>
        </p:spPr>
        <p:txBody>
          <a:bodyPr/>
          <a:lstStyle/>
          <a:p>
            <a:r>
              <a:rPr lang="en-US" dirty="0"/>
              <a:t>Structure of HTML Document</a:t>
            </a:r>
          </a:p>
        </p:txBody>
      </p:sp>
      <p:pic>
        <p:nvPicPr>
          <p:cNvPr id="3074" name="Picture 2" descr="Image result for html structure">
            <a:extLst>
              <a:ext uri="{FF2B5EF4-FFF2-40B4-BE49-F238E27FC236}">
                <a16:creationId xmlns:a16="http://schemas.microsoft.com/office/drawing/2014/main" id="{04D28F83-7116-4AAA-A26B-C25C50E7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697" y="1848359"/>
            <a:ext cx="6793941" cy="4157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089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9507D-FB9F-4D76-80BC-52B26E9F4487}"/>
              </a:ext>
            </a:extLst>
          </p:cNvPr>
          <p:cNvSpPr>
            <a:spLocks noGrp="1"/>
          </p:cNvSpPr>
          <p:nvPr>
            <p:ph idx="1"/>
          </p:nvPr>
        </p:nvSpPr>
        <p:spPr>
          <a:xfrm>
            <a:off x="677334" y="268941"/>
            <a:ext cx="8596668" cy="6239435"/>
          </a:xfrm>
        </p:spPr>
        <p:txBody>
          <a:bodyPr>
            <a:normAutofit/>
          </a:bodyPr>
          <a:lstStyle/>
          <a:p>
            <a:r>
              <a:rPr lang="en-US" dirty="0"/>
              <a:t>The complete HTML document is represented by the tag called &lt;html&gt; and it contains two parts as follows,</a:t>
            </a:r>
          </a:p>
          <a:p>
            <a:pPr lvl="1"/>
            <a:r>
              <a:rPr lang="en-US" dirty="0"/>
              <a:t>1) Head Section</a:t>
            </a:r>
          </a:p>
          <a:p>
            <a:pPr lvl="1"/>
            <a:r>
              <a:rPr lang="en-US" dirty="0"/>
              <a:t>2) Body Section</a:t>
            </a:r>
          </a:p>
          <a:p>
            <a:pPr marL="0" indent="0">
              <a:buNone/>
            </a:pPr>
            <a:r>
              <a:rPr lang="en-US" sz="2400" b="1" dirty="0">
                <a:solidFill>
                  <a:srgbClr val="63CBEE"/>
                </a:solidFill>
              </a:rPr>
              <a:t>Head Section</a:t>
            </a:r>
          </a:p>
          <a:p>
            <a:pPr marL="0" indent="0">
              <a:buNone/>
            </a:pPr>
            <a:r>
              <a:rPr lang="en-US" dirty="0"/>
              <a:t>The Head Section of a HTML document is represented with the tag called &lt;head&gt;. </a:t>
            </a:r>
          </a:p>
          <a:p>
            <a:pPr marL="0" indent="0">
              <a:buNone/>
            </a:pPr>
            <a:r>
              <a:rPr lang="en-US" dirty="0"/>
              <a:t>Any textual content between &lt;head&gt; and &lt;/head&gt; comes under head section.</a:t>
            </a:r>
          </a:p>
          <a:p>
            <a:pPr marL="0" indent="0">
              <a:buNone/>
            </a:pPr>
            <a:r>
              <a:rPr lang="en-US" dirty="0"/>
              <a:t>‘&lt;head&gt; ...... &lt;/head&gt;’</a:t>
            </a:r>
          </a:p>
          <a:p>
            <a:pPr marL="0" indent="0">
              <a:buNone/>
            </a:pPr>
            <a:r>
              <a:rPr lang="en-US" dirty="0"/>
              <a:t>This section contains information like meta information and website's </a:t>
            </a:r>
            <a:r>
              <a:rPr lang="en-US" dirty="0" err="1"/>
              <a:t>titIe</a:t>
            </a:r>
            <a:r>
              <a:rPr lang="en-US" dirty="0"/>
              <a:t> and few CSS configurations information and few JavaScript Configuration.</a:t>
            </a:r>
          </a:p>
          <a:p>
            <a:pPr marL="0" indent="0">
              <a:buNone/>
            </a:pPr>
            <a:r>
              <a:rPr lang="en-US" sz="2400" b="1" dirty="0">
                <a:solidFill>
                  <a:srgbClr val="63CBEE"/>
                </a:solidFill>
              </a:rPr>
              <a:t>Body Section</a:t>
            </a:r>
          </a:p>
          <a:p>
            <a:pPr marL="0" indent="0">
              <a:buNone/>
            </a:pPr>
            <a:r>
              <a:rPr lang="en-US" dirty="0"/>
              <a:t>The Body section of HTML document is represented with the tag called &lt;body&gt;. Any textual content between &lt;body&gt; and &lt;/body&gt; comes under body section.  This is one of the important section to display any content on the webpage. Any websites visual area of content will comes under body section. We must write any visual content which we wants to show up on the webpage we must write those tags in body section only.</a:t>
            </a:r>
          </a:p>
        </p:txBody>
      </p:sp>
    </p:spTree>
    <p:extLst>
      <p:ext uri="{BB962C8B-B14F-4D97-AF65-F5344CB8AC3E}">
        <p14:creationId xmlns:p14="http://schemas.microsoft.com/office/powerpoint/2010/main" val="396914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270A-39C2-4881-AC84-3E1787C548AB}"/>
              </a:ext>
            </a:extLst>
          </p:cNvPr>
          <p:cNvSpPr>
            <a:spLocks noGrp="1"/>
          </p:cNvSpPr>
          <p:nvPr>
            <p:ph type="title"/>
          </p:nvPr>
        </p:nvSpPr>
        <p:spPr>
          <a:xfrm>
            <a:off x="677334" y="609600"/>
            <a:ext cx="8596668" cy="637309"/>
          </a:xfrm>
        </p:spPr>
        <p:txBody>
          <a:bodyPr>
            <a:normAutofit fontScale="90000"/>
          </a:bodyPr>
          <a:lstStyle/>
          <a:p>
            <a:r>
              <a:rPr lang="en-US" dirty="0"/>
              <a:t>HTML First Application</a:t>
            </a:r>
          </a:p>
        </p:txBody>
      </p:sp>
      <p:sp>
        <p:nvSpPr>
          <p:cNvPr id="3" name="Content Placeholder 2">
            <a:extLst>
              <a:ext uri="{FF2B5EF4-FFF2-40B4-BE49-F238E27FC236}">
                <a16:creationId xmlns:a16="http://schemas.microsoft.com/office/drawing/2014/main" id="{5ADC9D10-FD24-495B-A0C3-66A9023CC408}"/>
              </a:ext>
            </a:extLst>
          </p:cNvPr>
          <p:cNvSpPr>
            <a:spLocks noGrp="1"/>
          </p:cNvSpPr>
          <p:nvPr>
            <p:ph idx="1"/>
          </p:nvPr>
        </p:nvSpPr>
        <p:spPr>
          <a:xfrm>
            <a:off x="677334" y="1246909"/>
            <a:ext cx="8596668" cy="4794453"/>
          </a:xfrm>
        </p:spPr>
        <p:txBody>
          <a:bodyPr/>
          <a:lstStyle/>
          <a:p>
            <a:r>
              <a:rPr lang="en-US" dirty="0"/>
              <a:t>The basic HTML Document structure looks as follows,</a:t>
            </a:r>
          </a:p>
          <a:p>
            <a:endParaRPr lang="en-US" dirty="0"/>
          </a:p>
        </p:txBody>
      </p:sp>
      <p:pic>
        <p:nvPicPr>
          <p:cNvPr id="4" name="Picture 3">
            <a:extLst>
              <a:ext uri="{FF2B5EF4-FFF2-40B4-BE49-F238E27FC236}">
                <a16:creationId xmlns:a16="http://schemas.microsoft.com/office/drawing/2014/main" id="{7BA1FDFB-A246-4A90-AE6B-E6098F170E22}"/>
              </a:ext>
            </a:extLst>
          </p:cNvPr>
          <p:cNvPicPr>
            <a:picLocks noChangeAspect="1"/>
          </p:cNvPicPr>
          <p:nvPr/>
        </p:nvPicPr>
        <p:blipFill>
          <a:blip r:embed="rId2"/>
          <a:stretch>
            <a:fillRect/>
          </a:stretch>
        </p:blipFill>
        <p:spPr>
          <a:xfrm>
            <a:off x="757924" y="1869091"/>
            <a:ext cx="4656341" cy="4068445"/>
          </a:xfrm>
          <a:prstGeom prst="rect">
            <a:avLst/>
          </a:prstGeom>
        </p:spPr>
      </p:pic>
      <p:pic>
        <p:nvPicPr>
          <p:cNvPr id="5" name="Picture 4">
            <a:extLst>
              <a:ext uri="{FF2B5EF4-FFF2-40B4-BE49-F238E27FC236}">
                <a16:creationId xmlns:a16="http://schemas.microsoft.com/office/drawing/2014/main" id="{7039C9D1-45B5-4A99-8B86-AC624550D014}"/>
              </a:ext>
            </a:extLst>
          </p:cNvPr>
          <p:cNvPicPr>
            <a:picLocks noChangeAspect="1"/>
          </p:cNvPicPr>
          <p:nvPr/>
        </p:nvPicPr>
        <p:blipFill>
          <a:blip r:embed="rId3"/>
          <a:stretch>
            <a:fillRect/>
          </a:stretch>
        </p:blipFill>
        <p:spPr>
          <a:xfrm>
            <a:off x="4940988" y="1921706"/>
            <a:ext cx="4333014" cy="3422327"/>
          </a:xfrm>
          <a:prstGeom prst="rect">
            <a:avLst/>
          </a:prstGeom>
        </p:spPr>
      </p:pic>
    </p:spTree>
    <p:extLst>
      <p:ext uri="{BB962C8B-B14F-4D97-AF65-F5344CB8AC3E}">
        <p14:creationId xmlns:p14="http://schemas.microsoft.com/office/powerpoint/2010/main" val="128012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FEAB-784A-4432-971A-60225384015A}"/>
              </a:ext>
            </a:extLst>
          </p:cNvPr>
          <p:cNvSpPr>
            <a:spLocks noGrp="1"/>
          </p:cNvSpPr>
          <p:nvPr>
            <p:ph type="title"/>
          </p:nvPr>
        </p:nvSpPr>
        <p:spPr>
          <a:xfrm>
            <a:off x="677334" y="609600"/>
            <a:ext cx="8596668" cy="607970"/>
          </a:xfrm>
        </p:spPr>
        <p:txBody>
          <a:bodyPr>
            <a:normAutofit fontScale="90000"/>
          </a:bodyPr>
          <a:lstStyle/>
          <a:p>
            <a:r>
              <a:rPr lang="en-US" dirty="0"/>
              <a:t>Rules for writing HTML Document</a:t>
            </a:r>
          </a:p>
        </p:txBody>
      </p:sp>
      <p:sp>
        <p:nvSpPr>
          <p:cNvPr id="3" name="Content Placeholder 2">
            <a:extLst>
              <a:ext uri="{FF2B5EF4-FFF2-40B4-BE49-F238E27FC236}">
                <a16:creationId xmlns:a16="http://schemas.microsoft.com/office/drawing/2014/main" id="{59A58262-3B95-44D4-9D01-AEDDD8A0ECB5}"/>
              </a:ext>
            </a:extLst>
          </p:cNvPr>
          <p:cNvSpPr>
            <a:spLocks noGrp="1"/>
          </p:cNvSpPr>
          <p:nvPr>
            <p:ph idx="1"/>
          </p:nvPr>
        </p:nvSpPr>
        <p:spPr>
          <a:xfrm>
            <a:off x="677334" y="1476731"/>
            <a:ext cx="8596668" cy="4564631"/>
          </a:xfrm>
        </p:spPr>
        <p:txBody>
          <a:bodyPr/>
          <a:lstStyle/>
          <a:p>
            <a:r>
              <a:rPr lang="en-US" dirty="0"/>
              <a:t>Each content which is displaying on the webpage should be written in between a html tag only.</a:t>
            </a:r>
          </a:p>
          <a:p>
            <a:r>
              <a:rPr lang="en-US" dirty="0"/>
              <a:t>All the html tags to be written in lowercase only.</a:t>
            </a:r>
          </a:p>
          <a:p>
            <a:r>
              <a:rPr lang="en-US" dirty="0"/>
              <a:t>Always add an end tag if required, means for some HTML tags / elements are not having a close / end tags.</a:t>
            </a:r>
          </a:p>
          <a:p>
            <a:r>
              <a:rPr lang="en-US" dirty="0"/>
              <a:t>We needs to add an end tag if it is required.</a:t>
            </a:r>
          </a:p>
          <a:p>
            <a:r>
              <a:rPr lang="en-US" dirty="0"/>
              <a:t>Example: &lt;</a:t>
            </a:r>
            <a:r>
              <a:rPr lang="en-US" dirty="0" err="1"/>
              <a:t>br</a:t>
            </a:r>
            <a:r>
              <a:rPr lang="en-US" dirty="0"/>
              <a:t>&gt; , &lt;</a:t>
            </a:r>
            <a:r>
              <a:rPr lang="en-US" dirty="0" err="1"/>
              <a:t>hr</a:t>
            </a:r>
            <a:r>
              <a:rPr lang="en-US" dirty="0"/>
              <a:t>&gt; , &lt;</a:t>
            </a:r>
            <a:r>
              <a:rPr lang="en-US" dirty="0" err="1"/>
              <a:t>img</a:t>
            </a:r>
            <a:r>
              <a:rPr lang="en-US" dirty="0"/>
              <a:t>&gt; tags will not have end tags.</a:t>
            </a:r>
          </a:p>
          <a:p>
            <a:r>
              <a:rPr lang="en-US" dirty="0"/>
              <a:t>Note: In HTML language HTML tag and HTML Elements are both one and the same. </a:t>
            </a:r>
          </a:p>
          <a:p>
            <a:r>
              <a:rPr lang="en-US" dirty="0"/>
              <a:t>Sometimes we may call it as HTML Tag and sometimes we may call it as HTML Element.</a:t>
            </a:r>
          </a:p>
        </p:txBody>
      </p:sp>
    </p:spTree>
    <p:extLst>
      <p:ext uri="{BB962C8B-B14F-4D97-AF65-F5344CB8AC3E}">
        <p14:creationId xmlns:p14="http://schemas.microsoft.com/office/powerpoint/2010/main" val="79913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682-4958-42D2-836C-3D95E3C37714}"/>
              </a:ext>
            </a:extLst>
          </p:cNvPr>
          <p:cNvSpPr>
            <a:spLocks noGrp="1"/>
          </p:cNvSpPr>
          <p:nvPr>
            <p:ph type="title"/>
          </p:nvPr>
        </p:nvSpPr>
        <p:spPr>
          <a:xfrm>
            <a:off x="677334" y="609600"/>
            <a:ext cx="8596668" cy="563961"/>
          </a:xfrm>
        </p:spPr>
        <p:txBody>
          <a:bodyPr>
            <a:normAutofit fontScale="90000"/>
          </a:bodyPr>
          <a:lstStyle/>
          <a:p>
            <a:r>
              <a:rPr lang="en-US" dirty="0"/>
              <a:t>HTML Attributes</a:t>
            </a:r>
          </a:p>
        </p:txBody>
      </p:sp>
      <p:sp>
        <p:nvSpPr>
          <p:cNvPr id="3" name="Content Placeholder 2">
            <a:extLst>
              <a:ext uri="{FF2B5EF4-FFF2-40B4-BE49-F238E27FC236}">
                <a16:creationId xmlns:a16="http://schemas.microsoft.com/office/drawing/2014/main" id="{B0D06E9E-750F-43AD-BA5B-922C496815BA}"/>
              </a:ext>
            </a:extLst>
          </p:cNvPr>
          <p:cNvSpPr>
            <a:spLocks noGrp="1"/>
          </p:cNvSpPr>
          <p:nvPr>
            <p:ph idx="1"/>
          </p:nvPr>
        </p:nvSpPr>
        <p:spPr>
          <a:xfrm>
            <a:off x="677334" y="1173561"/>
            <a:ext cx="8596668" cy="4867801"/>
          </a:xfrm>
        </p:spPr>
        <p:txBody>
          <a:bodyPr/>
          <a:lstStyle/>
          <a:p>
            <a:r>
              <a:rPr lang="en-US" dirty="0"/>
              <a:t>The HTML attributes provides an additional information to the HTML Tags, elements.</a:t>
            </a:r>
          </a:p>
          <a:p>
            <a:r>
              <a:rPr lang="en-US" dirty="0"/>
              <a:t>All the HTML Elements may have attributes but not all the html elements will have same attributes.</a:t>
            </a:r>
          </a:p>
          <a:p>
            <a:r>
              <a:rPr lang="en-US" dirty="0"/>
              <a:t>All HTML Attributes comes with key and value pairs.</a:t>
            </a:r>
          </a:p>
          <a:p>
            <a:r>
              <a:rPr lang="en-US" dirty="0"/>
              <a:t>All HTML Attributes should be added to the start tag only.</a:t>
            </a:r>
          </a:p>
          <a:p>
            <a:pPr marL="0" indent="0">
              <a:buNone/>
            </a:pPr>
            <a:r>
              <a:rPr lang="en-US" sz="2400" b="1" dirty="0">
                <a:solidFill>
                  <a:srgbClr val="63CBEE"/>
                </a:solidFill>
              </a:rPr>
              <a:t>Example:</a:t>
            </a:r>
          </a:p>
          <a:p>
            <a:r>
              <a:rPr lang="en-US" dirty="0"/>
              <a:t>&lt;input type="text" placeholder="Enter Your Name"&gt;</a:t>
            </a:r>
          </a:p>
          <a:p>
            <a:r>
              <a:rPr lang="en-US" dirty="0"/>
              <a:t>&lt;</a:t>
            </a:r>
            <a:r>
              <a:rPr lang="en-US" dirty="0" err="1"/>
              <a:t>img</a:t>
            </a:r>
            <a:r>
              <a:rPr lang="en-US" dirty="0"/>
              <a:t> </a:t>
            </a:r>
            <a:r>
              <a:rPr lang="en-US" dirty="0" err="1"/>
              <a:t>src</a:t>
            </a:r>
            <a:r>
              <a:rPr lang="en-US" dirty="0"/>
              <a:t>="</a:t>
            </a:r>
            <a:r>
              <a:rPr lang="en-US" dirty="0" err="1"/>
              <a:t>img</a:t>
            </a:r>
            <a:r>
              <a:rPr lang="en-US" dirty="0"/>
              <a:t>/photo.jpg" width="300" height="200"&gt;</a:t>
            </a:r>
          </a:p>
          <a:p>
            <a:r>
              <a:rPr lang="en-US" dirty="0"/>
              <a:t>In the above example, the </a:t>
            </a:r>
            <a:r>
              <a:rPr lang="en-US" dirty="0" err="1"/>
              <a:t>src</a:t>
            </a:r>
            <a:r>
              <a:rPr lang="en-US" dirty="0"/>
              <a:t>, width, height are html attributes which adds an extra information to HTML elements.</a:t>
            </a:r>
          </a:p>
        </p:txBody>
      </p:sp>
    </p:spTree>
    <p:extLst>
      <p:ext uri="{BB962C8B-B14F-4D97-AF65-F5344CB8AC3E}">
        <p14:creationId xmlns:p14="http://schemas.microsoft.com/office/powerpoint/2010/main" val="2445756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Rectangle 4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Freeform: Shape 5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CA0B42-2E58-4949-BEDE-2D5921B4A8B8}"/>
              </a:ext>
            </a:extLst>
          </p:cNvPr>
          <p:cNvSpPr>
            <a:spLocks noGrp="1"/>
          </p:cNvSpPr>
          <p:nvPr>
            <p:ph type="title"/>
          </p:nvPr>
        </p:nvSpPr>
        <p:spPr>
          <a:xfrm>
            <a:off x="7181723" y="609600"/>
            <a:ext cx="4512989" cy="1453912"/>
          </a:xfrm>
        </p:spPr>
        <p:txBody>
          <a:bodyPr anchor="ctr">
            <a:normAutofit/>
          </a:bodyPr>
          <a:lstStyle/>
          <a:p>
            <a:r>
              <a:rPr lang="en-US">
                <a:solidFill>
                  <a:srgbClr val="FFFFFF"/>
                </a:solidFill>
              </a:rPr>
              <a:t>HTML Header Tags</a:t>
            </a:r>
            <a:endParaRPr lang="en-US" dirty="0">
              <a:solidFill>
                <a:srgbClr val="FFFFFF"/>
              </a:solidFill>
            </a:endParaRPr>
          </a:p>
        </p:txBody>
      </p:sp>
      <p:pic>
        <p:nvPicPr>
          <p:cNvPr id="6" name="Picture 5">
            <a:extLst>
              <a:ext uri="{FF2B5EF4-FFF2-40B4-BE49-F238E27FC236}">
                <a16:creationId xmlns:a16="http://schemas.microsoft.com/office/drawing/2014/main" id="{A769A7D7-91F3-404B-862A-FC553D64A044}"/>
              </a:ext>
            </a:extLst>
          </p:cNvPr>
          <p:cNvPicPr>
            <a:picLocks noChangeAspect="1"/>
          </p:cNvPicPr>
          <p:nvPr/>
        </p:nvPicPr>
        <p:blipFill>
          <a:blip r:embed="rId2"/>
          <a:stretch>
            <a:fillRect/>
          </a:stretch>
        </p:blipFill>
        <p:spPr>
          <a:xfrm>
            <a:off x="1187355" y="1168399"/>
            <a:ext cx="2996565" cy="4610101"/>
          </a:xfrm>
          <a:prstGeom prst="rect">
            <a:avLst/>
          </a:prstGeom>
        </p:spPr>
      </p:pic>
      <p:sp>
        <p:nvSpPr>
          <p:cNvPr id="35" name="Content Placeholder 2">
            <a:extLst>
              <a:ext uri="{FF2B5EF4-FFF2-40B4-BE49-F238E27FC236}">
                <a16:creationId xmlns:a16="http://schemas.microsoft.com/office/drawing/2014/main" id="{38DF699A-177E-4CE0-81D5-90B881CD26E6}"/>
              </a:ext>
            </a:extLst>
          </p:cNvPr>
          <p:cNvSpPr>
            <a:spLocks noGrp="1"/>
          </p:cNvSpPr>
          <p:nvPr>
            <p:ph idx="1"/>
          </p:nvPr>
        </p:nvSpPr>
        <p:spPr>
          <a:xfrm>
            <a:off x="7181725" y="1975495"/>
            <a:ext cx="4871730" cy="4179772"/>
          </a:xfrm>
        </p:spPr>
        <p:txBody>
          <a:bodyPr anchor="t">
            <a:normAutofit/>
          </a:bodyPr>
          <a:lstStyle/>
          <a:p>
            <a:pPr marL="0" indent="0">
              <a:lnSpc>
                <a:spcPct val="90000"/>
              </a:lnSpc>
              <a:buNone/>
            </a:pPr>
            <a:r>
              <a:rPr lang="en-US" sz="1700" dirty="0">
                <a:solidFill>
                  <a:srgbClr val="FFFFFF"/>
                </a:solidFill>
              </a:rPr>
              <a:t>We can display various headings on the webpage using the HTML Header tags. In HTML there are 6 types of header tags available such as,</a:t>
            </a:r>
          </a:p>
          <a:p>
            <a:pPr>
              <a:lnSpc>
                <a:spcPct val="90000"/>
              </a:lnSpc>
            </a:pPr>
            <a:r>
              <a:rPr lang="en-US" sz="1700" dirty="0">
                <a:solidFill>
                  <a:srgbClr val="FFFFFF"/>
                </a:solidFill>
              </a:rPr>
              <a:t>&lt;h1&gt;Heading 1&lt;/h1&gt;</a:t>
            </a:r>
          </a:p>
          <a:p>
            <a:pPr>
              <a:lnSpc>
                <a:spcPct val="90000"/>
              </a:lnSpc>
            </a:pPr>
            <a:r>
              <a:rPr lang="en-US" sz="1700" dirty="0">
                <a:solidFill>
                  <a:srgbClr val="FFFFFF"/>
                </a:solidFill>
              </a:rPr>
              <a:t>&lt;h2&gt;Heading 2&lt;/h2&gt;</a:t>
            </a:r>
          </a:p>
          <a:p>
            <a:pPr>
              <a:lnSpc>
                <a:spcPct val="90000"/>
              </a:lnSpc>
            </a:pPr>
            <a:r>
              <a:rPr lang="en-US" sz="1700" dirty="0">
                <a:solidFill>
                  <a:srgbClr val="FFFFFF"/>
                </a:solidFill>
              </a:rPr>
              <a:t>&lt;h3&gt;Heading 3&lt;/h3&gt;</a:t>
            </a:r>
          </a:p>
          <a:p>
            <a:pPr>
              <a:lnSpc>
                <a:spcPct val="90000"/>
              </a:lnSpc>
            </a:pPr>
            <a:r>
              <a:rPr lang="en-US" sz="1700" dirty="0">
                <a:solidFill>
                  <a:srgbClr val="FFFFFF"/>
                </a:solidFill>
              </a:rPr>
              <a:t>&lt;h4&gt;Heading 4&lt;/h4&gt;</a:t>
            </a:r>
          </a:p>
          <a:p>
            <a:pPr>
              <a:lnSpc>
                <a:spcPct val="90000"/>
              </a:lnSpc>
            </a:pPr>
            <a:r>
              <a:rPr lang="en-US" sz="1700" dirty="0">
                <a:solidFill>
                  <a:srgbClr val="FFFFFF"/>
                </a:solidFill>
              </a:rPr>
              <a:t>&lt;h5&gt;Heading 5&lt;/h5&gt;</a:t>
            </a:r>
          </a:p>
          <a:p>
            <a:pPr>
              <a:lnSpc>
                <a:spcPct val="90000"/>
              </a:lnSpc>
            </a:pPr>
            <a:r>
              <a:rPr lang="en-US" sz="1700" dirty="0">
                <a:solidFill>
                  <a:srgbClr val="FFFFFF"/>
                </a:solidFill>
              </a:rPr>
              <a:t>&lt;h6&gt;Heading 6&lt;/h6&gt;</a:t>
            </a:r>
          </a:p>
          <a:p>
            <a:pPr>
              <a:lnSpc>
                <a:spcPct val="90000"/>
              </a:lnSpc>
            </a:pPr>
            <a:endParaRPr lang="en-US" sz="1700" dirty="0">
              <a:solidFill>
                <a:srgbClr val="FFFFFF"/>
              </a:solidFill>
            </a:endParaRPr>
          </a:p>
        </p:txBody>
      </p:sp>
    </p:spTree>
    <p:extLst>
      <p:ext uri="{BB962C8B-B14F-4D97-AF65-F5344CB8AC3E}">
        <p14:creationId xmlns:p14="http://schemas.microsoft.com/office/powerpoint/2010/main" val="321851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0C75-6FB4-4AF0-8F30-CBC8E2DC2387}"/>
              </a:ext>
            </a:extLst>
          </p:cNvPr>
          <p:cNvSpPr>
            <a:spLocks noGrp="1"/>
          </p:cNvSpPr>
          <p:nvPr>
            <p:ph type="title"/>
          </p:nvPr>
        </p:nvSpPr>
        <p:spPr>
          <a:xfrm>
            <a:off x="677334" y="609600"/>
            <a:ext cx="8596668" cy="573741"/>
          </a:xfrm>
        </p:spPr>
        <p:txBody>
          <a:bodyPr>
            <a:normAutofit fontScale="90000"/>
          </a:bodyPr>
          <a:lstStyle/>
          <a:p>
            <a:r>
              <a:rPr lang="en-US" dirty="0"/>
              <a:t>HTML Paragraphs</a:t>
            </a:r>
          </a:p>
        </p:txBody>
      </p:sp>
      <p:sp>
        <p:nvSpPr>
          <p:cNvPr id="3" name="Content Placeholder 2">
            <a:extLst>
              <a:ext uri="{FF2B5EF4-FFF2-40B4-BE49-F238E27FC236}">
                <a16:creationId xmlns:a16="http://schemas.microsoft.com/office/drawing/2014/main" id="{73DBB62A-8D7A-4CDA-BE94-320F183A2A53}"/>
              </a:ext>
            </a:extLst>
          </p:cNvPr>
          <p:cNvSpPr>
            <a:spLocks noGrp="1"/>
          </p:cNvSpPr>
          <p:nvPr>
            <p:ph idx="1"/>
          </p:nvPr>
        </p:nvSpPr>
        <p:spPr>
          <a:xfrm>
            <a:off x="677334" y="1183341"/>
            <a:ext cx="8596668" cy="4858021"/>
          </a:xfrm>
        </p:spPr>
        <p:txBody>
          <a:bodyPr>
            <a:normAutofit/>
          </a:bodyPr>
          <a:lstStyle/>
          <a:p>
            <a:r>
              <a:rPr lang="en-US" dirty="0"/>
              <a:t>We can display a paragraph in the webpage or browser using the HTML tag called &lt;p&gt; tag.</a:t>
            </a:r>
          </a:p>
          <a:p>
            <a:r>
              <a:rPr lang="en-US" dirty="0"/>
              <a:t>Any content to be displayed as a paragraph on the webpage we needs to provide this content between &lt;p&gt; and &lt;/p&gt; tags.</a:t>
            </a:r>
          </a:p>
          <a:p>
            <a:r>
              <a:rPr lang="en-US" dirty="0"/>
              <a:t>Please note that the number of lines which are displayed on the webpage are not same as the number of lines which are written on the webpage.</a:t>
            </a:r>
          </a:p>
          <a:p>
            <a:r>
              <a:rPr lang="en-US" dirty="0"/>
              <a:t>Browser decides the number of lines to be displayed on the browser based on the width of the browser. </a:t>
            </a:r>
          </a:p>
          <a:p>
            <a:r>
              <a:rPr lang="en-US" dirty="0"/>
              <a:t>We cannot restricts the number of lines to be displayed on the webpage with the &lt;p&gt; tag. Note: Normally we never restrict the number of lines for any paragraph.</a:t>
            </a:r>
          </a:p>
          <a:p>
            <a:r>
              <a:rPr lang="en-US" dirty="0"/>
              <a:t>We can display the same number of lines written in the html document and-the number of lines displayed on the webpage using html tag called &lt;pre&gt; tag.</a:t>
            </a:r>
          </a:p>
        </p:txBody>
      </p:sp>
    </p:spTree>
    <p:extLst>
      <p:ext uri="{BB962C8B-B14F-4D97-AF65-F5344CB8AC3E}">
        <p14:creationId xmlns:p14="http://schemas.microsoft.com/office/powerpoint/2010/main" val="26857628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1097</TotalTime>
  <Words>3605</Words>
  <Application>Microsoft Office PowerPoint</Application>
  <PresentationFormat>Widescreen</PresentationFormat>
  <Paragraphs>310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Wingdings 3</vt:lpstr>
      <vt:lpstr>Facet</vt:lpstr>
      <vt:lpstr>HTMl</vt:lpstr>
      <vt:lpstr>Introduction</vt:lpstr>
      <vt:lpstr>Structure of HTML Document</vt:lpstr>
      <vt:lpstr>PowerPoint Presentation</vt:lpstr>
      <vt:lpstr>HTML First Application</vt:lpstr>
      <vt:lpstr>Rules for writing HTML Document</vt:lpstr>
      <vt:lpstr>HTML Attributes</vt:lpstr>
      <vt:lpstr>HTML Header Tags</vt:lpstr>
      <vt:lpstr>HTML Paragraphs</vt:lpstr>
      <vt:lpstr>HTML &lt;pre&gt; Element </vt:lpstr>
      <vt:lpstr>HTML Line Breaks  </vt:lpstr>
      <vt:lpstr>HTML DIV Tag</vt:lpstr>
      <vt:lpstr>HTML Span Tag</vt:lpstr>
      <vt:lpstr>HTML Text Formatting</vt:lpstr>
      <vt:lpstr>PowerPoint Presentation</vt:lpstr>
      <vt:lpstr>HTML List Tags</vt:lpstr>
      <vt:lpstr>PowerPoint Presentation</vt:lpstr>
      <vt:lpstr>HTML Image Tag</vt:lpstr>
      <vt:lpstr>HTML Tables</vt:lpstr>
      <vt:lpstr>PowerPoint Presentation</vt:lpstr>
      <vt:lpstr>PowerPoint Presentation</vt:lpstr>
      <vt:lpstr>PowerPoint Presentation</vt:lpstr>
      <vt:lpstr>HTML Links</vt:lpstr>
      <vt:lpstr>PowerPoint Presentation</vt:lpstr>
      <vt:lpstr>HTML Entities</vt:lpstr>
      <vt:lpstr>HTML Iframes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Anil K</dc:creator>
  <cp:lastModifiedBy>anil kolusu</cp:lastModifiedBy>
  <cp:revision>48</cp:revision>
  <dcterms:created xsi:type="dcterms:W3CDTF">2019-07-09T13:47:39Z</dcterms:created>
  <dcterms:modified xsi:type="dcterms:W3CDTF">2021-02-02T16:56:16Z</dcterms:modified>
</cp:coreProperties>
</file>