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8" name="Google Shape;28;p2"/>
            <p:cNvSpPr/>
            <p:nvPr/>
          </p:nvSpPr>
          <p:spPr>
            <a:xfrm>
              <a:off x="0" y="-7862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9" name="Google Shape;29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" name="Google Shape;30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1" name="Google Shape;31;p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3" name="Google Shape;33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093578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3578">
                <a:alpha val="49803"/>
              </a:srgbClr>
            </a:solidFill>
            <a:ln>
              <a:noFill/>
            </a:ln>
          </p:spPr>
        </p:sp>
        <p:sp>
          <p:nvSpPr>
            <p:cNvPr id="35" name="Google Shape;35;p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6" name="Google Shape;36;p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7FDD">
                <a:alpha val="80000"/>
              </a:srgbClr>
            </a:solidFill>
            <a:ln>
              <a:noFill/>
            </a:ln>
          </p:spPr>
        </p:sp>
        <p:sp>
          <p:nvSpPr>
            <p:cNvPr id="37" name="Google Shape;37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093578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p2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1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" name="Google Shape;104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4186F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Google Shape;108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4186F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3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8" name="Google Shape;118;p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4186F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Google Shape;123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4186F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7" name="Google Shape;127;p1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6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7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6" name="Google Shape;46;p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5" name="Google Shape;65;p6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7" name="Google Shape;67;p6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8" name="Google Shape;68;p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4" name="Google Shape;84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0" name="Google Shape;90;p10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" name="Google Shape;13;p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093578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3578">
                <a:alpha val="49803"/>
              </a:srgbClr>
            </a:solidFill>
            <a:ln>
              <a:noFill/>
            </a:ln>
          </p:spPr>
        </p:sp>
        <p:sp>
          <p:nvSpPr>
            <p:cNvPr id="17" name="Google Shape;17;p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8" name="Google Shape;18;p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7FDD">
                <a:alpha val="80000"/>
              </a:srgbClr>
            </a:solidFill>
            <a:ln>
              <a:noFill/>
            </a:ln>
          </p:spPr>
        </p:sp>
        <p:sp>
          <p:nvSpPr>
            <p:cNvPr id="19" name="Google Shape;19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093578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Google Shape;25;p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/>
              <a:t>Angular</a:t>
            </a:r>
            <a:endParaRPr/>
          </a:p>
        </p:txBody>
      </p:sp>
      <p:sp>
        <p:nvSpPr>
          <p:cNvPr id="148" name="Google Shape;148;p18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Anil 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idx="1" type="body"/>
          </p:nvPr>
        </p:nvSpPr>
        <p:spPr>
          <a:xfrm>
            <a:off x="677334" y="78378"/>
            <a:ext cx="8596668" cy="6594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c:\angular\app1\src\app\login\login.component.ts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Component, Inject } from '@angular/core’;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LoginStatusService } from "../login-status.service";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@Component({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selector: 'app-login',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templateUrl: './login.component.html',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styleUrls: ['./login.component.css’]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})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export class LoginComponent {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username: string = "";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password: string = "";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msg: string = "";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loginStatus: boolean;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constructor( @Inject(LoginStatusService) private loginStatusService: LoginStatusService)   {     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this.loginStatus = this.loginStatusService.isLoggedIn;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>
            <p:ph idx="1" type="body"/>
          </p:nvPr>
        </p:nvSpPr>
        <p:spPr>
          <a:xfrm>
            <a:off x="677334" y="0"/>
            <a:ext cx="8596668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 CheckLogin(txt1)   {     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if (this.username == "admin" &amp;&amp; this.password == "manager")     {       </a:t>
            </a:r>
            <a:endParaRPr/>
          </a:p>
          <a:p>
            <a:pPr indent="0" lvl="2" marL="8572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this.msg = "Successful login";       </a:t>
            </a:r>
            <a:endParaRPr/>
          </a:p>
          <a:p>
            <a:pPr indent="0" lvl="2" marL="8572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this.loginStatusService.isLoggedIn = true;       </a:t>
            </a:r>
            <a:endParaRPr/>
          </a:p>
          <a:p>
            <a:pPr indent="0" lvl="2" marL="8572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this.loginStatus = true;     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}     else     {       </a:t>
            </a:r>
            <a:endParaRPr/>
          </a:p>
          <a:p>
            <a:pPr indent="0" lvl="2" marL="8572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this.msg = "Invalid login";       </a:t>
            </a:r>
            <a:endParaRPr/>
          </a:p>
          <a:p>
            <a:pPr indent="0" lvl="2" marL="8572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this.loginStatusService.isLoggedIn = false;       </a:t>
            </a:r>
            <a:endParaRPr/>
          </a:p>
          <a:p>
            <a:pPr indent="0" lvl="2" marL="8572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this.loginStatus = false;       </a:t>
            </a:r>
            <a:endParaRPr/>
          </a:p>
          <a:p>
            <a:pPr indent="0" lvl="2" marL="8572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txt1.focus(); 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}  </a:t>
            </a:r>
            <a:endParaRPr/>
          </a:p>
          <a:p>
            <a:pPr indent="0" lvl="0" marL="571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 </a:t>
            </a:r>
            <a:endParaRPr/>
          </a:p>
          <a:p>
            <a:pPr indent="0" lvl="0" marL="571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Logout()   {     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this.loginStatusService.isLoggedIn = false;     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this.loginStatus = false;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idx="1" type="body"/>
          </p:nvPr>
        </p:nvSpPr>
        <p:spPr>
          <a:xfrm>
            <a:off x="677334" y="0"/>
            <a:ext cx="8596668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b="1" lang="en-US" sz="1600"/>
              <a:t>c:\angular\app1\src\app\login\login.component.html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 sz="1600"/>
              <a:t>&lt;div&gt;  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/>
              <a:t>&lt;div *ngIf="!loginStatus"&gt;     </a:t>
            </a:r>
            <a:endParaRPr/>
          </a:p>
          <a:p>
            <a:pPr indent="0" lvl="2" marL="80010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 sz="1600"/>
              <a:t>&lt;form&gt;       </a:t>
            </a:r>
            <a:endParaRPr/>
          </a:p>
          <a:p>
            <a:pPr indent="0" lvl="3" marL="125730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 sz="1600"/>
              <a:t>&lt;h5&gt;Login&lt;/h5&gt;       </a:t>
            </a:r>
            <a:endParaRPr/>
          </a:p>
          <a:p>
            <a:pPr indent="0" lvl="3" marL="125730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 sz="1600"/>
              <a:t>Username: &lt;input type="text" [(ngModel)]="username" name="username“ #t1&gt;&lt;br&gt;       </a:t>
            </a:r>
            <a:endParaRPr/>
          </a:p>
          <a:p>
            <a:pPr indent="0" lvl="3" marL="125730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 sz="1600"/>
              <a:t>Password: &lt;input type="password" [(ngModel)]="password" name="password"&gt;&lt;br&gt;       </a:t>
            </a:r>
            <a:endParaRPr/>
          </a:p>
          <a:p>
            <a:pPr indent="0" lvl="3" marL="125730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 sz="1600"/>
              <a:t>&lt;input type="submit" value="Login" (click)="CheckLogin(t1)"&gt;&lt;br&gt;       </a:t>
            </a:r>
            <a:endParaRPr/>
          </a:p>
          <a:p>
            <a:pPr indent="0" lvl="3" marL="125730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 sz="1600"/>
              <a:t>{{msg}}     </a:t>
            </a:r>
            <a:endParaRPr/>
          </a:p>
          <a:p>
            <a:pPr indent="0" lvl="2" marL="80010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 sz="1600"/>
              <a:t>&lt;/form&gt;  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/>
              <a:t>&lt;/div&gt;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/>
              <a:t>&lt;div *ngIf="loginStatus"&gt;       </a:t>
            </a:r>
            <a:endParaRPr/>
          </a:p>
          <a:p>
            <a:pPr indent="0" lvl="2" marL="80010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 sz="1600"/>
              <a:t>&lt;form&gt;         </a:t>
            </a:r>
            <a:endParaRPr/>
          </a:p>
          <a:p>
            <a:pPr indent="0" lvl="3" marL="125730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 sz="1600"/>
              <a:t>&lt;input type="submit" value="Logout" (click)="Logout()"&gt;&lt;br&gt;       </a:t>
            </a:r>
            <a:endParaRPr/>
          </a:p>
          <a:p>
            <a:pPr indent="0" lvl="2" marL="80010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 sz="1600"/>
              <a:t>&lt;/form&gt;    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/>
              <a:t>&lt;/div&gt;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 sz="1600"/>
              <a:t>&lt;/div&gt;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idx="1" type="body"/>
          </p:nvPr>
        </p:nvSpPr>
        <p:spPr>
          <a:xfrm>
            <a:off x="677334" y="120179"/>
            <a:ext cx="8596668" cy="6594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c:\angular\app1\src\app\app.component.ts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Component } from "@angular/core";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@Component({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selector: 'app-root',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templateUrl: './app.component.html',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styleUrls: ['./app.component.css’]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})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export class AppComponent { 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c:\angular\app1\src\app\app.component.html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&lt;div class="class1"&gt;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&lt;h4&gt;canActivate&lt;/h4&gt;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&lt;div id="container"&gt;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&lt;router-outlet&gt;   &lt;/router-outlet&gt;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&lt;/div&gt;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>
            <p:ph idx="1" type="body"/>
          </p:nvPr>
        </p:nvSpPr>
        <p:spPr>
          <a:xfrm>
            <a:off x="677334" y="120179"/>
            <a:ext cx="8596668" cy="6594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rPr b="1" lang="en-US"/>
              <a:t>c:\angular\app1\src\app\online-shopping\online-shopping.component.ts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import { Component, OnInit } from '@angular/core';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@Component({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selector: 'app-online-shopping',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templateUrl: './online-shopping.component.html',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styleUrls: ['./online-shopping.component.css’]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})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export class OnlineShoppingComponent implements OnInit {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 constructor() { 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 ngOnInit() { }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b="1" lang="en-US"/>
              <a:t>c:\angular\app1\src\app\online-shopping\online-shopping.component.html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&lt;div&gt;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&lt;h4&gt;Online Shopping&lt;/h4&gt;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&lt;a routerLink="electronics"&gt;Electronics&lt;/a&gt;&lt;br&gt;  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&lt;a routerLink="appliances"&gt;Appliances&lt;/a&gt;&lt;br&gt;  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&lt;a routerLink="fashion"&gt;Fashion&lt;/a&gt;&lt;br&gt;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&lt;app-login&gt;&lt;/app-login&gt;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&lt;/div&gt;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221;p3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22" name="Google Shape;222;p3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3" name="Google Shape;223;p3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4" name="Google Shape;224;p3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225" name="Google Shape;225;p3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26" name="Google Shape;226;p3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093578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3578">
                <a:alpha val="49803"/>
              </a:srgbClr>
            </a:solidFill>
            <a:ln>
              <a:noFill/>
            </a:ln>
          </p:spPr>
        </p:sp>
        <p:sp>
          <p:nvSpPr>
            <p:cNvPr id="228" name="Google Shape;228;p3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229" name="Google Shape;229;p3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7FDD">
                <a:alpha val="80000"/>
              </a:srgbClr>
            </a:solidFill>
            <a:ln>
              <a:noFill/>
            </a:ln>
          </p:spPr>
        </p:sp>
        <p:sp>
          <p:nvSpPr>
            <p:cNvPr id="230" name="Google Shape;230;p3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093578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2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2" name="Google Shape;232;p3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33" name="Google Shape;233;p3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34" name="Google Shape;234;p3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5" name="Google Shape;235;p3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36" name="Google Shape;236;p3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37" name="Google Shape;237;p3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7FDD">
                <a:alpha val="69803"/>
              </a:srgbClr>
            </a:solidFill>
            <a:ln>
              <a:noFill/>
            </a:ln>
          </p:spPr>
        </p:sp>
        <p:sp>
          <p:nvSpPr>
            <p:cNvPr id="239" name="Google Shape;239;p3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4186F1">
                <a:alpha val="69803"/>
              </a:srgbClr>
            </a:solidFill>
            <a:ln>
              <a:noFill/>
            </a:ln>
          </p:spPr>
        </p:sp>
        <p:sp>
          <p:nvSpPr>
            <p:cNvPr id="240" name="Google Shape;240;p3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241" name="Google Shape;241;p3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2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3" name="Google Shape;243;p32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rotWithShape="0" algn="t" dir="5400000" dist="17780">
              <a:srgbClr val="000000">
                <a:alpha val="4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44" name="Google Shape;244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8070" y="1131994"/>
            <a:ext cx="5157737" cy="4590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3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0" name="Google Shape;250;p3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1" name="Google Shape;251;p3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2" name="Google Shape;252;p33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253" name="Google Shape;253;p33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54" name="Google Shape;254;p3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093578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3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3578">
                <a:alpha val="49803"/>
              </a:srgbClr>
            </a:solidFill>
            <a:ln>
              <a:noFill/>
            </a:ln>
          </p:spPr>
        </p:sp>
        <p:sp>
          <p:nvSpPr>
            <p:cNvPr id="256" name="Google Shape;256;p33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257" name="Google Shape;257;p33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7FDD">
                <a:alpha val="80000"/>
              </a:srgbClr>
            </a:solidFill>
            <a:ln>
              <a:noFill/>
            </a:ln>
          </p:spPr>
        </p:sp>
        <p:sp>
          <p:nvSpPr>
            <p:cNvPr id="258" name="Google Shape;258;p3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093578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3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0" name="Google Shape;260;p3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61" name="Google Shape;261;p3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62" name="Google Shape;262;p3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3" name="Google Shape;263;p33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64" name="Google Shape;264;p33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65" name="Google Shape;265;p3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3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7FDD">
                <a:alpha val="69803"/>
              </a:srgbClr>
            </a:solidFill>
            <a:ln>
              <a:noFill/>
            </a:ln>
          </p:spPr>
        </p:sp>
        <p:sp>
          <p:nvSpPr>
            <p:cNvPr id="267" name="Google Shape;267;p33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4186F1">
                <a:alpha val="69803"/>
              </a:srgbClr>
            </a:solidFill>
            <a:ln>
              <a:noFill/>
            </a:ln>
          </p:spPr>
        </p:sp>
        <p:sp>
          <p:nvSpPr>
            <p:cNvPr id="268" name="Google Shape;268;p33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269" name="Google Shape;269;p3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3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1" name="Google Shape;271;p33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rotWithShape="0" algn="t" dir="5400000" dist="17780">
              <a:srgbClr val="000000">
                <a:alpha val="4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72" name="Google Shape;272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8070" y="1131994"/>
            <a:ext cx="5157737" cy="4590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3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78" name="Google Shape;278;p3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9" name="Google Shape;279;p3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0" name="Google Shape;280;p34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281" name="Google Shape;281;p34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2" name="Google Shape;282;p3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093578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4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3578">
                <a:alpha val="49803"/>
              </a:srgbClr>
            </a:solidFill>
            <a:ln>
              <a:noFill/>
            </a:ln>
          </p:spPr>
        </p:sp>
        <p:sp>
          <p:nvSpPr>
            <p:cNvPr id="284" name="Google Shape;284;p34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285" name="Google Shape;285;p34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7FDD">
                <a:alpha val="80000"/>
              </a:srgbClr>
            </a:solidFill>
            <a:ln>
              <a:noFill/>
            </a:ln>
          </p:spPr>
        </p:sp>
        <p:sp>
          <p:nvSpPr>
            <p:cNvPr id="286" name="Google Shape;286;p3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093578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4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8" name="Google Shape;288;p3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89" name="Google Shape;289;p3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90" name="Google Shape;290;p3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1" name="Google Shape;291;p34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92" name="Google Shape;292;p34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93" name="Google Shape;293;p3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4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7FDD">
                <a:alpha val="69803"/>
              </a:srgbClr>
            </a:solidFill>
            <a:ln>
              <a:noFill/>
            </a:ln>
          </p:spPr>
        </p:sp>
        <p:sp>
          <p:nvSpPr>
            <p:cNvPr id="295" name="Google Shape;295;p34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4186F1">
                <a:alpha val="69803"/>
              </a:srgbClr>
            </a:solidFill>
            <a:ln>
              <a:noFill/>
            </a:ln>
          </p:spPr>
        </p:sp>
        <p:sp>
          <p:nvSpPr>
            <p:cNvPr id="296" name="Google Shape;296;p34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297" name="Google Shape;297;p3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4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9" name="Google Shape;299;p34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rotWithShape="0" algn="t" dir="5400000" dist="17780">
              <a:srgbClr val="000000">
                <a:alpha val="4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00" name="Google Shape;300;p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8070" y="1131994"/>
            <a:ext cx="5157737" cy="4590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3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06" name="Google Shape;306;p3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7" name="Google Shape;307;p3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8" name="Google Shape;308;p35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309" name="Google Shape;309;p35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10" name="Google Shape;310;p3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093578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5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3578">
                <a:alpha val="49803"/>
              </a:srgbClr>
            </a:solidFill>
            <a:ln>
              <a:noFill/>
            </a:ln>
          </p:spPr>
        </p:sp>
        <p:sp>
          <p:nvSpPr>
            <p:cNvPr id="312" name="Google Shape;312;p35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13" name="Google Shape;313;p35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7FDD">
                <a:alpha val="80000"/>
              </a:srgbClr>
            </a:solidFill>
            <a:ln>
              <a:noFill/>
            </a:ln>
          </p:spPr>
        </p:sp>
        <p:sp>
          <p:nvSpPr>
            <p:cNvPr id="314" name="Google Shape;314;p3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093578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5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6" name="Google Shape;316;p3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17" name="Google Shape;317;p3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8" name="Google Shape;318;p3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19" name="Google Shape;319;p35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20" name="Google Shape;320;p35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21" name="Google Shape;321;p3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5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7FDD">
                <a:alpha val="69803"/>
              </a:srgbClr>
            </a:solidFill>
            <a:ln>
              <a:noFill/>
            </a:ln>
          </p:spPr>
        </p:sp>
        <p:sp>
          <p:nvSpPr>
            <p:cNvPr id="323" name="Google Shape;323;p35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4186F1">
                <a:alpha val="69803"/>
              </a:srgbClr>
            </a:solidFill>
            <a:ln>
              <a:noFill/>
            </a:ln>
          </p:spPr>
        </p:sp>
        <p:sp>
          <p:nvSpPr>
            <p:cNvPr id="324" name="Google Shape;324;p35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5" name="Google Shape;325;p3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5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7" name="Google Shape;327;p35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rotWithShape="0" algn="t" dir="5400000" dist="17780">
              <a:srgbClr val="000000">
                <a:alpha val="4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28" name="Google Shape;328;p3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8070" y="1131994"/>
            <a:ext cx="5157737" cy="4590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" name="Google Shape;333;p3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34" name="Google Shape;334;p3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5" name="Google Shape;335;p3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36" name="Google Shape;336;p36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337" name="Google Shape;337;p36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38" name="Google Shape;338;p3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093578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6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3578">
                <a:alpha val="49803"/>
              </a:srgbClr>
            </a:solidFill>
            <a:ln>
              <a:noFill/>
            </a:ln>
          </p:spPr>
        </p:sp>
        <p:sp>
          <p:nvSpPr>
            <p:cNvPr id="340" name="Google Shape;340;p36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41" name="Google Shape;341;p36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7FDD">
                <a:alpha val="80000"/>
              </a:srgbClr>
            </a:solidFill>
            <a:ln>
              <a:noFill/>
            </a:ln>
          </p:spPr>
        </p:sp>
        <p:sp>
          <p:nvSpPr>
            <p:cNvPr id="342" name="Google Shape;342;p3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093578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4" name="Google Shape;344;p3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45" name="Google Shape;345;p3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46" name="Google Shape;346;p3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47" name="Google Shape;347;p36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48" name="Google Shape;348;p36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49" name="Google Shape;349;p3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6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7FDD">
                <a:alpha val="69803"/>
              </a:srgbClr>
            </a:solidFill>
            <a:ln>
              <a:noFill/>
            </a:ln>
          </p:spPr>
        </p:sp>
        <p:sp>
          <p:nvSpPr>
            <p:cNvPr id="351" name="Google Shape;351;p36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4186F1">
                <a:alpha val="69803"/>
              </a:srgbClr>
            </a:solidFill>
            <a:ln>
              <a:noFill/>
            </a:ln>
          </p:spPr>
        </p:sp>
        <p:sp>
          <p:nvSpPr>
            <p:cNvPr id="352" name="Google Shape;352;p36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53" name="Google Shape;353;p3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5" name="Google Shape;355;p36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rotWithShape="0" algn="t" dir="5400000" dist="17780">
              <a:srgbClr val="000000">
                <a:alpha val="4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56" name="Google Shape;356;p3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2477" y="1131994"/>
            <a:ext cx="5128923" cy="4590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/>
          <p:nvPr>
            <p:ph type="title"/>
          </p:nvPr>
        </p:nvSpPr>
        <p:spPr>
          <a:xfrm>
            <a:off x="677334" y="128887"/>
            <a:ext cx="8596668" cy="618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b="1" lang="en-US"/>
              <a:t>Guards</a:t>
            </a:r>
            <a:endParaRPr/>
          </a:p>
        </p:txBody>
      </p:sp>
      <p:sp>
        <p:nvSpPr>
          <p:cNvPr id="154" name="Google Shape;154;p19"/>
          <p:cNvSpPr txBox="1"/>
          <p:nvPr>
            <p:ph idx="1" type="body"/>
          </p:nvPr>
        </p:nvSpPr>
        <p:spPr>
          <a:xfrm>
            <a:off x="677334" y="747197"/>
            <a:ext cx="8596668" cy="5981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Guard is a service that executes at the specified situation while angular is navigating from one route to another route.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Angular mainly supports two types of Guards: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CanActivate: Executes before entering into a route.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CanDeactivate: Executes before leaving a route. 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155" name="Google Shape;15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3387" y="2872638"/>
            <a:ext cx="6369449" cy="2857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7"/>
          <p:cNvSpPr txBox="1"/>
          <p:nvPr>
            <p:ph type="title"/>
          </p:nvPr>
        </p:nvSpPr>
        <p:spPr>
          <a:xfrm>
            <a:off x="677334" y="107986"/>
            <a:ext cx="8596668" cy="5660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b="1" lang="en-US"/>
              <a:t>CanDeactivate</a:t>
            </a:r>
            <a:endParaRPr b="1"/>
          </a:p>
        </p:txBody>
      </p:sp>
      <p:sp>
        <p:nvSpPr>
          <p:cNvPr id="362" name="Google Shape;362;p37"/>
          <p:cNvSpPr txBox="1"/>
          <p:nvPr>
            <p:ph idx="1" type="body"/>
          </p:nvPr>
        </p:nvSpPr>
        <p:spPr>
          <a:xfrm>
            <a:off x="677334" y="1034578"/>
            <a:ext cx="8596668" cy="5715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"CanDeactivate" Guard executes before leaving from a route.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This guard can be created by implementing "CanDeactivate" interface.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"CanDeactivate" interface has a method called "canDeactivate". This method must return a boolean value, which indicates whether the route can be leave or not. If we return "true", the route will be left; if we return "false", the route navigation will be stopped.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It can receive an argument of an user-defined interface type, which represents the current component. 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8"/>
          <p:cNvSpPr txBox="1"/>
          <p:nvPr>
            <p:ph idx="1" type="body"/>
          </p:nvPr>
        </p:nvSpPr>
        <p:spPr>
          <a:xfrm>
            <a:off x="677334" y="67927"/>
            <a:ext cx="8596668" cy="6729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en-US" u="sng"/>
              <a:t>Steps for Working with CanDeactive</a:t>
            </a:r>
            <a:endParaRPr b="1" u="sng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Import "CanDeactivate" interface from "@angular/router" package: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CanDeactivate } from "@angular/router";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Create the interface for CanDeactive Guard: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interface  interfacename {  canNavigate: boolean; 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Create a Service that implements "CanDeactivate" interface: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class  Serviceclassname implements CanDeactivate&lt;interfacename&gt; {  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canDeactivate(component: interfacename): boolean {  </a:t>
            </a:r>
            <a:endParaRPr/>
          </a:p>
          <a:p>
            <a:pPr indent="0" lvl="2" marL="9144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return true / false; 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Add service to the module: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@NgModule( { …, providers: [ Serviceclassname ] } )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class  moduleclassname { 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 Add guard to the route: { path: "path here", component: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ComponentClassname, canDeactivate: [ Serviceclassname ] }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9"/>
          <p:cNvSpPr txBox="1"/>
          <p:nvPr>
            <p:ph idx="1" type="body"/>
          </p:nvPr>
        </p:nvSpPr>
        <p:spPr>
          <a:xfrm>
            <a:off x="677334" y="245583"/>
            <a:ext cx="8596668" cy="6369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CanDeactivate - Example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Creating Application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Open Command Prompt and enter the following commands: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cd c:\angular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ng  new  app1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cd  c:\angular\app1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ng  g  component  Home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ng  g  component  About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ng  g  component  Contact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//ng  g  class  CanComponentDeactivate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ng  g  interface  CanComponentDeactivate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ng  g  service  CanDeactiveGuard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0"/>
          <p:cNvSpPr txBox="1"/>
          <p:nvPr>
            <p:ph idx="1" type="body"/>
          </p:nvPr>
        </p:nvSpPr>
        <p:spPr>
          <a:xfrm>
            <a:off x="677334" y="78376"/>
            <a:ext cx="8596668" cy="6714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rPr b="1" lang="en-US"/>
              <a:t>c:\angular\app1\src\app\can-component-deactivate.ts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export interface CanComponentDeactivate {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canNavigate: boolean;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b="1" lang="en-US"/>
              <a:t>c:\angular\app1\src\app\can-deactivate-guard.service.ts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import { Injectable } from '@angular/core’;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import { CanDeactivate } from "@angular/router";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import { CanComponentDeactivate } from "./can-component-deactivate";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@Injectable() export class CanDeactivateGuardService implements CanDeactivate&lt;CanComponentDeactivate&gt; {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canDeactivate(component: CanComponentDeactivate)   {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if (component.canNavigate == true)     {       return true;     }    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else     {       </a:t>
            </a:r>
            <a:endParaRPr/>
          </a:p>
          <a:p>
            <a:pPr indent="0" lvl="2" marL="85725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if (confirm("Do you want to discard changes?"))       {         return true;       }       </a:t>
            </a:r>
            <a:endParaRPr/>
          </a:p>
          <a:p>
            <a:pPr indent="0" lvl="2" marL="85725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else       {         return false;       }    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}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}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1"/>
          <p:cNvSpPr txBox="1"/>
          <p:nvPr>
            <p:ph idx="1" type="body"/>
          </p:nvPr>
        </p:nvSpPr>
        <p:spPr>
          <a:xfrm>
            <a:off x="677334" y="240357"/>
            <a:ext cx="8596668" cy="6432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rPr b="1" lang="en-US"/>
              <a:t>c:\angular\app1\src\app\app.module.ts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import { BrowserModule } from '@angular/platform-browser’;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import { NgModule } from '@angular/core’;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import { AppComponent } from './app.component’;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import { FormsModule } from "@angular/forms";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import { Routes, RouterModule } from "@angular/router";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import { HomeComponent } from './home/home.component’;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import { AboutComponent } from './about/about.component’;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import { ContactComponent } from './contact/contact.component’;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import { CanDeactivateGuardService } from "./can-deactivate-guard.service";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var myroutes: Routes = [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{ path: "", component: HomeComponent },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{ path: "home", component: HomeComponent, canDeactivate: [CanDeactivateGuardService] },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{ path: "about", component: AboutComponent },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{ path: "contact", component: ContactComponent 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];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var myroutes2 = RouterModule.forRoot(myroutes);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2"/>
          <p:cNvSpPr txBox="1"/>
          <p:nvPr>
            <p:ph idx="1" type="body"/>
          </p:nvPr>
        </p:nvSpPr>
        <p:spPr>
          <a:xfrm>
            <a:off x="677334" y="240357"/>
            <a:ext cx="8596668" cy="6432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@NgModule({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declarations: [     AppComponent,     HomeComponent,     AboutComponent,     ContactComponent   ],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imports: [     BrowserModule, FormsModule, myroutes2   ],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providers: [CanDeactivateGuardService ],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bootstrap: [AppComponent]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})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export class AppModule { 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c:\angular\app1\src\app\app.component.ts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Component } from "@angular/core";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@Component({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selector: 'app-root',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templateUrl: './app.component.html',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styleUrls: ['./app.component.css’]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})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export class AppComponent {   }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3"/>
          <p:cNvSpPr txBox="1"/>
          <p:nvPr>
            <p:ph idx="1" type="body"/>
          </p:nvPr>
        </p:nvSpPr>
        <p:spPr>
          <a:xfrm>
            <a:off x="677334" y="240357"/>
            <a:ext cx="8596668" cy="6432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c:\angular\app1\src\app\app.component.html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&lt;div class="class1"&gt;  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&lt;h4&gt;CanDeactivate&lt;/h4&gt;  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&lt;a routerLink="home"&gt;Home&lt;/a&gt; 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&lt;a routerLink="about"&gt;About&lt;/a&gt; 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&lt;a routerLink="contact"&gt;Contact&lt;/a&gt;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&lt;div id="container"&gt;  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		&lt;router-outlet&gt;   &lt;/router-outlet&gt; 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&lt;/div&gt;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&lt;/div&gt;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4"/>
          <p:cNvSpPr txBox="1"/>
          <p:nvPr>
            <p:ph idx="1" type="body"/>
          </p:nvPr>
        </p:nvSpPr>
        <p:spPr>
          <a:xfrm>
            <a:off x="677334" y="0"/>
            <a:ext cx="8596668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rPr b="1" lang="en-US"/>
              <a:t>c:\angular\app1\src\app\home\home.component.ts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import { Component } from '@angular/core';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@Component({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selector: 'app-home',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templateUrl: './home.component.html',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styleUrls: ['./home.component.css’]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})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export class HomeComponent {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firstname: string = null;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lastname: string = null;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canNavigate: boolean = true;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onFirstNameChange()   {     this.canNavigate = false;   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onLastNameChange()   {     this.canNavigate = false;   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onSave()  {     this.canNavigate = true;     alert("Saved");   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b="1" lang="en-US"/>
              <a:t>c:\angular\app1\src\app\home\home.component.html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&lt;div class="class1"&gt;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&lt;h5&gt;Home&lt;/h5&gt;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Firstname: &lt;input type="text" (change)="onFirstNameChange()"&gt;&lt;br&gt;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Lastname: &lt;input type="text" (change)="onLastNameChange()"&gt;&lt;br&gt;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&lt;input type="submit" value="Save" (click)="onSave()"&gt;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&lt;/div&gt;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5"/>
          <p:cNvSpPr txBox="1"/>
          <p:nvPr>
            <p:ph idx="1" type="body"/>
          </p:nvPr>
        </p:nvSpPr>
        <p:spPr>
          <a:xfrm>
            <a:off x="677334" y="240357"/>
            <a:ext cx="8596668" cy="6432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c:\angular\app1\src\app\about\about.component.ts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Component, OnInit } from '@angular/core';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@Component({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selector: 'app-about',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templateUrl: './about.component.html',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styleUrls: ['./about.component.css’]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})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export class AboutComponent implements OnInit {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constructor() { 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ngOnInit() {  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c:\angular\app1\src\app\about\about.component.html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&lt;div class="class1"&gt;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&lt;h5&gt;About&lt;/h5&gt;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&lt;/div&gt;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6"/>
          <p:cNvSpPr txBox="1"/>
          <p:nvPr>
            <p:ph idx="1" type="body"/>
          </p:nvPr>
        </p:nvSpPr>
        <p:spPr>
          <a:xfrm>
            <a:off x="677334" y="240357"/>
            <a:ext cx="8596668" cy="6432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c:\angular\app1\src\app\contact\contact.component.ts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Component, OnInit } from '@angular/core';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@Component({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selector: 'app-contact',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templateUrl: './contact.component.html',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styleUrls: ['./contact.component.css’]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})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export class ContactComponent implements OnInit {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constructor() { 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ngOnInit() {   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c:\angular\app1\src\app\contact\contact.component.html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&lt;div class="class1"&gt;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&lt;h5&gt;Contact&lt;/h5&gt;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&lt;/div&gt;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type="title"/>
          </p:nvPr>
        </p:nvSpPr>
        <p:spPr>
          <a:xfrm>
            <a:off x="677334" y="193104"/>
            <a:ext cx="8596668" cy="623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b="1" lang="en-US"/>
              <a:t>CanActivate</a:t>
            </a:r>
            <a:endParaRPr b="1"/>
          </a:p>
        </p:txBody>
      </p:sp>
      <p:sp>
        <p:nvSpPr>
          <p:cNvPr id="161" name="Google Shape;161;p20"/>
          <p:cNvSpPr txBox="1"/>
          <p:nvPr>
            <p:ph idx="1" type="body"/>
          </p:nvPr>
        </p:nvSpPr>
        <p:spPr>
          <a:xfrm>
            <a:off x="677334" y="1107730"/>
            <a:ext cx="8596668" cy="56013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"CanActivate" Guard executes before entering into a route.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Process: User clicks on the hyperlink → Identify the route → CanActivate Guard → Navigate to the Route → Corresponding component.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This guard can be created by implementing "CanActivate" interface.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"CanActivate" interface has a method called "canActivate". This method must return a boolean value, which indicates whether the route can be navigated or not. If we return "true", the route will be navigated; if we return "false", the route navigation will be stopped.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It can receive an argument of "ActivatedRouteSnapshot" type, which represents the current state of the route.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2" name="Google Shape;412;p4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13" name="Google Shape;413;p4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4" name="Google Shape;414;p47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15" name="Google Shape;415;p47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416" name="Google Shape;416;p47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417" name="Google Shape;417;p47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093578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47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3578">
                <a:alpha val="49803"/>
              </a:srgbClr>
            </a:solidFill>
            <a:ln>
              <a:noFill/>
            </a:ln>
          </p:spPr>
        </p:sp>
        <p:sp>
          <p:nvSpPr>
            <p:cNvPr id="419" name="Google Shape;419;p47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420" name="Google Shape;420;p47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7FDD">
                <a:alpha val="80000"/>
              </a:srgbClr>
            </a:solidFill>
            <a:ln>
              <a:noFill/>
            </a:ln>
          </p:spPr>
        </p:sp>
        <p:sp>
          <p:nvSpPr>
            <p:cNvPr id="421" name="Google Shape;421;p4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093578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4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3" name="Google Shape;423;p47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424" name="Google Shape;424;p4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25" name="Google Shape;425;p47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26" name="Google Shape;426;p47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427" name="Google Shape;427;p47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428" name="Google Shape;428;p47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47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7FDD">
                <a:alpha val="69803"/>
              </a:srgbClr>
            </a:solidFill>
            <a:ln>
              <a:noFill/>
            </a:ln>
          </p:spPr>
        </p:sp>
        <p:sp>
          <p:nvSpPr>
            <p:cNvPr id="430" name="Google Shape;430;p47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4186F1">
                <a:alpha val="69803"/>
              </a:srgbClr>
            </a:solidFill>
            <a:ln>
              <a:noFill/>
            </a:ln>
          </p:spPr>
        </p:sp>
        <p:sp>
          <p:nvSpPr>
            <p:cNvPr id="431" name="Google Shape;431;p47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432" name="Google Shape;432;p4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4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4" name="Google Shape;434;p47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rotWithShape="0" algn="t" dir="5400000" dist="17780">
              <a:srgbClr val="000000">
                <a:alpha val="4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35" name="Google Shape;435;p4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8091" y="1131994"/>
            <a:ext cx="6557695" cy="4590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" name="Google Shape;440;p4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41" name="Google Shape;441;p48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2" name="Google Shape;442;p4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43" name="Google Shape;443;p48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444" name="Google Shape;444;p48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445" name="Google Shape;445;p4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093578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48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3578">
                <a:alpha val="49803"/>
              </a:srgbClr>
            </a:solidFill>
            <a:ln>
              <a:noFill/>
            </a:ln>
          </p:spPr>
        </p:sp>
        <p:sp>
          <p:nvSpPr>
            <p:cNvPr id="447" name="Google Shape;447;p48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448" name="Google Shape;448;p48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7FDD">
                <a:alpha val="80000"/>
              </a:srgbClr>
            </a:solidFill>
            <a:ln>
              <a:noFill/>
            </a:ln>
          </p:spPr>
        </p:sp>
        <p:sp>
          <p:nvSpPr>
            <p:cNvPr id="449" name="Google Shape;449;p4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093578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4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1" name="Google Shape;451;p48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452" name="Google Shape;452;p4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53" name="Google Shape;453;p4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54" name="Google Shape;454;p48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455" name="Google Shape;455;p48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456" name="Google Shape;456;p4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48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7FDD">
                <a:alpha val="69803"/>
              </a:srgbClr>
            </a:solidFill>
            <a:ln>
              <a:noFill/>
            </a:ln>
          </p:spPr>
        </p:sp>
        <p:sp>
          <p:nvSpPr>
            <p:cNvPr id="458" name="Google Shape;458;p48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4186F1">
                <a:alpha val="69803"/>
              </a:srgbClr>
            </a:solidFill>
            <a:ln>
              <a:noFill/>
            </a:ln>
          </p:spPr>
        </p:sp>
        <p:sp>
          <p:nvSpPr>
            <p:cNvPr id="459" name="Google Shape;459;p48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460" name="Google Shape;460;p4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4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2" name="Google Shape;462;p48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rotWithShape="0" algn="t" dir="5400000" dist="17780">
              <a:srgbClr val="000000">
                <a:alpha val="4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63" name="Google Shape;463;p4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8091" y="1131994"/>
            <a:ext cx="6557695" cy="4590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8" name="Google Shape;468;p49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69" name="Google Shape;469;p49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0" name="Google Shape;470;p49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71" name="Google Shape;471;p49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472" name="Google Shape;472;p49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473" name="Google Shape;473;p49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093578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9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3578">
                <a:alpha val="49803"/>
              </a:srgbClr>
            </a:solidFill>
            <a:ln>
              <a:noFill/>
            </a:ln>
          </p:spPr>
        </p:sp>
        <p:sp>
          <p:nvSpPr>
            <p:cNvPr id="475" name="Google Shape;475;p49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476" name="Google Shape;476;p49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7FDD">
                <a:alpha val="80000"/>
              </a:srgbClr>
            </a:solidFill>
            <a:ln>
              <a:noFill/>
            </a:ln>
          </p:spPr>
        </p:sp>
        <p:sp>
          <p:nvSpPr>
            <p:cNvPr id="477" name="Google Shape;477;p49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093578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49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9" name="Google Shape;479;p49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480" name="Google Shape;480;p49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81" name="Google Shape;481;p49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82" name="Google Shape;482;p49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483" name="Google Shape;483;p49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484" name="Google Shape;484;p49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9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7FDD">
                <a:alpha val="69803"/>
              </a:srgbClr>
            </a:solidFill>
            <a:ln>
              <a:noFill/>
            </a:ln>
          </p:spPr>
        </p:sp>
        <p:sp>
          <p:nvSpPr>
            <p:cNvPr id="486" name="Google Shape;486;p49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4186F1">
                <a:alpha val="69803"/>
              </a:srgbClr>
            </a:solidFill>
            <a:ln>
              <a:noFill/>
            </a:ln>
          </p:spPr>
        </p:sp>
        <p:sp>
          <p:nvSpPr>
            <p:cNvPr id="487" name="Google Shape;487;p49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488" name="Google Shape;488;p49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9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0" name="Google Shape;490;p49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rotWithShape="0" algn="t" dir="5400000" dist="17780">
              <a:srgbClr val="000000">
                <a:alpha val="4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91" name="Google Shape;491;p4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9760" y="1131994"/>
            <a:ext cx="6534356" cy="4590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idx="1" type="body"/>
          </p:nvPr>
        </p:nvSpPr>
        <p:spPr>
          <a:xfrm>
            <a:off x="677334" y="120179"/>
            <a:ext cx="8596668" cy="6594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 u="sng"/>
              <a:t>Steps for Working with CanActivate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Import "CanActivate" interface from "@angular/router" package: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	</a:t>
            </a:r>
            <a:r>
              <a:rPr lang="en-US" sz="1600"/>
              <a:t>import { CanActivate, ActivatedRouteSnapshot } from "@angular/router";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16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Create a Service that implements "CanActivate" interface: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/>
              <a:t>class  Serviceclassname implements CanActivate { 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/>
              <a:t>canActivate(route: ActivatedRouteSnapshot): Boolean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/>
              <a:t>{  return true / false; }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/>
              <a:t>}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 Add service to the module: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/>
              <a:t>@NgModule( { …, providers: [ Serviceclassname ] } )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/>
              <a:t>class  moduleclassname { }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Add guard to the route: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/>
              <a:t>{ path: "path here", component: ComponentClassname, canActivate: [ Serviceclassname ] }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idx="1" type="body"/>
          </p:nvPr>
        </p:nvSpPr>
        <p:spPr>
          <a:xfrm>
            <a:off x="677334" y="120179"/>
            <a:ext cx="8596668" cy="6594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b="1" lang="en-US"/>
              <a:t>CanActivate - Example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en-US"/>
              <a:t>Creating Application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Open Command Prompt and enter the following commands: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cd c:\angular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ng  new  app1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cd  c:\angular\app1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ng  g  component  OnlineShopping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ng  g  component  Appliances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ng  g  component  Electronics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ng  g  component  Fashion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ng  g  component  Furniture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ng  g  component  Lighting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ng  g  component  Mobiles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ng  g  component  Laptops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ng  g  component  Men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ng  g  component  Women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ng  g  component  Furniture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ng  g  component  Login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ng  g  service  LoginStatus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>
            <p:ph idx="1" type="body"/>
          </p:nvPr>
        </p:nvSpPr>
        <p:spPr>
          <a:xfrm>
            <a:off x="677333" y="120179"/>
            <a:ext cx="9631873" cy="6594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rPr b="1" lang="en-US"/>
              <a:t>c:\angular\app1\src\app\app.module.ts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import { BrowserModule } from '@angular/platform-browser’;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import { NgModule } from '@angular/core’;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import { AppComponent } from './app.component’;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import { FormsModule } from "@angular/forms";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import { Routes, RouterModule } from "@angular/router";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import { AppliancesComponent } from './appliances/appliances.component’;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import { ElectronicsComponent } from './electronics/electronics.component’;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import { FashionComponent } from './fashion/fashion.component’;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import { FurnitureComponent } from './furniture/furniture.component’;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import { LaptopsComponent } from './laptops/laptops.component’;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import { LightingComponent } from './lighting/lighting.component’;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import { MenComponent } from './men/men.component’;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import { MobilesComponent } from './mobiles/mobiles.component’;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import { OnlineShoppingComponent } from './online-shopping/online-shopping.component’;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import { WomenComponent } from './women/women.component’;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import { LoginComponent } from './login/login.component’;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 import { LoginStatusService } from "./login-status.service";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import { LoginAuthService } from './login-auth.service';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idx="1" type="body"/>
          </p:nvPr>
        </p:nvSpPr>
        <p:spPr>
          <a:xfrm>
            <a:off x="677334" y="120179"/>
            <a:ext cx="8596668" cy="6594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rPr lang="en-US"/>
              <a:t>var myroutes: Routes = [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{ path: "", component: OnlineShoppingComponent },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{ path: "electronics", component: ElectronicsComponent, canActivate: [LoginAuthService],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children: [       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{ path: "mobiles", component: MobilesComponent },       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{ path: "laptops", component: LaptopsComponent } ]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},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{ path: "appliances", component: AppliancesComponent,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children: [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{ path: "lighting", component: LightingComponent },       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{ path: "furniture", component: FurnitureComponent } ]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 },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{ path: "fashion", component: FashionComponent,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children: [ 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{ path: "men", component: MenComponent },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{ path: "women", component: WomenComponent } ]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} ];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var myroutes2 = RouterModule.forRoot(myroutes);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idx="1" type="body"/>
          </p:nvPr>
        </p:nvSpPr>
        <p:spPr>
          <a:xfrm>
            <a:off x="677334" y="120179"/>
            <a:ext cx="8596668" cy="6594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rPr lang="en-US"/>
              <a:t>@NgModule({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declarations: [  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AppComponent,  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AppliancesComponent,  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ElectronicsComponent,  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FashionComponent,  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FurnitureComponent,  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LaptopsComponent,  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LightingComponent,  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MenComponent,  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MobilesComponent,  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OnlineShoppingComponent,  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WomenComponent,  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LoginComponent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],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imports: [     BrowserModule, FormsModule, myroutes2   ],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providers: [ LoginStatusService, LoginAuthService ],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bootstrap: [AppComponent]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})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export class AppModule { }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>
            <p:ph idx="1" type="body"/>
          </p:nvPr>
        </p:nvSpPr>
        <p:spPr>
          <a:xfrm>
            <a:off x="677334" y="47026"/>
            <a:ext cx="8596668" cy="6771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rPr b="1" lang="en-US"/>
              <a:t>c:\angular\app1\src\app\login-status.service.ts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import { Injectable } from '@angular/core';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@Injectable() export class LoginStatusService {   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sz="1800"/>
              <a:t>isLoggedIn: boolean = false;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b="1" lang="en-US"/>
              <a:t>c:\angular\app1\src\app\login-auth.service.ts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import { Injectable, Inject } from '@angular/core’;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import { LoginStatusService } from "./login-status.service";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import { Router, ActivatedRouteSnapshot } from "@angular/router";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@Injectable() export class LoginAuthService {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 sz="1500"/>
              <a:t>constructor( @Inject(LoginStatusService) private loginStatusService: LoginStatusService, @Inject(Router) private router: Router)   {   }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 sz="1500"/>
              <a:t>canActivate(route: ActivatedRouteSnapshot): boolean   {     </a:t>
            </a:r>
            <a:endParaRPr/>
          </a:p>
          <a:p>
            <a:pPr indent="0" lvl="2" marL="80010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 sz="1500"/>
              <a:t>if (this.loginStatusService.isLoggedIn == false)     {       </a:t>
            </a:r>
            <a:endParaRPr/>
          </a:p>
          <a:p>
            <a:pPr indent="0" lvl="2" marL="80010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 sz="1500"/>
              <a:t>	alert("You must login to access electronics page");       	</a:t>
            </a:r>
            <a:endParaRPr/>
          </a:p>
          <a:p>
            <a:pPr indent="0" lvl="2" marL="80010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 sz="1500"/>
              <a:t>	this.router.navigateByUrl("/");     </a:t>
            </a:r>
            <a:endParaRPr/>
          </a:p>
          <a:p>
            <a:pPr indent="0" lvl="2" marL="80010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 sz="1500"/>
              <a:t>}    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 sz="1500"/>
              <a:t>	return this.loginStatusService.isLoggedIn;  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 sz="1500"/>
              <a:t>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}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Angular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0D47A1"/>
      </a:accent1>
      <a:accent2>
        <a:srgbClr val="42A5F5"/>
      </a:accent2>
      <a:accent3>
        <a:srgbClr val="92D050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