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sp>
          <p:nvSpPr>
            <p:cNvPr id="28" name="Google Shape;28;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 name="Google Shape;30;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 name="Google Shape;31;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35" name="Google Shape;35;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37" name="Google Shape;37;p2"/>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Angular</a:t>
            </a:r>
            <a:endParaRPr/>
          </a:p>
        </p:txBody>
      </p:sp>
      <p:sp>
        <p:nvSpPr>
          <p:cNvPr id="148" name="Google Shape;148;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c:\angular\app1\src\app\home\home.component.ts </a:t>
            </a:r>
            <a:endParaRPr/>
          </a:p>
          <a:p>
            <a:pPr indent="0" lvl="0" marL="0" rtl="0" algn="l">
              <a:spcBef>
                <a:spcPts val="1000"/>
              </a:spcBef>
              <a:spcAft>
                <a:spcPts val="0"/>
              </a:spcAft>
              <a:buSzPts val="1440"/>
              <a:buNone/>
            </a:pPr>
            <a:r>
              <a:rPr lang="en-US"/>
              <a:t>import { Component, OnInit, OnDestroy } from '@angular/core’; </a:t>
            </a:r>
            <a:endParaRPr/>
          </a:p>
          <a:p>
            <a:pPr indent="0" lvl="0" marL="0" rtl="0" algn="l">
              <a:spcBef>
                <a:spcPts val="1000"/>
              </a:spcBef>
              <a:spcAft>
                <a:spcPts val="0"/>
              </a:spcAft>
              <a:buSzPts val="1440"/>
              <a:buNone/>
            </a:pPr>
            <a:r>
              <a:rPr lang="en-US"/>
              <a:t>import { Observable } from "rxjs/Observable"; </a:t>
            </a:r>
            <a:endParaRPr/>
          </a:p>
          <a:p>
            <a:pPr indent="0" lvl="0" marL="0" rtl="0" algn="l">
              <a:spcBef>
                <a:spcPts val="1000"/>
              </a:spcBef>
              <a:spcAft>
                <a:spcPts val="0"/>
              </a:spcAft>
              <a:buSzPts val="1440"/>
              <a:buNone/>
            </a:pPr>
            <a:r>
              <a:rPr lang="en-US"/>
              <a:t>import "rxjs/Rx"; </a:t>
            </a:r>
            <a:endParaRPr/>
          </a:p>
          <a:p>
            <a:pPr indent="0" lvl="0" marL="0" rtl="0" algn="l">
              <a:spcBef>
                <a:spcPts val="1000"/>
              </a:spcBef>
              <a:spcAft>
                <a:spcPts val="0"/>
              </a:spcAft>
              <a:buSzPts val="1440"/>
              <a:buNone/>
            </a:pPr>
            <a:r>
              <a:rPr lang="en-US"/>
              <a:t>import { Subscription } from "rxjs/Subscription"; </a:t>
            </a:r>
            <a:endParaRPr/>
          </a:p>
          <a:p>
            <a:pPr indent="0" lvl="0" marL="0" rtl="0" algn="l">
              <a:spcBef>
                <a:spcPts val="1000"/>
              </a:spcBef>
              <a:spcAft>
                <a:spcPts val="0"/>
              </a:spcAft>
              <a:buSzPts val="1440"/>
              <a:buNone/>
            </a:pPr>
            <a:r>
              <a:rPr lang="en-US"/>
              <a:t>@Component({   </a:t>
            </a:r>
            <a:endParaRPr/>
          </a:p>
          <a:p>
            <a:pPr indent="0" lvl="0" marL="0" rtl="0" algn="l">
              <a:spcBef>
                <a:spcPts val="1000"/>
              </a:spcBef>
              <a:spcAft>
                <a:spcPts val="0"/>
              </a:spcAft>
              <a:buSzPts val="1440"/>
              <a:buNone/>
            </a:pPr>
            <a:r>
              <a:rPr lang="en-US"/>
              <a:t>selector: 'app-home',   </a:t>
            </a:r>
            <a:endParaRPr/>
          </a:p>
          <a:p>
            <a:pPr indent="0" lvl="0" marL="0" rtl="0" algn="l">
              <a:spcBef>
                <a:spcPts val="1000"/>
              </a:spcBef>
              <a:spcAft>
                <a:spcPts val="0"/>
              </a:spcAft>
              <a:buSzPts val="1440"/>
              <a:buNone/>
            </a:pPr>
            <a:r>
              <a:rPr lang="en-US"/>
              <a:t>templateUrl: './home.component.html',   </a:t>
            </a:r>
            <a:endParaRPr/>
          </a:p>
          <a:p>
            <a:pPr indent="0" lvl="0" marL="0" rtl="0" algn="l">
              <a:spcBef>
                <a:spcPts val="1000"/>
              </a:spcBef>
              <a:spcAft>
                <a:spcPts val="0"/>
              </a:spcAft>
              <a:buSzPts val="1440"/>
              <a:buNone/>
            </a:pPr>
            <a:r>
              <a:rPr lang="en-US"/>
              <a:t>styleUrls: ['./home.component.css’]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t>export class HomeComponent implements OnInit, OnDestroy {   </a:t>
            </a:r>
            <a:endParaRPr/>
          </a:p>
          <a:p>
            <a:pPr indent="0" lvl="1" marL="400050" rtl="0" algn="l">
              <a:spcBef>
                <a:spcPts val="1000"/>
              </a:spcBef>
              <a:spcAft>
                <a:spcPts val="0"/>
              </a:spcAft>
              <a:buSzPts val="1440"/>
              <a:buNone/>
            </a:pPr>
            <a:r>
              <a:rPr lang="en-US" sz="1800"/>
              <a:t>  subscription = new Subscription();</a:t>
            </a:r>
            <a:endParaRPr/>
          </a:p>
          <a:p>
            <a:pPr indent="0" lvl="1" marL="400050" rtl="0" algn="l">
              <a:spcBef>
                <a:spcPts val="1000"/>
              </a:spcBef>
              <a:spcAft>
                <a:spcPts val="0"/>
              </a:spcAft>
              <a:buSzPts val="1440"/>
              <a:buNone/>
            </a:pPr>
            <a:r>
              <a:rPr lang="en-US" sz="1800"/>
              <a:t>  ngOnInit()   {     </a:t>
            </a:r>
            <a:endParaRPr/>
          </a:p>
          <a:p>
            <a:pPr indent="0" lvl="2" marL="800100" rtl="0" algn="l">
              <a:spcBef>
                <a:spcPts val="1000"/>
              </a:spcBef>
              <a:spcAft>
                <a:spcPts val="0"/>
              </a:spcAft>
              <a:buSzPts val="1440"/>
              <a:buNone/>
            </a:pPr>
            <a:r>
              <a:rPr lang="en-US" sz="1800"/>
              <a:t>  var mynumbers = interval(1000);     </a:t>
            </a:r>
            <a:endParaRPr/>
          </a:p>
          <a:p>
            <a:pPr indent="0" lvl="2" marL="800100" rtl="0" algn="l">
              <a:spcBef>
                <a:spcPts val="1000"/>
              </a:spcBef>
              <a:spcAft>
                <a:spcPts val="0"/>
              </a:spcAft>
              <a:buSzPts val="1440"/>
              <a:buNone/>
            </a:pPr>
            <a:r>
              <a:rPr lang="en-US" sz="1800"/>
              <a:t>  this.subscription = mynumbers.subscribe(       </a:t>
            </a:r>
            <a:endParaRPr/>
          </a:p>
          <a:p>
            <a:pPr indent="0" lvl="2" marL="800100" rtl="0" algn="l">
              <a:spcBef>
                <a:spcPts val="1000"/>
              </a:spcBef>
              <a:spcAft>
                <a:spcPts val="0"/>
              </a:spcAft>
              <a:buSzPts val="1440"/>
              <a:buNone/>
            </a:pPr>
            <a:r>
              <a:rPr lang="en-US" sz="1800"/>
              <a:t>  (n) =&gt;       {         console.log(n);       },       </a:t>
            </a:r>
            <a:endParaRPr/>
          </a:p>
          <a:p>
            <a:pPr indent="0" lvl="2" marL="800100" rtl="0" algn="l">
              <a:spcBef>
                <a:spcPts val="1000"/>
              </a:spcBef>
              <a:spcAft>
                <a:spcPts val="0"/>
              </a:spcAft>
              <a:buSzPts val="1440"/>
              <a:buNone/>
            </a:pPr>
            <a:r>
              <a:rPr lang="en-US" sz="1800"/>
              <a:t>  (error) =&gt;       {         console.log(error);       },       </a:t>
            </a:r>
            <a:endParaRPr/>
          </a:p>
          <a:p>
            <a:pPr indent="0" lvl="2" marL="800100" rtl="0" algn="l">
              <a:spcBef>
                <a:spcPts val="1000"/>
              </a:spcBef>
              <a:spcAft>
                <a:spcPts val="0"/>
              </a:spcAft>
              <a:buSzPts val="1440"/>
              <a:buNone/>
            </a:pPr>
            <a:r>
              <a:rPr lang="en-US" sz="1800"/>
              <a:t>  () =&gt;       {         console.log("Completed");       }</a:t>
            </a:r>
            <a:endParaRPr/>
          </a:p>
          <a:p>
            <a:pPr indent="0" lvl="2" marL="800100" rtl="0" algn="l">
              <a:spcBef>
                <a:spcPts val="1000"/>
              </a:spcBef>
              <a:spcAft>
                <a:spcPts val="0"/>
              </a:spcAft>
              <a:buSzPts val="1440"/>
              <a:buNone/>
            </a:pPr>
            <a:r>
              <a:rPr lang="en-US" sz="1800"/>
              <a:t>  );   </a:t>
            </a:r>
            <a:endParaRPr/>
          </a:p>
          <a:p>
            <a:pPr indent="0" lvl="1" marL="400050" rtl="0" algn="l">
              <a:spcBef>
                <a:spcPts val="1000"/>
              </a:spcBef>
              <a:spcAft>
                <a:spcPts val="0"/>
              </a:spcAft>
              <a:buSzPts val="1440"/>
              <a:buNone/>
            </a:pPr>
            <a:r>
              <a:rPr lang="en-US" sz="1800"/>
              <a:t>  }  </a:t>
            </a:r>
            <a:endParaRPr/>
          </a:p>
          <a:p>
            <a:pPr indent="0" lvl="1" marL="400050" rtl="0" algn="l">
              <a:spcBef>
                <a:spcPts val="1000"/>
              </a:spcBef>
              <a:spcAft>
                <a:spcPts val="0"/>
              </a:spcAft>
              <a:buSzPts val="1440"/>
              <a:buNone/>
            </a:pPr>
            <a:r>
              <a:rPr lang="en-US" sz="1800"/>
              <a:t>  ngOnDestroy()   {     this.subscription.unsubscribe();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b="1" lang="en-US"/>
              <a:t>c:\angular\app1\src\app\home\home.component.html </a:t>
            </a:r>
            <a:endParaRPr/>
          </a:p>
          <a:p>
            <a:pPr indent="0" lvl="0" marL="0" rtl="0" algn="l">
              <a:spcBef>
                <a:spcPts val="1000"/>
              </a:spcBef>
              <a:spcAft>
                <a:spcPts val="0"/>
              </a:spcAft>
              <a:buSzPts val="1440"/>
              <a:buNone/>
            </a:pPr>
            <a:r>
              <a:rPr lang="en-US"/>
              <a:t>&lt;div class="class1"&gt;   </a:t>
            </a:r>
            <a:endParaRPr/>
          </a:p>
          <a:p>
            <a:pPr indent="0" lvl="0" marL="0" rtl="0" algn="l">
              <a:spcBef>
                <a:spcPts val="1000"/>
              </a:spcBef>
              <a:spcAft>
                <a:spcPts val="0"/>
              </a:spcAft>
              <a:buSzPts val="1440"/>
              <a:buNone/>
            </a:pPr>
            <a:r>
              <a:rPr lang="en-US"/>
              <a:t>&lt;h5&gt;Home&lt;/h5&gt; </a:t>
            </a:r>
            <a:endParaRPr/>
          </a:p>
          <a:p>
            <a:pPr indent="0" lvl="0" marL="0" rtl="0" algn="l">
              <a:spcBef>
                <a:spcPts val="1000"/>
              </a:spcBef>
              <a:spcAft>
                <a:spcPts val="0"/>
              </a:spcAft>
              <a:buSzPts val="1440"/>
              <a:buNone/>
            </a:pPr>
            <a:r>
              <a:rPr lang="en-US"/>
              <a:t>&lt;/div&gt;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c:\angular\app1\src\app\about\about.component.ts</a:t>
            </a:r>
            <a:endParaRPr/>
          </a:p>
          <a:p>
            <a:pPr indent="0" lvl="0" marL="0" rtl="0" algn="l">
              <a:spcBef>
                <a:spcPts val="1000"/>
              </a:spcBef>
              <a:spcAft>
                <a:spcPts val="0"/>
              </a:spcAft>
              <a:buSzPts val="1440"/>
              <a:buNone/>
            </a:pPr>
            <a:r>
              <a:rPr lang="en-US"/>
              <a:t>import { Component, OnInit } from '@angular/core'; </a:t>
            </a:r>
            <a:endParaRPr/>
          </a:p>
          <a:p>
            <a:pPr indent="0" lvl="0" marL="0" rtl="0" algn="l">
              <a:spcBef>
                <a:spcPts val="1000"/>
              </a:spcBef>
              <a:spcAft>
                <a:spcPts val="0"/>
              </a:spcAft>
              <a:buSzPts val="1440"/>
              <a:buNone/>
            </a:pPr>
            <a:r>
              <a:rPr lang="en-US"/>
              <a:t>@Component({   </a:t>
            </a:r>
            <a:endParaRPr/>
          </a:p>
          <a:p>
            <a:pPr indent="0" lvl="0" marL="0" rtl="0" algn="l">
              <a:spcBef>
                <a:spcPts val="1000"/>
              </a:spcBef>
              <a:spcAft>
                <a:spcPts val="0"/>
              </a:spcAft>
              <a:buSzPts val="1440"/>
              <a:buNone/>
            </a:pPr>
            <a:r>
              <a:rPr lang="en-US"/>
              <a:t>selector: 'app-about',   </a:t>
            </a:r>
            <a:endParaRPr/>
          </a:p>
          <a:p>
            <a:pPr indent="0" lvl="0" marL="0" rtl="0" algn="l">
              <a:spcBef>
                <a:spcPts val="1000"/>
              </a:spcBef>
              <a:spcAft>
                <a:spcPts val="0"/>
              </a:spcAft>
              <a:buSzPts val="1440"/>
              <a:buNone/>
            </a:pPr>
            <a:r>
              <a:rPr lang="en-US"/>
              <a:t>templateUrl: './about.component.html',   </a:t>
            </a:r>
            <a:endParaRPr/>
          </a:p>
          <a:p>
            <a:pPr indent="0" lvl="0" marL="0" rtl="0" algn="l">
              <a:spcBef>
                <a:spcPts val="1000"/>
              </a:spcBef>
              <a:spcAft>
                <a:spcPts val="0"/>
              </a:spcAft>
              <a:buSzPts val="1440"/>
              <a:buNone/>
            </a:pPr>
            <a:r>
              <a:rPr lang="en-US"/>
              <a:t>styleUrls: ['./about.component.css’]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export class AboutComponent implements OnInit { </a:t>
            </a:r>
            <a:endParaRPr/>
          </a:p>
          <a:p>
            <a:pPr indent="0" lvl="0" marL="0" rtl="0" algn="l">
              <a:spcBef>
                <a:spcPts val="1000"/>
              </a:spcBef>
              <a:spcAft>
                <a:spcPts val="0"/>
              </a:spcAft>
              <a:buSzPts val="1440"/>
              <a:buNone/>
            </a:pPr>
            <a:r>
              <a:rPr lang="en-US"/>
              <a:t>  constructor() { } </a:t>
            </a:r>
            <a:endParaRPr/>
          </a:p>
          <a:p>
            <a:pPr indent="0" lvl="0" marL="0" rtl="0" algn="l">
              <a:spcBef>
                <a:spcPts val="1000"/>
              </a:spcBef>
              <a:spcAft>
                <a:spcPts val="0"/>
              </a:spcAft>
              <a:buSzPts val="1440"/>
              <a:buNone/>
            </a:pPr>
            <a:r>
              <a:rPr lang="en-US"/>
              <a:t>  ngOnInit() {   }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b="1" lang="en-US"/>
              <a:t>c:\angular\app1\src\app\about\about.component.html </a:t>
            </a:r>
            <a:endParaRPr/>
          </a:p>
          <a:p>
            <a:pPr indent="0" lvl="0" marL="0" rtl="0" algn="l">
              <a:spcBef>
                <a:spcPts val="1000"/>
              </a:spcBef>
              <a:spcAft>
                <a:spcPts val="0"/>
              </a:spcAft>
              <a:buSzPts val="1440"/>
              <a:buNone/>
            </a:pPr>
            <a:r>
              <a:rPr lang="en-US"/>
              <a:t>&lt;div class="class1"&gt;   </a:t>
            </a:r>
            <a:endParaRPr/>
          </a:p>
          <a:p>
            <a:pPr indent="0" lvl="0" marL="0" rtl="0" algn="l">
              <a:spcBef>
                <a:spcPts val="1000"/>
              </a:spcBef>
              <a:spcAft>
                <a:spcPts val="0"/>
              </a:spcAft>
              <a:buSzPts val="1440"/>
              <a:buNone/>
            </a:pPr>
            <a:r>
              <a:rPr lang="en-US"/>
              <a:t>	&lt;h5&gt;About&lt;/h5&gt; </a:t>
            </a:r>
            <a:endParaRPr/>
          </a:p>
          <a:p>
            <a:pPr indent="0" lvl="0" marL="0" rtl="0" algn="l">
              <a:spcBef>
                <a:spcPts val="1000"/>
              </a:spcBef>
              <a:spcAft>
                <a:spcPts val="0"/>
              </a:spcAft>
              <a:buSzPts val="1440"/>
              <a:buNone/>
            </a:pPr>
            <a:r>
              <a:rPr lang="en-US"/>
              <a:t>&lt;/div&gt;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c:\angular\app1\src\app\contact\contact.component.ts </a:t>
            </a:r>
            <a:endParaRPr/>
          </a:p>
          <a:p>
            <a:pPr indent="0" lvl="0" marL="0" rtl="0" algn="l">
              <a:spcBef>
                <a:spcPts val="1000"/>
              </a:spcBef>
              <a:spcAft>
                <a:spcPts val="0"/>
              </a:spcAft>
              <a:buSzPts val="1440"/>
              <a:buNone/>
            </a:pPr>
            <a:r>
              <a:rPr lang="en-US"/>
              <a:t>import { Component, OnInit } from '@angular/core'; </a:t>
            </a:r>
            <a:endParaRPr/>
          </a:p>
          <a:p>
            <a:pPr indent="0" lvl="0" marL="0" rtl="0" algn="l">
              <a:spcBef>
                <a:spcPts val="1000"/>
              </a:spcBef>
              <a:spcAft>
                <a:spcPts val="0"/>
              </a:spcAft>
              <a:buSzPts val="1440"/>
              <a:buNone/>
            </a:pPr>
            <a:r>
              <a:rPr lang="en-US"/>
              <a:t>@Component({   </a:t>
            </a:r>
            <a:endParaRPr/>
          </a:p>
          <a:p>
            <a:pPr indent="0" lvl="0" marL="0" rtl="0" algn="l">
              <a:spcBef>
                <a:spcPts val="1000"/>
              </a:spcBef>
              <a:spcAft>
                <a:spcPts val="0"/>
              </a:spcAft>
              <a:buSzPts val="1440"/>
              <a:buNone/>
            </a:pPr>
            <a:r>
              <a:rPr lang="en-US"/>
              <a:t>selector: 'app-contact',   </a:t>
            </a:r>
            <a:endParaRPr/>
          </a:p>
          <a:p>
            <a:pPr indent="0" lvl="0" marL="0" rtl="0" algn="l">
              <a:spcBef>
                <a:spcPts val="1000"/>
              </a:spcBef>
              <a:spcAft>
                <a:spcPts val="0"/>
              </a:spcAft>
              <a:buSzPts val="1440"/>
              <a:buNone/>
            </a:pPr>
            <a:r>
              <a:rPr lang="en-US"/>
              <a:t>templateUrl: './contact.component.html',   </a:t>
            </a:r>
            <a:endParaRPr/>
          </a:p>
          <a:p>
            <a:pPr indent="0" lvl="0" marL="0" rtl="0" algn="l">
              <a:spcBef>
                <a:spcPts val="1000"/>
              </a:spcBef>
              <a:spcAft>
                <a:spcPts val="0"/>
              </a:spcAft>
              <a:buSzPts val="1440"/>
              <a:buNone/>
            </a:pPr>
            <a:r>
              <a:rPr lang="en-US"/>
              <a:t>styleUrls: ['./contact.component.css’]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export class ContactComponent implements OnInit { </a:t>
            </a:r>
            <a:endParaRPr/>
          </a:p>
          <a:p>
            <a:pPr indent="0" lvl="0" marL="0" rtl="0" algn="l">
              <a:spcBef>
                <a:spcPts val="1000"/>
              </a:spcBef>
              <a:spcAft>
                <a:spcPts val="0"/>
              </a:spcAft>
              <a:buSzPts val="1440"/>
              <a:buNone/>
            </a:pPr>
            <a:r>
              <a:rPr lang="en-US"/>
              <a:t>  constructor() { } </a:t>
            </a:r>
            <a:endParaRPr/>
          </a:p>
          <a:p>
            <a:pPr indent="0" lvl="0" marL="0" rtl="0" algn="l">
              <a:spcBef>
                <a:spcPts val="1000"/>
              </a:spcBef>
              <a:spcAft>
                <a:spcPts val="0"/>
              </a:spcAft>
              <a:buSzPts val="1440"/>
              <a:buNone/>
            </a:pPr>
            <a:r>
              <a:rPr lang="en-US"/>
              <a:t>  ngOnInit() {   }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a:t>c:\angular\app1\src\app\contact\contact.component.html </a:t>
            </a:r>
            <a:endParaRPr/>
          </a:p>
          <a:p>
            <a:pPr indent="0" lvl="0" marL="0" rtl="0" algn="l">
              <a:spcBef>
                <a:spcPts val="1000"/>
              </a:spcBef>
              <a:spcAft>
                <a:spcPts val="0"/>
              </a:spcAft>
              <a:buSzPts val="1440"/>
              <a:buNone/>
            </a:pPr>
            <a:r>
              <a:rPr lang="en-US"/>
              <a:t>&lt;div class="class1"&gt;   </a:t>
            </a:r>
            <a:endParaRPr/>
          </a:p>
          <a:p>
            <a:pPr indent="0" lvl="0" marL="0" rtl="0" algn="l">
              <a:spcBef>
                <a:spcPts val="1000"/>
              </a:spcBef>
              <a:spcAft>
                <a:spcPts val="0"/>
              </a:spcAft>
              <a:buSzPts val="1440"/>
              <a:buNone/>
            </a:pPr>
            <a:r>
              <a:rPr lang="en-US"/>
              <a:t>	&lt;h5&gt;Contact&lt;/h5&gt; </a:t>
            </a:r>
            <a:endParaRPr/>
          </a:p>
          <a:p>
            <a:pPr indent="0" lvl="0" marL="0" rtl="0" algn="l">
              <a:spcBef>
                <a:spcPts val="1000"/>
              </a:spcBef>
              <a:spcAft>
                <a:spcPts val="0"/>
              </a:spcAft>
              <a:buSzPts val="1440"/>
              <a:buNone/>
            </a:pPr>
            <a:r>
              <a:rPr lang="en-US"/>
              <a:t>&lt;/div&gt;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20" name="Google Shape;220;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221" name="Google Shape;221;p31"/>
          <p:cNvCxnSpPr/>
          <p:nvPr/>
        </p:nvCxnSpPr>
        <p:spPr>
          <a:xfrm>
            <a:off x="5111313" y="0"/>
            <a:ext cx="1219200" cy="6858000"/>
          </a:xfrm>
          <a:prstGeom prst="straightConnector1">
            <a:avLst/>
          </a:prstGeom>
          <a:noFill/>
          <a:ln cap="flat" cmpd="sng" w="9525">
            <a:solidFill>
              <a:srgbClr val="093578"/>
            </a:solidFill>
            <a:prstDash val="solid"/>
            <a:round/>
            <a:headEnd len="sm" w="sm" type="none"/>
            <a:tailEnd len="sm" w="sm" type="none"/>
          </a:ln>
        </p:spPr>
      </p:cxnSp>
      <p:cxnSp>
        <p:nvCxnSpPr>
          <p:cNvPr id="222" name="Google Shape;222;p31"/>
          <p:cNvCxnSpPr/>
          <p:nvPr/>
        </p:nvCxnSpPr>
        <p:spPr>
          <a:xfrm flipH="1">
            <a:off x="3290979"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223" name="Google Shape;223;p31"/>
          <p:cNvSpPr/>
          <p:nvPr/>
        </p:nvSpPr>
        <p:spPr>
          <a:xfrm>
            <a:off x="4482568"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24" name="Google Shape;224;p31"/>
          <p:cNvSpPr/>
          <p:nvPr/>
        </p:nvSpPr>
        <p:spPr>
          <a:xfrm>
            <a:off x="4904534"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25" name="Google Shape;225;p31"/>
          <p:cNvSpPr/>
          <p:nvPr/>
        </p:nvSpPr>
        <p:spPr>
          <a:xfrm>
            <a:off x="4233425"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p:nvPr/>
        </p:nvSpPr>
        <p:spPr>
          <a:xfrm>
            <a:off x="4635592"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7FDD">
              <a:alpha val="69803"/>
            </a:srgbClr>
          </a:solidFill>
          <a:ln>
            <a:noFill/>
          </a:ln>
        </p:spPr>
      </p:sp>
      <p:sp>
        <p:nvSpPr>
          <p:cNvPr id="227" name="Google Shape;227;p31"/>
          <p:cNvSpPr/>
          <p:nvPr/>
        </p:nvSpPr>
        <p:spPr>
          <a:xfrm>
            <a:off x="5672758"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p:nvPr/>
        </p:nvSpPr>
        <p:spPr>
          <a:xfrm>
            <a:off x="6197631" y="-8467"/>
            <a:ext cx="5994369" cy="6866467"/>
          </a:xfrm>
          <a:custGeom>
            <a:rect b="b" l="l" r="r" t="t"/>
            <a:pathLst>
              <a:path extrusionOk="0" h="6866467" w="5994369">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229" name="Google Shape;229;p31"/>
          <p:cNvPicPr preferRelativeResize="0"/>
          <p:nvPr/>
        </p:nvPicPr>
        <p:blipFill rotWithShape="1">
          <a:blip r:embed="rId3">
            <a:alphaModFix/>
          </a:blip>
          <a:srcRect b="0" l="0" r="0" t="0"/>
          <a:stretch/>
        </p:blipFill>
        <p:spPr>
          <a:xfrm>
            <a:off x="309033" y="608395"/>
            <a:ext cx="4492111" cy="5632742"/>
          </a:xfrm>
          <a:prstGeom prst="rect">
            <a:avLst/>
          </a:prstGeom>
          <a:noFill/>
          <a:ln>
            <a:noFill/>
          </a:ln>
        </p:spPr>
      </p:pic>
      <p:sp>
        <p:nvSpPr>
          <p:cNvPr id="230" name="Google Shape;230;p31"/>
          <p:cNvSpPr txBox="1"/>
          <p:nvPr>
            <p:ph idx="1" type="body"/>
          </p:nvPr>
        </p:nvSpPr>
        <p:spPr>
          <a:xfrm>
            <a:off x="7181725" y="2837329"/>
            <a:ext cx="4512988" cy="33179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solidFill>
                  <a:srgbClr val="FFFFFF"/>
                </a:solidFill>
              </a:rPr>
              <a:t>Executing the application: • Open Command Prompt and enter the following commands: cd c:\angular\app1 ng  serve • Open the browser and enter the following URL: http://localhost:4200 </a:t>
            </a:r>
            <a:endParaRPr/>
          </a:p>
          <a:p>
            <a:pPr indent="-251459" lvl="0" marL="342900" rtl="0" algn="l">
              <a:spcBef>
                <a:spcPts val="1000"/>
              </a:spcBef>
              <a:spcAft>
                <a:spcPts val="0"/>
              </a:spcAft>
              <a:buSzPts val="1440"/>
              <a:buNone/>
            </a:pPr>
            <a:r>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677334" y="202039"/>
            <a:ext cx="8596668" cy="56083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Observable.range</a:t>
            </a:r>
            <a:endParaRPr b="1"/>
          </a:p>
        </p:txBody>
      </p:sp>
      <p:sp>
        <p:nvSpPr>
          <p:cNvPr id="236" name="Google Shape;236;p32"/>
          <p:cNvSpPr txBox="1"/>
          <p:nvPr>
            <p:ph idx="1" type="body"/>
          </p:nvPr>
        </p:nvSpPr>
        <p:spPr>
          <a:xfrm>
            <a:off x="677334" y="846473"/>
            <a:ext cx="8596668" cy="580948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 emits (passes) a number (beginning with start number, incremented by one, upto the specified count of numbers) to the observer.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Creating Observable.range </a:t>
            </a:r>
            <a:endParaRPr/>
          </a:p>
          <a:p>
            <a:pPr indent="-342900" lvl="0" marL="342900" rtl="0" algn="l">
              <a:spcBef>
                <a:spcPts val="1000"/>
              </a:spcBef>
              <a:spcAft>
                <a:spcPts val="0"/>
              </a:spcAft>
              <a:buSzPts val="1440"/>
              <a:buChar char="►"/>
            </a:pPr>
            <a:r>
              <a:rPr lang="en-US"/>
              <a:t>Observable.range(start, count);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Observable.range - Example </a:t>
            </a:r>
            <a:endParaRPr/>
          </a:p>
          <a:p>
            <a:pPr indent="-342900" lvl="0" marL="342900" rtl="0" algn="l">
              <a:spcBef>
                <a:spcPts val="1000"/>
              </a:spcBef>
              <a:spcAft>
                <a:spcPts val="0"/>
              </a:spcAft>
              <a:buSzPts val="1440"/>
              <a:buChar char="►"/>
            </a:pPr>
            <a:r>
              <a:rPr lang="en-US"/>
              <a:t>Creating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342900" lvl="0" marL="342900" rtl="0" algn="l">
              <a:spcBef>
                <a:spcPts val="1000"/>
              </a:spcBef>
              <a:spcAft>
                <a:spcPts val="0"/>
              </a:spcAft>
              <a:buSzPts val="1440"/>
              <a:buChar char="►"/>
            </a:pPr>
            <a:r>
              <a:rPr lang="en-US"/>
              <a:t>cd c:\angular</a:t>
            </a:r>
            <a:endParaRPr/>
          </a:p>
          <a:p>
            <a:pPr indent="-342900" lvl="0" marL="342900" rtl="0" algn="l">
              <a:spcBef>
                <a:spcPts val="1000"/>
              </a:spcBef>
              <a:spcAft>
                <a:spcPts val="0"/>
              </a:spcAft>
              <a:buSzPts val="1440"/>
              <a:buChar char="►"/>
            </a:pPr>
            <a:r>
              <a:rPr lang="en-US"/>
              <a:t>ng  new  app1 </a:t>
            </a:r>
            <a:endParaRPr/>
          </a:p>
          <a:p>
            <a:pPr indent="-342900" lvl="0" marL="342900" rtl="0" algn="l">
              <a:spcBef>
                <a:spcPts val="1000"/>
              </a:spcBef>
              <a:spcAft>
                <a:spcPts val="0"/>
              </a:spcAft>
              <a:buSzPts val="1440"/>
              <a:buChar char="►"/>
            </a:pPr>
            <a:r>
              <a:rPr lang="en-US"/>
              <a:t>cd  c:\angular\app1 </a:t>
            </a:r>
            <a:endParaRPr/>
          </a:p>
          <a:p>
            <a:pPr indent="-342900" lvl="0" marL="342900" rtl="0" algn="l">
              <a:spcBef>
                <a:spcPts val="1000"/>
              </a:spcBef>
              <a:spcAft>
                <a:spcPts val="0"/>
              </a:spcAft>
              <a:buSzPts val="1440"/>
              <a:buChar char="►"/>
            </a:pPr>
            <a:r>
              <a:rPr lang="en-US"/>
              <a:t>ng  g  component  Home </a:t>
            </a:r>
            <a:endParaRPr/>
          </a:p>
          <a:p>
            <a:pPr indent="-342900" lvl="0" marL="342900" rtl="0" algn="l">
              <a:spcBef>
                <a:spcPts val="1000"/>
              </a:spcBef>
              <a:spcAft>
                <a:spcPts val="0"/>
              </a:spcAft>
              <a:buSzPts val="1440"/>
              <a:buChar char="►"/>
            </a:pPr>
            <a:r>
              <a:rPr lang="en-US"/>
              <a:t>ng  g  component  About </a:t>
            </a:r>
            <a:endParaRPr/>
          </a:p>
          <a:p>
            <a:pPr indent="-342900" lvl="0" marL="342900" rtl="0" algn="l">
              <a:spcBef>
                <a:spcPts val="1000"/>
              </a:spcBef>
              <a:spcAft>
                <a:spcPts val="0"/>
              </a:spcAft>
              <a:buSzPts val="1440"/>
              <a:buChar char="►"/>
            </a:pPr>
            <a:r>
              <a:rPr lang="en-US"/>
              <a:t>ng  g  component  Contact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t>c: \angular\ app1\ src\ app\ app.module.ts</a:t>
            </a:r>
            <a:endParaRPr b="1"/>
          </a:p>
          <a:p>
            <a:pPr indent="0" lvl="0" marL="0" rtl="0" algn="l">
              <a:spcBef>
                <a:spcPts val="1000"/>
              </a:spcBef>
              <a:spcAft>
                <a:spcPts val="0"/>
              </a:spcAft>
              <a:buSzPct val="79999"/>
              <a:buNone/>
            </a:pPr>
            <a:r>
              <a:rPr lang="en-US"/>
              <a:t>import {BrowserModule} from '@angular/platform-browser';</a:t>
            </a:r>
            <a:endParaRPr/>
          </a:p>
          <a:p>
            <a:pPr indent="0" lvl="0" marL="0" rtl="0" algn="l">
              <a:spcBef>
                <a:spcPts val="1000"/>
              </a:spcBef>
              <a:spcAft>
                <a:spcPts val="0"/>
              </a:spcAft>
              <a:buSzPct val="79999"/>
              <a:buNone/>
            </a:pPr>
            <a:r>
              <a:rPr lang="en-US"/>
              <a:t>import {NgModule} from '@angular/core';</a:t>
            </a:r>
            <a:endParaRPr/>
          </a:p>
          <a:p>
            <a:pPr indent="0" lvl="0" marL="0" rtl="0" algn="l">
              <a:spcBef>
                <a:spcPts val="1000"/>
              </a:spcBef>
              <a:spcAft>
                <a:spcPts val="0"/>
              </a:spcAft>
              <a:buSzPct val="79999"/>
              <a:buNone/>
            </a:pPr>
            <a:r>
              <a:rPr lang="en-US"/>
              <a:t>import {AppComponent} from './app.component';</a:t>
            </a:r>
            <a:endParaRPr/>
          </a:p>
          <a:p>
            <a:pPr indent="0" lvl="0" marL="0" rtl="0" algn="l">
              <a:spcBef>
                <a:spcPts val="1000"/>
              </a:spcBef>
              <a:spcAft>
                <a:spcPts val="0"/>
              </a:spcAft>
              <a:buSzPct val="79999"/>
              <a:buNone/>
            </a:pPr>
            <a:r>
              <a:rPr lang="en-US"/>
              <a:t>import {FormsModule} from "@angular/forms";</a:t>
            </a:r>
            <a:endParaRPr/>
          </a:p>
          <a:p>
            <a:pPr indent="0" lvl="0" marL="0" rtl="0" algn="l">
              <a:spcBef>
                <a:spcPts val="1000"/>
              </a:spcBef>
              <a:spcAft>
                <a:spcPts val="0"/>
              </a:spcAft>
              <a:buSzPct val="79999"/>
              <a:buNone/>
            </a:pPr>
            <a:r>
              <a:rPr lang="en-US"/>
              <a:t>import {Routes,RouterModule} from "@angular/router";</a:t>
            </a:r>
            <a:endParaRPr/>
          </a:p>
          <a:p>
            <a:pPr indent="0" lvl="0" marL="0" rtl="0" algn="l">
              <a:spcBef>
                <a:spcPts val="1000"/>
              </a:spcBef>
              <a:spcAft>
                <a:spcPts val="0"/>
              </a:spcAft>
              <a:buSzPct val="79999"/>
              <a:buNone/>
            </a:pPr>
            <a:r>
              <a:rPr lang="en-US"/>
              <a:t>import {HomeComponent} from './home/home.component';</a:t>
            </a:r>
            <a:endParaRPr/>
          </a:p>
          <a:p>
            <a:pPr indent="0" lvl="0" marL="0" rtl="0" algn="l">
              <a:spcBef>
                <a:spcPts val="1000"/>
              </a:spcBef>
              <a:spcAft>
                <a:spcPts val="0"/>
              </a:spcAft>
              <a:buSzPct val="79999"/>
              <a:buNone/>
            </a:pPr>
            <a:r>
              <a:rPr lang="en-US"/>
              <a:t>import {AboutComponent} from './about/about.component';</a:t>
            </a:r>
            <a:endParaRPr/>
          </a:p>
          <a:p>
            <a:pPr indent="0" lvl="0" marL="0" rtl="0" algn="l">
              <a:spcBef>
                <a:spcPts val="1000"/>
              </a:spcBef>
              <a:spcAft>
                <a:spcPts val="0"/>
              </a:spcAft>
              <a:buSzPct val="79999"/>
              <a:buNone/>
            </a:pPr>
            <a:r>
              <a:rPr lang="en-US"/>
              <a:t>import {ContactComponent} from './contact/contact.component';</a:t>
            </a:r>
            <a:endParaRPr/>
          </a:p>
          <a:p>
            <a:pPr indent="0" lvl="0" marL="0" rtl="0" algn="l">
              <a:spcBef>
                <a:spcPts val="1000"/>
              </a:spcBef>
              <a:spcAft>
                <a:spcPts val="0"/>
              </a:spcAft>
              <a:buSzPct val="79999"/>
              <a:buNone/>
            </a:pPr>
            <a:r>
              <a:rPr lang="en-US"/>
              <a:t>var myroutes: Routes = [ {path: "", component: HomeComponent}, </a:t>
            </a:r>
            <a:endParaRPr/>
          </a:p>
          <a:p>
            <a:pPr indent="0" lvl="0" marL="0" rtl="0" algn="l">
              <a:spcBef>
                <a:spcPts val="1000"/>
              </a:spcBef>
              <a:spcAft>
                <a:spcPts val="0"/>
              </a:spcAft>
              <a:buSzPct val="79999"/>
              <a:buNone/>
            </a:pPr>
            <a:r>
              <a:rPr lang="en-US"/>
              <a:t>{ path: "home", component: HomeComponent}, </a:t>
            </a:r>
            <a:endParaRPr/>
          </a:p>
          <a:p>
            <a:pPr indent="0" lvl="0" marL="0" rtl="0" algn="l">
              <a:spcBef>
                <a:spcPts val="1000"/>
              </a:spcBef>
              <a:spcAft>
                <a:spcPts val="0"/>
              </a:spcAft>
              <a:buSzPct val="79999"/>
              <a:buNone/>
            </a:pPr>
            <a:r>
              <a:rPr lang="en-US"/>
              <a:t>{ path: "about", component: AboutComponent}, </a:t>
            </a:r>
            <a:endParaRPr/>
          </a:p>
          <a:p>
            <a:pPr indent="0" lvl="0" marL="0" rtl="0" algn="l">
              <a:spcBef>
                <a:spcPts val="1000"/>
              </a:spcBef>
              <a:spcAft>
                <a:spcPts val="0"/>
              </a:spcAft>
              <a:buSzPct val="79999"/>
              <a:buNone/>
            </a:pPr>
            <a:r>
              <a:rPr lang="en-US"/>
              <a:t>{ path: "contact", component: ContactComponent}];</a:t>
            </a:r>
            <a:endParaRPr/>
          </a:p>
          <a:p>
            <a:pPr indent="0" lvl="0" marL="0" rtl="0" algn="l">
              <a:spcBef>
                <a:spcPts val="1000"/>
              </a:spcBef>
              <a:spcAft>
                <a:spcPts val="0"/>
              </a:spcAft>
              <a:buSzPct val="79999"/>
              <a:buNone/>
            </a:pPr>
            <a:r>
              <a:rPr lang="en-US"/>
              <a:t>var myroutes2 = RouterModule.forRoot(myroutes);</a:t>
            </a:r>
            <a:endParaRPr/>
          </a:p>
          <a:p>
            <a:pPr indent="0" lvl="0" marL="0" rtl="0" algn="l">
              <a:spcBef>
                <a:spcPts val="1000"/>
              </a:spcBef>
              <a:spcAft>
                <a:spcPts val="0"/>
              </a:spcAft>
              <a:buSzPct val="79999"/>
              <a:buNone/>
            </a:pPr>
            <a:r>
              <a:rPr lang="en-US"/>
              <a:t>@NgModule({</a:t>
            </a:r>
            <a:endParaRPr/>
          </a:p>
          <a:p>
            <a:pPr indent="0" lvl="0" marL="0" rtl="0" algn="l">
              <a:spcBef>
                <a:spcPts val="1000"/>
              </a:spcBef>
              <a:spcAft>
                <a:spcPts val="0"/>
              </a:spcAft>
              <a:buSzPct val="79999"/>
              <a:buNone/>
            </a:pPr>
            <a:r>
              <a:rPr lang="en-US"/>
              <a:t>    declarations: [AppComponent, HomeComponent, AboutComponent, ContactComponent],</a:t>
            </a:r>
            <a:endParaRPr/>
          </a:p>
          <a:p>
            <a:pPr indent="0" lvl="0" marL="0" rtl="0" algn="l">
              <a:spcBef>
                <a:spcPts val="1000"/>
              </a:spcBef>
              <a:spcAft>
                <a:spcPts val="0"/>
              </a:spcAft>
              <a:buSzPct val="79999"/>
              <a:buNone/>
            </a:pPr>
            <a:r>
              <a:rPr lang="en-US"/>
              <a:t>    imports: [BrowserModule, FormsModule, myroutes2],</a:t>
            </a:r>
            <a:endParaRPr/>
          </a:p>
          <a:p>
            <a:pPr indent="0" lvl="0" marL="0" rtl="0" algn="l">
              <a:spcBef>
                <a:spcPts val="1000"/>
              </a:spcBef>
              <a:spcAft>
                <a:spcPts val="0"/>
              </a:spcAft>
              <a:buSzPct val="79999"/>
              <a:buNone/>
            </a:pPr>
            <a:r>
              <a:rPr lang="en-US"/>
              <a:t>    providers: [],</a:t>
            </a:r>
            <a:endParaRPr/>
          </a:p>
          <a:p>
            <a:pPr indent="0" lvl="0" marL="0" rtl="0" algn="l">
              <a:spcBef>
                <a:spcPts val="1000"/>
              </a:spcBef>
              <a:spcAft>
                <a:spcPts val="0"/>
              </a:spcAft>
              <a:buSzPct val="79999"/>
              <a:buNone/>
            </a:pPr>
            <a:r>
              <a:rPr lang="en-US"/>
              <a:t>    bootstrap: [AppComponent]</a:t>
            </a:r>
            <a:endParaRPr/>
          </a:p>
          <a:p>
            <a:pPr indent="0" lvl="0" marL="0" rtl="0" algn="l">
              <a:spcBef>
                <a:spcPts val="1000"/>
              </a:spcBef>
              <a:spcAft>
                <a:spcPts val="0"/>
              </a:spcAft>
              <a:buSzPct val="79999"/>
              <a:buNone/>
            </a:pPr>
            <a:r>
              <a:rPr lang="en-US"/>
              <a:t>}) export class AppModule {}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b="1" lang="en-US"/>
              <a:t>c: \angular\ app1\ src\ app\ app.component.ts</a:t>
            </a:r>
            <a:endParaRPr b="1"/>
          </a:p>
          <a:p>
            <a:pPr indent="0" lvl="0" marL="0" rtl="0" algn="l">
              <a:spcBef>
                <a:spcPts val="1000"/>
              </a:spcBef>
              <a:spcAft>
                <a:spcPts val="0"/>
              </a:spcAft>
              <a:buSzPts val="1440"/>
              <a:buNone/>
            </a:pPr>
            <a:r>
              <a:rPr lang="en-US"/>
              <a:t>import {Component} from "@angular/core";</a:t>
            </a:r>
            <a:endParaRPr/>
          </a:p>
          <a:p>
            <a:pPr indent="0" lvl="0" marL="0" rtl="0" algn="l">
              <a:spcBef>
                <a:spcPts val="1000"/>
              </a:spcBef>
              <a:spcAft>
                <a:spcPts val="0"/>
              </a:spcAft>
              <a:buSzPts val="1440"/>
              <a:buNone/>
            </a:pPr>
            <a:r>
              <a:rPr lang="en-US"/>
              <a:t>import {FormGroup,FormControl,Validators} from "@angular/forms";</a:t>
            </a:r>
            <a:endParaRPr/>
          </a:p>
          <a:p>
            <a:pPr indent="0" lvl="0" marL="0" rtl="0" algn="l">
              <a:spcBef>
                <a:spcPts val="1000"/>
              </a:spcBef>
              <a:spcAft>
                <a:spcPts val="0"/>
              </a:spcAft>
              <a:buSzPts val="1440"/>
              <a:buNone/>
            </a:pPr>
            <a:r>
              <a:rPr lang="en-US"/>
              <a:t>@Component({</a:t>
            </a:r>
            <a:endParaRPr/>
          </a:p>
          <a:p>
            <a:pPr indent="0" lvl="0" marL="0" rtl="0" algn="l">
              <a:spcBef>
                <a:spcPts val="1000"/>
              </a:spcBef>
              <a:spcAft>
                <a:spcPts val="0"/>
              </a:spcAft>
              <a:buSzPts val="1440"/>
              <a:buNone/>
            </a:pPr>
            <a:r>
              <a:rPr lang="en-US"/>
              <a:t>    selector: 'app-root',</a:t>
            </a:r>
            <a:endParaRPr/>
          </a:p>
          <a:p>
            <a:pPr indent="0" lvl="0" marL="0" rtl="0" algn="l">
              <a:spcBef>
                <a:spcPts val="1000"/>
              </a:spcBef>
              <a:spcAft>
                <a:spcPts val="0"/>
              </a:spcAft>
              <a:buSzPts val="1440"/>
              <a:buNone/>
            </a:pPr>
            <a:r>
              <a:rPr lang="en-US"/>
              <a:t>    templateUrl: './app.component.html',</a:t>
            </a:r>
            <a:endParaRPr/>
          </a:p>
          <a:p>
            <a:pPr indent="0" lvl="0" marL="0" rtl="0" algn="l">
              <a:spcBef>
                <a:spcPts val="1000"/>
              </a:spcBef>
              <a:spcAft>
                <a:spcPts val="0"/>
              </a:spcAft>
              <a:buSzPts val="1440"/>
              <a:buNone/>
            </a:pPr>
            <a:r>
              <a:rPr lang="en-US"/>
              <a:t>    styleUrls: ['./app.component.css']</a:t>
            </a:r>
            <a:endParaRPr/>
          </a:p>
          <a:p>
            <a:pPr indent="0" lvl="0" marL="0" rtl="0" algn="l">
              <a:spcBef>
                <a:spcPts val="1000"/>
              </a:spcBef>
              <a:spcAft>
                <a:spcPts val="0"/>
              </a:spcAft>
              <a:buSzPts val="1440"/>
              <a:buNone/>
            </a:pPr>
            <a:r>
              <a:rPr lang="en-US"/>
              <a:t>}) export class AppComponent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c:\angular\app1\src\app\app.component.html </a:t>
            </a:r>
            <a:endParaRPr/>
          </a:p>
          <a:p>
            <a:pPr indent="0" lvl="0" marL="0" rtl="0" algn="l">
              <a:spcBef>
                <a:spcPts val="1000"/>
              </a:spcBef>
              <a:spcAft>
                <a:spcPts val="0"/>
              </a:spcAft>
              <a:buSzPts val="1440"/>
              <a:buNone/>
            </a:pPr>
            <a:r>
              <a:rPr lang="en-US"/>
              <a:t>&lt;div class="class1"&gt;</a:t>
            </a:r>
            <a:endParaRPr/>
          </a:p>
          <a:p>
            <a:pPr indent="0" lvl="0" marL="0" rtl="0" algn="l">
              <a:spcBef>
                <a:spcPts val="1000"/>
              </a:spcBef>
              <a:spcAft>
                <a:spcPts val="0"/>
              </a:spcAft>
              <a:buSzPts val="1440"/>
              <a:buNone/>
            </a:pPr>
            <a:r>
              <a:rPr lang="en-US"/>
              <a:t>    &lt;h4&gt;Routing&lt;/h4&gt; &lt;a routerLink="home"&gt;Home&lt;/a&gt;</a:t>
            </a:r>
            <a:endParaRPr/>
          </a:p>
          <a:p>
            <a:pPr indent="0" lvl="0" marL="0" rtl="0" algn="l">
              <a:spcBef>
                <a:spcPts val="1000"/>
              </a:spcBef>
              <a:spcAft>
                <a:spcPts val="0"/>
              </a:spcAft>
              <a:buSzPts val="1440"/>
              <a:buNone/>
            </a:pPr>
            <a:r>
              <a:rPr lang="en-US"/>
              <a:t>    &lt;a routerLink="about"&gt;About&lt;/a&gt; &lt;a routerLink="contact"&gt;Contact&lt;/a&gt;</a:t>
            </a:r>
            <a:endParaRPr/>
          </a:p>
          <a:p>
            <a:pPr indent="0" lvl="0" marL="0" rtl="0" algn="l">
              <a:spcBef>
                <a:spcPts val="1000"/>
              </a:spcBef>
              <a:spcAft>
                <a:spcPts val="0"/>
              </a:spcAft>
              <a:buSzPts val="1440"/>
              <a:buNone/>
            </a:pPr>
            <a:r>
              <a:rPr lang="en-US"/>
              <a:t>    &lt;div id="container"&gt;</a:t>
            </a:r>
            <a:endParaRPr/>
          </a:p>
          <a:p>
            <a:pPr indent="0" lvl="0" marL="0" rtl="0" algn="l">
              <a:spcBef>
                <a:spcPts val="1000"/>
              </a:spcBef>
              <a:spcAft>
                <a:spcPts val="0"/>
              </a:spcAft>
              <a:buSzPts val="1440"/>
              <a:buNone/>
            </a:pPr>
            <a:r>
              <a:rPr lang="en-US"/>
              <a:t>        &lt;router-outlet&gt; &lt;/router-outlet&gt;</a:t>
            </a:r>
            <a:endParaRPr/>
          </a:p>
          <a:p>
            <a:pPr indent="0" lvl="0" marL="0" rtl="0" algn="l">
              <a:spcBef>
                <a:spcPts val="1000"/>
              </a:spcBef>
              <a:spcAft>
                <a:spcPts val="0"/>
              </a:spcAft>
              <a:buSzPts val="1440"/>
              <a:buNone/>
            </a:pPr>
            <a:r>
              <a:rPr lang="en-US"/>
              <a:t>    &lt;/div&gt;</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80"/>
              <a:buNone/>
            </a:pPr>
            <a:r>
              <a:rPr b="1" lang="en-US" sz="1600"/>
              <a:t>c:\angular\app1\src\app\home\home.component.ts </a:t>
            </a:r>
            <a:endParaRPr/>
          </a:p>
          <a:p>
            <a:pPr indent="0" lvl="0" marL="0" rtl="0" algn="l">
              <a:spcBef>
                <a:spcPts val="600"/>
              </a:spcBef>
              <a:spcAft>
                <a:spcPts val="0"/>
              </a:spcAft>
              <a:buSzPts val="1280"/>
              <a:buNone/>
            </a:pPr>
            <a:r>
              <a:rPr lang="en-US" sz="1600"/>
              <a:t>import { Component, OnInit, OnDestroy } from '@angular/core’; </a:t>
            </a:r>
            <a:endParaRPr/>
          </a:p>
          <a:p>
            <a:pPr indent="0" lvl="0" marL="0" rtl="0" algn="l">
              <a:spcBef>
                <a:spcPts val="600"/>
              </a:spcBef>
              <a:spcAft>
                <a:spcPts val="0"/>
              </a:spcAft>
              <a:buSzPts val="1280"/>
              <a:buNone/>
            </a:pPr>
            <a:r>
              <a:rPr lang="en-US" sz="1600"/>
              <a:t>import { Observable, Subscription , range } from "rxjs"; </a:t>
            </a:r>
            <a:endParaRPr/>
          </a:p>
          <a:p>
            <a:pPr indent="0" lvl="0" marL="0" rtl="0" algn="l">
              <a:spcBef>
                <a:spcPts val="600"/>
              </a:spcBef>
              <a:spcAft>
                <a:spcPts val="0"/>
              </a:spcAft>
              <a:buSzPts val="1280"/>
              <a:buNone/>
            </a:pPr>
            <a:r>
              <a:rPr lang="en-US" sz="1600"/>
              <a:t>@Component({   </a:t>
            </a:r>
            <a:endParaRPr/>
          </a:p>
          <a:p>
            <a:pPr indent="0" lvl="0" marL="0" rtl="0" algn="l">
              <a:spcBef>
                <a:spcPts val="600"/>
              </a:spcBef>
              <a:spcAft>
                <a:spcPts val="0"/>
              </a:spcAft>
              <a:buSzPts val="1280"/>
              <a:buNone/>
            </a:pPr>
            <a:r>
              <a:rPr lang="en-US" sz="1600"/>
              <a:t>selector: 'app-home',   </a:t>
            </a:r>
            <a:endParaRPr/>
          </a:p>
          <a:p>
            <a:pPr indent="0" lvl="0" marL="0" rtl="0" algn="l">
              <a:spcBef>
                <a:spcPts val="600"/>
              </a:spcBef>
              <a:spcAft>
                <a:spcPts val="0"/>
              </a:spcAft>
              <a:buSzPts val="1280"/>
              <a:buNone/>
            </a:pPr>
            <a:r>
              <a:rPr lang="en-US" sz="1600"/>
              <a:t>templateUrl: './home.component.html',   </a:t>
            </a:r>
            <a:endParaRPr/>
          </a:p>
          <a:p>
            <a:pPr indent="0" lvl="0" marL="0" rtl="0" algn="l">
              <a:spcBef>
                <a:spcPts val="600"/>
              </a:spcBef>
              <a:spcAft>
                <a:spcPts val="0"/>
              </a:spcAft>
              <a:buSzPts val="1280"/>
              <a:buNone/>
            </a:pPr>
            <a:r>
              <a:rPr lang="en-US" sz="1600"/>
              <a:t>styleUrls: ['./home.component.css’] </a:t>
            </a:r>
            <a:endParaRPr/>
          </a:p>
          <a:p>
            <a:pPr indent="0" lvl="0" marL="0" rtl="0" algn="l">
              <a:spcBef>
                <a:spcPts val="600"/>
              </a:spcBef>
              <a:spcAft>
                <a:spcPts val="0"/>
              </a:spcAft>
              <a:buSzPts val="1280"/>
              <a:buNone/>
            </a:pPr>
            <a:r>
              <a:rPr lang="en-US" sz="1600"/>
              <a:t>}) </a:t>
            </a:r>
            <a:endParaRPr/>
          </a:p>
          <a:p>
            <a:pPr indent="0" lvl="0" marL="0" rtl="0" algn="l">
              <a:spcBef>
                <a:spcPts val="600"/>
              </a:spcBef>
              <a:spcAft>
                <a:spcPts val="0"/>
              </a:spcAft>
              <a:buSzPts val="1280"/>
              <a:buNone/>
            </a:pPr>
            <a:r>
              <a:rPr lang="en-US" sz="1600"/>
              <a:t>export class HomeComponent implements OnInit, OnDestroy {   </a:t>
            </a:r>
            <a:endParaRPr/>
          </a:p>
          <a:p>
            <a:pPr indent="0" lvl="1" marL="400050" rtl="0" algn="l">
              <a:spcBef>
                <a:spcPts val="600"/>
              </a:spcBef>
              <a:spcAft>
                <a:spcPts val="0"/>
              </a:spcAft>
              <a:buSzPts val="1280"/>
              <a:buNone/>
            </a:pPr>
            <a:r>
              <a:rPr lang="en-US"/>
              <a:t>Subscription =  Subscription(); </a:t>
            </a:r>
            <a:endParaRPr/>
          </a:p>
          <a:p>
            <a:pPr indent="0" lvl="1" marL="400050" rtl="0" algn="l">
              <a:spcBef>
                <a:spcPts val="600"/>
              </a:spcBef>
              <a:spcAft>
                <a:spcPts val="0"/>
              </a:spcAft>
              <a:buSzPts val="1280"/>
              <a:buNone/>
            </a:pPr>
            <a:r>
              <a:rPr lang="en-US"/>
              <a:t>ngOnInit()   {     </a:t>
            </a:r>
            <a:endParaRPr/>
          </a:p>
          <a:p>
            <a:pPr indent="0" lvl="2" marL="800100" rtl="0" algn="l">
              <a:spcBef>
                <a:spcPts val="600"/>
              </a:spcBef>
              <a:spcAft>
                <a:spcPts val="0"/>
              </a:spcAft>
              <a:buSzPts val="1280"/>
              <a:buNone/>
            </a:pPr>
            <a:r>
              <a:rPr lang="en-US" sz="1600"/>
              <a:t>var mynumbers = range(11, 20);     </a:t>
            </a:r>
            <a:endParaRPr/>
          </a:p>
          <a:p>
            <a:pPr indent="0" lvl="2" marL="800100" rtl="0" algn="l">
              <a:spcBef>
                <a:spcPts val="600"/>
              </a:spcBef>
              <a:spcAft>
                <a:spcPts val="0"/>
              </a:spcAft>
              <a:buSzPts val="1280"/>
              <a:buNone/>
            </a:pPr>
            <a:r>
              <a:rPr lang="en-US" sz="1600"/>
              <a:t>this.subscription = mynumbers.subscribe(       </a:t>
            </a:r>
            <a:endParaRPr/>
          </a:p>
          <a:p>
            <a:pPr indent="0" lvl="3" marL="1257300" rtl="0" algn="l">
              <a:spcBef>
                <a:spcPts val="600"/>
              </a:spcBef>
              <a:spcAft>
                <a:spcPts val="0"/>
              </a:spcAft>
              <a:buSzPts val="1280"/>
              <a:buNone/>
            </a:pPr>
            <a:r>
              <a:rPr lang="en-US" sz="1600"/>
              <a:t>(n) =&gt;       {         console.log(n);       },       </a:t>
            </a:r>
            <a:endParaRPr/>
          </a:p>
          <a:p>
            <a:pPr indent="0" lvl="3" marL="1257300" rtl="0" algn="l">
              <a:spcBef>
                <a:spcPts val="600"/>
              </a:spcBef>
              <a:spcAft>
                <a:spcPts val="0"/>
              </a:spcAft>
              <a:buSzPts val="1280"/>
              <a:buNone/>
            </a:pPr>
            <a:r>
              <a:rPr lang="en-US" sz="1600"/>
              <a:t>(error) =&gt;       {         console.log(error);       },       </a:t>
            </a:r>
            <a:endParaRPr/>
          </a:p>
          <a:p>
            <a:pPr indent="0" lvl="3" marL="1257300" rtl="0" algn="l">
              <a:spcBef>
                <a:spcPts val="600"/>
              </a:spcBef>
              <a:spcAft>
                <a:spcPts val="0"/>
              </a:spcAft>
              <a:buSzPts val="1280"/>
              <a:buNone/>
            </a:pPr>
            <a:r>
              <a:rPr lang="en-US" sz="1600"/>
              <a:t>() =&gt;       {         console.log("Completed");       }</a:t>
            </a:r>
            <a:endParaRPr/>
          </a:p>
          <a:p>
            <a:pPr indent="0" lvl="2" marL="800100" rtl="0" algn="l">
              <a:spcBef>
                <a:spcPts val="600"/>
              </a:spcBef>
              <a:spcAft>
                <a:spcPts val="0"/>
              </a:spcAft>
              <a:buSzPts val="1280"/>
              <a:buNone/>
            </a:pPr>
            <a:r>
              <a:rPr lang="en-US" sz="1600"/>
              <a:t>);   </a:t>
            </a:r>
            <a:endParaRPr/>
          </a:p>
          <a:p>
            <a:pPr indent="0" lvl="1" marL="400050" rtl="0" algn="l">
              <a:spcBef>
                <a:spcPts val="600"/>
              </a:spcBef>
              <a:spcAft>
                <a:spcPts val="0"/>
              </a:spcAft>
              <a:buSzPts val="1280"/>
              <a:buNone/>
            </a:pPr>
            <a:r>
              <a:rPr lang="en-US"/>
              <a:t>} </a:t>
            </a:r>
            <a:endParaRPr/>
          </a:p>
          <a:p>
            <a:pPr indent="0" lvl="1" marL="400050" rtl="0" algn="l">
              <a:spcBef>
                <a:spcPts val="600"/>
              </a:spcBef>
              <a:spcAft>
                <a:spcPts val="0"/>
              </a:spcAft>
              <a:buSzPts val="1280"/>
              <a:buNone/>
            </a:pPr>
            <a:r>
              <a:rPr lang="en-US"/>
              <a:t>ngOnDestroy()   {     this.subscription.unsubscribe();   } </a:t>
            </a:r>
            <a:endParaRPr/>
          </a:p>
          <a:p>
            <a:pPr indent="0" lvl="0" marL="0" rtl="0" algn="l">
              <a:spcBef>
                <a:spcPts val="600"/>
              </a:spcBef>
              <a:spcAft>
                <a:spcPts val="0"/>
              </a:spcAft>
              <a:buSzPts val="1280"/>
              <a:buNone/>
            </a:pPr>
            <a:r>
              <a:rPr lang="en-US" sz="160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677334" y="107986"/>
            <a:ext cx="8596668" cy="48245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RxJS</a:t>
            </a:r>
            <a:endParaRPr b="1"/>
          </a:p>
        </p:txBody>
      </p:sp>
      <p:sp>
        <p:nvSpPr>
          <p:cNvPr id="154" name="Google Shape;154;p19"/>
          <p:cNvSpPr txBox="1"/>
          <p:nvPr>
            <p:ph idx="1" type="body"/>
          </p:nvPr>
        </p:nvSpPr>
        <p:spPr>
          <a:xfrm>
            <a:off x="677334" y="700169"/>
            <a:ext cx="8596668" cy="606029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Observable and Observer </a:t>
            </a:r>
            <a:endParaRPr/>
          </a:p>
          <a:p>
            <a:pPr indent="-342900" lvl="0" marL="342900" rtl="0" algn="l">
              <a:spcBef>
                <a:spcPts val="1000"/>
              </a:spcBef>
              <a:spcAft>
                <a:spcPts val="0"/>
              </a:spcAft>
              <a:buSzPts val="1440"/>
              <a:buChar char="►"/>
            </a:pPr>
            <a:r>
              <a:rPr lang="en-US"/>
              <a:t>Observable is a data source (User events, Http requests, Custom data source), which emits data packets to the observer.</a:t>
            </a:r>
            <a:endParaRPr/>
          </a:p>
          <a:p>
            <a:pPr indent="-342900" lvl="0" marL="342900" rtl="0" algn="l">
              <a:spcBef>
                <a:spcPts val="1000"/>
              </a:spcBef>
              <a:spcAft>
                <a:spcPts val="0"/>
              </a:spcAft>
              <a:buSzPts val="1440"/>
              <a:buChar char="►"/>
            </a:pPr>
            <a:r>
              <a:rPr lang="en-US"/>
              <a:t>Observer is an object that subscribes to the observable and listens to the data packets that are sent by observables.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Data Flow</a:t>
            </a:r>
            <a:endParaRPr/>
          </a:p>
          <a:p>
            <a:pPr indent="-342900" lvl="0" marL="342900" rtl="0" algn="l">
              <a:spcBef>
                <a:spcPts val="1000"/>
              </a:spcBef>
              <a:spcAft>
                <a:spcPts val="0"/>
              </a:spcAft>
              <a:buSzPts val="1440"/>
              <a:buChar char="►"/>
            </a:pPr>
            <a:r>
              <a:rPr lang="en-US"/>
              <a:t>“Observable” emits (sends) data to observer. Everytime it emits data, the corresponding callback function automatically executes in observer. </a:t>
            </a:r>
            <a:endParaRPr/>
          </a:p>
          <a:p>
            <a:pPr indent="0" lvl="0" marL="0" rtl="0" algn="l">
              <a:spcBef>
                <a:spcPts val="1000"/>
              </a:spcBef>
              <a:spcAft>
                <a:spcPts val="0"/>
              </a:spcAft>
              <a:buSzPts val="1440"/>
              <a:buNone/>
            </a:pPr>
            <a:r>
              <a:t/>
            </a:r>
            <a:endParaRPr/>
          </a:p>
        </p:txBody>
      </p:sp>
      <p:pic>
        <p:nvPicPr>
          <p:cNvPr descr="Image result for observable and observer in angular" id="155" name="Google Shape;155;p19"/>
          <p:cNvPicPr preferRelativeResize="0"/>
          <p:nvPr/>
        </p:nvPicPr>
        <p:blipFill rotWithShape="1">
          <a:blip r:embed="rId3">
            <a:alphaModFix/>
          </a:blip>
          <a:srcRect b="0" l="0" r="0" t="0"/>
          <a:stretch/>
        </p:blipFill>
        <p:spPr>
          <a:xfrm>
            <a:off x="3446036" y="2536099"/>
            <a:ext cx="3367550" cy="279880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idx="1" type="body"/>
          </p:nvPr>
        </p:nvSpPr>
        <p:spPr>
          <a:xfrm>
            <a:off x="677334" y="1"/>
            <a:ext cx="8596668" cy="6858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79999"/>
              <a:buNone/>
            </a:pPr>
            <a:r>
              <a:rPr b="1" lang="en-US"/>
              <a:t>c:\angular\app1\src\app\home\home.component.html </a:t>
            </a:r>
            <a:endParaRPr/>
          </a:p>
          <a:p>
            <a:pPr indent="0" lvl="0" marL="0" rtl="0" algn="l">
              <a:spcBef>
                <a:spcPts val="1000"/>
              </a:spcBef>
              <a:spcAft>
                <a:spcPts val="0"/>
              </a:spcAft>
              <a:buSzPct val="79999"/>
              <a:buNone/>
            </a:pPr>
            <a:r>
              <a:rPr lang="en-US"/>
              <a:t>&lt;div class="class1"&gt;   </a:t>
            </a:r>
            <a:endParaRPr/>
          </a:p>
          <a:p>
            <a:pPr indent="0" lvl="0" marL="0" rtl="0" algn="l">
              <a:spcBef>
                <a:spcPts val="1000"/>
              </a:spcBef>
              <a:spcAft>
                <a:spcPts val="0"/>
              </a:spcAft>
              <a:buSzPct val="79999"/>
              <a:buNone/>
            </a:pPr>
            <a:r>
              <a:rPr lang="en-US"/>
              <a:t>&lt;h5&gt;Home&lt;/h5&gt; </a:t>
            </a:r>
            <a:endParaRPr/>
          </a:p>
          <a:p>
            <a:pPr indent="0" lvl="0" marL="0" rtl="0" algn="l">
              <a:spcBef>
                <a:spcPts val="1000"/>
              </a:spcBef>
              <a:spcAft>
                <a:spcPts val="0"/>
              </a:spcAft>
              <a:buSzPct val="79999"/>
              <a:buNone/>
            </a:pPr>
            <a:r>
              <a:rPr lang="en-US"/>
              <a:t>&lt;/div&gt; </a:t>
            </a:r>
            <a:endParaRPr b="1"/>
          </a:p>
          <a:p>
            <a:pPr indent="0" lvl="0" marL="0" rtl="0" algn="l">
              <a:spcBef>
                <a:spcPts val="1000"/>
              </a:spcBef>
              <a:spcAft>
                <a:spcPts val="0"/>
              </a:spcAft>
              <a:buSzPct val="79999"/>
              <a:buNone/>
            </a:pPr>
            <a:r>
              <a:rPr b="1" lang="en-US"/>
              <a:t>c:\angular\app1\src\app\about\about.component.ts </a:t>
            </a:r>
            <a:endParaRPr/>
          </a:p>
          <a:p>
            <a:pPr indent="0" lvl="0" marL="0" rtl="0" algn="l">
              <a:spcBef>
                <a:spcPts val="1000"/>
              </a:spcBef>
              <a:spcAft>
                <a:spcPts val="0"/>
              </a:spcAft>
              <a:buSzPct val="79999"/>
              <a:buNone/>
            </a:pPr>
            <a:r>
              <a:rPr lang="en-US"/>
              <a:t>import { Component, OnInit } from '@angular/core'; </a:t>
            </a:r>
            <a:endParaRPr/>
          </a:p>
          <a:p>
            <a:pPr indent="0" lvl="0" marL="0" rtl="0" algn="l">
              <a:spcBef>
                <a:spcPts val="1000"/>
              </a:spcBef>
              <a:spcAft>
                <a:spcPts val="0"/>
              </a:spcAft>
              <a:buSzPct val="79999"/>
              <a:buNone/>
            </a:pPr>
            <a:r>
              <a:rPr lang="en-US"/>
              <a:t>@Component({   </a:t>
            </a:r>
            <a:endParaRPr/>
          </a:p>
          <a:p>
            <a:pPr indent="0" lvl="0" marL="0" rtl="0" algn="l">
              <a:spcBef>
                <a:spcPts val="1000"/>
              </a:spcBef>
              <a:spcAft>
                <a:spcPts val="0"/>
              </a:spcAft>
              <a:buSzPct val="79999"/>
              <a:buNone/>
            </a:pPr>
            <a:r>
              <a:rPr lang="en-US"/>
              <a:t>selector: 'app-about',   </a:t>
            </a:r>
            <a:endParaRPr/>
          </a:p>
          <a:p>
            <a:pPr indent="0" lvl="0" marL="0" rtl="0" algn="l">
              <a:spcBef>
                <a:spcPts val="1000"/>
              </a:spcBef>
              <a:spcAft>
                <a:spcPts val="0"/>
              </a:spcAft>
              <a:buSzPct val="79999"/>
              <a:buNone/>
            </a:pPr>
            <a:r>
              <a:rPr lang="en-US"/>
              <a:t>templateUrl: './about.component.html',   </a:t>
            </a:r>
            <a:endParaRPr/>
          </a:p>
          <a:p>
            <a:pPr indent="0" lvl="0" marL="0" rtl="0" algn="l">
              <a:spcBef>
                <a:spcPts val="1000"/>
              </a:spcBef>
              <a:spcAft>
                <a:spcPts val="0"/>
              </a:spcAft>
              <a:buSzPct val="79999"/>
              <a:buNone/>
            </a:pPr>
            <a:r>
              <a:rPr lang="en-US"/>
              <a:t>styleUrls: ['./about.component.css’]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export class AboutComponent implements OnInit { </a:t>
            </a:r>
            <a:endParaRPr/>
          </a:p>
          <a:p>
            <a:pPr indent="0" lvl="0" marL="0" rtl="0" algn="l">
              <a:spcBef>
                <a:spcPts val="1000"/>
              </a:spcBef>
              <a:spcAft>
                <a:spcPts val="0"/>
              </a:spcAft>
              <a:buSzPct val="79999"/>
              <a:buNone/>
            </a:pPr>
            <a:r>
              <a:rPr lang="en-US"/>
              <a:t>  constructor() { } </a:t>
            </a:r>
            <a:endParaRPr/>
          </a:p>
          <a:p>
            <a:pPr indent="0" lvl="0" marL="0" rtl="0" algn="l">
              <a:spcBef>
                <a:spcPts val="1000"/>
              </a:spcBef>
              <a:spcAft>
                <a:spcPts val="0"/>
              </a:spcAft>
              <a:buSzPct val="79999"/>
              <a:buNone/>
            </a:pPr>
            <a:r>
              <a:rPr lang="en-US"/>
              <a:t>  ngOnInit() {   }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b="1" lang="en-US"/>
              <a:t>c:\angular\app1\src\app\about\about.component.html </a:t>
            </a:r>
            <a:endParaRPr/>
          </a:p>
          <a:p>
            <a:pPr indent="0" lvl="0" marL="0" rtl="0" algn="l">
              <a:spcBef>
                <a:spcPts val="1000"/>
              </a:spcBef>
              <a:spcAft>
                <a:spcPts val="0"/>
              </a:spcAft>
              <a:buSzPct val="79999"/>
              <a:buNone/>
            </a:pPr>
            <a:r>
              <a:rPr lang="en-US"/>
              <a:t>&lt;div class="class1"&gt;   </a:t>
            </a:r>
            <a:endParaRPr/>
          </a:p>
          <a:p>
            <a:pPr indent="0" lvl="0" marL="0" rtl="0" algn="l">
              <a:spcBef>
                <a:spcPts val="1000"/>
              </a:spcBef>
              <a:spcAft>
                <a:spcPts val="0"/>
              </a:spcAft>
              <a:buSzPct val="79999"/>
              <a:buNone/>
            </a:pPr>
            <a:r>
              <a:rPr lang="en-US"/>
              <a:t>&lt;h5&gt;About&lt;/h5&gt; </a:t>
            </a:r>
            <a:endParaRPr/>
          </a:p>
          <a:p>
            <a:pPr indent="0" lvl="0" marL="0" rtl="0" algn="l">
              <a:spcBef>
                <a:spcPts val="1000"/>
              </a:spcBef>
              <a:spcAft>
                <a:spcPts val="0"/>
              </a:spcAft>
              <a:buSzPct val="79999"/>
              <a:buNone/>
            </a:pPr>
            <a:r>
              <a:rPr lang="en-US"/>
              <a:t>&lt;/div&gt;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c:\angular\app1\src\app\contact\contact.component.ts </a:t>
            </a:r>
            <a:endParaRPr/>
          </a:p>
          <a:p>
            <a:pPr indent="0" lvl="0" marL="0" rtl="0" algn="l">
              <a:spcBef>
                <a:spcPts val="1000"/>
              </a:spcBef>
              <a:spcAft>
                <a:spcPts val="0"/>
              </a:spcAft>
              <a:buSzPts val="1440"/>
              <a:buNone/>
            </a:pPr>
            <a:r>
              <a:rPr lang="en-US"/>
              <a:t>import { Component, OnInit } from '@angular/core'; </a:t>
            </a:r>
            <a:endParaRPr/>
          </a:p>
          <a:p>
            <a:pPr indent="0" lvl="0" marL="0" rtl="0" algn="l">
              <a:spcBef>
                <a:spcPts val="1000"/>
              </a:spcBef>
              <a:spcAft>
                <a:spcPts val="0"/>
              </a:spcAft>
              <a:buSzPts val="1440"/>
              <a:buNone/>
            </a:pPr>
            <a:r>
              <a:rPr lang="en-US"/>
              <a:t>@Component({   </a:t>
            </a:r>
            <a:endParaRPr/>
          </a:p>
          <a:p>
            <a:pPr indent="0" lvl="0" marL="0" rtl="0" algn="l">
              <a:spcBef>
                <a:spcPts val="1000"/>
              </a:spcBef>
              <a:spcAft>
                <a:spcPts val="0"/>
              </a:spcAft>
              <a:buSzPts val="1440"/>
              <a:buNone/>
            </a:pPr>
            <a:r>
              <a:rPr lang="en-US"/>
              <a:t>selector: 'app-contact',   </a:t>
            </a:r>
            <a:endParaRPr/>
          </a:p>
          <a:p>
            <a:pPr indent="0" lvl="0" marL="0" rtl="0" algn="l">
              <a:spcBef>
                <a:spcPts val="1000"/>
              </a:spcBef>
              <a:spcAft>
                <a:spcPts val="0"/>
              </a:spcAft>
              <a:buSzPts val="1440"/>
              <a:buNone/>
            </a:pPr>
            <a:r>
              <a:rPr lang="en-US"/>
              <a:t>templateUrl: './contact.component.html',   </a:t>
            </a:r>
            <a:endParaRPr/>
          </a:p>
          <a:p>
            <a:pPr indent="0" lvl="0" marL="0" rtl="0" algn="l">
              <a:spcBef>
                <a:spcPts val="1000"/>
              </a:spcBef>
              <a:spcAft>
                <a:spcPts val="0"/>
              </a:spcAft>
              <a:buSzPts val="1440"/>
              <a:buNone/>
            </a:pPr>
            <a:r>
              <a:rPr lang="en-US"/>
              <a:t>styleUrls: ['./contact.component.css’]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export class ContactComponent implements OnInit { </a:t>
            </a:r>
            <a:endParaRPr/>
          </a:p>
          <a:p>
            <a:pPr indent="0" lvl="0" marL="0" rtl="0" algn="l">
              <a:spcBef>
                <a:spcPts val="1000"/>
              </a:spcBef>
              <a:spcAft>
                <a:spcPts val="0"/>
              </a:spcAft>
              <a:buSzPts val="1440"/>
              <a:buNone/>
            </a:pPr>
            <a:r>
              <a:rPr lang="en-US"/>
              <a:t>  constructor() { } </a:t>
            </a:r>
            <a:endParaRPr/>
          </a:p>
          <a:p>
            <a:pPr indent="0" lvl="0" marL="0" rtl="0" algn="l">
              <a:spcBef>
                <a:spcPts val="1000"/>
              </a:spcBef>
              <a:spcAft>
                <a:spcPts val="0"/>
              </a:spcAft>
              <a:buSzPts val="1440"/>
              <a:buNone/>
            </a:pPr>
            <a:r>
              <a:rPr lang="en-US"/>
              <a:t>  ngOnInit() {   }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b="1" lang="en-US"/>
              <a:t>c:\angular\app1\src\app\contact\contact.component.html </a:t>
            </a:r>
            <a:endParaRPr/>
          </a:p>
          <a:p>
            <a:pPr indent="0" lvl="0" marL="0" rtl="0" algn="l">
              <a:spcBef>
                <a:spcPts val="1000"/>
              </a:spcBef>
              <a:spcAft>
                <a:spcPts val="0"/>
              </a:spcAft>
              <a:buSzPts val="1440"/>
              <a:buNone/>
            </a:pPr>
            <a:r>
              <a:rPr lang="en-US"/>
              <a:t>&lt;div class="class1"&gt;   </a:t>
            </a:r>
            <a:endParaRPr/>
          </a:p>
          <a:p>
            <a:pPr indent="0" lvl="0" marL="0" rtl="0" algn="l">
              <a:spcBef>
                <a:spcPts val="1000"/>
              </a:spcBef>
              <a:spcAft>
                <a:spcPts val="0"/>
              </a:spcAft>
              <a:buSzPts val="1440"/>
              <a:buNone/>
            </a:pPr>
            <a:r>
              <a:rPr lang="en-US"/>
              <a:t>&lt;h5&gt;Contact&lt;/h5&gt; </a:t>
            </a:r>
            <a:endParaRPr/>
          </a:p>
          <a:p>
            <a:pPr indent="0" lvl="0" marL="0" rtl="0" algn="l">
              <a:spcBef>
                <a:spcPts val="1000"/>
              </a:spcBef>
              <a:spcAft>
                <a:spcPts val="0"/>
              </a:spcAft>
              <a:buSzPts val="1440"/>
              <a:buNone/>
            </a:pPr>
            <a:r>
              <a:rPr lang="en-US"/>
              <a:t>&lt;/div&gt;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Executing the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342900" lvl="0" marL="342900" rtl="0" algn="l">
              <a:spcBef>
                <a:spcPts val="1000"/>
              </a:spcBef>
              <a:spcAft>
                <a:spcPts val="0"/>
              </a:spcAft>
              <a:buSzPts val="1440"/>
              <a:buChar char="►"/>
            </a:pPr>
            <a:r>
              <a:rPr lang="en-US"/>
              <a:t>cd c:\angular\app1 ng  serve</a:t>
            </a:r>
            <a:endParaRPr/>
          </a:p>
          <a:p>
            <a:pPr indent="-342900" lvl="0" marL="342900" rtl="0" algn="l">
              <a:spcBef>
                <a:spcPts val="1000"/>
              </a:spcBef>
              <a:spcAft>
                <a:spcPts val="0"/>
              </a:spcAft>
              <a:buSzPts val="1440"/>
              <a:buChar char="►"/>
            </a:pPr>
            <a:r>
              <a:rPr lang="en-US"/>
              <a:t>Open the browser and enter the following URL: </a:t>
            </a:r>
            <a:endParaRPr/>
          </a:p>
          <a:p>
            <a:pPr indent="-342900" lvl="0" marL="342900" rtl="0" algn="l">
              <a:spcBef>
                <a:spcPts val="1000"/>
              </a:spcBef>
              <a:spcAft>
                <a:spcPts val="0"/>
              </a:spcAft>
              <a:buSzPts val="1440"/>
              <a:buChar char="►"/>
            </a:pPr>
            <a:r>
              <a:rPr lang="en-US"/>
              <a:t>http://localhost:4200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677334" y="107986"/>
            <a:ext cx="8596668" cy="56605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Observable.from</a:t>
            </a:r>
            <a:endParaRPr b="1"/>
          </a:p>
        </p:txBody>
      </p:sp>
      <p:sp>
        <p:nvSpPr>
          <p:cNvPr id="277" name="Google Shape;277;p40"/>
          <p:cNvSpPr txBox="1"/>
          <p:nvPr>
            <p:ph idx="1" type="body"/>
          </p:nvPr>
        </p:nvSpPr>
        <p:spPr>
          <a:xfrm>
            <a:off x="677334" y="674043"/>
            <a:ext cx="8596668" cy="60141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 emits (passes) each element of an array one-by-one, from first to last element, to the observer.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Creating Observable.from </a:t>
            </a:r>
            <a:endParaRPr/>
          </a:p>
          <a:p>
            <a:pPr indent="0" lvl="0" marL="0" rtl="0" algn="l">
              <a:spcBef>
                <a:spcPts val="1000"/>
              </a:spcBef>
              <a:spcAft>
                <a:spcPts val="0"/>
              </a:spcAft>
              <a:buSzPts val="1440"/>
              <a:buNone/>
            </a:pPr>
            <a:r>
              <a:rPr lang="en-US"/>
              <a:t>Observable.from(array);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b="1" lang="en-US"/>
              <a:t>Observable.from - Example </a:t>
            </a:r>
            <a:endParaRPr/>
          </a:p>
          <a:p>
            <a:pPr indent="0" lvl="0" marL="0" rtl="0" algn="l">
              <a:spcBef>
                <a:spcPts val="1000"/>
              </a:spcBef>
              <a:spcAft>
                <a:spcPts val="0"/>
              </a:spcAft>
              <a:buSzPts val="1440"/>
              <a:buNone/>
            </a:pPr>
            <a:r>
              <a:rPr lang="en-US"/>
              <a:t>Creating Application</a:t>
            </a:r>
            <a:endParaRPr/>
          </a:p>
          <a:p>
            <a:pPr indent="0" lvl="0" marL="0" rtl="0" algn="l">
              <a:spcBef>
                <a:spcPts val="1000"/>
              </a:spcBef>
              <a:spcAft>
                <a:spcPts val="0"/>
              </a:spcAft>
              <a:buSzPts val="1440"/>
              <a:buNone/>
            </a:pPr>
            <a:r>
              <a:rPr lang="en-US"/>
              <a:t>Open Command Prompt and enter the following commands: </a:t>
            </a:r>
            <a:endParaRPr/>
          </a:p>
          <a:p>
            <a:pPr indent="0" lvl="0" marL="0" rtl="0" algn="l">
              <a:spcBef>
                <a:spcPts val="1000"/>
              </a:spcBef>
              <a:spcAft>
                <a:spcPts val="0"/>
              </a:spcAft>
              <a:buSzPts val="1440"/>
              <a:buNone/>
            </a:pPr>
            <a:r>
              <a:rPr lang="en-US"/>
              <a:t>cd c:\angular</a:t>
            </a:r>
            <a:endParaRPr/>
          </a:p>
          <a:p>
            <a:pPr indent="0" lvl="0" marL="0" rtl="0" algn="l">
              <a:spcBef>
                <a:spcPts val="1000"/>
              </a:spcBef>
              <a:spcAft>
                <a:spcPts val="0"/>
              </a:spcAft>
              <a:buSzPts val="1440"/>
              <a:buNone/>
            </a:pPr>
            <a:r>
              <a:rPr lang="en-US"/>
              <a:t>ng  new  app1 </a:t>
            </a:r>
            <a:endParaRPr/>
          </a:p>
          <a:p>
            <a:pPr indent="0" lvl="0" marL="0" rtl="0" algn="l">
              <a:spcBef>
                <a:spcPts val="1000"/>
              </a:spcBef>
              <a:spcAft>
                <a:spcPts val="0"/>
              </a:spcAft>
              <a:buSzPts val="1440"/>
              <a:buNone/>
            </a:pPr>
            <a:r>
              <a:rPr lang="en-US"/>
              <a:t>cd  c:\angular\app1 </a:t>
            </a:r>
            <a:endParaRPr/>
          </a:p>
          <a:p>
            <a:pPr indent="0" lvl="0" marL="0" rtl="0" algn="l">
              <a:spcBef>
                <a:spcPts val="1000"/>
              </a:spcBef>
              <a:spcAft>
                <a:spcPts val="0"/>
              </a:spcAft>
              <a:buSzPts val="1440"/>
              <a:buNone/>
            </a:pPr>
            <a:r>
              <a:rPr lang="en-US"/>
              <a:t>ng  g  component  Home </a:t>
            </a:r>
            <a:endParaRPr/>
          </a:p>
          <a:p>
            <a:pPr indent="0" lvl="0" marL="0" rtl="0" algn="l">
              <a:spcBef>
                <a:spcPts val="1000"/>
              </a:spcBef>
              <a:spcAft>
                <a:spcPts val="0"/>
              </a:spcAft>
              <a:buSzPts val="1440"/>
              <a:buNone/>
            </a:pPr>
            <a:r>
              <a:rPr lang="en-US"/>
              <a:t>ng  g  component  About </a:t>
            </a:r>
            <a:endParaRPr/>
          </a:p>
          <a:p>
            <a:pPr indent="0" lvl="0" marL="0" rtl="0" algn="l">
              <a:spcBef>
                <a:spcPts val="1000"/>
              </a:spcBef>
              <a:spcAft>
                <a:spcPts val="0"/>
              </a:spcAft>
              <a:buSzPts val="1440"/>
              <a:buNone/>
            </a:pPr>
            <a:r>
              <a:rPr lang="en-US"/>
              <a:t>ng  g  component  Contact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idx="1" type="body"/>
          </p:nvPr>
        </p:nvSpPr>
        <p:spPr>
          <a:xfrm>
            <a:off x="677333" y="0"/>
            <a:ext cx="9010081" cy="6858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c:\angular\app1\src\app\app.module.ts </a:t>
            </a:r>
            <a:endParaRPr/>
          </a:p>
          <a:p>
            <a:pPr indent="0" lvl="0" marL="0" rtl="0" algn="l">
              <a:spcBef>
                <a:spcPts val="1000"/>
              </a:spcBef>
              <a:spcAft>
                <a:spcPts val="0"/>
              </a:spcAft>
              <a:buSzPct val="79999"/>
              <a:buNone/>
            </a:pPr>
            <a:r>
              <a:rPr lang="en-US"/>
              <a:t>import { BrowserModule } from '@angular/platform-browser’; </a:t>
            </a:r>
            <a:endParaRPr/>
          </a:p>
          <a:p>
            <a:pPr indent="0" lvl="0" marL="0" rtl="0" algn="l">
              <a:spcBef>
                <a:spcPts val="1000"/>
              </a:spcBef>
              <a:spcAft>
                <a:spcPts val="0"/>
              </a:spcAft>
              <a:buSzPct val="79999"/>
              <a:buNone/>
            </a:pPr>
            <a:r>
              <a:rPr lang="en-US"/>
              <a:t>import { NgModule } from '@angular/core’; </a:t>
            </a:r>
            <a:endParaRPr/>
          </a:p>
          <a:p>
            <a:pPr indent="0" lvl="0" marL="0" rtl="0" algn="l">
              <a:spcBef>
                <a:spcPts val="1000"/>
              </a:spcBef>
              <a:spcAft>
                <a:spcPts val="0"/>
              </a:spcAft>
              <a:buSzPct val="79999"/>
              <a:buNone/>
            </a:pPr>
            <a:r>
              <a:rPr lang="en-US"/>
              <a:t>import { AppComponent } from './app.component’; </a:t>
            </a:r>
            <a:endParaRPr/>
          </a:p>
          <a:p>
            <a:pPr indent="0" lvl="0" marL="0" rtl="0" algn="l">
              <a:spcBef>
                <a:spcPts val="1000"/>
              </a:spcBef>
              <a:spcAft>
                <a:spcPts val="0"/>
              </a:spcAft>
              <a:buSzPct val="79999"/>
              <a:buNone/>
            </a:pPr>
            <a:r>
              <a:rPr lang="en-US"/>
              <a:t>import { FormsModule } from "@angular/forms"; </a:t>
            </a:r>
            <a:endParaRPr/>
          </a:p>
          <a:p>
            <a:pPr indent="0" lvl="0" marL="0" rtl="0" algn="l">
              <a:spcBef>
                <a:spcPts val="1000"/>
              </a:spcBef>
              <a:spcAft>
                <a:spcPts val="0"/>
              </a:spcAft>
              <a:buSzPct val="79999"/>
              <a:buNone/>
            </a:pPr>
            <a:r>
              <a:rPr lang="en-US"/>
              <a:t>import { Routes, RouterModule } from "@angular/router"; </a:t>
            </a:r>
            <a:endParaRPr/>
          </a:p>
          <a:p>
            <a:pPr indent="0" lvl="0" marL="0" rtl="0" algn="l">
              <a:spcBef>
                <a:spcPts val="1000"/>
              </a:spcBef>
              <a:spcAft>
                <a:spcPts val="0"/>
              </a:spcAft>
              <a:buSzPct val="79999"/>
              <a:buNone/>
            </a:pPr>
            <a:r>
              <a:rPr lang="en-US"/>
              <a:t>import { HomeComponent } from './home/home.component’; </a:t>
            </a:r>
            <a:endParaRPr/>
          </a:p>
          <a:p>
            <a:pPr indent="0" lvl="0" marL="0" rtl="0" algn="l">
              <a:spcBef>
                <a:spcPts val="1000"/>
              </a:spcBef>
              <a:spcAft>
                <a:spcPts val="0"/>
              </a:spcAft>
              <a:buSzPct val="79999"/>
              <a:buNone/>
            </a:pPr>
            <a:r>
              <a:rPr lang="en-US"/>
              <a:t>import { AboutComponent } from './about/about.component’; </a:t>
            </a:r>
            <a:endParaRPr/>
          </a:p>
          <a:p>
            <a:pPr indent="0" lvl="0" marL="0" rtl="0" algn="l">
              <a:spcBef>
                <a:spcPts val="1000"/>
              </a:spcBef>
              <a:spcAft>
                <a:spcPts val="0"/>
              </a:spcAft>
              <a:buSzPct val="79999"/>
              <a:buNone/>
            </a:pPr>
            <a:r>
              <a:rPr lang="en-US"/>
              <a:t>import { ContactComponent } from './contact/contact.component'; </a:t>
            </a:r>
            <a:endParaRPr/>
          </a:p>
          <a:p>
            <a:pPr indent="0" lvl="0" marL="0" rtl="0" algn="l">
              <a:spcBef>
                <a:spcPts val="1000"/>
              </a:spcBef>
              <a:spcAft>
                <a:spcPts val="0"/>
              </a:spcAft>
              <a:buSzPct val="79999"/>
              <a:buNone/>
            </a:pPr>
            <a:r>
              <a:rPr lang="en-US"/>
              <a:t>var myroutes: Routes = [ { path: "", component: HomeComponent },   </a:t>
            </a:r>
            <a:endParaRPr/>
          </a:p>
          <a:p>
            <a:pPr indent="0" lvl="0" marL="0" rtl="0" algn="l">
              <a:spcBef>
                <a:spcPts val="1000"/>
              </a:spcBef>
              <a:spcAft>
                <a:spcPts val="0"/>
              </a:spcAft>
              <a:buSzPct val="79999"/>
              <a:buNone/>
            </a:pPr>
            <a:r>
              <a:rPr lang="en-US"/>
              <a:t>{ path: "home", component: HomeComponent },   </a:t>
            </a:r>
            <a:endParaRPr/>
          </a:p>
          <a:p>
            <a:pPr indent="0" lvl="0" marL="0" rtl="0" algn="l">
              <a:spcBef>
                <a:spcPts val="1000"/>
              </a:spcBef>
              <a:spcAft>
                <a:spcPts val="0"/>
              </a:spcAft>
              <a:buSzPct val="79999"/>
              <a:buNone/>
            </a:pPr>
            <a:r>
              <a:rPr lang="en-US"/>
              <a:t>{ path: "about", component: AboutComponent },   </a:t>
            </a:r>
            <a:endParaRPr/>
          </a:p>
          <a:p>
            <a:pPr indent="0" lvl="0" marL="0" rtl="0" algn="l">
              <a:spcBef>
                <a:spcPts val="1000"/>
              </a:spcBef>
              <a:spcAft>
                <a:spcPts val="0"/>
              </a:spcAft>
              <a:buSzPct val="79999"/>
              <a:buNone/>
            </a:pPr>
            <a:r>
              <a:rPr lang="en-US"/>
              <a:t>{ path: "contact", component: ContactComponent } ]; </a:t>
            </a:r>
            <a:endParaRPr/>
          </a:p>
          <a:p>
            <a:pPr indent="0" lvl="0" marL="0" rtl="0" algn="l">
              <a:spcBef>
                <a:spcPts val="1000"/>
              </a:spcBef>
              <a:spcAft>
                <a:spcPts val="0"/>
              </a:spcAft>
              <a:buSzPct val="79999"/>
              <a:buNone/>
            </a:pPr>
            <a:r>
              <a:rPr lang="en-US"/>
              <a:t>var myroutes2 = RouterModule.forRoot(myroutes); </a:t>
            </a:r>
            <a:endParaRPr/>
          </a:p>
          <a:p>
            <a:pPr indent="0" lvl="0" marL="0" rtl="0" algn="l">
              <a:spcBef>
                <a:spcPts val="1000"/>
              </a:spcBef>
              <a:spcAft>
                <a:spcPts val="0"/>
              </a:spcAft>
              <a:buSzPct val="79999"/>
              <a:buNone/>
            </a:pPr>
            <a:r>
              <a:rPr lang="en-US"/>
              <a:t>@NgModule({   </a:t>
            </a:r>
            <a:endParaRPr/>
          </a:p>
          <a:p>
            <a:pPr indent="0" lvl="0" marL="0" rtl="0" algn="l">
              <a:spcBef>
                <a:spcPts val="1000"/>
              </a:spcBef>
              <a:spcAft>
                <a:spcPts val="0"/>
              </a:spcAft>
              <a:buSzPct val="79999"/>
              <a:buNone/>
            </a:pPr>
            <a:r>
              <a:rPr lang="en-US"/>
              <a:t>declarations: [     AppComponent,     HomeComponent,     AboutComponent,     ContactComponent   ],   </a:t>
            </a:r>
            <a:endParaRPr/>
          </a:p>
          <a:p>
            <a:pPr indent="0" lvl="0" marL="0" rtl="0" algn="l">
              <a:spcBef>
                <a:spcPts val="1000"/>
              </a:spcBef>
              <a:spcAft>
                <a:spcPts val="0"/>
              </a:spcAft>
              <a:buSzPct val="79999"/>
              <a:buNone/>
            </a:pPr>
            <a:r>
              <a:rPr lang="en-US"/>
              <a:t>imports: [     BrowserModule, FormsModule, myroutes2   ],   </a:t>
            </a:r>
            <a:endParaRPr/>
          </a:p>
          <a:p>
            <a:pPr indent="0" lvl="0" marL="0" rtl="0" algn="l">
              <a:spcBef>
                <a:spcPts val="1000"/>
              </a:spcBef>
              <a:spcAft>
                <a:spcPts val="0"/>
              </a:spcAft>
              <a:buSzPct val="79999"/>
              <a:buNone/>
            </a:pPr>
            <a:r>
              <a:rPr lang="en-US"/>
              <a:t>providers: [],   </a:t>
            </a:r>
            <a:endParaRPr/>
          </a:p>
          <a:p>
            <a:pPr indent="0" lvl="0" marL="0" rtl="0" algn="l">
              <a:spcBef>
                <a:spcPts val="1000"/>
              </a:spcBef>
              <a:spcAft>
                <a:spcPts val="0"/>
              </a:spcAft>
              <a:buSzPct val="79999"/>
              <a:buNone/>
            </a:pPr>
            <a:r>
              <a:rPr lang="en-US"/>
              <a:t>bootstrap: [AppComponent]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export class AppModule { }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79999"/>
              <a:buNone/>
            </a:pPr>
            <a:r>
              <a:rPr b="1" lang="en-US"/>
              <a:t>c:\angular\app1\src\app\app.component.ts </a:t>
            </a:r>
            <a:endParaRPr/>
          </a:p>
          <a:p>
            <a:pPr indent="0" lvl="0" marL="0" rtl="0" algn="l">
              <a:spcBef>
                <a:spcPts val="1000"/>
              </a:spcBef>
              <a:spcAft>
                <a:spcPts val="0"/>
              </a:spcAft>
              <a:buSzPct val="79999"/>
              <a:buNone/>
            </a:pPr>
            <a:r>
              <a:rPr lang="en-US"/>
              <a:t>import { Component } from "@angular/core"; </a:t>
            </a:r>
            <a:endParaRPr/>
          </a:p>
          <a:p>
            <a:pPr indent="0" lvl="0" marL="0" rtl="0" algn="l">
              <a:spcBef>
                <a:spcPts val="1000"/>
              </a:spcBef>
              <a:spcAft>
                <a:spcPts val="0"/>
              </a:spcAft>
              <a:buSzPct val="79999"/>
              <a:buNone/>
            </a:pPr>
            <a:r>
              <a:rPr lang="en-US"/>
              <a:t>import { FormGroup, FormControl, Validators } from "@angular/forms"; </a:t>
            </a:r>
            <a:endParaRPr/>
          </a:p>
          <a:p>
            <a:pPr indent="0" lvl="0" marL="0" rtl="0" algn="l">
              <a:spcBef>
                <a:spcPts val="1000"/>
              </a:spcBef>
              <a:spcAft>
                <a:spcPts val="0"/>
              </a:spcAft>
              <a:buSzPct val="79999"/>
              <a:buNone/>
            </a:pPr>
            <a:r>
              <a:rPr lang="en-US"/>
              <a:t>@Component({   </a:t>
            </a:r>
            <a:endParaRPr/>
          </a:p>
          <a:p>
            <a:pPr indent="0" lvl="0" marL="0" rtl="0" algn="l">
              <a:spcBef>
                <a:spcPts val="1000"/>
              </a:spcBef>
              <a:spcAft>
                <a:spcPts val="0"/>
              </a:spcAft>
              <a:buSzPct val="79999"/>
              <a:buNone/>
            </a:pPr>
            <a:r>
              <a:rPr lang="en-US"/>
              <a:t>selector: 'app-root',   </a:t>
            </a:r>
            <a:endParaRPr/>
          </a:p>
          <a:p>
            <a:pPr indent="0" lvl="0" marL="0" rtl="0" algn="l">
              <a:spcBef>
                <a:spcPts val="1000"/>
              </a:spcBef>
              <a:spcAft>
                <a:spcPts val="0"/>
              </a:spcAft>
              <a:buSzPct val="79999"/>
              <a:buNone/>
            </a:pPr>
            <a:r>
              <a:rPr lang="en-US"/>
              <a:t>templateUrl: './app.component.html',   </a:t>
            </a:r>
            <a:endParaRPr/>
          </a:p>
          <a:p>
            <a:pPr indent="0" lvl="0" marL="0" rtl="0" algn="l">
              <a:spcBef>
                <a:spcPts val="1000"/>
              </a:spcBef>
              <a:spcAft>
                <a:spcPts val="0"/>
              </a:spcAft>
              <a:buSzPct val="79999"/>
              <a:buNone/>
            </a:pPr>
            <a:r>
              <a:rPr lang="en-US"/>
              <a:t>styleUrls: ['./app.component.css’]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export class AppComponent {   } </a:t>
            </a:r>
            <a:endParaRPr/>
          </a:p>
          <a:p>
            <a:pPr indent="0" lvl="0" marL="0" rtl="0" algn="l">
              <a:spcBef>
                <a:spcPts val="1000"/>
              </a:spcBef>
              <a:spcAft>
                <a:spcPts val="0"/>
              </a:spcAft>
              <a:buSzPct val="79999"/>
              <a:buNone/>
            </a:pPr>
            <a:r>
              <a:rPr b="1" lang="en-US"/>
              <a:t>c:\angular\app1\src\app\app.component.html </a:t>
            </a:r>
            <a:endParaRPr/>
          </a:p>
          <a:p>
            <a:pPr indent="0" lvl="0" marL="0" rtl="0" algn="l">
              <a:spcBef>
                <a:spcPts val="1000"/>
              </a:spcBef>
              <a:spcAft>
                <a:spcPts val="0"/>
              </a:spcAft>
              <a:buSzPct val="79999"/>
              <a:buNone/>
            </a:pPr>
            <a:r>
              <a:rPr lang="en-US"/>
              <a:t>&lt;div class="class1"&gt;   </a:t>
            </a:r>
            <a:endParaRPr/>
          </a:p>
          <a:p>
            <a:pPr indent="0" lvl="0" marL="0" rtl="0" algn="l">
              <a:spcBef>
                <a:spcPts val="1000"/>
              </a:spcBef>
              <a:spcAft>
                <a:spcPts val="0"/>
              </a:spcAft>
              <a:buSzPct val="79999"/>
              <a:buNone/>
            </a:pPr>
            <a:r>
              <a:rPr lang="en-US"/>
              <a:t>&lt;h4&gt;Routing&lt;/h4&gt;   </a:t>
            </a:r>
            <a:endParaRPr/>
          </a:p>
          <a:p>
            <a:pPr indent="0" lvl="0" marL="0" rtl="0" algn="l">
              <a:spcBef>
                <a:spcPts val="1000"/>
              </a:spcBef>
              <a:spcAft>
                <a:spcPts val="0"/>
              </a:spcAft>
              <a:buSzPct val="79999"/>
              <a:buNone/>
            </a:pPr>
            <a:r>
              <a:rPr lang="en-US"/>
              <a:t>&lt;a routerLink="home"&gt;Home&lt;/a&gt; </a:t>
            </a:r>
            <a:endParaRPr/>
          </a:p>
          <a:p>
            <a:pPr indent="0" lvl="0" marL="0" rtl="0" algn="l">
              <a:spcBef>
                <a:spcPts val="1000"/>
              </a:spcBef>
              <a:spcAft>
                <a:spcPts val="0"/>
              </a:spcAft>
              <a:buSzPct val="79999"/>
              <a:buNone/>
            </a:pPr>
            <a:r>
              <a:rPr lang="en-US"/>
              <a:t>&lt;a routerLink="about"&gt;About&lt;/a&gt;  </a:t>
            </a:r>
            <a:endParaRPr/>
          </a:p>
          <a:p>
            <a:pPr indent="0" lvl="0" marL="0" rtl="0" algn="l">
              <a:spcBef>
                <a:spcPts val="1000"/>
              </a:spcBef>
              <a:spcAft>
                <a:spcPts val="0"/>
              </a:spcAft>
              <a:buSzPct val="79999"/>
              <a:buNone/>
            </a:pPr>
            <a:r>
              <a:rPr lang="en-US"/>
              <a:t>&lt;a routerLink="contact"&gt;Contact&lt;/a&gt;  </a:t>
            </a:r>
            <a:endParaRPr/>
          </a:p>
          <a:p>
            <a:pPr indent="0" lvl="0" marL="0" rtl="0" algn="l">
              <a:spcBef>
                <a:spcPts val="1000"/>
              </a:spcBef>
              <a:spcAft>
                <a:spcPts val="0"/>
              </a:spcAft>
              <a:buSzPct val="79999"/>
              <a:buNone/>
            </a:pPr>
            <a:r>
              <a:rPr lang="en-US"/>
              <a:t>&lt;div id="container"&gt;   </a:t>
            </a:r>
            <a:endParaRPr/>
          </a:p>
          <a:p>
            <a:pPr indent="0" lvl="0" marL="0" rtl="0" algn="l">
              <a:spcBef>
                <a:spcPts val="1000"/>
              </a:spcBef>
              <a:spcAft>
                <a:spcPts val="0"/>
              </a:spcAft>
              <a:buSzPct val="79999"/>
              <a:buNone/>
            </a:pPr>
            <a:r>
              <a:rPr lang="en-US"/>
              <a:t>&lt;router-outlet&gt;   &lt;/router-outlet&gt;  </a:t>
            </a:r>
            <a:endParaRPr/>
          </a:p>
          <a:p>
            <a:pPr indent="0" lvl="0" marL="0" rtl="0" algn="l">
              <a:spcBef>
                <a:spcPts val="1000"/>
              </a:spcBef>
              <a:spcAft>
                <a:spcPts val="0"/>
              </a:spcAft>
              <a:buSzPct val="79999"/>
              <a:buNone/>
            </a:pPr>
            <a:r>
              <a:rPr lang="en-US"/>
              <a:t>&lt;/div&gt; </a:t>
            </a:r>
            <a:endParaRPr/>
          </a:p>
          <a:p>
            <a:pPr indent="0" lvl="0" marL="0" rtl="0" algn="l">
              <a:spcBef>
                <a:spcPts val="1000"/>
              </a:spcBef>
              <a:spcAft>
                <a:spcPts val="0"/>
              </a:spcAft>
              <a:buSzPct val="79999"/>
              <a:buNone/>
            </a:pPr>
            <a:r>
              <a:rPr lang="en-US"/>
              <a:t>&lt;/div&gt;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idx="1" type="body"/>
          </p:nvPr>
        </p:nvSpPr>
        <p:spPr>
          <a:xfrm>
            <a:off x="677334" y="167205"/>
            <a:ext cx="8596668" cy="65105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home\ home.component.ts</a:t>
            </a:r>
            <a:endParaRPr b="1"/>
          </a:p>
          <a:p>
            <a:pPr indent="0" lvl="0" marL="0" rtl="0" algn="l">
              <a:spcBef>
                <a:spcPts val="1000"/>
              </a:spcBef>
              <a:spcAft>
                <a:spcPts val="0"/>
              </a:spcAft>
              <a:buSzPts val="1440"/>
              <a:buNone/>
            </a:pPr>
            <a:r>
              <a:rPr lang="en-US"/>
              <a:t>import {Component,OnInit, OnDestroy} from '@angular/core';</a:t>
            </a:r>
            <a:endParaRPr/>
          </a:p>
          <a:p>
            <a:pPr indent="0" lvl="0" marL="0" rtl="0" algn="l">
              <a:spcBef>
                <a:spcPts val="1000"/>
              </a:spcBef>
              <a:spcAft>
                <a:spcPts val="0"/>
              </a:spcAft>
              <a:buSzPts val="1440"/>
              <a:buNone/>
            </a:pPr>
            <a:r>
              <a:rPr lang="en-US"/>
              <a:t>import {Observable, Subscription , from} from "rxjs";</a:t>
            </a:r>
            <a:endParaRPr/>
          </a:p>
          <a:p>
            <a:pPr indent="0" lvl="0" marL="0" rtl="0" algn="l">
              <a:spcBef>
                <a:spcPts val="1000"/>
              </a:spcBef>
              <a:spcAft>
                <a:spcPts val="0"/>
              </a:spcAft>
              <a:buSzPts val="1440"/>
              <a:buNone/>
            </a:pPr>
            <a:r>
              <a:rPr lang="en-US"/>
              <a:t>@Component({</a:t>
            </a:r>
            <a:endParaRPr/>
          </a:p>
          <a:p>
            <a:pPr indent="0" lvl="0" marL="0" rtl="0" algn="l">
              <a:spcBef>
                <a:spcPts val="1000"/>
              </a:spcBef>
              <a:spcAft>
                <a:spcPts val="0"/>
              </a:spcAft>
              <a:buSzPts val="1440"/>
              <a:buNone/>
            </a:pPr>
            <a:r>
              <a:rPr lang="en-US"/>
              <a:t>    selector: 'app-home',</a:t>
            </a:r>
            <a:endParaRPr/>
          </a:p>
          <a:p>
            <a:pPr indent="0" lvl="0" marL="0" rtl="0" algn="l">
              <a:spcBef>
                <a:spcPts val="1000"/>
              </a:spcBef>
              <a:spcAft>
                <a:spcPts val="0"/>
              </a:spcAft>
              <a:buSzPts val="1440"/>
              <a:buNone/>
            </a:pPr>
            <a:r>
              <a:rPr lang="en-US"/>
              <a:t>    templateUrl: './home.component.html',</a:t>
            </a:r>
            <a:endParaRPr/>
          </a:p>
          <a:p>
            <a:pPr indent="0" lvl="0" marL="0" rtl="0" algn="l">
              <a:spcBef>
                <a:spcPts val="1000"/>
              </a:spcBef>
              <a:spcAft>
                <a:spcPts val="0"/>
              </a:spcAft>
              <a:buSzPts val="1440"/>
              <a:buNone/>
            </a:pPr>
            <a:r>
              <a:rPr lang="en-US"/>
              <a:t>    styleUrls: ['./home.component.css']</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lang="en-US"/>
              <a:t>export class HomeComponent implements OnInit, OnDestroy {</a:t>
            </a:r>
            <a:endParaRPr/>
          </a:p>
          <a:p>
            <a:pPr indent="0" lvl="0" marL="0" rtl="0" algn="l">
              <a:spcBef>
                <a:spcPts val="1000"/>
              </a:spcBef>
              <a:spcAft>
                <a:spcPts val="0"/>
              </a:spcAft>
              <a:buSzPts val="1440"/>
              <a:buNone/>
            </a:pPr>
            <a:r>
              <a:rPr lang="en-US"/>
              <a:t>    subscription = new Subscription();</a:t>
            </a:r>
            <a:endParaRPr/>
          </a:p>
          <a:p>
            <a:pPr indent="0" lvl="0" marL="0" rtl="0" algn="l">
              <a:spcBef>
                <a:spcPts val="1000"/>
              </a:spcBef>
              <a:spcAft>
                <a:spcPts val="0"/>
              </a:spcAft>
              <a:buSzPts val="144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79999"/>
              <a:buNone/>
            </a:pPr>
            <a:r>
              <a:rPr lang="en-US"/>
              <a:t>ngOnInit() {</a:t>
            </a:r>
            <a:endParaRPr/>
          </a:p>
          <a:p>
            <a:pPr indent="0" lvl="0" marL="0" rtl="0" algn="l">
              <a:spcBef>
                <a:spcPts val="1000"/>
              </a:spcBef>
              <a:spcAft>
                <a:spcPts val="0"/>
              </a:spcAft>
              <a:buSzPct val="79999"/>
              <a:buNone/>
            </a:pPr>
            <a:r>
              <a:rPr lang="en-US"/>
              <a:t>        var myarray = [10, 20, 30, 40, 50];</a:t>
            </a:r>
            <a:endParaRPr/>
          </a:p>
          <a:p>
            <a:pPr indent="0" lvl="0" marL="0" rtl="0" algn="l">
              <a:spcBef>
                <a:spcPts val="1000"/>
              </a:spcBef>
              <a:spcAft>
                <a:spcPts val="0"/>
              </a:spcAft>
              <a:buSzPct val="79999"/>
              <a:buNone/>
            </a:pPr>
            <a:r>
              <a:rPr lang="en-US"/>
              <a:t>        var mynumbers = from(myarray);</a:t>
            </a:r>
            <a:endParaRPr/>
          </a:p>
          <a:p>
            <a:pPr indent="0" lvl="0" marL="0" rtl="0" algn="l">
              <a:spcBef>
                <a:spcPts val="1000"/>
              </a:spcBef>
              <a:spcAft>
                <a:spcPts val="0"/>
              </a:spcAft>
              <a:buSzPct val="79999"/>
              <a:buNone/>
            </a:pPr>
            <a:r>
              <a:rPr lang="en-US"/>
              <a:t>        this.subscription = mynumbers.subscribe((n) =&gt; {</a:t>
            </a:r>
            <a:endParaRPr/>
          </a:p>
          <a:p>
            <a:pPr indent="0" lvl="0" marL="0" rtl="0" algn="l">
              <a:spcBef>
                <a:spcPts val="1000"/>
              </a:spcBef>
              <a:spcAft>
                <a:spcPts val="0"/>
              </a:spcAft>
              <a:buSzPct val="79999"/>
              <a:buNone/>
            </a:pPr>
            <a:r>
              <a:rPr lang="en-US"/>
              <a:t>            console.log(n);</a:t>
            </a:r>
            <a:endParaRPr/>
          </a:p>
          <a:p>
            <a:pPr indent="0" lvl="0" marL="0" rtl="0" algn="l">
              <a:spcBef>
                <a:spcPts val="1000"/>
              </a:spcBef>
              <a:spcAft>
                <a:spcPts val="0"/>
              </a:spcAft>
              <a:buSzPct val="79999"/>
              <a:buNone/>
            </a:pPr>
            <a:r>
              <a:rPr lang="en-US"/>
              <a:t>        }, (error) =&gt; {</a:t>
            </a:r>
            <a:endParaRPr/>
          </a:p>
          <a:p>
            <a:pPr indent="0" lvl="0" marL="0" rtl="0" algn="l">
              <a:spcBef>
                <a:spcPts val="1000"/>
              </a:spcBef>
              <a:spcAft>
                <a:spcPts val="0"/>
              </a:spcAft>
              <a:buSzPct val="79999"/>
              <a:buNone/>
            </a:pPr>
            <a:r>
              <a:rPr lang="en-US"/>
              <a:t>            console.log(error);</a:t>
            </a:r>
            <a:endParaRPr/>
          </a:p>
          <a:p>
            <a:pPr indent="0" lvl="0" marL="0" rtl="0" algn="l">
              <a:spcBef>
                <a:spcPts val="1000"/>
              </a:spcBef>
              <a:spcAft>
                <a:spcPts val="0"/>
              </a:spcAft>
              <a:buSzPct val="79999"/>
              <a:buNone/>
            </a:pPr>
            <a:r>
              <a:rPr lang="en-US"/>
              <a:t>        }, () =&gt; {</a:t>
            </a:r>
            <a:endParaRPr/>
          </a:p>
          <a:p>
            <a:pPr indent="0" lvl="0" marL="0" rtl="0" algn="l">
              <a:spcBef>
                <a:spcPts val="1000"/>
              </a:spcBef>
              <a:spcAft>
                <a:spcPts val="0"/>
              </a:spcAft>
              <a:buSzPct val="79999"/>
              <a:buNone/>
            </a:pPr>
            <a:r>
              <a:rPr lang="en-US"/>
              <a:t>            console.log("Completed");</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ngOnDestroy() {</a:t>
            </a:r>
            <a:endParaRPr/>
          </a:p>
          <a:p>
            <a:pPr indent="0" lvl="0" marL="0" rtl="0" algn="l">
              <a:spcBef>
                <a:spcPts val="1000"/>
              </a:spcBef>
              <a:spcAft>
                <a:spcPts val="0"/>
              </a:spcAft>
              <a:buSzPct val="79999"/>
              <a:buNone/>
            </a:pPr>
            <a:r>
              <a:rPr lang="en-US"/>
              <a:t>        this.subscription.unsubscribe();</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t/>
            </a:r>
            <a:endParaRPr/>
          </a:p>
          <a:p>
            <a:pPr indent="-342900" lvl="0" marL="342900" rtl="0" algn="l">
              <a:spcBef>
                <a:spcPts val="1000"/>
              </a:spcBef>
              <a:spcAft>
                <a:spcPts val="0"/>
              </a:spcAft>
              <a:buSzPct val="79999"/>
              <a:buChar char="►"/>
            </a:pPr>
            <a:r>
              <a:rPr lang="en-US"/>
              <a:t>c:\angular\app1\src\app\home\home.component.html </a:t>
            </a:r>
            <a:endParaRPr/>
          </a:p>
          <a:p>
            <a:pPr indent="0" lvl="0" marL="0" rtl="0" algn="l">
              <a:spcBef>
                <a:spcPts val="1000"/>
              </a:spcBef>
              <a:spcAft>
                <a:spcPts val="0"/>
              </a:spcAft>
              <a:buSzPct val="79999"/>
              <a:buNone/>
            </a:pPr>
            <a:r>
              <a:rPr lang="en-US"/>
              <a:t>&lt;div class="class1"&gt; </a:t>
            </a:r>
            <a:endParaRPr/>
          </a:p>
          <a:p>
            <a:pPr indent="0" lvl="0" marL="0" rtl="0" algn="l">
              <a:spcBef>
                <a:spcPts val="1000"/>
              </a:spcBef>
              <a:spcAft>
                <a:spcPts val="0"/>
              </a:spcAft>
              <a:buSzPct val="79999"/>
              <a:buNone/>
            </a:pPr>
            <a:r>
              <a:rPr lang="en-US"/>
              <a:t> &lt;h5&gt;Home&lt;/h5&gt; </a:t>
            </a:r>
            <a:endParaRPr/>
          </a:p>
          <a:p>
            <a:pPr indent="0" lvl="0" marL="0" rtl="0" algn="l">
              <a:spcBef>
                <a:spcPts val="1000"/>
              </a:spcBef>
              <a:spcAft>
                <a:spcPts val="0"/>
              </a:spcAft>
              <a:buSzPct val="79999"/>
              <a:buNone/>
            </a:pPr>
            <a:r>
              <a:rPr lang="en-US"/>
              <a:t>&lt;/div&gt;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about\ about.component.ts</a:t>
            </a:r>
            <a:endParaRPr b="1"/>
          </a:p>
          <a:p>
            <a:pPr indent="0" lvl="0" marL="0" rtl="0" algn="l">
              <a:spcBef>
                <a:spcPts val="1000"/>
              </a:spcBef>
              <a:spcAft>
                <a:spcPts val="0"/>
              </a:spcAft>
              <a:buSzPts val="1440"/>
              <a:buNone/>
            </a:pPr>
            <a:r>
              <a:rPr lang="en-US"/>
              <a:t>import {Component,OnInit} from '@angular/core’;</a:t>
            </a:r>
            <a:endParaRPr/>
          </a:p>
          <a:p>
            <a:pPr indent="0" lvl="0" marL="0" rtl="0" algn="l">
              <a:spcBef>
                <a:spcPts val="1000"/>
              </a:spcBef>
              <a:spcAft>
                <a:spcPts val="0"/>
              </a:spcAft>
              <a:buSzPts val="1440"/>
              <a:buNone/>
            </a:pPr>
            <a:r>
              <a:rPr lang="en-US"/>
              <a:t>@Component({</a:t>
            </a:r>
            <a:endParaRPr/>
          </a:p>
          <a:p>
            <a:pPr indent="0" lvl="0" marL="0" rtl="0" algn="l">
              <a:spcBef>
                <a:spcPts val="1000"/>
              </a:spcBef>
              <a:spcAft>
                <a:spcPts val="0"/>
              </a:spcAft>
              <a:buSzPts val="1440"/>
              <a:buNone/>
            </a:pPr>
            <a:r>
              <a:rPr lang="en-US"/>
              <a:t>    selector: 'app-about',</a:t>
            </a:r>
            <a:endParaRPr/>
          </a:p>
          <a:p>
            <a:pPr indent="0" lvl="0" marL="0" rtl="0" algn="l">
              <a:spcBef>
                <a:spcPts val="1000"/>
              </a:spcBef>
              <a:spcAft>
                <a:spcPts val="0"/>
              </a:spcAft>
              <a:buSzPts val="1440"/>
              <a:buNone/>
            </a:pPr>
            <a:r>
              <a:rPr lang="en-US"/>
              <a:t>    templateUrl: './about.component.html',</a:t>
            </a:r>
            <a:endParaRPr/>
          </a:p>
          <a:p>
            <a:pPr indent="0" lvl="0" marL="0" rtl="0" algn="l">
              <a:spcBef>
                <a:spcPts val="1000"/>
              </a:spcBef>
              <a:spcAft>
                <a:spcPts val="0"/>
              </a:spcAft>
              <a:buSzPts val="1440"/>
              <a:buNone/>
            </a:pPr>
            <a:r>
              <a:rPr lang="en-US"/>
              <a:t>    styleUrls: ['./about.component.css']</a:t>
            </a:r>
            <a:endParaRPr/>
          </a:p>
          <a:p>
            <a:pPr indent="0" lvl="0" marL="0" rtl="0" algn="l">
              <a:spcBef>
                <a:spcPts val="1000"/>
              </a:spcBef>
              <a:spcAft>
                <a:spcPts val="0"/>
              </a:spcAft>
              <a:buSzPts val="1440"/>
              <a:buNone/>
            </a:pPr>
            <a:r>
              <a:rPr lang="en-US"/>
              <a:t>}) export class AboutComponent implements OnInit {</a:t>
            </a:r>
            <a:endParaRPr/>
          </a:p>
          <a:p>
            <a:pPr indent="0" lvl="0" marL="0" rtl="0" algn="l">
              <a:spcBef>
                <a:spcPts val="1000"/>
              </a:spcBef>
              <a:spcAft>
                <a:spcPts val="0"/>
              </a:spcAft>
              <a:buSzPts val="1440"/>
              <a:buNone/>
            </a:pPr>
            <a:r>
              <a:rPr lang="en-US"/>
              <a:t>    constructor() {}</a:t>
            </a:r>
            <a:endParaRPr/>
          </a:p>
          <a:p>
            <a:pPr indent="0" lvl="0" marL="0" rtl="0" algn="l">
              <a:spcBef>
                <a:spcPts val="1000"/>
              </a:spcBef>
              <a:spcAft>
                <a:spcPts val="0"/>
              </a:spcAft>
              <a:buSzPts val="1440"/>
              <a:buNone/>
            </a:pPr>
            <a:r>
              <a:rPr lang="en-US"/>
              <a:t>    ngOnInit() {}</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c:\angular\app1\src\app\about\about.component.html </a:t>
            </a:r>
            <a:endParaRPr/>
          </a:p>
          <a:p>
            <a:pPr indent="0" lvl="0" marL="0" rtl="0" algn="l">
              <a:spcBef>
                <a:spcPts val="1000"/>
              </a:spcBef>
              <a:spcAft>
                <a:spcPts val="0"/>
              </a:spcAft>
              <a:buSzPts val="1440"/>
              <a:buNone/>
            </a:pPr>
            <a:r>
              <a:rPr lang="en-US"/>
              <a:t>&lt;div class="class1"&gt;   </a:t>
            </a:r>
            <a:endParaRPr/>
          </a:p>
          <a:p>
            <a:pPr indent="0" lvl="0" marL="0" rtl="0" algn="l">
              <a:spcBef>
                <a:spcPts val="1000"/>
              </a:spcBef>
              <a:spcAft>
                <a:spcPts val="0"/>
              </a:spcAft>
              <a:buSzPts val="1440"/>
              <a:buNone/>
            </a:pPr>
            <a:r>
              <a:rPr lang="en-US"/>
              <a:t>&lt;h5&gt;About&lt;/h5&gt; </a:t>
            </a:r>
            <a:endParaRPr/>
          </a:p>
          <a:p>
            <a:pPr indent="0" lvl="0" marL="0" rtl="0" algn="l">
              <a:spcBef>
                <a:spcPts val="1000"/>
              </a:spcBef>
              <a:spcAft>
                <a:spcPts val="0"/>
              </a:spcAft>
              <a:buSzPts val="1440"/>
              <a:buNone/>
            </a:pPr>
            <a:r>
              <a:rPr lang="en-US"/>
              <a:t>&lt;/div&gt;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idx="1" type="body"/>
          </p:nvPr>
        </p:nvSpPr>
        <p:spPr>
          <a:xfrm>
            <a:off x="677334" y="198555"/>
            <a:ext cx="8596668" cy="651575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Types of Callback functions in Observer:</a:t>
            </a:r>
            <a:endParaRPr/>
          </a:p>
          <a:p>
            <a:pPr indent="-342900" lvl="0" marL="342900" rtl="0" algn="l">
              <a:spcBef>
                <a:spcPts val="1000"/>
              </a:spcBef>
              <a:spcAft>
                <a:spcPts val="0"/>
              </a:spcAft>
              <a:buSzPts val="1440"/>
              <a:buChar char="►"/>
            </a:pPr>
            <a:r>
              <a:rPr b="1" lang="en-US"/>
              <a:t>HandleData Callback: </a:t>
            </a:r>
            <a:r>
              <a:rPr lang="en-US"/>
              <a:t>It executes when next data packet has been emitted by the observable.</a:t>
            </a:r>
            <a:endParaRPr/>
          </a:p>
          <a:p>
            <a:pPr indent="-342900" lvl="0" marL="342900" rtl="0" algn="l">
              <a:spcBef>
                <a:spcPts val="1000"/>
              </a:spcBef>
              <a:spcAft>
                <a:spcPts val="0"/>
              </a:spcAft>
              <a:buSzPts val="1440"/>
              <a:buChar char="►"/>
            </a:pPr>
            <a:r>
              <a:rPr b="1" lang="en-US"/>
              <a:t>HandleError Callback: </a:t>
            </a:r>
            <a:r>
              <a:rPr lang="en-US"/>
              <a:t>It executes when error emitted by the observable. If this is invoked, the observable stream ends; that means, no other callback functions are invoked further.</a:t>
            </a:r>
            <a:endParaRPr/>
          </a:p>
          <a:p>
            <a:pPr indent="-342900" lvl="0" marL="342900" rtl="0" algn="l">
              <a:spcBef>
                <a:spcPts val="1000"/>
              </a:spcBef>
              <a:spcAft>
                <a:spcPts val="0"/>
              </a:spcAft>
              <a:buSzPts val="1440"/>
              <a:buChar char="►"/>
            </a:pPr>
            <a:r>
              <a:rPr b="1" lang="en-US"/>
              <a:t>HandleCompletion Callback: </a:t>
            </a:r>
            <a:r>
              <a:rPr lang="en-US"/>
              <a:t>It executes when observable indicates stream completion. If this is invoked, the observable stream ends; that means, no other callback functions are invoked further. </a:t>
            </a:r>
            <a:endParaRPr/>
          </a:p>
        </p:txBody>
      </p:sp>
      <p:pic>
        <p:nvPicPr>
          <p:cNvPr id="161" name="Google Shape;161;p20"/>
          <p:cNvPicPr preferRelativeResize="0"/>
          <p:nvPr/>
        </p:nvPicPr>
        <p:blipFill rotWithShape="1">
          <a:blip r:embed="rId3">
            <a:alphaModFix/>
          </a:blip>
          <a:srcRect b="0" l="0" r="0" t="0"/>
          <a:stretch/>
        </p:blipFill>
        <p:spPr>
          <a:xfrm>
            <a:off x="3007366" y="3237567"/>
            <a:ext cx="3936601" cy="895629"/>
          </a:xfrm>
          <a:prstGeom prst="rect">
            <a:avLst/>
          </a:prstGeom>
          <a:noFill/>
          <a:ln cap="flat" cmpd="sng" w="9525">
            <a:solidFill>
              <a:schemeClr val="dk1"/>
            </a:solidFill>
            <a:prstDash val="solid"/>
            <a:round/>
            <a:headEnd len="sm" w="sm" type="none"/>
            <a:tailEnd len="sm" w="sm" type="none"/>
          </a:ln>
        </p:spPr>
      </p:pic>
      <p:pic>
        <p:nvPicPr>
          <p:cNvPr id="162" name="Google Shape;162;p20"/>
          <p:cNvPicPr preferRelativeResize="0"/>
          <p:nvPr/>
        </p:nvPicPr>
        <p:blipFill rotWithShape="1">
          <a:blip r:embed="rId4">
            <a:alphaModFix/>
          </a:blip>
          <a:srcRect b="0" l="0" r="0" t="0"/>
          <a:stretch/>
        </p:blipFill>
        <p:spPr>
          <a:xfrm>
            <a:off x="3611417" y="4151331"/>
            <a:ext cx="2484583" cy="857127"/>
          </a:xfrm>
          <a:prstGeom prst="rect">
            <a:avLst/>
          </a:prstGeom>
          <a:noFill/>
          <a:ln>
            <a:noFill/>
          </a:ln>
        </p:spPr>
      </p:pic>
      <p:pic>
        <p:nvPicPr>
          <p:cNvPr id="163" name="Google Shape;163;p20"/>
          <p:cNvPicPr preferRelativeResize="0"/>
          <p:nvPr/>
        </p:nvPicPr>
        <p:blipFill rotWithShape="1">
          <a:blip r:embed="rId5">
            <a:alphaModFix/>
          </a:blip>
          <a:srcRect b="0" l="0" r="0" t="0"/>
          <a:stretch/>
        </p:blipFill>
        <p:spPr>
          <a:xfrm>
            <a:off x="2804211" y="5026593"/>
            <a:ext cx="4342910" cy="129723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contact\ contact.component.ts</a:t>
            </a:r>
            <a:endParaRPr b="1"/>
          </a:p>
          <a:p>
            <a:pPr indent="0" lvl="0" marL="0" rtl="0" algn="l">
              <a:spcBef>
                <a:spcPts val="1000"/>
              </a:spcBef>
              <a:spcAft>
                <a:spcPts val="0"/>
              </a:spcAft>
              <a:buSzPts val="1440"/>
              <a:buNone/>
            </a:pPr>
            <a:r>
              <a:rPr lang="en-US"/>
              <a:t>import {Component,OnInit} from '@angular/core’;</a:t>
            </a:r>
            <a:endParaRPr/>
          </a:p>
          <a:p>
            <a:pPr indent="0" lvl="0" marL="0" rtl="0" algn="l">
              <a:spcBef>
                <a:spcPts val="1000"/>
              </a:spcBef>
              <a:spcAft>
                <a:spcPts val="0"/>
              </a:spcAft>
              <a:buSzPts val="1440"/>
              <a:buNone/>
            </a:pPr>
            <a:r>
              <a:rPr lang="en-US"/>
              <a:t>@Component({</a:t>
            </a:r>
            <a:endParaRPr/>
          </a:p>
          <a:p>
            <a:pPr indent="0" lvl="0" marL="0" rtl="0" algn="l">
              <a:spcBef>
                <a:spcPts val="1000"/>
              </a:spcBef>
              <a:spcAft>
                <a:spcPts val="0"/>
              </a:spcAft>
              <a:buSzPts val="1440"/>
              <a:buNone/>
            </a:pPr>
            <a:r>
              <a:rPr lang="en-US"/>
              <a:t>    selector: 'app-contact',</a:t>
            </a:r>
            <a:endParaRPr/>
          </a:p>
          <a:p>
            <a:pPr indent="0" lvl="0" marL="0" rtl="0" algn="l">
              <a:spcBef>
                <a:spcPts val="1000"/>
              </a:spcBef>
              <a:spcAft>
                <a:spcPts val="0"/>
              </a:spcAft>
              <a:buSzPts val="1440"/>
              <a:buNone/>
            </a:pPr>
            <a:r>
              <a:rPr lang="en-US"/>
              <a:t>    templateUrl: './contact.component.html',</a:t>
            </a:r>
            <a:endParaRPr/>
          </a:p>
          <a:p>
            <a:pPr indent="0" lvl="0" marL="0" rtl="0" algn="l">
              <a:spcBef>
                <a:spcPts val="1000"/>
              </a:spcBef>
              <a:spcAft>
                <a:spcPts val="0"/>
              </a:spcAft>
              <a:buSzPts val="1440"/>
              <a:buNone/>
            </a:pPr>
            <a:r>
              <a:rPr lang="en-US"/>
              <a:t>    styleUrls: ['./contact.component.css']</a:t>
            </a:r>
            <a:endParaRPr/>
          </a:p>
          <a:p>
            <a:pPr indent="0" lvl="0" marL="0" rtl="0" algn="l">
              <a:spcBef>
                <a:spcPts val="1000"/>
              </a:spcBef>
              <a:spcAft>
                <a:spcPts val="0"/>
              </a:spcAft>
              <a:buSzPts val="1440"/>
              <a:buNone/>
            </a:pPr>
            <a:r>
              <a:rPr lang="en-US"/>
              <a:t>}) export class ContactComponent implements OnInit {</a:t>
            </a:r>
            <a:endParaRPr/>
          </a:p>
          <a:p>
            <a:pPr indent="0" lvl="0" marL="0" rtl="0" algn="l">
              <a:spcBef>
                <a:spcPts val="1000"/>
              </a:spcBef>
              <a:spcAft>
                <a:spcPts val="0"/>
              </a:spcAft>
              <a:buSzPts val="1440"/>
              <a:buNone/>
            </a:pPr>
            <a:r>
              <a:rPr lang="en-US"/>
              <a:t>    constructor() {}</a:t>
            </a:r>
            <a:endParaRPr/>
          </a:p>
          <a:p>
            <a:pPr indent="0" lvl="0" marL="0" rtl="0" algn="l">
              <a:spcBef>
                <a:spcPts val="1000"/>
              </a:spcBef>
              <a:spcAft>
                <a:spcPts val="0"/>
              </a:spcAft>
              <a:buSzPts val="1440"/>
              <a:buNone/>
            </a:pPr>
            <a:r>
              <a:rPr lang="en-US"/>
              <a:t>    ngOnInit() {}</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c:\angular\app1\src\app\contact\contact.component.html </a:t>
            </a:r>
            <a:endParaRPr/>
          </a:p>
          <a:p>
            <a:pPr indent="0" lvl="0" marL="0" rtl="0" algn="l">
              <a:spcBef>
                <a:spcPts val="1000"/>
              </a:spcBef>
              <a:spcAft>
                <a:spcPts val="0"/>
              </a:spcAft>
              <a:buSzPts val="1440"/>
              <a:buNone/>
            </a:pPr>
            <a:r>
              <a:rPr lang="en-US"/>
              <a:t>&lt;div class="class1"&gt;   </a:t>
            </a:r>
            <a:endParaRPr/>
          </a:p>
          <a:p>
            <a:pPr indent="0" lvl="0" marL="0" rtl="0" algn="l">
              <a:spcBef>
                <a:spcPts val="1000"/>
              </a:spcBef>
              <a:spcAft>
                <a:spcPts val="0"/>
              </a:spcAft>
              <a:buSzPts val="1440"/>
              <a:buNone/>
            </a:pPr>
            <a:r>
              <a:rPr lang="en-US"/>
              <a:t>&lt;h5&gt;Contact&lt;/h5&gt; </a:t>
            </a:r>
            <a:endParaRPr/>
          </a:p>
          <a:p>
            <a:pPr indent="0" lvl="0" marL="0" rtl="0" algn="l">
              <a:spcBef>
                <a:spcPts val="1000"/>
              </a:spcBef>
              <a:spcAft>
                <a:spcPts val="0"/>
              </a:spcAft>
              <a:buSzPts val="1440"/>
              <a:buNone/>
            </a:pPr>
            <a:r>
              <a:rPr lang="en-US"/>
              <a:t>&lt;/div&gt;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Executing the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342900" lvl="0" marL="342900" rtl="0" algn="l">
              <a:spcBef>
                <a:spcPts val="1000"/>
              </a:spcBef>
              <a:spcAft>
                <a:spcPts val="0"/>
              </a:spcAft>
              <a:buSzPts val="1440"/>
              <a:buChar char="►"/>
            </a:pPr>
            <a:r>
              <a:rPr lang="en-US"/>
              <a:t>cd c:\angular\app1 ng  serve</a:t>
            </a:r>
            <a:endParaRPr/>
          </a:p>
          <a:p>
            <a:pPr indent="-342900" lvl="0" marL="342900" rtl="0" algn="l">
              <a:spcBef>
                <a:spcPts val="1000"/>
              </a:spcBef>
              <a:spcAft>
                <a:spcPts val="0"/>
              </a:spcAft>
              <a:buSzPts val="1440"/>
              <a:buChar char="►"/>
            </a:pPr>
            <a:r>
              <a:rPr lang="en-US"/>
              <a:t>Open the browser and enter the following URL: http://localhost:4200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677334" y="609600"/>
            <a:ext cx="8596668" cy="51380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Observable.fromEvent</a:t>
            </a:r>
            <a:endParaRPr b="1"/>
          </a:p>
        </p:txBody>
      </p:sp>
      <p:sp>
        <p:nvSpPr>
          <p:cNvPr id="323" name="Google Shape;323;p49"/>
          <p:cNvSpPr txBox="1"/>
          <p:nvPr>
            <p:ph idx="1" type="body"/>
          </p:nvPr>
        </p:nvSpPr>
        <p:spPr>
          <a:xfrm>
            <a:off x="677334" y="1353313"/>
            <a:ext cx="8596668" cy="46880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 emits (passes) “event arguments” to the observer, everytime the event is raised.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Creating Observable.fromEvent Observable.fromEvent(document.getElementById(“element”), “event”); </a:t>
            </a:r>
            <a:endParaRPr/>
          </a:p>
          <a:p>
            <a:pPr indent="-342900" lvl="0" marL="342900" rtl="0" algn="l">
              <a:spcBef>
                <a:spcPts val="1000"/>
              </a:spcBef>
              <a:spcAft>
                <a:spcPts val="0"/>
              </a:spcAft>
              <a:buSzPts val="1440"/>
              <a:buChar char="►"/>
            </a:pPr>
            <a:r>
              <a:rPr lang="en-US"/>
              <a:t> </a:t>
            </a:r>
            <a:endParaRPr/>
          </a:p>
          <a:p>
            <a:pPr indent="-342900" lvl="0" marL="342900" rtl="0" algn="l">
              <a:spcBef>
                <a:spcPts val="1000"/>
              </a:spcBef>
              <a:spcAft>
                <a:spcPts val="0"/>
              </a:spcAft>
              <a:buSzPts val="1440"/>
              <a:buChar char="►"/>
            </a:pPr>
            <a:r>
              <a:rPr lang="en-US"/>
              <a:t>Observable.fromEvent - Example </a:t>
            </a:r>
            <a:endParaRPr/>
          </a:p>
          <a:p>
            <a:pPr indent="-342900" lvl="0" marL="342900" rtl="0" algn="l">
              <a:spcBef>
                <a:spcPts val="1000"/>
              </a:spcBef>
              <a:spcAft>
                <a:spcPts val="0"/>
              </a:spcAft>
              <a:buSzPts val="1440"/>
              <a:buChar char="►"/>
            </a:pPr>
            <a:r>
              <a:rPr lang="en-US"/>
              <a:t>Creating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342900" lvl="0" marL="342900" rtl="0" algn="l">
              <a:spcBef>
                <a:spcPts val="1000"/>
              </a:spcBef>
              <a:spcAft>
                <a:spcPts val="0"/>
              </a:spcAft>
              <a:buSzPts val="1440"/>
              <a:buChar char="►"/>
            </a:pPr>
            <a:r>
              <a:rPr lang="en-US"/>
              <a:t>cd c:\angular </a:t>
            </a:r>
            <a:endParaRPr/>
          </a:p>
          <a:p>
            <a:pPr indent="-342900" lvl="0" marL="342900" rtl="0" algn="l">
              <a:spcBef>
                <a:spcPts val="1000"/>
              </a:spcBef>
              <a:spcAft>
                <a:spcPts val="0"/>
              </a:spcAft>
              <a:buSzPts val="1440"/>
              <a:buChar char="►"/>
            </a:pPr>
            <a:r>
              <a:rPr lang="en-US"/>
              <a:t>ng  new  app1 </a:t>
            </a:r>
            <a:endParaRPr/>
          </a:p>
          <a:p>
            <a:pPr indent="-342900" lvl="0" marL="342900" rtl="0" algn="l">
              <a:spcBef>
                <a:spcPts val="1000"/>
              </a:spcBef>
              <a:spcAft>
                <a:spcPts val="0"/>
              </a:spcAft>
              <a:buSzPts val="1440"/>
              <a:buChar char="►"/>
            </a:pPr>
            <a:r>
              <a:rPr lang="en-US"/>
              <a:t>cd  c:\angular\app1 </a:t>
            </a:r>
            <a:endParaRPr/>
          </a:p>
          <a:p>
            <a:pPr indent="-342900" lvl="0" marL="342900" rtl="0" algn="l">
              <a:spcBef>
                <a:spcPts val="1000"/>
              </a:spcBef>
              <a:spcAft>
                <a:spcPts val="0"/>
              </a:spcAft>
              <a:buSzPts val="1440"/>
              <a:buChar char="►"/>
            </a:pPr>
            <a:r>
              <a:rPr lang="en-US"/>
              <a:t>ng  g  component  Home </a:t>
            </a:r>
            <a:endParaRPr/>
          </a:p>
          <a:p>
            <a:pPr indent="-342900" lvl="0" marL="342900" rtl="0" algn="l">
              <a:spcBef>
                <a:spcPts val="1000"/>
              </a:spcBef>
              <a:spcAft>
                <a:spcPts val="0"/>
              </a:spcAft>
              <a:buSzPts val="1440"/>
              <a:buChar char="►"/>
            </a:pPr>
            <a:r>
              <a:rPr lang="en-US"/>
              <a:t>ng  g  component  About </a:t>
            </a:r>
            <a:endParaRPr/>
          </a:p>
          <a:p>
            <a:pPr indent="-342900" lvl="0" marL="342900" rtl="0" algn="l">
              <a:spcBef>
                <a:spcPts val="1000"/>
              </a:spcBef>
              <a:spcAft>
                <a:spcPts val="0"/>
              </a:spcAft>
              <a:buSzPts val="1440"/>
              <a:buChar char="►"/>
            </a:pPr>
            <a:r>
              <a:rPr lang="en-US"/>
              <a:t>ng  g  component  Contact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lang="en-US"/>
              <a:t>c: \angular\ app1\ src\ app\ app.module.ts</a:t>
            </a:r>
            <a:endParaRPr/>
          </a:p>
          <a:p>
            <a:pPr indent="0" lvl="0" marL="0" rtl="0" algn="l">
              <a:spcBef>
                <a:spcPts val="1000"/>
              </a:spcBef>
              <a:spcAft>
                <a:spcPts val="0"/>
              </a:spcAft>
              <a:buSzPct val="79999"/>
              <a:buNone/>
            </a:pPr>
            <a:r>
              <a:rPr lang="en-US"/>
              <a:t>import {BrowserModule} from '@angular/platform-browser';</a:t>
            </a:r>
            <a:endParaRPr/>
          </a:p>
          <a:p>
            <a:pPr indent="0" lvl="0" marL="0" rtl="0" algn="l">
              <a:spcBef>
                <a:spcPts val="1000"/>
              </a:spcBef>
              <a:spcAft>
                <a:spcPts val="0"/>
              </a:spcAft>
              <a:buSzPct val="79999"/>
              <a:buNone/>
            </a:pPr>
            <a:r>
              <a:rPr lang="en-US"/>
              <a:t>import {NgModule} from '@angular/core';</a:t>
            </a:r>
            <a:endParaRPr/>
          </a:p>
          <a:p>
            <a:pPr indent="0" lvl="0" marL="0" rtl="0" algn="l">
              <a:spcBef>
                <a:spcPts val="1000"/>
              </a:spcBef>
              <a:spcAft>
                <a:spcPts val="0"/>
              </a:spcAft>
              <a:buSzPct val="79999"/>
              <a:buNone/>
            </a:pPr>
            <a:r>
              <a:rPr lang="en-US"/>
              <a:t>import {AppComponent} from './app.component';</a:t>
            </a:r>
            <a:endParaRPr/>
          </a:p>
          <a:p>
            <a:pPr indent="0" lvl="0" marL="0" rtl="0" algn="l">
              <a:spcBef>
                <a:spcPts val="1000"/>
              </a:spcBef>
              <a:spcAft>
                <a:spcPts val="0"/>
              </a:spcAft>
              <a:buSzPct val="79999"/>
              <a:buNone/>
            </a:pPr>
            <a:r>
              <a:rPr lang="en-US"/>
              <a:t>import {FormsModule} from "@angular/forms";</a:t>
            </a:r>
            <a:endParaRPr/>
          </a:p>
          <a:p>
            <a:pPr indent="0" lvl="0" marL="0" rtl="0" algn="l">
              <a:spcBef>
                <a:spcPts val="1000"/>
              </a:spcBef>
              <a:spcAft>
                <a:spcPts val="0"/>
              </a:spcAft>
              <a:buSzPct val="79999"/>
              <a:buNone/>
            </a:pPr>
            <a:r>
              <a:rPr lang="en-US"/>
              <a:t>import {Routes, RouterModule} from "@angular/router";</a:t>
            </a:r>
            <a:endParaRPr/>
          </a:p>
          <a:p>
            <a:pPr indent="0" lvl="0" marL="0" rtl="0" algn="l">
              <a:spcBef>
                <a:spcPts val="1000"/>
              </a:spcBef>
              <a:spcAft>
                <a:spcPts val="0"/>
              </a:spcAft>
              <a:buSzPct val="79999"/>
              <a:buNone/>
            </a:pPr>
            <a:r>
              <a:rPr lang="en-US"/>
              <a:t>import {HomeComponent} from './home/home.component';</a:t>
            </a:r>
            <a:endParaRPr/>
          </a:p>
          <a:p>
            <a:pPr indent="0" lvl="0" marL="0" rtl="0" algn="l">
              <a:spcBef>
                <a:spcPts val="1000"/>
              </a:spcBef>
              <a:spcAft>
                <a:spcPts val="0"/>
              </a:spcAft>
              <a:buSzPct val="79999"/>
              <a:buNone/>
            </a:pPr>
            <a:r>
              <a:rPr lang="en-US"/>
              <a:t>import {AboutComponent} from './about/about.component';</a:t>
            </a:r>
            <a:endParaRPr/>
          </a:p>
          <a:p>
            <a:pPr indent="0" lvl="0" marL="0" rtl="0" algn="l">
              <a:spcBef>
                <a:spcPts val="1000"/>
              </a:spcBef>
              <a:spcAft>
                <a:spcPts val="0"/>
              </a:spcAft>
              <a:buSzPct val="79999"/>
              <a:buNone/>
            </a:pPr>
            <a:r>
              <a:rPr lang="en-US"/>
              <a:t>import {ContactComponent} from './contact/contact.component';</a:t>
            </a:r>
            <a:endParaRPr/>
          </a:p>
          <a:p>
            <a:pPr indent="0" lvl="0" marL="0" rtl="0" algn="l">
              <a:spcBef>
                <a:spcPts val="1000"/>
              </a:spcBef>
              <a:spcAft>
                <a:spcPts val="0"/>
              </a:spcAft>
              <a:buSzPct val="79999"/>
              <a:buNone/>
            </a:pPr>
            <a:r>
              <a:rPr lang="en-US"/>
              <a:t>var myroutes: Routes = [{path: "", component: HomeComponent}, </a:t>
            </a:r>
            <a:endParaRPr/>
          </a:p>
          <a:p>
            <a:pPr indent="0" lvl="0" marL="0" rtl="0" algn="l">
              <a:spcBef>
                <a:spcPts val="1000"/>
              </a:spcBef>
              <a:spcAft>
                <a:spcPts val="0"/>
              </a:spcAft>
              <a:buSzPct val="79999"/>
              <a:buNone/>
            </a:pPr>
            <a:r>
              <a:rPr lang="en-US"/>
              <a:t>{ path: "home",component: HomeComponent}, </a:t>
            </a:r>
            <a:endParaRPr/>
          </a:p>
          <a:p>
            <a:pPr indent="0" lvl="0" marL="0" rtl="0" algn="l">
              <a:spcBef>
                <a:spcPts val="1000"/>
              </a:spcBef>
              <a:spcAft>
                <a:spcPts val="0"/>
              </a:spcAft>
              <a:buSzPct val="79999"/>
              <a:buNone/>
            </a:pPr>
            <a:r>
              <a:rPr lang="en-US"/>
              <a:t>{path: "about",component: AboutComponent}, </a:t>
            </a:r>
            <a:endParaRPr/>
          </a:p>
          <a:p>
            <a:pPr indent="0" lvl="0" marL="0" rtl="0" algn="l">
              <a:spcBef>
                <a:spcPts val="1000"/>
              </a:spcBef>
              <a:spcAft>
                <a:spcPts val="0"/>
              </a:spcAft>
              <a:buSzPct val="79999"/>
              <a:buNone/>
            </a:pPr>
            <a:r>
              <a:rPr lang="en-US"/>
              <a:t>{path: "contact",component: ContactComponent}];</a:t>
            </a:r>
            <a:endParaRPr/>
          </a:p>
          <a:p>
            <a:pPr indent="0" lvl="0" marL="0" rtl="0" algn="l">
              <a:spcBef>
                <a:spcPts val="1000"/>
              </a:spcBef>
              <a:spcAft>
                <a:spcPts val="0"/>
              </a:spcAft>
              <a:buSzPct val="79999"/>
              <a:buNone/>
            </a:pPr>
            <a:r>
              <a:rPr lang="en-US"/>
              <a:t>var myroutes2 = RouterModule.forRoot(myroutes);</a:t>
            </a:r>
            <a:endParaRPr/>
          </a:p>
          <a:p>
            <a:pPr indent="0" lvl="0" marL="0" rtl="0" algn="l">
              <a:spcBef>
                <a:spcPts val="1000"/>
              </a:spcBef>
              <a:spcAft>
                <a:spcPts val="0"/>
              </a:spcAft>
              <a:buSzPct val="79999"/>
              <a:buNone/>
            </a:pPr>
            <a:r>
              <a:rPr lang="en-US"/>
              <a:t>@NgModule({</a:t>
            </a:r>
            <a:endParaRPr/>
          </a:p>
          <a:p>
            <a:pPr indent="0" lvl="0" marL="0" rtl="0" algn="l">
              <a:spcBef>
                <a:spcPts val="1000"/>
              </a:spcBef>
              <a:spcAft>
                <a:spcPts val="0"/>
              </a:spcAft>
              <a:buSzPct val="79999"/>
              <a:buNone/>
            </a:pPr>
            <a:r>
              <a:rPr lang="en-US"/>
              <a:t>    declarations: [AppComponent, HomeComponent, AboutComponent, ContactComponent],</a:t>
            </a:r>
            <a:endParaRPr/>
          </a:p>
          <a:p>
            <a:pPr indent="0" lvl="0" marL="0" rtl="0" algn="l">
              <a:spcBef>
                <a:spcPts val="1000"/>
              </a:spcBef>
              <a:spcAft>
                <a:spcPts val="0"/>
              </a:spcAft>
              <a:buSzPct val="79999"/>
              <a:buNone/>
            </a:pPr>
            <a:r>
              <a:rPr lang="en-US"/>
              <a:t>    imports: [BrowserModule, FormsModule, myroutes2],</a:t>
            </a:r>
            <a:endParaRPr/>
          </a:p>
          <a:p>
            <a:pPr indent="0" lvl="0" marL="0" rtl="0" algn="l">
              <a:spcBef>
                <a:spcPts val="1000"/>
              </a:spcBef>
              <a:spcAft>
                <a:spcPts val="0"/>
              </a:spcAft>
              <a:buSzPct val="79999"/>
              <a:buNone/>
            </a:pPr>
            <a:r>
              <a:rPr lang="en-US"/>
              <a:t>    providers: [],</a:t>
            </a:r>
            <a:endParaRPr/>
          </a:p>
          <a:p>
            <a:pPr indent="0" lvl="0" marL="0" rtl="0" algn="l">
              <a:spcBef>
                <a:spcPts val="1000"/>
              </a:spcBef>
              <a:spcAft>
                <a:spcPts val="0"/>
              </a:spcAft>
              <a:buSzPct val="79999"/>
              <a:buNone/>
            </a:pPr>
            <a:r>
              <a:rPr lang="en-US"/>
              <a:t>    bootstrap: [AppComponent]</a:t>
            </a:r>
            <a:endParaRPr/>
          </a:p>
          <a:p>
            <a:pPr indent="0" lvl="0" marL="0" rtl="0" algn="l">
              <a:spcBef>
                <a:spcPts val="1000"/>
              </a:spcBef>
              <a:spcAft>
                <a:spcPts val="0"/>
              </a:spcAft>
              <a:buSzPct val="79999"/>
              <a:buNone/>
            </a:pPr>
            <a:r>
              <a:rPr lang="en-US"/>
              <a:t>}) export class AppModule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2"/>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c: \angular\ app1\ src\ app\ app.component.ts</a:t>
            </a:r>
            <a:endParaRPr b="1"/>
          </a:p>
          <a:p>
            <a:pPr indent="0" lvl="0" marL="0" rtl="0" algn="l">
              <a:spcBef>
                <a:spcPts val="1000"/>
              </a:spcBef>
              <a:spcAft>
                <a:spcPts val="0"/>
              </a:spcAft>
              <a:buSzPct val="79999"/>
              <a:buNone/>
            </a:pPr>
            <a:r>
              <a:rPr lang="en-US"/>
              <a:t>import {Component} from "@angular/core";</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'app-root',</a:t>
            </a:r>
            <a:endParaRPr/>
          </a:p>
          <a:p>
            <a:pPr indent="0" lvl="0" marL="0" rtl="0" algn="l">
              <a:spcBef>
                <a:spcPts val="1000"/>
              </a:spcBef>
              <a:spcAft>
                <a:spcPts val="0"/>
              </a:spcAft>
              <a:buSzPct val="79999"/>
              <a:buNone/>
            </a:pPr>
            <a:r>
              <a:rPr lang="en-US"/>
              <a:t>    templateUrl: './app.component.html',</a:t>
            </a:r>
            <a:endParaRPr/>
          </a:p>
          <a:p>
            <a:pPr indent="0" lvl="0" marL="0" rtl="0" algn="l">
              <a:spcBef>
                <a:spcPts val="1000"/>
              </a:spcBef>
              <a:spcAft>
                <a:spcPts val="0"/>
              </a:spcAft>
              <a:buSzPct val="79999"/>
              <a:buNone/>
            </a:pPr>
            <a:r>
              <a:rPr lang="en-US"/>
              <a:t>    styleUrls: ['./app.component.css']</a:t>
            </a:r>
            <a:endParaRPr/>
          </a:p>
          <a:p>
            <a:pPr indent="0" lvl="0" marL="0" rtl="0" algn="l">
              <a:spcBef>
                <a:spcPts val="1000"/>
              </a:spcBef>
              <a:spcAft>
                <a:spcPts val="0"/>
              </a:spcAft>
              <a:buSzPct val="79999"/>
              <a:buNone/>
            </a:pPr>
            <a:r>
              <a:rPr lang="en-US"/>
              <a:t>}) export class AppComponent {}</a:t>
            </a:r>
            <a:endParaRPr/>
          </a:p>
          <a:p>
            <a:pPr indent="0" lvl="0" marL="0" rtl="0" algn="l">
              <a:spcBef>
                <a:spcPts val="1000"/>
              </a:spcBef>
              <a:spcAft>
                <a:spcPts val="0"/>
              </a:spcAft>
              <a:buSzPct val="79999"/>
              <a:buNone/>
            </a:pPr>
            <a:r>
              <a:t/>
            </a:r>
            <a:endParaRPr/>
          </a:p>
          <a:p>
            <a:pPr indent="-342900" lvl="0" marL="342900" rtl="0" algn="l">
              <a:spcBef>
                <a:spcPts val="1000"/>
              </a:spcBef>
              <a:spcAft>
                <a:spcPts val="0"/>
              </a:spcAft>
              <a:buSzPct val="79999"/>
              <a:buChar char="►"/>
            </a:pPr>
            <a:r>
              <a:rPr lang="en-US"/>
              <a:t>c:\angular\app1\src\app\app.component.html </a:t>
            </a:r>
            <a:endParaRPr/>
          </a:p>
          <a:p>
            <a:pPr indent="0" lvl="0" marL="0" rtl="0" algn="l">
              <a:spcBef>
                <a:spcPts val="1000"/>
              </a:spcBef>
              <a:spcAft>
                <a:spcPts val="0"/>
              </a:spcAft>
              <a:buSzPct val="79999"/>
              <a:buNone/>
            </a:pPr>
            <a:r>
              <a:rPr lang="en-US"/>
              <a:t>&lt;div class="class1"&gt;   </a:t>
            </a:r>
            <a:endParaRPr/>
          </a:p>
          <a:p>
            <a:pPr indent="0" lvl="0" marL="0" rtl="0" algn="l">
              <a:spcBef>
                <a:spcPts val="1000"/>
              </a:spcBef>
              <a:spcAft>
                <a:spcPts val="0"/>
              </a:spcAft>
              <a:buSzPct val="79999"/>
              <a:buNone/>
            </a:pPr>
            <a:r>
              <a:rPr lang="en-US"/>
              <a:t>&lt;h4&gt;Routing&lt;/h4&gt;   </a:t>
            </a:r>
            <a:endParaRPr/>
          </a:p>
          <a:p>
            <a:pPr indent="0" lvl="0" marL="0" rtl="0" algn="l">
              <a:spcBef>
                <a:spcPts val="1000"/>
              </a:spcBef>
              <a:spcAft>
                <a:spcPts val="0"/>
              </a:spcAft>
              <a:buSzPct val="79999"/>
              <a:buNone/>
            </a:pPr>
            <a:r>
              <a:rPr lang="en-US"/>
              <a:t>&lt;a routerLink="home"&gt;Home&lt;/a&gt;  </a:t>
            </a:r>
            <a:endParaRPr/>
          </a:p>
          <a:p>
            <a:pPr indent="0" lvl="0" marL="0" rtl="0" algn="l">
              <a:spcBef>
                <a:spcPts val="1000"/>
              </a:spcBef>
              <a:spcAft>
                <a:spcPts val="0"/>
              </a:spcAft>
              <a:buSzPct val="79999"/>
              <a:buNone/>
            </a:pPr>
            <a:r>
              <a:rPr lang="en-US"/>
              <a:t>&lt;a routerLink="about"&gt;About&lt;/a&gt; </a:t>
            </a:r>
            <a:endParaRPr/>
          </a:p>
          <a:p>
            <a:pPr indent="0" lvl="0" marL="0" rtl="0" algn="l">
              <a:spcBef>
                <a:spcPts val="1000"/>
              </a:spcBef>
              <a:spcAft>
                <a:spcPts val="0"/>
              </a:spcAft>
              <a:buSzPct val="79999"/>
              <a:buNone/>
            </a:pPr>
            <a:r>
              <a:rPr lang="en-US"/>
              <a:t>&lt;a routerLink="contact"&gt;Contact&lt;/a&gt;  </a:t>
            </a:r>
            <a:endParaRPr/>
          </a:p>
          <a:p>
            <a:pPr indent="0" lvl="0" marL="0" rtl="0" algn="l">
              <a:spcBef>
                <a:spcPts val="1000"/>
              </a:spcBef>
              <a:spcAft>
                <a:spcPts val="0"/>
              </a:spcAft>
              <a:buSzPct val="79999"/>
              <a:buNone/>
            </a:pPr>
            <a:r>
              <a:rPr lang="en-US"/>
              <a:t>&lt;div id="container"&gt;   </a:t>
            </a:r>
            <a:endParaRPr/>
          </a:p>
          <a:p>
            <a:pPr indent="0" lvl="0" marL="0" rtl="0" algn="l">
              <a:spcBef>
                <a:spcPts val="1000"/>
              </a:spcBef>
              <a:spcAft>
                <a:spcPts val="0"/>
              </a:spcAft>
              <a:buSzPct val="79999"/>
              <a:buNone/>
            </a:pPr>
            <a:r>
              <a:rPr lang="en-US"/>
              <a:t>&lt;router-outlet&gt;   &lt;/router-outlet&gt;</a:t>
            </a:r>
            <a:endParaRPr/>
          </a:p>
          <a:p>
            <a:pPr indent="0" lvl="0" marL="0" rtl="0" algn="l">
              <a:spcBef>
                <a:spcPts val="1000"/>
              </a:spcBef>
              <a:spcAft>
                <a:spcPts val="0"/>
              </a:spcAft>
              <a:buSzPct val="79999"/>
              <a:buNone/>
            </a:pPr>
            <a:r>
              <a:rPr lang="en-US"/>
              <a:t>&lt;/div&gt; </a:t>
            </a:r>
            <a:endParaRPr/>
          </a:p>
          <a:p>
            <a:pPr indent="0" lvl="0" marL="0" rtl="0" algn="l">
              <a:spcBef>
                <a:spcPts val="1000"/>
              </a:spcBef>
              <a:spcAft>
                <a:spcPts val="0"/>
              </a:spcAft>
              <a:buSzPct val="79999"/>
              <a:buNone/>
            </a:pPr>
            <a:r>
              <a:rPr lang="en-US"/>
              <a:t>&lt;/div&gt;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ph idx="1" type="body"/>
          </p:nvPr>
        </p:nvSpPr>
        <p:spPr>
          <a:xfrm>
            <a:off x="677334" y="62702"/>
            <a:ext cx="8596668" cy="671953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 \angular\ app1\ src\ app\ home\ home.component.ts</a:t>
            </a:r>
            <a:endParaRPr b="1"/>
          </a:p>
          <a:p>
            <a:pPr indent="0" lvl="0" marL="0" rtl="0" algn="l">
              <a:spcBef>
                <a:spcPts val="600"/>
              </a:spcBef>
              <a:spcAft>
                <a:spcPts val="0"/>
              </a:spcAft>
              <a:buSzPct val="79999"/>
              <a:buNone/>
            </a:pPr>
            <a:r>
              <a:rPr lang="en-US"/>
              <a:t>import {Component, OnInit, OnDestroy} from '@angular/core';</a:t>
            </a:r>
            <a:endParaRPr/>
          </a:p>
          <a:p>
            <a:pPr indent="0" lvl="0" marL="0" rtl="0" algn="l">
              <a:spcBef>
                <a:spcPts val="600"/>
              </a:spcBef>
              <a:spcAft>
                <a:spcPts val="0"/>
              </a:spcAft>
              <a:buSzPct val="79999"/>
              <a:buNone/>
            </a:pPr>
            <a:r>
              <a:rPr lang="en-US"/>
              <a:t>import {Observable,Subscription, fromEvent} from "rxjs";</a:t>
            </a:r>
            <a:endParaRPr/>
          </a:p>
          <a:p>
            <a:pPr indent="0" lvl="0" marL="0" rtl="0" algn="l">
              <a:spcBef>
                <a:spcPts val="600"/>
              </a:spcBef>
              <a:spcAft>
                <a:spcPts val="0"/>
              </a:spcAft>
              <a:buSzPct val="79999"/>
              <a:buNone/>
            </a:pPr>
            <a:r>
              <a:rPr lang="en-US"/>
              <a:t>@Component({</a:t>
            </a:r>
            <a:endParaRPr/>
          </a:p>
          <a:p>
            <a:pPr indent="0" lvl="0" marL="0" rtl="0" algn="l">
              <a:spcBef>
                <a:spcPts val="600"/>
              </a:spcBef>
              <a:spcAft>
                <a:spcPts val="0"/>
              </a:spcAft>
              <a:buSzPct val="79999"/>
              <a:buNone/>
            </a:pPr>
            <a:r>
              <a:rPr lang="en-US"/>
              <a:t>    selector: 'app-home',</a:t>
            </a:r>
            <a:endParaRPr/>
          </a:p>
          <a:p>
            <a:pPr indent="0" lvl="0" marL="0" rtl="0" algn="l">
              <a:spcBef>
                <a:spcPts val="600"/>
              </a:spcBef>
              <a:spcAft>
                <a:spcPts val="0"/>
              </a:spcAft>
              <a:buSzPct val="79999"/>
              <a:buNone/>
            </a:pPr>
            <a:r>
              <a:rPr lang="en-US"/>
              <a:t>    templateUrl: './home.component.html',</a:t>
            </a:r>
            <a:endParaRPr/>
          </a:p>
          <a:p>
            <a:pPr indent="0" lvl="0" marL="0" rtl="0" algn="l">
              <a:spcBef>
                <a:spcPts val="600"/>
              </a:spcBef>
              <a:spcAft>
                <a:spcPts val="0"/>
              </a:spcAft>
              <a:buSzPct val="79999"/>
              <a:buNone/>
            </a:pPr>
            <a:r>
              <a:rPr lang="en-US"/>
              <a:t>    styleUrls: ['./home.component.css']</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export class HomeComponent implements OnInit, OnDestroy {</a:t>
            </a:r>
            <a:endParaRPr/>
          </a:p>
          <a:p>
            <a:pPr indent="0" lvl="0" marL="0" rtl="0" algn="l">
              <a:spcBef>
                <a:spcPts val="600"/>
              </a:spcBef>
              <a:spcAft>
                <a:spcPts val="0"/>
              </a:spcAft>
              <a:buSzPct val="79999"/>
              <a:buNone/>
            </a:pPr>
            <a:r>
              <a:rPr lang="en-US"/>
              <a:t>    subscription = new Subscription();</a:t>
            </a:r>
            <a:endParaRPr/>
          </a:p>
          <a:p>
            <a:pPr indent="0" lvl="0" marL="0" rtl="0" algn="l">
              <a:spcBef>
                <a:spcPts val="600"/>
              </a:spcBef>
              <a:spcAft>
                <a:spcPts val="0"/>
              </a:spcAft>
              <a:buSzPct val="79999"/>
              <a:buNone/>
            </a:pPr>
            <a:r>
              <a:rPr lang="en-US"/>
              <a:t>    ngOnInit() {</a:t>
            </a:r>
            <a:endParaRPr/>
          </a:p>
          <a:p>
            <a:pPr indent="0" lvl="0" marL="0" rtl="0" algn="l">
              <a:spcBef>
                <a:spcPts val="600"/>
              </a:spcBef>
              <a:spcAft>
                <a:spcPts val="0"/>
              </a:spcAft>
              <a:buSzPct val="79999"/>
              <a:buNone/>
            </a:pPr>
            <a:r>
              <a:rPr lang="en-US"/>
              <a:t>        var txtEle = document.getElementById("txt1");</a:t>
            </a:r>
            <a:endParaRPr/>
          </a:p>
          <a:p>
            <a:pPr indent="0" lvl="0" marL="0" rtl="0" algn="l">
              <a:spcBef>
                <a:spcPts val="600"/>
              </a:spcBef>
              <a:spcAft>
                <a:spcPts val="0"/>
              </a:spcAft>
              <a:buSzPct val="79999"/>
              <a:buNone/>
            </a:pPr>
            <a:r>
              <a:rPr lang="en-US"/>
              <a:t>        var txtClick = fromEvent(txtEle!, "keyup");</a:t>
            </a:r>
            <a:endParaRPr/>
          </a:p>
          <a:p>
            <a:pPr indent="0" lvl="0" marL="0" rtl="0" algn="l">
              <a:spcBef>
                <a:spcPts val="600"/>
              </a:spcBef>
              <a:spcAft>
                <a:spcPts val="0"/>
              </a:spcAft>
              <a:buSzPct val="79999"/>
              <a:buNone/>
            </a:pPr>
            <a:r>
              <a:rPr lang="en-US"/>
              <a:t>        this.subscription = txtClick.subscribe((n) =&gt; {</a:t>
            </a:r>
            <a:endParaRPr/>
          </a:p>
          <a:p>
            <a:pPr indent="0" lvl="0" marL="0" rtl="0" algn="l">
              <a:spcBef>
                <a:spcPts val="600"/>
              </a:spcBef>
              <a:spcAft>
                <a:spcPts val="0"/>
              </a:spcAft>
              <a:buSzPct val="79999"/>
              <a:buNone/>
            </a:pPr>
            <a:r>
              <a:rPr lang="en-US"/>
              <a:t>            console.log(n);</a:t>
            </a:r>
            <a:endParaRPr/>
          </a:p>
          <a:p>
            <a:pPr indent="0" lvl="0" marL="0" rtl="0" algn="l">
              <a:spcBef>
                <a:spcPts val="600"/>
              </a:spcBef>
              <a:spcAft>
                <a:spcPts val="0"/>
              </a:spcAft>
              <a:buSzPct val="79999"/>
              <a:buNone/>
            </a:pPr>
            <a:r>
              <a:rPr lang="en-US"/>
              <a:t>        }, (error) =&gt; {</a:t>
            </a:r>
            <a:endParaRPr/>
          </a:p>
          <a:p>
            <a:pPr indent="0" lvl="0" marL="0" rtl="0" algn="l">
              <a:spcBef>
                <a:spcPts val="600"/>
              </a:spcBef>
              <a:spcAft>
                <a:spcPts val="0"/>
              </a:spcAft>
              <a:buSzPct val="79999"/>
              <a:buNone/>
            </a:pPr>
            <a:r>
              <a:rPr lang="en-US"/>
              <a:t>            console.log(error);</a:t>
            </a:r>
            <a:endParaRPr/>
          </a:p>
          <a:p>
            <a:pPr indent="0" lvl="0" marL="0" rtl="0" algn="l">
              <a:spcBef>
                <a:spcPts val="600"/>
              </a:spcBef>
              <a:spcAft>
                <a:spcPts val="0"/>
              </a:spcAft>
              <a:buSzPct val="79999"/>
              <a:buNone/>
            </a:pPr>
            <a:r>
              <a:rPr lang="en-US"/>
              <a:t>        }, () =&gt; {</a:t>
            </a:r>
            <a:endParaRPr/>
          </a:p>
          <a:p>
            <a:pPr indent="0" lvl="0" marL="0" rtl="0" algn="l">
              <a:spcBef>
                <a:spcPts val="600"/>
              </a:spcBef>
              <a:spcAft>
                <a:spcPts val="0"/>
              </a:spcAft>
              <a:buSzPct val="79999"/>
              <a:buNone/>
            </a:pPr>
            <a:r>
              <a:rPr lang="en-US"/>
              <a:t>            console.log("Completed");</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    ngOnDestroy() {</a:t>
            </a:r>
            <a:endParaRPr/>
          </a:p>
          <a:p>
            <a:pPr indent="0" lvl="0" marL="0" rtl="0" algn="l">
              <a:spcBef>
                <a:spcPts val="600"/>
              </a:spcBef>
              <a:spcAft>
                <a:spcPts val="0"/>
              </a:spcAft>
              <a:buSzPct val="79999"/>
              <a:buNone/>
            </a:pPr>
            <a:r>
              <a:rPr lang="en-US"/>
              <a:t>        this.subscription.unsubscribe();</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4"/>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c:\angular\app1\src\app\home\home.component.html </a:t>
            </a:r>
            <a:endParaRPr/>
          </a:p>
          <a:p>
            <a:pPr indent="0" lvl="0" marL="0" rtl="0" algn="l">
              <a:spcBef>
                <a:spcPts val="1000"/>
              </a:spcBef>
              <a:spcAft>
                <a:spcPts val="0"/>
              </a:spcAft>
              <a:buSzPct val="79999"/>
              <a:buNone/>
            </a:pPr>
            <a:r>
              <a:rPr lang="en-US"/>
              <a:t>&lt;div class="class1"&gt;   </a:t>
            </a:r>
            <a:endParaRPr/>
          </a:p>
          <a:p>
            <a:pPr indent="0" lvl="0" marL="0" rtl="0" algn="l">
              <a:spcBef>
                <a:spcPts val="1000"/>
              </a:spcBef>
              <a:spcAft>
                <a:spcPts val="0"/>
              </a:spcAft>
              <a:buSzPct val="79999"/>
              <a:buNone/>
            </a:pPr>
            <a:r>
              <a:rPr lang="en-US"/>
              <a:t>&lt;h5&gt;Home&lt;/h5&gt;   </a:t>
            </a:r>
            <a:endParaRPr/>
          </a:p>
          <a:p>
            <a:pPr indent="0" lvl="0" marL="0" rtl="0" algn="l">
              <a:spcBef>
                <a:spcPts val="1000"/>
              </a:spcBef>
              <a:spcAft>
                <a:spcPts val="0"/>
              </a:spcAft>
              <a:buSzPct val="79999"/>
              <a:buNone/>
            </a:pPr>
            <a:r>
              <a:rPr lang="en-US"/>
              <a:t>&lt;input type="text" id="txt1"&gt; </a:t>
            </a:r>
            <a:endParaRPr/>
          </a:p>
          <a:p>
            <a:pPr indent="0" lvl="0" marL="0" rtl="0" algn="l">
              <a:spcBef>
                <a:spcPts val="1000"/>
              </a:spcBef>
              <a:spcAft>
                <a:spcPts val="0"/>
              </a:spcAft>
              <a:buSzPct val="79999"/>
              <a:buNone/>
            </a:pPr>
            <a:r>
              <a:rPr lang="en-US"/>
              <a:t>&lt;/div&gt;</a:t>
            </a:r>
            <a:endParaRPr/>
          </a:p>
          <a:p>
            <a:pPr indent="0" lvl="0" marL="0" rtl="0" algn="l">
              <a:spcBef>
                <a:spcPts val="1000"/>
              </a:spcBef>
              <a:spcAft>
                <a:spcPts val="0"/>
              </a:spcAft>
              <a:buSzPct val="79999"/>
              <a:buNone/>
            </a:pPr>
            <a:r>
              <a:t/>
            </a:r>
            <a:endParaRPr/>
          </a:p>
          <a:p>
            <a:pPr indent="0" lvl="0" marL="0" rtl="0" algn="l">
              <a:spcBef>
                <a:spcPts val="1000"/>
              </a:spcBef>
              <a:spcAft>
                <a:spcPts val="0"/>
              </a:spcAft>
              <a:buSzPct val="79999"/>
              <a:buNone/>
            </a:pPr>
            <a:r>
              <a:rPr b="1" lang="en-US"/>
              <a:t>c: \angular\ app1\ src\ app\ about\ about.component.ts</a:t>
            </a:r>
            <a:endParaRPr b="1"/>
          </a:p>
          <a:p>
            <a:pPr indent="0" lvl="0" marL="0" rtl="0" algn="l">
              <a:spcBef>
                <a:spcPts val="1000"/>
              </a:spcBef>
              <a:spcAft>
                <a:spcPts val="0"/>
              </a:spcAft>
              <a:buSzPct val="79999"/>
              <a:buNone/>
            </a:pPr>
            <a:r>
              <a:rPr lang="en-US"/>
              <a:t>import {Component,OnInit} from '@angular/core';</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'app-about',</a:t>
            </a:r>
            <a:endParaRPr/>
          </a:p>
          <a:p>
            <a:pPr indent="0" lvl="0" marL="0" rtl="0" algn="l">
              <a:spcBef>
                <a:spcPts val="1000"/>
              </a:spcBef>
              <a:spcAft>
                <a:spcPts val="0"/>
              </a:spcAft>
              <a:buSzPct val="79999"/>
              <a:buNone/>
            </a:pPr>
            <a:r>
              <a:rPr lang="en-US"/>
              <a:t>    templateUrl: './about.component.html',</a:t>
            </a:r>
            <a:endParaRPr/>
          </a:p>
          <a:p>
            <a:pPr indent="0" lvl="0" marL="0" rtl="0" algn="l">
              <a:spcBef>
                <a:spcPts val="1000"/>
              </a:spcBef>
              <a:spcAft>
                <a:spcPts val="0"/>
              </a:spcAft>
              <a:buSzPct val="79999"/>
              <a:buNone/>
            </a:pPr>
            <a:r>
              <a:rPr lang="en-US"/>
              <a:t>    styleUrls: ['./about.component.css']</a:t>
            </a:r>
            <a:endParaRPr/>
          </a:p>
          <a:p>
            <a:pPr indent="0" lvl="0" marL="0" rtl="0" algn="l">
              <a:spcBef>
                <a:spcPts val="1000"/>
              </a:spcBef>
              <a:spcAft>
                <a:spcPts val="0"/>
              </a:spcAft>
              <a:buSzPct val="79999"/>
              <a:buNone/>
            </a:pPr>
            <a:r>
              <a:rPr lang="en-US"/>
              <a:t>}) export class AboutComponent implements OnInit {</a:t>
            </a:r>
            <a:endParaRPr/>
          </a:p>
          <a:p>
            <a:pPr indent="0" lvl="0" marL="0" rtl="0" algn="l">
              <a:spcBef>
                <a:spcPts val="1000"/>
              </a:spcBef>
              <a:spcAft>
                <a:spcPts val="0"/>
              </a:spcAft>
              <a:buSzPct val="79999"/>
              <a:buNone/>
            </a:pPr>
            <a:r>
              <a:rPr lang="en-US"/>
              <a:t>    constructor() {}</a:t>
            </a:r>
            <a:endParaRPr/>
          </a:p>
          <a:p>
            <a:pPr indent="0" lvl="0" marL="0" rtl="0" algn="l">
              <a:spcBef>
                <a:spcPts val="1000"/>
              </a:spcBef>
              <a:spcAft>
                <a:spcPts val="0"/>
              </a:spcAft>
              <a:buSzPct val="79999"/>
              <a:buNone/>
            </a:pPr>
            <a:r>
              <a:rPr lang="en-US"/>
              <a:t>    ngOnInit() {}</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 </a:t>
            </a:r>
            <a:endParaRPr/>
          </a:p>
          <a:p>
            <a:pPr indent="-342900" lvl="0" marL="342900" rtl="0" algn="l">
              <a:spcBef>
                <a:spcPts val="1000"/>
              </a:spcBef>
              <a:spcAft>
                <a:spcPts val="0"/>
              </a:spcAft>
              <a:buSzPct val="79999"/>
              <a:buChar char="►"/>
            </a:pPr>
            <a:r>
              <a:rPr b="1" lang="en-US"/>
              <a:t>c:\angular\app1\src\app\about\about.component.html </a:t>
            </a:r>
            <a:endParaRPr/>
          </a:p>
          <a:p>
            <a:pPr indent="0" lvl="0" marL="0" rtl="0" algn="l">
              <a:spcBef>
                <a:spcPts val="1000"/>
              </a:spcBef>
              <a:spcAft>
                <a:spcPts val="0"/>
              </a:spcAft>
              <a:buSzPct val="79999"/>
              <a:buNone/>
            </a:pPr>
            <a:r>
              <a:rPr lang="en-US"/>
              <a:t>&lt;div class="class1"&gt;   </a:t>
            </a:r>
            <a:endParaRPr/>
          </a:p>
          <a:p>
            <a:pPr indent="0" lvl="0" marL="0" rtl="0" algn="l">
              <a:spcBef>
                <a:spcPts val="1000"/>
              </a:spcBef>
              <a:spcAft>
                <a:spcPts val="0"/>
              </a:spcAft>
              <a:buSzPct val="79999"/>
              <a:buNone/>
            </a:pPr>
            <a:r>
              <a:rPr lang="en-US"/>
              <a:t>&lt;h5&gt;About&lt;/h5&gt; </a:t>
            </a:r>
            <a:endParaRPr/>
          </a:p>
          <a:p>
            <a:pPr indent="0" lvl="0" marL="0" rtl="0" algn="l">
              <a:spcBef>
                <a:spcPts val="1000"/>
              </a:spcBef>
              <a:spcAft>
                <a:spcPts val="0"/>
              </a:spcAft>
              <a:buSzPct val="79999"/>
              <a:buNone/>
            </a:pPr>
            <a:r>
              <a:rPr lang="en-US"/>
              <a:t>&lt;/div&gt;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contact\ contact.component.ts</a:t>
            </a:r>
            <a:endParaRPr b="1"/>
          </a:p>
          <a:p>
            <a:pPr indent="0" lvl="0" marL="0" rtl="0" algn="l">
              <a:spcBef>
                <a:spcPts val="1000"/>
              </a:spcBef>
              <a:spcAft>
                <a:spcPts val="0"/>
              </a:spcAft>
              <a:buSzPts val="1440"/>
              <a:buNone/>
            </a:pPr>
            <a:r>
              <a:rPr lang="en-US"/>
              <a:t>import {Component,OnInit} from '@angular/core';</a:t>
            </a:r>
            <a:endParaRPr/>
          </a:p>
          <a:p>
            <a:pPr indent="0" lvl="0" marL="0" rtl="0" algn="l">
              <a:spcBef>
                <a:spcPts val="1000"/>
              </a:spcBef>
              <a:spcAft>
                <a:spcPts val="0"/>
              </a:spcAft>
              <a:buSzPts val="1440"/>
              <a:buNone/>
            </a:pPr>
            <a:r>
              <a:rPr lang="en-US"/>
              <a:t>@Component({</a:t>
            </a:r>
            <a:endParaRPr/>
          </a:p>
          <a:p>
            <a:pPr indent="0" lvl="0" marL="0" rtl="0" algn="l">
              <a:spcBef>
                <a:spcPts val="1000"/>
              </a:spcBef>
              <a:spcAft>
                <a:spcPts val="0"/>
              </a:spcAft>
              <a:buSzPts val="1440"/>
              <a:buNone/>
            </a:pPr>
            <a:r>
              <a:rPr lang="en-US"/>
              <a:t>    selector: 'app-contact',</a:t>
            </a:r>
            <a:endParaRPr/>
          </a:p>
          <a:p>
            <a:pPr indent="0" lvl="0" marL="0" rtl="0" algn="l">
              <a:spcBef>
                <a:spcPts val="1000"/>
              </a:spcBef>
              <a:spcAft>
                <a:spcPts val="0"/>
              </a:spcAft>
              <a:buSzPts val="1440"/>
              <a:buNone/>
            </a:pPr>
            <a:r>
              <a:rPr lang="en-US"/>
              <a:t>    templateUrl: './contact.component.html',</a:t>
            </a:r>
            <a:endParaRPr/>
          </a:p>
          <a:p>
            <a:pPr indent="0" lvl="0" marL="0" rtl="0" algn="l">
              <a:spcBef>
                <a:spcPts val="1000"/>
              </a:spcBef>
              <a:spcAft>
                <a:spcPts val="0"/>
              </a:spcAft>
              <a:buSzPts val="1440"/>
              <a:buNone/>
            </a:pPr>
            <a:r>
              <a:rPr lang="en-US"/>
              <a:t>    styleUrls: ['./contact.component.css']</a:t>
            </a:r>
            <a:endParaRPr/>
          </a:p>
          <a:p>
            <a:pPr indent="0" lvl="0" marL="0" rtl="0" algn="l">
              <a:spcBef>
                <a:spcPts val="1000"/>
              </a:spcBef>
              <a:spcAft>
                <a:spcPts val="0"/>
              </a:spcAft>
              <a:buSzPts val="1440"/>
              <a:buNone/>
            </a:pPr>
            <a:r>
              <a:rPr lang="en-US"/>
              <a:t>}) export class ContactComponent implements OnInit {</a:t>
            </a:r>
            <a:endParaRPr/>
          </a:p>
          <a:p>
            <a:pPr indent="0" lvl="0" marL="0" rtl="0" algn="l">
              <a:spcBef>
                <a:spcPts val="1000"/>
              </a:spcBef>
              <a:spcAft>
                <a:spcPts val="0"/>
              </a:spcAft>
              <a:buSzPts val="1440"/>
              <a:buNone/>
            </a:pPr>
            <a:r>
              <a:rPr lang="en-US"/>
              <a:t>    constructor() {}</a:t>
            </a:r>
            <a:endParaRPr/>
          </a:p>
          <a:p>
            <a:pPr indent="0" lvl="0" marL="0" rtl="0" algn="l">
              <a:spcBef>
                <a:spcPts val="1000"/>
              </a:spcBef>
              <a:spcAft>
                <a:spcPts val="0"/>
              </a:spcAft>
              <a:buSzPts val="1440"/>
              <a:buNone/>
            </a:pPr>
            <a:r>
              <a:rPr lang="en-US"/>
              <a:t>    ngOnInit() {}</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c:\angular\app1\src\app\contact\contact.component.html </a:t>
            </a:r>
            <a:endParaRPr/>
          </a:p>
          <a:p>
            <a:pPr indent="0" lvl="0" marL="0" rtl="0" algn="l">
              <a:spcBef>
                <a:spcPts val="1000"/>
              </a:spcBef>
              <a:spcAft>
                <a:spcPts val="0"/>
              </a:spcAft>
              <a:buSzPts val="1440"/>
              <a:buNone/>
            </a:pPr>
            <a:r>
              <a:rPr lang="en-US"/>
              <a:t>&lt;div class="class1"&gt;   </a:t>
            </a:r>
            <a:endParaRPr/>
          </a:p>
          <a:p>
            <a:pPr indent="0" lvl="0" marL="0" rtl="0" algn="l">
              <a:spcBef>
                <a:spcPts val="1000"/>
              </a:spcBef>
              <a:spcAft>
                <a:spcPts val="0"/>
              </a:spcAft>
              <a:buSzPts val="1440"/>
              <a:buNone/>
            </a:pPr>
            <a:r>
              <a:rPr lang="en-US"/>
              <a:t>&lt;h5&gt;Contact&lt;/h5&gt; </a:t>
            </a:r>
            <a:endParaRPr/>
          </a:p>
          <a:p>
            <a:pPr indent="0" lvl="0" marL="0" rtl="0" algn="l">
              <a:spcBef>
                <a:spcPts val="1000"/>
              </a:spcBef>
              <a:spcAft>
                <a:spcPts val="0"/>
              </a:spcAft>
              <a:buSzPts val="1440"/>
              <a:buNone/>
            </a:pPr>
            <a:r>
              <a:rPr lang="en-US"/>
              <a:t>&lt;/div&gt;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6"/>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Executing the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342900" lvl="0" marL="342900" rtl="0" algn="l">
              <a:spcBef>
                <a:spcPts val="1000"/>
              </a:spcBef>
              <a:spcAft>
                <a:spcPts val="0"/>
              </a:spcAft>
              <a:buSzPts val="1440"/>
              <a:buChar char="►"/>
            </a:pPr>
            <a:r>
              <a:rPr lang="en-US"/>
              <a:t>cd c:\angular\app1 </a:t>
            </a:r>
            <a:endParaRPr/>
          </a:p>
          <a:p>
            <a:pPr indent="-342900" lvl="0" marL="342900" rtl="0" algn="l">
              <a:spcBef>
                <a:spcPts val="1000"/>
              </a:spcBef>
              <a:spcAft>
                <a:spcPts val="0"/>
              </a:spcAft>
              <a:buSzPts val="1440"/>
              <a:buChar char="►"/>
            </a:pPr>
            <a:r>
              <a:rPr lang="en-US"/>
              <a:t>ng  serve </a:t>
            </a:r>
            <a:endParaRPr/>
          </a:p>
          <a:p>
            <a:pPr indent="-342900" lvl="0" marL="342900" rtl="0" algn="l">
              <a:spcBef>
                <a:spcPts val="1000"/>
              </a:spcBef>
              <a:spcAft>
                <a:spcPts val="0"/>
              </a:spcAft>
              <a:buSzPts val="1440"/>
              <a:buChar char="►"/>
            </a:pPr>
            <a:r>
              <a:rPr lang="en-US"/>
              <a:t>Open the browser and enter the following URL: </a:t>
            </a:r>
            <a:endParaRPr/>
          </a:p>
          <a:p>
            <a:pPr indent="-342900" lvl="0" marL="342900" rtl="0" algn="l">
              <a:spcBef>
                <a:spcPts val="1000"/>
              </a:spcBef>
              <a:spcAft>
                <a:spcPts val="0"/>
              </a:spcAft>
              <a:buSzPts val="1440"/>
              <a:buChar char="►"/>
            </a:pPr>
            <a:r>
              <a:rPr lang="en-US"/>
              <a:t>http://localhost:4200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idx="1" type="body"/>
          </p:nvPr>
        </p:nvSpPr>
        <p:spPr>
          <a:xfrm>
            <a:off x="677334" y="219456"/>
            <a:ext cx="8596668" cy="652097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u="sng"/>
              <a:t>Creating Observable </a:t>
            </a:r>
            <a:endParaRPr/>
          </a:p>
          <a:p>
            <a:pPr indent="0" lvl="0" marL="0" rtl="0" algn="l">
              <a:spcBef>
                <a:spcPts val="1000"/>
              </a:spcBef>
              <a:spcAft>
                <a:spcPts val="0"/>
              </a:spcAft>
              <a:buSzPts val="1440"/>
              <a:buNone/>
            </a:pPr>
            <a:r>
              <a:rPr b="1" lang="en-US"/>
              <a:t>Import “Observable”: </a:t>
            </a:r>
            <a:endParaRPr/>
          </a:p>
          <a:p>
            <a:pPr indent="0" lvl="0" marL="0" rtl="0" algn="l">
              <a:spcBef>
                <a:spcPts val="1000"/>
              </a:spcBef>
              <a:spcAft>
                <a:spcPts val="0"/>
              </a:spcAft>
              <a:buSzPts val="1440"/>
              <a:buNone/>
            </a:pPr>
            <a:r>
              <a:rPr lang="en-US"/>
              <a:t>import { Observable } from “rxjs/Observable”;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a:t>Import RxJS Operators: </a:t>
            </a:r>
            <a:endParaRPr/>
          </a:p>
          <a:p>
            <a:pPr indent="0" lvl="0" marL="0" rtl="0" algn="l">
              <a:spcBef>
                <a:spcPts val="1000"/>
              </a:spcBef>
              <a:spcAft>
                <a:spcPts val="0"/>
              </a:spcAft>
              <a:buSzPts val="1440"/>
              <a:buNone/>
            </a:pPr>
            <a:r>
              <a:rPr lang="en-US"/>
              <a:t>import “rxjs/rx”;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a:t>Creating Observable: </a:t>
            </a:r>
            <a:endParaRPr/>
          </a:p>
          <a:p>
            <a:pPr indent="0" lvl="0" marL="0" rtl="0" algn="l">
              <a:spcBef>
                <a:spcPts val="1000"/>
              </a:spcBef>
              <a:spcAft>
                <a:spcPts val="0"/>
              </a:spcAft>
              <a:buSzPts val="1440"/>
              <a:buNone/>
            </a:pPr>
            <a:r>
              <a:rPr lang="en-US"/>
              <a:t>1. Observable.interval( ) </a:t>
            </a:r>
            <a:endParaRPr/>
          </a:p>
          <a:p>
            <a:pPr indent="0" lvl="0" marL="0" rtl="0" algn="l">
              <a:spcBef>
                <a:spcPts val="1000"/>
              </a:spcBef>
              <a:spcAft>
                <a:spcPts val="0"/>
              </a:spcAft>
              <a:buSzPts val="1440"/>
              <a:buNone/>
            </a:pPr>
            <a:r>
              <a:rPr lang="en-US"/>
              <a:t>2. Observable.range( ) </a:t>
            </a:r>
            <a:endParaRPr/>
          </a:p>
          <a:p>
            <a:pPr indent="0" lvl="0" marL="0" rtl="0" algn="l">
              <a:spcBef>
                <a:spcPts val="1000"/>
              </a:spcBef>
              <a:spcAft>
                <a:spcPts val="0"/>
              </a:spcAft>
              <a:buSzPts val="1440"/>
              <a:buNone/>
            </a:pPr>
            <a:r>
              <a:rPr lang="en-US"/>
              <a:t>3. Observable.from( ) </a:t>
            </a:r>
            <a:endParaRPr/>
          </a:p>
          <a:p>
            <a:pPr indent="0" lvl="0" marL="0" rtl="0" algn="l">
              <a:spcBef>
                <a:spcPts val="1000"/>
              </a:spcBef>
              <a:spcAft>
                <a:spcPts val="0"/>
              </a:spcAft>
              <a:buSzPts val="1440"/>
              <a:buNone/>
            </a:pPr>
            <a:r>
              <a:rPr lang="en-US"/>
              <a:t>4. Observable.fromEvent( ) </a:t>
            </a:r>
            <a:endParaRPr/>
          </a:p>
          <a:p>
            <a:pPr indent="0" lvl="0" marL="0" rtl="0" algn="l">
              <a:spcBef>
                <a:spcPts val="1000"/>
              </a:spcBef>
              <a:spcAft>
                <a:spcPts val="0"/>
              </a:spcAft>
              <a:buSzPts val="1440"/>
              <a:buNone/>
            </a:pPr>
            <a:r>
              <a:rPr lang="en-US"/>
              <a:t>5. Observable.create( ) </a:t>
            </a:r>
            <a:endParaRPr/>
          </a:p>
          <a:p>
            <a:pPr indent="0" lvl="0" marL="0" rtl="0" algn="l">
              <a:spcBef>
                <a:spcPts val="1000"/>
              </a:spcBef>
              <a:spcAft>
                <a:spcPts val="0"/>
              </a:spcAft>
              <a:buSzPts val="1440"/>
              <a:buNone/>
            </a:pPr>
            <a:r>
              <a:rPr lang="en-US"/>
              <a:t>6. Subject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Custom Observables</a:t>
            </a:r>
            <a:endParaRPr/>
          </a:p>
        </p:txBody>
      </p:sp>
      <p:sp>
        <p:nvSpPr>
          <p:cNvPr id="364" name="Google Shape;364;p57"/>
          <p:cNvSpPr txBox="1"/>
          <p:nvPr>
            <p:ph idx="1" type="body"/>
          </p:nvPr>
        </p:nvSpPr>
        <p:spPr>
          <a:xfrm>
            <a:off x="677334" y="1630245"/>
            <a:ext cx="8596668" cy="44111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 emits (passes) “event arguments” to the observer, everytime the event is raised. </a:t>
            </a:r>
            <a:endParaRPr/>
          </a:p>
        </p:txBody>
      </p:sp>
      <p:pic>
        <p:nvPicPr>
          <p:cNvPr id="365" name="Google Shape;365;p57"/>
          <p:cNvPicPr preferRelativeResize="0"/>
          <p:nvPr/>
        </p:nvPicPr>
        <p:blipFill rotWithShape="1">
          <a:blip r:embed="rId3">
            <a:alphaModFix/>
          </a:blip>
          <a:srcRect b="0" l="0" r="0" t="0"/>
          <a:stretch/>
        </p:blipFill>
        <p:spPr>
          <a:xfrm>
            <a:off x="1963482" y="2430506"/>
            <a:ext cx="6024372" cy="2329190"/>
          </a:xfrm>
          <a:prstGeom prst="rect">
            <a:avLst/>
          </a:prstGeom>
          <a:noFill/>
          <a:ln>
            <a:noFill/>
          </a:ln>
        </p:spPr>
      </p:pic>
      <p:pic>
        <p:nvPicPr>
          <p:cNvPr id="366" name="Google Shape;366;p57"/>
          <p:cNvPicPr preferRelativeResize="0"/>
          <p:nvPr/>
        </p:nvPicPr>
        <p:blipFill rotWithShape="1">
          <a:blip r:embed="rId4">
            <a:alphaModFix/>
          </a:blip>
          <a:srcRect b="0" l="0" r="0" t="0"/>
          <a:stretch/>
        </p:blipFill>
        <p:spPr>
          <a:xfrm>
            <a:off x="2431717" y="4759696"/>
            <a:ext cx="5087902" cy="154004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8"/>
          <p:cNvSpPr txBox="1"/>
          <p:nvPr>
            <p:ph idx="1" type="body"/>
          </p:nvPr>
        </p:nvSpPr>
        <p:spPr>
          <a:xfrm>
            <a:off x="677334" y="245583"/>
            <a:ext cx="8596668" cy="579578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Creating Custom Observables </a:t>
            </a:r>
            <a:endParaRPr/>
          </a:p>
          <a:p>
            <a:pPr indent="0" lvl="1" marL="400050" rtl="0" algn="l">
              <a:spcBef>
                <a:spcPts val="1000"/>
              </a:spcBef>
              <a:spcAft>
                <a:spcPts val="0"/>
              </a:spcAft>
              <a:buSzPts val="1440"/>
              <a:buNone/>
            </a:pPr>
            <a:r>
              <a:rPr lang="en-US" sz="1800"/>
              <a:t>import { Observer } from "rxjs/Observer"; </a:t>
            </a:r>
            <a:endParaRPr/>
          </a:p>
          <a:p>
            <a:pPr indent="0" lvl="1" marL="400050" rtl="0" algn="l">
              <a:spcBef>
                <a:spcPts val="1000"/>
              </a:spcBef>
              <a:spcAft>
                <a:spcPts val="0"/>
              </a:spcAft>
              <a:buSzPts val="1440"/>
              <a:buNone/>
            </a:pPr>
            <a:r>
              <a:rPr lang="en-US" sz="1800"/>
              <a:t>Observable.create( (observer : Observer) =&gt; {  </a:t>
            </a:r>
            <a:endParaRPr/>
          </a:p>
          <a:p>
            <a:pPr indent="0" lvl="2" marL="800100" rtl="0" algn="l">
              <a:spcBef>
                <a:spcPts val="1000"/>
              </a:spcBef>
              <a:spcAft>
                <a:spcPts val="0"/>
              </a:spcAft>
              <a:buSzPts val="1280"/>
              <a:buNone/>
            </a:pPr>
            <a:r>
              <a:rPr lang="en-US" sz="1600"/>
              <a:t>observer.next(data); //passes data to "handle data" function  </a:t>
            </a:r>
            <a:endParaRPr/>
          </a:p>
          <a:p>
            <a:pPr indent="0" lvl="2" marL="800100" rtl="0" algn="l">
              <a:spcBef>
                <a:spcPts val="1000"/>
              </a:spcBef>
              <a:spcAft>
                <a:spcPts val="0"/>
              </a:spcAft>
              <a:buSzPts val="1280"/>
              <a:buNone/>
            </a:pPr>
            <a:r>
              <a:rPr lang="en-US" sz="1600"/>
              <a:t>observer.error(data); //passes data to "handle error" function  </a:t>
            </a:r>
            <a:endParaRPr/>
          </a:p>
          <a:p>
            <a:pPr indent="0" lvl="2" marL="800100" rtl="0" algn="l">
              <a:spcBef>
                <a:spcPts val="1000"/>
              </a:spcBef>
              <a:spcAft>
                <a:spcPts val="0"/>
              </a:spcAft>
              <a:buSzPts val="1280"/>
              <a:buNone/>
            </a:pPr>
            <a:r>
              <a:rPr lang="en-US" sz="1600"/>
              <a:t>observer.complete(); //finishes the observable and calls "handle completion" function</a:t>
            </a:r>
            <a:endParaRPr/>
          </a:p>
          <a:p>
            <a:pPr indent="0" lvl="1" marL="400050" rtl="0" algn="l">
              <a:spcBef>
                <a:spcPts val="1000"/>
              </a:spcBef>
              <a:spcAft>
                <a:spcPts val="0"/>
              </a:spcAft>
              <a:buSzPts val="1440"/>
              <a:buNone/>
            </a:pPr>
            <a:r>
              <a:rPr lang="en-US" sz="1800"/>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9"/>
          <p:cNvSpPr txBox="1"/>
          <p:nvPr>
            <p:ph idx="1" type="body"/>
          </p:nvPr>
        </p:nvSpPr>
        <p:spPr>
          <a:xfrm>
            <a:off x="677334" y="276933"/>
            <a:ext cx="8596668" cy="576442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Custom Observables - Example </a:t>
            </a:r>
            <a:endParaRPr/>
          </a:p>
          <a:p>
            <a:pPr indent="-342900" lvl="0" marL="342900" rtl="0" algn="l">
              <a:spcBef>
                <a:spcPts val="1000"/>
              </a:spcBef>
              <a:spcAft>
                <a:spcPts val="0"/>
              </a:spcAft>
              <a:buSzPts val="1440"/>
              <a:buChar char="►"/>
            </a:pPr>
            <a:r>
              <a:rPr lang="en-US"/>
              <a:t>Creating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342900" lvl="0" marL="342900" rtl="0" algn="l">
              <a:spcBef>
                <a:spcPts val="1000"/>
              </a:spcBef>
              <a:spcAft>
                <a:spcPts val="0"/>
              </a:spcAft>
              <a:buSzPts val="1440"/>
              <a:buChar char="►"/>
            </a:pPr>
            <a:r>
              <a:rPr lang="en-US"/>
              <a:t>cd c:\angular </a:t>
            </a:r>
            <a:endParaRPr/>
          </a:p>
          <a:p>
            <a:pPr indent="-342900" lvl="0" marL="342900" rtl="0" algn="l">
              <a:spcBef>
                <a:spcPts val="1000"/>
              </a:spcBef>
              <a:spcAft>
                <a:spcPts val="0"/>
              </a:spcAft>
              <a:buSzPts val="1440"/>
              <a:buChar char="►"/>
            </a:pPr>
            <a:r>
              <a:rPr lang="en-US"/>
              <a:t>ng  new  app1 </a:t>
            </a:r>
            <a:endParaRPr/>
          </a:p>
          <a:p>
            <a:pPr indent="-342900" lvl="0" marL="342900" rtl="0" algn="l">
              <a:spcBef>
                <a:spcPts val="1000"/>
              </a:spcBef>
              <a:spcAft>
                <a:spcPts val="0"/>
              </a:spcAft>
              <a:buSzPts val="1440"/>
              <a:buChar char="►"/>
            </a:pPr>
            <a:r>
              <a:rPr lang="en-US"/>
              <a:t>cd  c:\angular\app1 </a:t>
            </a:r>
            <a:endParaRPr/>
          </a:p>
          <a:p>
            <a:pPr indent="-342900" lvl="0" marL="342900" rtl="0" algn="l">
              <a:spcBef>
                <a:spcPts val="1000"/>
              </a:spcBef>
              <a:spcAft>
                <a:spcPts val="0"/>
              </a:spcAft>
              <a:buSzPts val="1440"/>
              <a:buChar char="►"/>
            </a:pPr>
            <a:r>
              <a:rPr lang="en-US"/>
              <a:t>ng  g  component  Home </a:t>
            </a:r>
            <a:endParaRPr/>
          </a:p>
          <a:p>
            <a:pPr indent="-342900" lvl="0" marL="342900" rtl="0" algn="l">
              <a:spcBef>
                <a:spcPts val="1000"/>
              </a:spcBef>
              <a:spcAft>
                <a:spcPts val="0"/>
              </a:spcAft>
              <a:buSzPts val="1440"/>
              <a:buChar char="►"/>
            </a:pPr>
            <a:r>
              <a:rPr lang="en-US"/>
              <a:t>ng  g  component  About </a:t>
            </a:r>
            <a:endParaRPr/>
          </a:p>
          <a:p>
            <a:pPr indent="-342900" lvl="0" marL="342900" rtl="0" algn="l">
              <a:spcBef>
                <a:spcPts val="1000"/>
              </a:spcBef>
              <a:spcAft>
                <a:spcPts val="0"/>
              </a:spcAft>
              <a:buSzPts val="1440"/>
              <a:buChar char="►"/>
            </a:pPr>
            <a:r>
              <a:rPr lang="en-US"/>
              <a:t>ng  g  component  Contact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0"/>
          <p:cNvSpPr txBox="1"/>
          <p:nvPr>
            <p:ph idx="1" type="body"/>
          </p:nvPr>
        </p:nvSpPr>
        <p:spPr>
          <a:xfrm>
            <a:off x="677334" y="130629"/>
            <a:ext cx="8596668" cy="6646381"/>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SzPct val="79999"/>
              <a:buChar char="►"/>
            </a:pPr>
            <a:r>
              <a:rPr b="1" lang="en-US"/>
              <a:t>c: \angular\ app1\ src\ app\ app.module.ts</a:t>
            </a:r>
            <a:endParaRPr b="1"/>
          </a:p>
          <a:p>
            <a:pPr indent="0" lvl="0" marL="0" rtl="0" algn="l">
              <a:spcBef>
                <a:spcPts val="1000"/>
              </a:spcBef>
              <a:spcAft>
                <a:spcPts val="0"/>
              </a:spcAft>
              <a:buSzPct val="79999"/>
              <a:buNone/>
            </a:pPr>
            <a:r>
              <a:rPr lang="en-US"/>
              <a:t>import {BrowserModule} from '@angular/platform-browser';</a:t>
            </a:r>
            <a:endParaRPr/>
          </a:p>
          <a:p>
            <a:pPr indent="0" lvl="0" marL="0" rtl="0" algn="l">
              <a:spcBef>
                <a:spcPts val="1000"/>
              </a:spcBef>
              <a:spcAft>
                <a:spcPts val="0"/>
              </a:spcAft>
              <a:buSzPct val="79999"/>
              <a:buNone/>
            </a:pPr>
            <a:r>
              <a:rPr lang="en-US"/>
              <a:t>import {NgModule} from '@angular/core';</a:t>
            </a:r>
            <a:endParaRPr/>
          </a:p>
          <a:p>
            <a:pPr indent="0" lvl="0" marL="0" rtl="0" algn="l">
              <a:spcBef>
                <a:spcPts val="1000"/>
              </a:spcBef>
              <a:spcAft>
                <a:spcPts val="0"/>
              </a:spcAft>
              <a:buSzPct val="79999"/>
              <a:buNone/>
            </a:pPr>
            <a:r>
              <a:rPr lang="en-US"/>
              <a:t>import {AppComponent} from './app.component';</a:t>
            </a:r>
            <a:endParaRPr/>
          </a:p>
          <a:p>
            <a:pPr indent="0" lvl="0" marL="0" rtl="0" algn="l">
              <a:spcBef>
                <a:spcPts val="1000"/>
              </a:spcBef>
              <a:spcAft>
                <a:spcPts val="0"/>
              </a:spcAft>
              <a:buSzPct val="79999"/>
              <a:buNone/>
            </a:pPr>
            <a:r>
              <a:rPr lang="en-US"/>
              <a:t>import {FormsModule} from "@angular/forms";</a:t>
            </a:r>
            <a:endParaRPr/>
          </a:p>
          <a:p>
            <a:pPr indent="0" lvl="0" marL="0" rtl="0" algn="l">
              <a:spcBef>
                <a:spcPts val="1000"/>
              </a:spcBef>
              <a:spcAft>
                <a:spcPts val="0"/>
              </a:spcAft>
              <a:buSzPct val="79999"/>
              <a:buNone/>
            </a:pPr>
            <a:r>
              <a:rPr lang="en-US"/>
              <a:t>import {Routes,RouterModule} from "@angular/router";</a:t>
            </a:r>
            <a:endParaRPr/>
          </a:p>
          <a:p>
            <a:pPr indent="0" lvl="0" marL="0" rtl="0" algn="l">
              <a:spcBef>
                <a:spcPts val="1000"/>
              </a:spcBef>
              <a:spcAft>
                <a:spcPts val="0"/>
              </a:spcAft>
              <a:buSzPct val="79999"/>
              <a:buNone/>
            </a:pPr>
            <a:r>
              <a:rPr lang="en-US"/>
              <a:t>import { HomeComponent} from './home/home.component';</a:t>
            </a:r>
            <a:endParaRPr/>
          </a:p>
          <a:p>
            <a:pPr indent="0" lvl="0" marL="0" rtl="0" algn="l">
              <a:spcBef>
                <a:spcPts val="1000"/>
              </a:spcBef>
              <a:spcAft>
                <a:spcPts val="0"/>
              </a:spcAft>
              <a:buSzPct val="79999"/>
              <a:buNone/>
            </a:pPr>
            <a:r>
              <a:rPr lang="en-US"/>
              <a:t>import { AboutComponent} from './about/about.component';</a:t>
            </a:r>
            <a:endParaRPr/>
          </a:p>
          <a:p>
            <a:pPr indent="0" lvl="0" marL="0" rtl="0" algn="l">
              <a:spcBef>
                <a:spcPts val="1000"/>
              </a:spcBef>
              <a:spcAft>
                <a:spcPts val="0"/>
              </a:spcAft>
              <a:buSzPct val="79999"/>
              <a:buNone/>
            </a:pPr>
            <a:r>
              <a:rPr lang="en-US"/>
              <a:t>import { ContactComponent} from './contact/contact.component';</a:t>
            </a:r>
            <a:endParaRPr/>
          </a:p>
          <a:p>
            <a:pPr indent="0" lvl="0" marL="0" rtl="0" algn="l">
              <a:spcBef>
                <a:spcPts val="1000"/>
              </a:spcBef>
              <a:spcAft>
                <a:spcPts val="0"/>
              </a:spcAft>
              <a:buSzPct val="79999"/>
              <a:buNone/>
            </a:pPr>
            <a:r>
              <a:rPr lang="en-US"/>
              <a:t>var myroutes: Routes = [{ path: "",    component: HomeComponent}, </a:t>
            </a:r>
            <a:endParaRPr/>
          </a:p>
          <a:p>
            <a:pPr indent="0" lvl="0" marL="0" rtl="0" algn="l">
              <a:spcBef>
                <a:spcPts val="1000"/>
              </a:spcBef>
              <a:spcAft>
                <a:spcPts val="0"/>
              </a:spcAft>
              <a:buSzPct val="79999"/>
              <a:buNone/>
            </a:pPr>
            <a:r>
              <a:rPr lang="en-US"/>
              <a:t>{ path: "home",    component: HomeComponent},</a:t>
            </a:r>
            <a:endParaRPr/>
          </a:p>
          <a:p>
            <a:pPr indent="0" lvl="0" marL="0" rtl="0" algn="l">
              <a:spcBef>
                <a:spcPts val="1000"/>
              </a:spcBef>
              <a:spcAft>
                <a:spcPts val="0"/>
              </a:spcAft>
              <a:buSzPct val="79999"/>
              <a:buNone/>
            </a:pPr>
            <a:r>
              <a:rPr lang="en-US"/>
              <a:t>{ path: "about",    component: AboutComponent},</a:t>
            </a:r>
            <a:endParaRPr/>
          </a:p>
          <a:p>
            <a:pPr indent="0" lvl="0" marL="0" rtl="0" algn="l">
              <a:spcBef>
                <a:spcPts val="1000"/>
              </a:spcBef>
              <a:spcAft>
                <a:spcPts val="0"/>
              </a:spcAft>
              <a:buSzPct val="79999"/>
              <a:buNone/>
            </a:pPr>
            <a:r>
              <a:rPr lang="en-US"/>
              <a:t>{ path: "contact",    component: ContactComponent}];</a:t>
            </a:r>
            <a:endParaRPr/>
          </a:p>
          <a:p>
            <a:pPr indent="0" lvl="0" marL="0" rtl="0" algn="l">
              <a:spcBef>
                <a:spcPts val="1000"/>
              </a:spcBef>
              <a:spcAft>
                <a:spcPts val="0"/>
              </a:spcAft>
              <a:buSzPct val="79999"/>
              <a:buNone/>
            </a:pPr>
            <a:r>
              <a:rPr lang="en-US"/>
              <a:t>var myroutes2 = RouterModule.forRoot(myroutes);</a:t>
            </a:r>
            <a:endParaRPr/>
          </a:p>
          <a:p>
            <a:pPr indent="0" lvl="0" marL="0" rtl="0" algn="l">
              <a:spcBef>
                <a:spcPts val="1000"/>
              </a:spcBef>
              <a:spcAft>
                <a:spcPts val="0"/>
              </a:spcAft>
              <a:buSzPct val="79999"/>
              <a:buNone/>
            </a:pPr>
            <a:r>
              <a:rPr lang="en-US"/>
              <a:t>@NgModule({</a:t>
            </a:r>
            <a:endParaRPr/>
          </a:p>
          <a:p>
            <a:pPr indent="0" lvl="0" marL="0" rtl="0" algn="l">
              <a:spcBef>
                <a:spcPts val="1000"/>
              </a:spcBef>
              <a:spcAft>
                <a:spcPts val="0"/>
              </a:spcAft>
              <a:buSzPct val="79999"/>
              <a:buNone/>
            </a:pPr>
            <a:r>
              <a:rPr lang="en-US"/>
              <a:t>    declarations: [AppComponent, HomeComponent, AboutComponent, ContactComponent],</a:t>
            </a:r>
            <a:endParaRPr/>
          </a:p>
          <a:p>
            <a:pPr indent="0" lvl="0" marL="0" rtl="0" algn="l">
              <a:spcBef>
                <a:spcPts val="1000"/>
              </a:spcBef>
              <a:spcAft>
                <a:spcPts val="0"/>
              </a:spcAft>
              <a:buSzPct val="79999"/>
              <a:buNone/>
            </a:pPr>
            <a:r>
              <a:rPr lang="en-US"/>
              <a:t>    imports: [BrowserModule, FormsModule, myroutes2],</a:t>
            </a:r>
            <a:endParaRPr/>
          </a:p>
          <a:p>
            <a:pPr indent="0" lvl="0" marL="0" rtl="0" algn="l">
              <a:spcBef>
                <a:spcPts val="1000"/>
              </a:spcBef>
              <a:spcAft>
                <a:spcPts val="0"/>
              </a:spcAft>
              <a:buSzPct val="79999"/>
              <a:buNone/>
            </a:pPr>
            <a:r>
              <a:rPr lang="en-US"/>
              <a:t>    providers: [],</a:t>
            </a:r>
            <a:endParaRPr/>
          </a:p>
          <a:p>
            <a:pPr indent="0" lvl="0" marL="0" rtl="0" algn="l">
              <a:spcBef>
                <a:spcPts val="1000"/>
              </a:spcBef>
              <a:spcAft>
                <a:spcPts val="0"/>
              </a:spcAft>
              <a:buSzPct val="79999"/>
              <a:buNone/>
            </a:pPr>
            <a:r>
              <a:rPr lang="en-US"/>
              <a:t>    bootstrap: [AppComponent]</a:t>
            </a:r>
            <a:endParaRPr/>
          </a:p>
          <a:p>
            <a:pPr indent="0" lvl="0" marL="0" rtl="0" algn="l">
              <a:spcBef>
                <a:spcPts val="1000"/>
              </a:spcBef>
              <a:spcAft>
                <a:spcPts val="0"/>
              </a:spcAft>
              <a:buSzPct val="79999"/>
              <a:buNone/>
            </a:pPr>
            <a:r>
              <a:rPr lang="en-US"/>
              <a:t>}) export class AppModule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1"/>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app.component.ts</a:t>
            </a:r>
            <a:endParaRPr b="1"/>
          </a:p>
          <a:p>
            <a:pPr indent="0" lvl="0" marL="0" rtl="0" algn="l">
              <a:spcBef>
                <a:spcPts val="1000"/>
              </a:spcBef>
              <a:spcAft>
                <a:spcPts val="0"/>
              </a:spcAft>
              <a:buSzPts val="1440"/>
              <a:buNone/>
            </a:pPr>
            <a:r>
              <a:rPr lang="en-US"/>
              <a:t>import {Component} from "@angular/core";</a:t>
            </a:r>
            <a:endParaRPr/>
          </a:p>
          <a:p>
            <a:pPr indent="0" lvl="0" marL="0" rtl="0" algn="l">
              <a:spcBef>
                <a:spcPts val="1000"/>
              </a:spcBef>
              <a:spcAft>
                <a:spcPts val="0"/>
              </a:spcAft>
              <a:buSzPts val="1440"/>
              <a:buNone/>
            </a:pPr>
            <a:r>
              <a:rPr lang="en-US"/>
              <a:t>@Component({</a:t>
            </a:r>
            <a:endParaRPr/>
          </a:p>
          <a:p>
            <a:pPr indent="0" lvl="0" marL="0" rtl="0" algn="l">
              <a:spcBef>
                <a:spcPts val="1000"/>
              </a:spcBef>
              <a:spcAft>
                <a:spcPts val="0"/>
              </a:spcAft>
              <a:buSzPts val="1440"/>
              <a:buNone/>
            </a:pPr>
            <a:r>
              <a:rPr lang="en-US"/>
              <a:t>    selector: 'app-root',</a:t>
            </a:r>
            <a:endParaRPr/>
          </a:p>
          <a:p>
            <a:pPr indent="0" lvl="0" marL="0" rtl="0" algn="l">
              <a:spcBef>
                <a:spcPts val="1000"/>
              </a:spcBef>
              <a:spcAft>
                <a:spcPts val="0"/>
              </a:spcAft>
              <a:buSzPts val="1440"/>
              <a:buNone/>
            </a:pPr>
            <a:r>
              <a:rPr lang="en-US"/>
              <a:t>    templateUrl: './app.component.html',</a:t>
            </a:r>
            <a:endParaRPr/>
          </a:p>
          <a:p>
            <a:pPr indent="0" lvl="0" marL="0" rtl="0" algn="l">
              <a:spcBef>
                <a:spcPts val="1000"/>
              </a:spcBef>
              <a:spcAft>
                <a:spcPts val="0"/>
              </a:spcAft>
              <a:buSzPts val="1440"/>
              <a:buNone/>
            </a:pPr>
            <a:r>
              <a:rPr lang="en-US"/>
              <a:t>    styleUrls: ['./app.component.css']</a:t>
            </a:r>
            <a:endParaRPr/>
          </a:p>
          <a:p>
            <a:pPr indent="0" lvl="0" marL="0" rtl="0" algn="l">
              <a:spcBef>
                <a:spcPts val="1000"/>
              </a:spcBef>
              <a:spcAft>
                <a:spcPts val="0"/>
              </a:spcAft>
              <a:buSzPts val="1440"/>
              <a:buNone/>
            </a:pPr>
            <a:r>
              <a:rPr lang="en-US"/>
              <a:t>}) export class AppComponent {}</a:t>
            </a:r>
            <a:endParaRPr/>
          </a:p>
          <a:p>
            <a:pPr indent="-342900" lvl="0" marL="342900" rtl="0" algn="l">
              <a:spcBef>
                <a:spcPts val="1000"/>
              </a:spcBef>
              <a:spcAft>
                <a:spcPts val="0"/>
              </a:spcAft>
              <a:buSzPts val="1440"/>
              <a:buChar char="►"/>
            </a:pPr>
            <a:r>
              <a:rPr b="1" lang="en-US"/>
              <a:t>c:\angular\app1\src\app\app.component.html &lt;div class="class1"&gt;</a:t>
            </a:r>
            <a:endParaRPr/>
          </a:p>
          <a:p>
            <a:pPr indent="0" lvl="0" marL="0" rtl="0" algn="l">
              <a:spcBef>
                <a:spcPts val="1000"/>
              </a:spcBef>
              <a:spcAft>
                <a:spcPts val="0"/>
              </a:spcAft>
              <a:buSzPts val="1440"/>
              <a:buNone/>
            </a:pPr>
            <a:r>
              <a:rPr lang="en-US"/>
              <a:t>    &lt;h4&gt;Routing&lt;/h4&gt; &lt;a routerLink="home"&gt;Home&lt;/a&gt; &lt;a routerLink="about"&gt;About&lt;/a&gt; &lt;a routerLink="contact"&gt;Contact&lt;/a&gt;</a:t>
            </a:r>
            <a:endParaRPr/>
          </a:p>
          <a:p>
            <a:pPr indent="0" lvl="0" marL="0" rtl="0" algn="l">
              <a:spcBef>
                <a:spcPts val="1000"/>
              </a:spcBef>
              <a:spcAft>
                <a:spcPts val="0"/>
              </a:spcAft>
              <a:buSzPts val="1440"/>
              <a:buNone/>
            </a:pPr>
            <a:r>
              <a:rPr lang="en-US"/>
              <a:t>    &lt;div id="container"&gt;</a:t>
            </a:r>
            <a:endParaRPr/>
          </a:p>
          <a:p>
            <a:pPr indent="0" lvl="0" marL="0" rtl="0" algn="l">
              <a:spcBef>
                <a:spcPts val="1000"/>
              </a:spcBef>
              <a:spcAft>
                <a:spcPts val="0"/>
              </a:spcAft>
              <a:buSzPts val="1440"/>
              <a:buNone/>
            </a:pPr>
            <a:r>
              <a:rPr lang="en-US"/>
              <a:t>        &lt;router-outlet&gt; &lt;/router-outlet&gt;</a:t>
            </a:r>
            <a:endParaRPr/>
          </a:p>
          <a:p>
            <a:pPr indent="0" lvl="0" marL="0" rtl="0" algn="l">
              <a:spcBef>
                <a:spcPts val="1000"/>
              </a:spcBef>
              <a:spcAft>
                <a:spcPts val="0"/>
              </a:spcAft>
              <a:buSzPts val="1440"/>
              <a:buNone/>
            </a:pPr>
            <a:r>
              <a:rPr lang="en-US"/>
              <a:t>    &lt;/div&gt;</a:t>
            </a:r>
            <a:endParaRPr/>
          </a:p>
          <a:p>
            <a:pPr indent="0" lvl="0" marL="0" rtl="0" algn="l">
              <a:spcBef>
                <a:spcPts val="1000"/>
              </a:spcBef>
              <a:spcAft>
                <a:spcPts val="0"/>
              </a:spcAft>
              <a:buSzPts val="1440"/>
              <a:buNone/>
            </a:pPr>
            <a:r>
              <a:rPr lang="en-US"/>
              <a:t>    &lt;/div&gt;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idx="1" type="body"/>
          </p:nvPr>
        </p:nvSpPr>
        <p:spPr>
          <a:xfrm>
            <a:off x="677334" y="282158"/>
            <a:ext cx="8596668" cy="6327647"/>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lang="en-US"/>
              <a:t>c: \angular\ app1\ src\ app\ home\ home.component.ts</a:t>
            </a:r>
            <a:endParaRPr/>
          </a:p>
          <a:p>
            <a:pPr indent="0" lvl="0" marL="0" rtl="0" algn="l">
              <a:spcBef>
                <a:spcPts val="1000"/>
              </a:spcBef>
              <a:spcAft>
                <a:spcPts val="0"/>
              </a:spcAft>
              <a:buSzPct val="79999"/>
              <a:buNone/>
            </a:pPr>
            <a:r>
              <a:rPr lang="en-US"/>
              <a:t>import { Component, OnInit, OnDestroy } from '@angular/core';</a:t>
            </a:r>
            <a:endParaRPr/>
          </a:p>
          <a:p>
            <a:pPr indent="0" lvl="0" marL="0" rtl="0" algn="l">
              <a:spcBef>
                <a:spcPts val="1000"/>
              </a:spcBef>
              <a:spcAft>
                <a:spcPts val="0"/>
              </a:spcAft>
              <a:buSzPct val="79999"/>
              <a:buNone/>
            </a:pPr>
            <a:r>
              <a:rPr lang="en-US"/>
              <a:t>import { Observable, Subscription, Observer } from "rxjs";</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'app-home',</a:t>
            </a:r>
            <a:endParaRPr/>
          </a:p>
          <a:p>
            <a:pPr indent="0" lvl="0" marL="0" rtl="0" algn="l">
              <a:spcBef>
                <a:spcPts val="1000"/>
              </a:spcBef>
              <a:spcAft>
                <a:spcPts val="0"/>
              </a:spcAft>
              <a:buSzPct val="79999"/>
              <a:buNone/>
            </a:pPr>
            <a:r>
              <a:rPr lang="en-US"/>
              <a:t>  templateUrl: './home.component.html',</a:t>
            </a:r>
            <a:endParaRPr/>
          </a:p>
          <a:p>
            <a:pPr indent="0" lvl="0" marL="0" rtl="0" algn="l">
              <a:spcBef>
                <a:spcPts val="1000"/>
              </a:spcBef>
              <a:spcAft>
                <a:spcPts val="0"/>
              </a:spcAft>
              <a:buSzPct val="79999"/>
              <a:buNone/>
            </a:pPr>
            <a:r>
              <a:rPr lang="en-US"/>
              <a:t>  styleUrls: ['./home.component.css']</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export class HomeComponent implements OnInit, OnDestroy {</a:t>
            </a:r>
            <a:endParaRPr/>
          </a:p>
          <a:p>
            <a:pPr indent="0" lvl="0" marL="0" rtl="0" algn="l">
              <a:spcBef>
                <a:spcPts val="1000"/>
              </a:spcBef>
              <a:spcAft>
                <a:spcPts val="0"/>
              </a:spcAft>
              <a:buSzPct val="79999"/>
              <a:buNone/>
            </a:pPr>
            <a:r>
              <a:rPr lang="en-US"/>
              <a:t>  subscription = new Subscription();</a:t>
            </a:r>
            <a:endParaRPr/>
          </a:p>
          <a:p>
            <a:pPr indent="0" lvl="0" marL="0" rtl="0" algn="l">
              <a:spcBef>
                <a:spcPts val="1000"/>
              </a:spcBef>
              <a:spcAft>
                <a:spcPts val="0"/>
              </a:spcAft>
              <a:buSzPct val="79999"/>
              <a:buNone/>
            </a:pPr>
            <a:r>
              <a:rPr lang="en-US"/>
              <a:t>  ngOnInit() {</a:t>
            </a:r>
            <a:endParaRPr/>
          </a:p>
          <a:p>
            <a:pPr indent="0" lvl="0" marL="0" rtl="0" algn="l">
              <a:spcBef>
                <a:spcPts val="1000"/>
              </a:spcBef>
              <a:spcAft>
                <a:spcPts val="0"/>
              </a:spcAft>
              <a:buSzPct val="79999"/>
              <a:buNone/>
            </a:pPr>
            <a:r>
              <a:rPr lang="en-US"/>
              <a:t>    var myObservable = new Observable((observer: Observer&lt;string&gt;) =&gt; {</a:t>
            </a:r>
            <a:endParaRPr/>
          </a:p>
          <a:p>
            <a:pPr indent="0" lvl="0" marL="0" rtl="0" algn="l">
              <a:spcBef>
                <a:spcPts val="1000"/>
              </a:spcBef>
              <a:spcAft>
                <a:spcPts val="0"/>
              </a:spcAft>
              <a:buSzPct val="79999"/>
              <a:buNone/>
            </a:pPr>
            <a:r>
              <a:rPr lang="en-US"/>
              <a:t>      setTimeout(() =&gt; {</a:t>
            </a:r>
            <a:endParaRPr/>
          </a:p>
          <a:p>
            <a:pPr indent="0" lvl="0" marL="0" rtl="0" algn="l">
              <a:spcBef>
                <a:spcPts val="1000"/>
              </a:spcBef>
              <a:spcAft>
                <a:spcPts val="0"/>
              </a:spcAft>
              <a:buSzPct val="79999"/>
              <a:buNone/>
            </a:pPr>
            <a:r>
              <a:rPr lang="en-US"/>
              <a:t>        observer.next("first data package");</a:t>
            </a:r>
            <a:endParaRPr/>
          </a:p>
          <a:p>
            <a:pPr indent="0" lvl="0" marL="0" rtl="0" algn="l">
              <a:spcBef>
                <a:spcPts val="1000"/>
              </a:spcBef>
              <a:spcAft>
                <a:spcPts val="0"/>
              </a:spcAft>
              <a:buSzPct val="79999"/>
              <a:buNone/>
            </a:pPr>
            <a:r>
              <a:rPr lang="en-US"/>
              <a:t>      }, 2000);</a:t>
            </a:r>
            <a:endParaRPr/>
          </a:p>
          <a:p>
            <a:pPr indent="0" lvl="0" marL="0" rtl="0" algn="l">
              <a:spcBef>
                <a:spcPts val="1000"/>
              </a:spcBef>
              <a:spcAft>
                <a:spcPts val="0"/>
              </a:spcAft>
              <a:buSzPct val="79999"/>
              <a:buNone/>
            </a:pPr>
            <a:r>
              <a:rPr lang="en-US"/>
              <a:t>      setTimeout(() =&gt; {</a:t>
            </a:r>
            <a:endParaRPr/>
          </a:p>
          <a:p>
            <a:pPr indent="0" lvl="0" marL="0" rtl="0" algn="l">
              <a:spcBef>
                <a:spcPts val="1000"/>
              </a:spcBef>
              <a:spcAft>
                <a:spcPts val="0"/>
              </a:spcAft>
              <a:buSzPct val="79999"/>
              <a:buNone/>
            </a:pPr>
            <a:r>
              <a:rPr lang="en-US"/>
              <a:t>        observer.next("second data package");</a:t>
            </a:r>
            <a:endParaRPr/>
          </a:p>
          <a:p>
            <a:pPr indent="0" lvl="0" marL="0" rtl="0" algn="l">
              <a:spcBef>
                <a:spcPts val="1000"/>
              </a:spcBef>
              <a:spcAft>
                <a:spcPts val="0"/>
              </a:spcAft>
              <a:buSzPct val="79999"/>
              <a:buNone/>
            </a:pPr>
            <a:r>
              <a:rPr lang="en-US"/>
              <a:t>      }, 5000);</a:t>
            </a:r>
            <a:endParaRPr/>
          </a:p>
          <a:p>
            <a:pPr indent="0" lvl="0" marL="0" rtl="0" algn="l">
              <a:spcBef>
                <a:spcPts val="1000"/>
              </a:spcBef>
              <a:spcAft>
                <a:spcPts val="0"/>
              </a:spcAft>
              <a:buSzPct val="79999"/>
              <a:buNone/>
            </a:pPr>
            <a:r>
              <a:rPr lang="en-US"/>
              <a:t>      setTimeout(() =&gt; {</a:t>
            </a:r>
            <a:endParaRPr/>
          </a:p>
          <a:p>
            <a:pPr indent="0" lvl="0" marL="0" rtl="0" algn="l">
              <a:spcBef>
                <a:spcPts val="1000"/>
              </a:spcBef>
              <a:spcAft>
                <a:spcPts val="0"/>
              </a:spcAft>
              <a:buSzPct val="79999"/>
              <a:buNone/>
            </a:pPr>
            <a:r>
              <a:rPr lang="en-US"/>
              <a:t>        observer.next("third data package");</a:t>
            </a:r>
            <a:endParaRPr/>
          </a:p>
          <a:p>
            <a:pPr indent="0" lvl="0" marL="0" rtl="0" algn="l">
              <a:spcBef>
                <a:spcPts val="1000"/>
              </a:spcBef>
              <a:spcAft>
                <a:spcPts val="0"/>
              </a:spcAft>
              <a:buSzPct val="79999"/>
              <a:buNone/>
            </a:pPr>
            <a:r>
              <a:rPr lang="en-US"/>
              <a:t>      }, 8000);</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3"/>
          <p:cNvSpPr txBox="1"/>
          <p:nvPr>
            <p:ph idx="1" type="body"/>
          </p:nvPr>
        </p:nvSpPr>
        <p:spPr>
          <a:xfrm>
            <a:off x="677334" y="146304"/>
            <a:ext cx="8596668" cy="663070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79999"/>
              <a:buNone/>
            </a:pPr>
            <a:r>
              <a:rPr lang="en-US"/>
              <a:t> //setTimeout(() =&gt; { observer.error("error message"); }, 10000);       </a:t>
            </a:r>
            <a:endParaRPr/>
          </a:p>
          <a:p>
            <a:pPr indent="0" lvl="0" marL="0" rtl="0" algn="l">
              <a:spcBef>
                <a:spcPts val="1000"/>
              </a:spcBef>
              <a:spcAft>
                <a:spcPts val="0"/>
              </a:spcAft>
              <a:buSzPct val="79999"/>
              <a:buNone/>
            </a:pPr>
            <a:r>
              <a:rPr lang="en-US"/>
              <a:t> //setTimeout(() =&gt; { observer.complete(); }, 10000);       </a:t>
            </a:r>
            <a:endParaRPr/>
          </a:p>
          <a:p>
            <a:pPr indent="0" lvl="0" marL="0" rtl="0" algn="l">
              <a:spcBef>
                <a:spcPts val="1000"/>
              </a:spcBef>
              <a:spcAft>
                <a:spcPts val="0"/>
              </a:spcAft>
              <a:buSzPct val="79999"/>
              <a:buNone/>
            </a:pPr>
            <a:r>
              <a:rPr lang="en-US"/>
              <a:t> //setTimeout(() =&gt; { observer.next("fourth data package"); }, 12000);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this.subscription = myObservable.subscribe(</a:t>
            </a:r>
            <a:endParaRPr/>
          </a:p>
          <a:p>
            <a:pPr indent="0" lvl="0" marL="0" rtl="0" algn="l">
              <a:spcBef>
                <a:spcPts val="1000"/>
              </a:spcBef>
              <a:spcAft>
                <a:spcPts val="0"/>
              </a:spcAft>
              <a:buSzPct val="79999"/>
              <a:buNone/>
            </a:pPr>
            <a:r>
              <a:rPr lang="en-US"/>
              <a:t>      (n) =&gt; {</a:t>
            </a:r>
            <a:endParaRPr/>
          </a:p>
          <a:p>
            <a:pPr indent="0" lvl="0" marL="0" rtl="0" algn="l">
              <a:spcBef>
                <a:spcPts val="1000"/>
              </a:spcBef>
              <a:spcAft>
                <a:spcPts val="0"/>
              </a:spcAft>
              <a:buSzPct val="79999"/>
              <a:buNone/>
            </a:pPr>
            <a:r>
              <a:rPr lang="en-US"/>
              <a:t>        console.log(n);</a:t>
            </a:r>
            <a:endParaRPr/>
          </a:p>
          <a:p>
            <a:pPr indent="0" lvl="0" marL="0" rtl="0" algn="l">
              <a:spcBef>
                <a:spcPts val="1000"/>
              </a:spcBef>
              <a:spcAft>
                <a:spcPts val="0"/>
              </a:spcAft>
              <a:buSzPct val="79999"/>
              <a:buNone/>
            </a:pPr>
            <a:r>
              <a:rPr lang="en-US"/>
              <a:t>      }, (error) =&gt; {</a:t>
            </a:r>
            <a:endParaRPr/>
          </a:p>
          <a:p>
            <a:pPr indent="0" lvl="0" marL="0" rtl="0" algn="l">
              <a:spcBef>
                <a:spcPts val="1000"/>
              </a:spcBef>
              <a:spcAft>
                <a:spcPts val="0"/>
              </a:spcAft>
              <a:buSzPct val="79999"/>
              <a:buNone/>
            </a:pPr>
            <a:r>
              <a:rPr lang="en-US"/>
              <a:t>        console.log(error);</a:t>
            </a:r>
            <a:endParaRPr/>
          </a:p>
          <a:p>
            <a:pPr indent="0" lvl="0" marL="0" rtl="0" algn="l">
              <a:spcBef>
                <a:spcPts val="1000"/>
              </a:spcBef>
              <a:spcAft>
                <a:spcPts val="0"/>
              </a:spcAft>
              <a:buSzPct val="79999"/>
              <a:buNone/>
            </a:pPr>
            <a:r>
              <a:rPr lang="en-US"/>
              <a:t>      }, () =&gt; {</a:t>
            </a:r>
            <a:endParaRPr/>
          </a:p>
          <a:p>
            <a:pPr indent="0" lvl="0" marL="0" rtl="0" algn="l">
              <a:spcBef>
                <a:spcPts val="1000"/>
              </a:spcBef>
              <a:spcAft>
                <a:spcPts val="0"/>
              </a:spcAft>
              <a:buSzPct val="79999"/>
              <a:buNone/>
            </a:pPr>
            <a:r>
              <a:rPr lang="en-US"/>
              <a:t>        console.log("Completed");</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ngOnDestroy() {</a:t>
            </a:r>
            <a:endParaRPr/>
          </a:p>
          <a:p>
            <a:pPr indent="0" lvl="0" marL="0" rtl="0" algn="l">
              <a:spcBef>
                <a:spcPts val="1000"/>
              </a:spcBef>
              <a:spcAft>
                <a:spcPts val="0"/>
              </a:spcAft>
              <a:buSzPct val="79999"/>
              <a:buNone/>
            </a:pPr>
            <a:r>
              <a:rPr lang="en-US"/>
              <a:t>    this.subscription.unsubscribe();</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b="1" lang="en-US"/>
              <a:t>c:\angular\app1\src\app\home\home.component.html </a:t>
            </a:r>
            <a:endParaRPr/>
          </a:p>
          <a:p>
            <a:pPr indent="0" lvl="0" marL="0" rtl="0" algn="l">
              <a:spcBef>
                <a:spcPts val="1000"/>
              </a:spcBef>
              <a:spcAft>
                <a:spcPts val="0"/>
              </a:spcAft>
              <a:buSzPct val="79999"/>
              <a:buNone/>
            </a:pPr>
            <a:r>
              <a:rPr lang="en-US"/>
              <a:t>&lt;div class="class1"&gt;  </a:t>
            </a:r>
            <a:endParaRPr/>
          </a:p>
          <a:p>
            <a:pPr indent="0" lvl="0" marL="0" rtl="0" algn="l">
              <a:spcBef>
                <a:spcPts val="1000"/>
              </a:spcBef>
              <a:spcAft>
                <a:spcPts val="0"/>
              </a:spcAft>
              <a:buSzPct val="79999"/>
              <a:buNone/>
            </a:pPr>
            <a:r>
              <a:rPr lang="en-US"/>
              <a:t> &lt;h5&gt;Home&lt;/h5&gt; </a:t>
            </a:r>
            <a:endParaRPr/>
          </a:p>
          <a:p>
            <a:pPr indent="0" lvl="0" marL="0" rtl="0" algn="l">
              <a:spcBef>
                <a:spcPts val="1000"/>
              </a:spcBef>
              <a:spcAft>
                <a:spcPts val="0"/>
              </a:spcAft>
              <a:buSzPct val="79999"/>
              <a:buNone/>
            </a:pPr>
            <a:r>
              <a:rPr lang="en-US"/>
              <a:t>&lt;/div&gt;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4"/>
          <p:cNvSpPr txBox="1"/>
          <p:nvPr>
            <p:ph idx="1" type="body"/>
          </p:nvPr>
        </p:nvSpPr>
        <p:spPr>
          <a:xfrm>
            <a:off x="677334" y="146305"/>
            <a:ext cx="8596668" cy="589505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Executing the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0" lvl="1" marL="400050" rtl="0" algn="l">
              <a:spcBef>
                <a:spcPts val="1000"/>
              </a:spcBef>
              <a:spcAft>
                <a:spcPts val="0"/>
              </a:spcAft>
              <a:buSzPts val="1440"/>
              <a:buNone/>
            </a:pPr>
            <a:r>
              <a:rPr lang="en-US" sz="1800"/>
              <a:t>cd c:\angular\app1 </a:t>
            </a:r>
            <a:endParaRPr/>
          </a:p>
          <a:p>
            <a:pPr indent="0" lvl="1" marL="400050" rtl="0" algn="l">
              <a:spcBef>
                <a:spcPts val="1000"/>
              </a:spcBef>
              <a:spcAft>
                <a:spcPts val="0"/>
              </a:spcAft>
              <a:buSzPts val="1440"/>
              <a:buNone/>
            </a:pPr>
            <a:r>
              <a:rPr lang="en-US" sz="1800"/>
              <a:t>ng  serve</a:t>
            </a:r>
            <a:endParaRPr/>
          </a:p>
          <a:p>
            <a:pPr indent="-342900" lvl="0" marL="342900" rtl="0" algn="l">
              <a:spcBef>
                <a:spcPts val="1000"/>
              </a:spcBef>
              <a:spcAft>
                <a:spcPts val="0"/>
              </a:spcAft>
              <a:buSzPts val="1440"/>
              <a:buChar char="►"/>
            </a:pPr>
            <a:r>
              <a:rPr lang="en-US"/>
              <a:t>Open the browser and enter the following URL: </a:t>
            </a:r>
            <a:endParaRPr/>
          </a:p>
          <a:p>
            <a:pPr indent="0" lvl="0" marL="0" rtl="0" algn="l">
              <a:spcBef>
                <a:spcPts val="1000"/>
              </a:spcBef>
              <a:spcAft>
                <a:spcPts val="0"/>
              </a:spcAft>
              <a:buSzPts val="1440"/>
              <a:buNone/>
            </a:pPr>
            <a:r>
              <a:rPr lang="en-US"/>
              <a:t>	http://localhost:4200 </a:t>
            </a:r>
            <a:endParaRPr/>
          </a:p>
        </p:txBody>
      </p:sp>
      <p:pic>
        <p:nvPicPr>
          <p:cNvPr id="402" name="Google Shape;402;p64"/>
          <p:cNvPicPr preferRelativeResize="0"/>
          <p:nvPr/>
        </p:nvPicPr>
        <p:blipFill rotWithShape="1">
          <a:blip r:embed="rId3">
            <a:alphaModFix/>
          </a:blip>
          <a:srcRect b="0" l="0" r="0" t="0"/>
          <a:stretch/>
        </p:blipFill>
        <p:spPr>
          <a:xfrm>
            <a:off x="6492023" y="1009968"/>
            <a:ext cx="5310387" cy="57017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idx="1" type="body"/>
          </p:nvPr>
        </p:nvSpPr>
        <p:spPr>
          <a:xfrm>
            <a:off x="677334" y="135855"/>
            <a:ext cx="8596668" cy="65889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u="sng"/>
              <a:t>Creating Observer </a:t>
            </a:r>
            <a:endParaRPr/>
          </a:p>
          <a:p>
            <a:pPr indent="-342900" lvl="0" marL="342900" rtl="0" algn="l">
              <a:spcBef>
                <a:spcPts val="1000"/>
              </a:spcBef>
              <a:spcAft>
                <a:spcPts val="0"/>
              </a:spcAft>
              <a:buSzPts val="1440"/>
              <a:buChar char="►"/>
            </a:pPr>
            <a:r>
              <a:rPr lang="en-US"/>
              <a:t>Observablevariable.subscribe( () =&gt; { … }, () =&gt; { … }, () =&gt; { …} ) </a:t>
            </a:r>
            <a:endParaRPr/>
          </a:p>
          <a:p>
            <a:pPr indent="-342900" lvl="0" marL="342900" rtl="0" algn="l">
              <a:spcBef>
                <a:spcPts val="1000"/>
              </a:spcBef>
              <a:spcAft>
                <a:spcPts val="0"/>
              </a:spcAft>
              <a:buSzPts val="1440"/>
              <a:buChar char="►"/>
            </a:pPr>
            <a:r>
              <a:rPr lang="en-US"/>
              <a:t>Note: The three callback functions are respectively “data callback”, “error callback” and “completion callback”. The data callback executes when the observable emits (passes) some data to the observer. The error callback executes when the observable emits (passes) some error; but all further callbacks will be stopped in this case. The completion callback executes when the observable emits (passes) completion to observer; so further callbacks will be stopped in this case also.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677334" y="155012"/>
            <a:ext cx="8596668" cy="60263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Observable.interval </a:t>
            </a:r>
            <a:endParaRPr/>
          </a:p>
        </p:txBody>
      </p:sp>
      <p:sp>
        <p:nvSpPr>
          <p:cNvPr id="179" name="Google Shape;179;p23"/>
          <p:cNvSpPr txBox="1"/>
          <p:nvPr>
            <p:ph idx="1" type="body"/>
          </p:nvPr>
        </p:nvSpPr>
        <p:spPr>
          <a:xfrm>
            <a:off x="677334" y="1212233"/>
            <a:ext cx="8596668" cy="482912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 emits (passes) a number (0 to unlimited) to the observer, for every completion of specified no. of milli seconds.</a:t>
            </a:r>
            <a:endParaRPr/>
          </a:p>
          <a:p>
            <a:pPr indent="-342900" lvl="0" marL="342900" rtl="0" algn="l">
              <a:spcBef>
                <a:spcPts val="1000"/>
              </a:spcBef>
              <a:spcAft>
                <a:spcPts val="0"/>
              </a:spcAft>
              <a:buSzPts val="1440"/>
              <a:buChar char="►"/>
            </a:pPr>
            <a:r>
              <a:rPr lang="en-US"/>
              <a:t>It is the easy way to create observable. For every specified no. of milli seconds, it invokes the observer. The observer receives a new value.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idx="1" type="body"/>
          </p:nvPr>
        </p:nvSpPr>
        <p:spPr>
          <a:xfrm>
            <a:off x="677334" y="209006"/>
            <a:ext cx="8596668" cy="65105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Creating Observable.interval </a:t>
            </a:r>
            <a:endParaRPr/>
          </a:p>
          <a:p>
            <a:pPr indent="-342900" lvl="0" marL="342900" rtl="0" algn="l">
              <a:spcBef>
                <a:spcPts val="1000"/>
              </a:spcBef>
              <a:spcAft>
                <a:spcPts val="0"/>
              </a:spcAft>
              <a:buSzPts val="1440"/>
              <a:buChar char="►"/>
            </a:pPr>
            <a:r>
              <a:rPr lang="en-US"/>
              <a:t>Observable.interval(milli seconds);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Observable.Interval - Example </a:t>
            </a:r>
            <a:endParaRPr/>
          </a:p>
          <a:p>
            <a:pPr indent="-342900" lvl="0" marL="342900" rtl="0" algn="l">
              <a:spcBef>
                <a:spcPts val="1000"/>
              </a:spcBef>
              <a:spcAft>
                <a:spcPts val="0"/>
              </a:spcAft>
              <a:buSzPts val="1440"/>
              <a:buChar char="►"/>
            </a:pPr>
            <a:r>
              <a:rPr b="1" lang="en-US"/>
              <a:t>Creating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342900" lvl="0" marL="342900" rtl="0" algn="l">
              <a:spcBef>
                <a:spcPts val="1000"/>
              </a:spcBef>
              <a:spcAft>
                <a:spcPts val="0"/>
              </a:spcAft>
              <a:buSzPts val="1440"/>
              <a:buChar char="►"/>
            </a:pPr>
            <a:r>
              <a:rPr lang="en-US"/>
              <a:t>cd c:\angular</a:t>
            </a:r>
            <a:endParaRPr/>
          </a:p>
          <a:p>
            <a:pPr indent="-342900" lvl="0" marL="342900" rtl="0" algn="l">
              <a:spcBef>
                <a:spcPts val="1000"/>
              </a:spcBef>
              <a:spcAft>
                <a:spcPts val="0"/>
              </a:spcAft>
              <a:buSzPts val="1440"/>
              <a:buChar char="►"/>
            </a:pPr>
            <a:r>
              <a:rPr lang="en-US"/>
              <a:t>ng  new  app1 </a:t>
            </a:r>
            <a:endParaRPr/>
          </a:p>
          <a:p>
            <a:pPr indent="-342900" lvl="0" marL="342900" rtl="0" algn="l">
              <a:spcBef>
                <a:spcPts val="1000"/>
              </a:spcBef>
              <a:spcAft>
                <a:spcPts val="0"/>
              </a:spcAft>
              <a:buSzPts val="1440"/>
              <a:buChar char="►"/>
            </a:pPr>
            <a:r>
              <a:rPr lang="en-US"/>
              <a:t>cd  c:\angular\app1 </a:t>
            </a:r>
            <a:endParaRPr/>
          </a:p>
          <a:p>
            <a:pPr indent="-342900" lvl="0" marL="342900" rtl="0" algn="l">
              <a:spcBef>
                <a:spcPts val="1000"/>
              </a:spcBef>
              <a:spcAft>
                <a:spcPts val="0"/>
              </a:spcAft>
              <a:buSzPts val="1440"/>
              <a:buChar char="►"/>
            </a:pPr>
            <a:r>
              <a:rPr lang="en-US"/>
              <a:t>ng  g  component  Home </a:t>
            </a:r>
            <a:endParaRPr/>
          </a:p>
          <a:p>
            <a:pPr indent="-342900" lvl="0" marL="342900" rtl="0" algn="l">
              <a:spcBef>
                <a:spcPts val="1000"/>
              </a:spcBef>
              <a:spcAft>
                <a:spcPts val="0"/>
              </a:spcAft>
              <a:buSzPts val="1440"/>
              <a:buChar char="►"/>
            </a:pPr>
            <a:r>
              <a:rPr lang="en-US"/>
              <a:t>ng  g  component  About </a:t>
            </a:r>
            <a:endParaRPr/>
          </a:p>
          <a:p>
            <a:pPr indent="-342900" lvl="0" marL="342900" rtl="0" algn="l">
              <a:spcBef>
                <a:spcPts val="1000"/>
              </a:spcBef>
              <a:spcAft>
                <a:spcPts val="0"/>
              </a:spcAft>
              <a:buSzPts val="1440"/>
              <a:buChar char="►"/>
            </a:pPr>
            <a:r>
              <a:rPr lang="en-US"/>
              <a:t>ng  g  component  Contact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idx="1" type="body"/>
          </p:nvPr>
        </p:nvSpPr>
        <p:spPr>
          <a:xfrm>
            <a:off x="677334" y="0"/>
            <a:ext cx="8785400" cy="68580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c:\angular\app1\src\app\app.module.ts </a:t>
            </a:r>
            <a:endParaRPr/>
          </a:p>
          <a:p>
            <a:pPr indent="0" lvl="0" marL="0" rtl="0" algn="l">
              <a:spcBef>
                <a:spcPts val="1000"/>
              </a:spcBef>
              <a:spcAft>
                <a:spcPts val="0"/>
              </a:spcAft>
              <a:buSzPct val="79999"/>
              <a:buNone/>
            </a:pPr>
            <a:r>
              <a:rPr lang="en-US"/>
              <a:t>import { BrowserModule } from '@angular/platform-browser’; </a:t>
            </a:r>
            <a:endParaRPr/>
          </a:p>
          <a:p>
            <a:pPr indent="0" lvl="0" marL="0" rtl="0" algn="l">
              <a:spcBef>
                <a:spcPts val="1000"/>
              </a:spcBef>
              <a:spcAft>
                <a:spcPts val="0"/>
              </a:spcAft>
              <a:buSzPct val="79999"/>
              <a:buNone/>
            </a:pPr>
            <a:r>
              <a:rPr lang="en-US"/>
              <a:t>import { NgModule } from '@angular/core’; </a:t>
            </a:r>
            <a:endParaRPr/>
          </a:p>
          <a:p>
            <a:pPr indent="0" lvl="0" marL="0" rtl="0" algn="l">
              <a:spcBef>
                <a:spcPts val="1000"/>
              </a:spcBef>
              <a:spcAft>
                <a:spcPts val="0"/>
              </a:spcAft>
              <a:buSzPct val="79999"/>
              <a:buNone/>
            </a:pPr>
            <a:r>
              <a:rPr lang="en-US"/>
              <a:t>import { AppComponent } from './app.component’; </a:t>
            </a:r>
            <a:endParaRPr/>
          </a:p>
          <a:p>
            <a:pPr indent="0" lvl="0" marL="0" rtl="0" algn="l">
              <a:spcBef>
                <a:spcPts val="1000"/>
              </a:spcBef>
              <a:spcAft>
                <a:spcPts val="0"/>
              </a:spcAft>
              <a:buSzPct val="79999"/>
              <a:buNone/>
            </a:pPr>
            <a:r>
              <a:rPr lang="en-US"/>
              <a:t>import { FormsModule } from "@angular/forms"; </a:t>
            </a:r>
            <a:endParaRPr/>
          </a:p>
          <a:p>
            <a:pPr indent="0" lvl="0" marL="0" rtl="0" algn="l">
              <a:spcBef>
                <a:spcPts val="1000"/>
              </a:spcBef>
              <a:spcAft>
                <a:spcPts val="0"/>
              </a:spcAft>
              <a:buSzPct val="79999"/>
              <a:buNone/>
            </a:pPr>
            <a:r>
              <a:rPr lang="en-US"/>
              <a:t>import { Routes, RouterModule } from "@angular/router"; </a:t>
            </a:r>
            <a:endParaRPr/>
          </a:p>
          <a:p>
            <a:pPr indent="0" lvl="0" marL="0" rtl="0" algn="l">
              <a:spcBef>
                <a:spcPts val="1000"/>
              </a:spcBef>
              <a:spcAft>
                <a:spcPts val="0"/>
              </a:spcAft>
              <a:buSzPct val="79999"/>
              <a:buNone/>
            </a:pPr>
            <a:r>
              <a:rPr lang="en-US"/>
              <a:t>import { HomeComponent } from './home/home.component’; </a:t>
            </a:r>
            <a:endParaRPr/>
          </a:p>
          <a:p>
            <a:pPr indent="0" lvl="0" marL="0" rtl="0" algn="l">
              <a:spcBef>
                <a:spcPts val="1000"/>
              </a:spcBef>
              <a:spcAft>
                <a:spcPts val="0"/>
              </a:spcAft>
              <a:buSzPct val="79999"/>
              <a:buNone/>
            </a:pPr>
            <a:r>
              <a:rPr lang="en-US"/>
              <a:t>import { AboutComponent } from './about/about.component’; </a:t>
            </a:r>
            <a:endParaRPr/>
          </a:p>
          <a:p>
            <a:pPr indent="0" lvl="0" marL="0" rtl="0" algn="l">
              <a:spcBef>
                <a:spcPts val="1000"/>
              </a:spcBef>
              <a:spcAft>
                <a:spcPts val="0"/>
              </a:spcAft>
              <a:buSzPct val="79999"/>
              <a:buNone/>
            </a:pPr>
            <a:r>
              <a:rPr lang="en-US"/>
              <a:t>import { ContactComponent } from './contact/contact.component'; </a:t>
            </a:r>
            <a:endParaRPr/>
          </a:p>
          <a:p>
            <a:pPr indent="0" lvl="0" marL="0" rtl="0" algn="l">
              <a:spcBef>
                <a:spcPts val="1000"/>
              </a:spcBef>
              <a:spcAft>
                <a:spcPts val="0"/>
              </a:spcAft>
              <a:buSzPct val="79999"/>
              <a:buNone/>
            </a:pPr>
            <a:r>
              <a:rPr lang="en-US"/>
              <a:t>var myroutes: Routes = [   </a:t>
            </a:r>
            <a:endParaRPr/>
          </a:p>
          <a:p>
            <a:pPr indent="0" lvl="0" marL="0" rtl="0" algn="l">
              <a:spcBef>
                <a:spcPts val="1000"/>
              </a:spcBef>
              <a:spcAft>
                <a:spcPts val="0"/>
              </a:spcAft>
              <a:buSzPct val="79999"/>
              <a:buNone/>
            </a:pPr>
            <a:r>
              <a:rPr lang="en-US"/>
              <a:t>{ path: "", component: HomeComponent },   </a:t>
            </a:r>
            <a:endParaRPr/>
          </a:p>
          <a:p>
            <a:pPr indent="0" lvl="0" marL="0" rtl="0" algn="l">
              <a:spcBef>
                <a:spcPts val="1000"/>
              </a:spcBef>
              <a:spcAft>
                <a:spcPts val="0"/>
              </a:spcAft>
              <a:buSzPct val="79999"/>
              <a:buNone/>
            </a:pPr>
            <a:r>
              <a:rPr lang="en-US"/>
              <a:t>{ path: "home", component: HomeComponent },   </a:t>
            </a:r>
            <a:endParaRPr/>
          </a:p>
          <a:p>
            <a:pPr indent="0" lvl="0" marL="0" rtl="0" algn="l">
              <a:spcBef>
                <a:spcPts val="1000"/>
              </a:spcBef>
              <a:spcAft>
                <a:spcPts val="0"/>
              </a:spcAft>
              <a:buSzPct val="79999"/>
              <a:buNone/>
            </a:pPr>
            <a:r>
              <a:rPr lang="en-US"/>
              <a:t>{ path: "about", component: AboutComponent },   </a:t>
            </a:r>
            <a:endParaRPr/>
          </a:p>
          <a:p>
            <a:pPr indent="0" lvl="0" marL="0" rtl="0" algn="l">
              <a:spcBef>
                <a:spcPts val="1000"/>
              </a:spcBef>
              <a:spcAft>
                <a:spcPts val="0"/>
              </a:spcAft>
              <a:buSzPct val="79999"/>
              <a:buNone/>
            </a:pPr>
            <a:r>
              <a:rPr lang="en-US"/>
              <a:t>{ path: "contact", component: ContactComponent }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var myroutes2 = RouterModule.forRoot(myroutes); </a:t>
            </a:r>
            <a:endParaRPr/>
          </a:p>
          <a:p>
            <a:pPr indent="0" lvl="0" marL="0" rtl="0" algn="l">
              <a:spcBef>
                <a:spcPts val="1000"/>
              </a:spcBef>
              <a:spcAft>
                <a:spcPts val="0"/>
              </a:spcAft>
              <a:buSzPct val="79999"/>
              <a:buNone/>
            </a:pPr>
            <a:r>
              <a:rPr lang="en-US"/>
              <a:t>@NgModule({   </a:t>
            </a:r>
            <a:endParaRPr/>
          </a:p>
          <a:p>
            <a:pPr indent="0" lvl="0" marL="0" rtl="0" algn="l">
              <a:spcBef>
                <a:spcPts val="1000"/>
              </a:spcBef>
              <a:spcAft>
                <a:spcPts val="0"/>
              </a:spcAft>
              <a:buSzPct val="79999"/>
              <a:buNone/>
            </a:pPr>
            <a:r>
              <a:rPr lang="en-US"/>
              <a:t>declarations: [     AppComponent,     HomeComponent,     AboutComponent,     ContactComponent   ],   </a:t>
            </a:r>
            <a:endParaRPr/>
          </a:p>
          <a:p>
            <a:pPr indent="0" lvl="0" marL="0" rtl="0" algn="l">
              <a:spcBef>
                <a:spcPts val="1000"/>
              </a:spcBef>
              <a:spcAft>
                <a:spcPts val="0"/>
              </a:spcAft>
              <a:buSzPct val="79999"/>
              <a:buNone/>
            </a:pPr>
            <a:r>
              <a:rPr lang="en-US"/>
              <a:t>imports: [     BrowserModule, FormsModule, myroutes2   ],   </a:t>
            </a:r>
            <a:endParaRPr/>
          </a:p>
          <a:p>
            <a:pPr indent="0" lvl="0" marL="0" rtl="0" algn="l">
              <a:spcBef>
                <a:spcPts val="1000"/>
              </a:spcBef>
              <a:spcAft>
                <a:spcPts val="0"/>
              </a:spcAft>
              <a:buSzPct val="79999"/>
              <a:buNone/>
            </a:pPr>
            <a:r>
              <a:rPr lang="en-US"/>
              <a:t>providers: [],   </a:t>
            </a:r>
            <a:endParaRPr/>
          </a:p>
          <a:p>
            <a:pPr indent="0" lvl="0" marL="0" rtl="0" algn="l">
              <a:spcBef>
                <a:spcPts val="1000"/>
              </a:spcBef>
              <a:spcAft>
                <a:spcPts val="0"/>
              </a:spcAft>
              <a:buSzPct val="79999"/>
              <a:buNone/>
            </a:pPr>
            <a:r>
              <a:rPr lang="en-US"/>
              <a:t>bootstrap: [AppComponent]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export class AppModule { }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idx="1" type="body"/>
          </p:nvPr>
        </p:nvSpPr>
        <p:spPr>
          <a:xfrm>
            <a:off x="677334" y="130630"/>
            <a:ext cx="8596668" cy="658890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79999"/>
              <a:buNone/>
            </a:pPr>
            <a:r>
              <a:rPr b="1" lang="en-US"/>
              <a:t>c:\angular\app1\src\app\app.component.ts </a:t>
            </a:r>
            <a:endParaRPr/>
          </a:p>
          <a:p>
            <a:pPr indent="0" lvl="0" marL="0" rtl="0" algn="l">
              <a:spcBef>
                <a:spcPts val="1000"/>
              </a:spcBef>
              <a:spcAft>
                <a:spcPts val="0"/>
              </a:spcAft>
              <a:buSzPct val="79999"/>
              <a:buNone/>
            </a:pPr>
            <a:r>
              <a:rPr lang="en-US"/>
              <a:t>import { Component } from "@angular/core"; </a:t>
            </a:r>
            <a:endParaRPr/>
          </a:p>
          <a:p>
            <a:pPr indent="0" lvl="0" marL="0" rtl="0" algn="l">
              <a:spcBef>
                <a:spcPts val="1000"/>
              </a:spcBef>
              <a:spcAft>
                <a:spcPts val="0"/>
              </a:spcAft>
              <a:buSzPct val="79999"/>
              <a:buNone/>
            </a:pPr>
            <a:r>
              <a:rPr lang="en-US"/>
              <a:t>import { FormGroup, FormControl, Validators } from "@angular/forms"; </a:t>
            </a:r>
            <a:endParaRPr/>
          </a:p>
          <a:p>
            <a:pPr indent="0" lvl="0" marL="0" rtl="0" algn="l">
              <a:spcBef>
                <a:spcPts val="1000"/>
              </a:spcBef>
              <a:spcAft>
                <a:spcPts val="0"/>
              </a:spcAft>
              <a:buSzPct val="79999"/>
              <a:buNone/>
            </a:pPr>
            <a:r>
              <a:rPr lang="en-US"/>
              <a:t>@Component({   </a:t>
            </a:r>
            <a:endParaRPr/>
          </a:p>
          <a:p>
            <a:pPr indent="0" lvl="0" marL="0" rtl="0" algn="l">
              <a:spcBef>
                <a:spcPts val="1000"/>
              </a:spcBef>
              <a:spcAft>
                <a:spcPts val="0"/>
              </a:spcAft>
              <a:buSzPct val="79999"/>
              <a:buNone/>
            </a:pPr>
            <a:r>
              <a:rPr lang="en-US"/>
              <a:t>selector: 'app-root',   </a:t>
            </a:r>
            <a:endParaRPr/>
          </a:p>
          <a:p>
            <a:pPr indent="0" lvl="0" marL="0" rtl="0" algn="l">
              <a:spcBef>
                <a:spcPts val="1000"/>
              </a:spcBef>
              <a:spcAft>
                <a:spcPts val="0"/>
              </a:spcAft>
              <a:buSzPct val="79999"/>
              <a:buNone/>
            </a:pPr>
            <a:r>
              <a:rPr lang="en-US"/>
              <a:t>templateUrl: './app.component.html',   </a:t>
            </a:r>
            <a:endParaRPr/>
          </a:p>
          <a:p>
            <a:pPr indent="0" lvl="0" marL="0" rtl="0" algn="l">
              <a:spcBef>
                <a:spcPts val="1000"/>
              </a:spcBef>
              <a:spcAft>
                <a:spcPts val="0"/>
              </a:spcAft>
              <a:buSzPct val="79999"/>
              <a:buNone/>
            </a:pPr>
            <a:r>
              <a:rPr lang="en-US"/>
              <a:t>styleUrls: ['./app.component.css’]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export class AppComponent {   } </a:t>
            </a:r>
            <a:endParaRPr/>
          </a:p>
          <a:p>
            <a:pPr indent="0" lvl="0" marL="0" rtl="0" algn="l">
              <a:spcBef>
                <a:spcPts val="1000"/>
              </a:spcBef>
              <a:spcAft>
                <a:spcPts val="0"/>
              </a:spcAft>
              <a:buSzPct val="79999"/>
              <a:buNone/>
            </a:pPr>
            <a:r>
              <a:rPr b="1" lang="en-US"/>
              <a:t>c:\angular\app1\src\app\app.component.html </a:t>
            </a:r>
            <a:endParaRPr/>
          </a:p>
          <a:p>
            <a:pPr indent="0" lvl="0" marL="0" rtl="0" algn="l">
              <a:spcBef>
                <a:spcPts val="1000"/>
              </a:spcBef>
              <a:spcAft>
                <a:spcPts val="0"/>
              </a:spcAft>
              <a:buSzPct val="79999"/>
              <a:buNone/>
            </a:pPr>
            <a:r>
              <a:rPr lang="en-US"/>
              <a:t>&lt;div class="class1"&gt;   </a:t>
            </a:r>
            <a:endParaRPr/>
          </a:p>
          <a:p>
            <a:pPr indent="0" lvl="0" marL="0" rtl="0" algn="l">
              <a:spcBef>
                <a:spcPts val="1000"/>
              </a:spcBef>
              <a:spcAft>
                <a:spcPts val="0"/>
              </a:spcAft>
              <a:buSzPct val="79999"/>
              <a:buNone/>
            </a:pPr>
            <a:r>
              <a:rPr lang="en-US"/>
              <a:t>&lt;h4&gt;Routing&lt;/h4&gt;   </a:t>
            </a:r>
            <a:endParaRPr/>
          </a:p>
          <a:p>
            <a:pPr indent="0" lvl="0" marL="0" rtl="0" algn="l">
              <a:spcBef>
                <a:spcPts val="1000"/>
              </a:spcBef>
              <a:spcAft>
                <a:spcPts val="0"/>
              </a:spcAft>
              <a:buSzPct val="79999"/>
              <a:buNone/>
            </a:pPr>
            <a:r>
              <a:rPr lang="en-US"/>
              <a:t>&lt;a routerLink="home"&gt;Home&lt;/a&gt;  </a:t>
            </a:r>
            <a:endParaRPr/>
          </a:p>
          <a:p>
            <a:pPr indent="0" lvl="0" marL="0" rtl="0" algn="l">
              <a:spcBef>
                <a:spcPts val="1000"/>
              </a:spcBef>
              <a:spcAft>
                <a:spcPts val="0"/>
              </a:spcAft>
              <a:buSzPct val="79999"/>
              <a:buNone/>
            </a:pPr>
            <a:r>
              <a:rPr lang="en-US"/>
              <a:t>&lt;a routerLink="about"&gt;About&lt;/a&gt;  </a:t>
            </a:r>
            <a:endParaRPr/>
          </a:p>
          <a:p>
            <a:pPr indent="0" lvl="0" marL="0" rtl="0" algn="l">
              <a:spcBef>
                <a:spcPts val="1000"/>
              </a:spcBef>
              <a:spcAft>
                <a:spcPts val="0"/>
              </a:spcAft>
              <a:buSzPct val="79999"/>
              <a:buNone/>
            </a:pPr>
            <a:r>
              <a:rPr lang="en-US"/>
              <a:t>&lt;a routerLink="contact"&gt;Contact&lt;/a&gt;  </a:t>
            </a:r>
            <a:endParaRPr/>
          </a:p>
          <a:p>
            <a:pPr indent="0" lvl="0" marL="0" rtl="0" algn="l">
              <a:spcBef>
                <a:spcPts val="1000"/>
              </a:spcBef>
              <a:spcAft>
                <a:spcPts val="0"/>
              </a:spcAft>
              <a:buSzPct val="79999"/>
              <a:buNone/>
            </a:pPr>
            <a:r>
              <a:rPr lang="en-US"/>
              <a:t>&lt;div id="container"&gt;   </a:t>
            </a:r>
            <a:endParaRPr/>
          </a:p>
          <a:p>
            <a:pPr indent="0" lvl="0" marL="0" rtl="0" algn="l">
              <a:spcBef>
                <a:spcPts val="1000"/>
              </a:spcBef>
              <a:spcAft>
                <a:spcPts val="0"/>
              </a:spcAft>
              <a:buSzPct val="79999"/>
              <a:buNone/>
            </a:pPr>
            <a:r>
              <a:rPr lang="en-US"/>
              <a:t>&lt;router-outlet&gt;   &lt;/router-outlet&gt;  </a:t>
            </a:r>
            <a:endParaRPr/>
          </a:p>
          <a:p>
            <a:pPr indent="0" lvl="0" marL="0" rtl="0" algn="l">
              <a:spcBef>
                <a:spcPts val="1000"/>
              </a:spcBef>
              <a:spcAft>
                <a:spcPts val="0"/>
              </a:spcAft>
              <a:buSzPct val="79999"/>
              <a:buNone/>
            </a:pPr>
            <a:r>
              <a:rPr lang="en-US"/>
              <a:t>&lt;/div&gt; </a:t>
            </a:r>
            <a:endParaRPr/>
          </a:p>
          <a:p>
            <a:pPr indent="0" lvl="0" marL="0" rtl="0" algn="l">
              <a:spcBef>
                <a:spcPts val="1000"/>
              </a:spcBef>
              <a:spcAft>
                <a:spcPts val="0"/>
              </a:spcAft>
              <a:buSzPct val="79999"/>
              <a:buNone/>
            </a:pPr>
            <a:r>
              <a:rPr lang="en-US"/>
              <a:t>&lt;/div&gt;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Angular">
      <a:dk1>
        <a:srgbClr val="000000"/>
      </a:dk1>
      <a:lt1>
        <a:srgbClr val="FFFFFF"/>
      </a:lt1>
      <a:dk2>
        <a:srgbClr val="242852"/>
      </a:dk2>
      <a:lt2>
        <a:srgbClr val="ACCBF9"/>
      </a:lt2>
      <a:accent1>
        <a:srgbClr val="0D47A1"/>
      </a:accent1>
      <a:accent2>
        <a:srgbClr val="42A5F5"/>
      </a:accent2>
      <a:accent3>
        <a:srgbClr val="92D050"/>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