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</p:sldMasterIdLst>
  <p:notesMasterIdLst>
    <p:notesMasterId r:id="rId11"/>
  </p:notesMasterIdLst>
  <p:sldIdLst>
    <p:sldId id="256" r:id="rId2"/>
    <p:sldId id="263" r:id="rId3"/>
    <p:sldId id="264" r:id="rId4"/>
    <p:sldId id="267" r:id="rId5"/>
    <p:sldId id="265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B6A78-1003-476F-8426-A00D7D88013A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9F9C-AA4C-42E0-88B0-829F0759A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82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9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2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9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85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09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224856-4907-4895-90C3-2FEF74BF9286}"/>
              </a:ext>
            </a:extLst>
          </p:cNvPr>
          <p:cNvSpPr/>
          <p:nvPr/>
        </p:nvSpPr>
        <p:spPr>
          <a:xfrm>
            <a:off x="1256815" y="1707014"/>
            <a:ext cx="9678368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40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СВЕРХРАЗРЕШЕНИЯ В ИЗОБРАЖЕНИЯХ С ИСПОЛЬЗОВАНИЕМ нейронных сетей</a:t>
            </a:r>
            <a:endParaRPr lang="en-US" sz="4400" cap="all" spc="-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DD05420-F383-4CDE-BE7D-09EEE7535848}"/>
              </a:ext>
            </a:extLst>
          </p:cNvPr>
          <p:cNvSpPr/>
          <p:nvPr/>
        </p:nvSpPr>
        <p:spPr>
          <a:xfrm>
            <a:off x="0" y="6062025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- 2020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52EDA4-BD2F-4D3E-8280-5829174379CC}"/>
              </a:ext>
            </a:extLst>
          </p:cNvPr>
          <p:cNvSpPr/>
          <p:nvPr/>
        </p:nvSpPr>
        <p:spPr>
          <a:xfrm>
            <a:off x="0" y="49052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УНИВЕРСИТЕТ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М.В. ЛОМОНОСОВА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ФАКУЛЬТЕТ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893617-0AAA-4463-A51D-D6D4343FDAD7}"/>
              </a:ext>
            </a:extLst>
          </p:cNvPr>
          <p:cNvSpPr/>
          <p:nvPr/>
        </p:nvSpPr>
        <p:spPr>
          <a:xfrm>
            <a:off x="5749770" y="47887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213 группы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Павлова Олега Олеговича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7EC6649-1DE5-4A72-833D-A3AC16D0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5" y="454784"/>
            <a:ext cx="1537719" cy="1517907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81ED076-4F1A-40DA-B89C-46CE41C6F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64" y="40770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644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3608D5-7185-41A2-AC84-17AFA6C4F486}"/>
              </a:ext>
            </a:extLst>
          </p:cNvPr>
          <p:cNvSpPr/>
          <p:nvPr/>
        </p:nvSpPr>
        <p:spPr>
          <a:xfrm>
            <a:off x="363983" y="442529"/>
            <a:ext cx="114521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E0B68F-7695-46F5-A054-1C8C02CF8A38}"/>
              </a:ext>
            </a:extLst>
          </p:cNvPr>
          <p:cNvSpPr/>
          <p:nvPr/>
        </p:nvSpPr>
        <p:spPr>
          <a:xfrm>
            <a:off x="973583" y="1484755"/>
            <a:ext cx="1023299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возможности применения нейронных сетей для повышения разрешения единичного изображения.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библиографические материалы, описывающие методы машинного обучения с использованием нейронных сетей, которые можно применить для генерации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сверхразрешения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 обучить модель нейронной сети, используемой для повышения разрешения изображений.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2827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C3E25-69B7-400B-96B3-9635DA70193C}"/>
              </a:ext>
            </a:extLst>
          </p:cNvPr>
          <p:cNvSpPr/>
          <p:nvPr/>
        </p:nvSpPr>
        <p:spPr>
          <a:xfrm>
            <a:off x="368967" y="394721"/>
            <a:ext cx="114380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МЕТОДЫ ГЕНЕРАЦИИ СВЕРХРАЗРЕШЕНИЯ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 SR)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человек, внешний, мужчина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14CAFAF2-6579-45A7-ABC1-66D5002C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12" y="3376188"/>
            <a:ext cx="1579257" cy="2279784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ол, торт, сидит, мальчик&#10;&#10;Автоматически созданное описание">
            <a:extLst>
              <a:ext uri="{FF2B5EF4-FFF2-40B4-BE49-F238E27FC236}">
                <a16:creationId xmlns:a16="http://schemas.microsoft.com/office/drawing/2014/main" id="{4ABA5A04-CF4B-45E9-A362-1FCE49B08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78" y="3376188"/>
            <a:ext cx="1579257" cy="231292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2F1E04-153C-4B8D-8570-CC3D90A74E01}"/>
              </a:ext>
            </a:extLst>
          </p:cNvPr>
          <p:cNvSpPr/>
          <p:nvPr/>
        </p:nvSpPr>
        <p:spPr>
          <a:xfrm>
            <a:off x="368966" y="1476665"/>
            <a:ext cx="1143802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МОДЕЛИ НЕЙРОННЫХ СЕТЕЙ: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SRCNN – Super Resolution Convolutional Neural Network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VDSR – Very Deep Super Resolution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SRGAN – Super Resolution Generative Adversarial Network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3DC3888-6CCD-46A1-BE2D-343A2FD3CD2C}"/>
              </a:ext>
            </a:extLst>
          </p:cNvPr>
          <p:cNvSpPr/>
          <p:nvPr/>
        </p:nvSpPr>
        <p:spPr>
          <a:xfrm>
            <a:off x="2462155" y="5958718"/>
            <a:ext cx="735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Рис.1 Схематическое изображении задачи генерации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сверхразрешения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28756A2C-6E4B-49DA-B5AC-FAD93F514058}"/>
              </a:ext>
            </a:extLst>
          </p:cNvPr>
          <p:cNvSpPr/>
          <p:nvPr/>
        </p:nvSpPr>
        <p:spPr>
          <a:xfrm>
            <a:off x="5162070" y="3986074"/>
            <a:ext cx="2263806" cy="914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8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7D1A28-59D7-44F0-B644-55AD09CAC302}"/>
              </a:ext>
            </a:extLst>
          </p:cNvPr>
          <p:cNvSpPr/>
          <p:nvPr/>
        </p:nvSpPr>
        <p:spPr>
          <a:xfrm>
            <a:off x="352926" y="404884"/>
            <a:ext cx="114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ГЕНЕРАТИВНО-СО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ТЯЗАТЕЛЬНЫЕ НЕЙРОННЫЕ СЕТИ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A15CCB-E578-47FC-A910-205BA7DF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22" y="1204373"/>
            <a:ext cx="6116992" cy="4111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8B0994-90D7-4753-B959-A8922CDB5F0F}"/>
              </a:ext>
            </a:extLst>
          </p:cNvPr>
          <p:cNvSpPr/>
          <p:nvPr/>
        </p:nvSpPr>
        <p:spPr>
          <a:xfrm>
            <a:off x="1664424" y="5606729"/>
            <a:ext cx="8433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Рис.2 Простейшая схема, отражающая принцип работы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генеративно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-состязательной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224328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818E71-89E9-4FAC-8C5B-EA3AB037940C}"/>
              </a:ext>
            </a:extLst>
          </p:cNvPr>
          <p:cNvSpPr/>
          <p:nvPr/>
        </p:nvSpPr>
        <p:spPr>
          <a:xfrm>
            <a:off x="363984" y="412345"/>
            <a:ext cx="11461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ИСПОЛЬЗУЕМОЙ МОДЕЛИ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канцелярские товары, библиотека, книжная полка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758CBF58-C42D-4432-B97B-8B8157FC1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47" y="1134528"/>
            <a:ext cx="7539544" cy="3920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5FD3836-0507-4585-86F8-35907DC8639F}"/>
              </a:ext>
            </a:extLst>
          </p:cNvPr>
          <p:cNvSpPr/>
          <p:nvPr/>
        </p:nvSpPr>
        <p:spPr>
          <a:xfrm>
            <a:off x="1825101" y="5254055"/>
            <a:ext cx="8538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Строение сетей генератора и дискриминатора, используемых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настоящей работы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k,n,s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характеристики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свёрточных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слоёв: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размерность ядра свёртки,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каналов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сдвигания ядра</a:t>
            </a:r>
          </a:p>
        </p:txBody>
      </p:sp>
    </p:spTree>
    <p:extLst>
      <p:ext uri="{BB962C8B-B14F-4D97-AF65-F5344CB8AC3E}">
        <p14:creationId xmlns:p14="http://schemas.microsoft.com/office/powerpoint/2010/main" val="213034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738D62-4D1E-4389-AEA7-0DAF438EA61B}"/>
              </a:ext>
            </a:extLst>
          </p:cNvPr>
          <p:cNvSpPr/>
          <p:nvPr/>
        </p:nvSpPr>
        <p:spPr>
          <a:xfrm>
            <a:off x="392663" y="388838"/>
            <a:ext cx="11446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ПЕРЦЕПТИВНАЯ ФУНКЦИЯ ПОТЕРЬ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(PERCEPTUAL LOSS FUNCTION)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B31C862-CC65-43FF-907C-506CB7923041}"/>
                  </a:ext>
                </a:extLst>
              </p:cNvPr>
              <p:cNvSpPr/>
              <p:nvPr/>
            </p:nvSpPr>
            <p:spPr>
              <a:xfrm>
                <a:off x="2063629" y="1610784"/>
                <a:ext cx="8064741" cy="1524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𝑆𝑅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/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𝐻𝑅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/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номер слоя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MaxPooling2D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перед которым стоит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свёрточный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слой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соответственно ширина и высота получаемого на слое изображения</a:t>
                </a: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B31C862-CC65-43FF-907C-506CB7923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29" y="1610784"/>
                <a:ext cx="8064741" cy="1524905"/>
              </a:xfrm>
              <a:prstGeom prst="rect">
                <a:avLst/>
              </a:prstGeom>
              <a:blipFill>
                <a:blip r:embed="rId2"/>
                <a:stretch>
                  <a:fillRect r="-76" b="-2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820C19-4994-4BE6-A0EB-38A571AD1EB0}"/>
              </a:ext>
            </a:extLst>
          </p:cNvPr>
          <p:cNvSpPr/>
          <p:nvPr/>
        </p:nvSpPr>
        <p:spPr>
          <a:xfrm>
            <a:off x="1064581" y="1248273"/>
            <a:ext cx="1010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запись перцептивной функций потерь на основе обученной нейронной сети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Рисунок 8" descr="Изображение выглядит как стол, торт, сидит, мальчик&#10;&#10;Автоматически созданное описание">
            <a:extLst>
              <a:ext uri="{FF2B5EF4-FFF2-40B4-BE49-F238E27FC236}">
                <a16:creationId xmlns:a16="http://schemas.microsoft.com/office/drawing/2014/main" id="{8B047114-D831-40D9-853F-4B09264EE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67" y="3441049"/>
            <a:ext cx="1527929" cy="223775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человек, стол, мальчик, ребенок&#10;&#10;Автоматически созданное описание">
            <a:extLst>
              <a:ext uri="{FF2B5EF4-FFF2-40B4-BE49-F238E27FC236}">
                <a16:creationId xmlns:a16="http://schemas.microsoft.com/office/drawing/2014/main" id="{C9578530-E818-4538-A6D4-AA8D29077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89" y="3441049"/>
            <a:ext cx="1538080" cy="223775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мальчик, стол, маленький, молодой&#10;&#10;Автоматически созданное описание">
            <a:extLst>
              <a:ext uri="{FF2B5EF4-FFF2-40B4-BE49-F238E27FC236}">
                <a16:creationId xmlns:a16="http://schemas.microsoft.com/office/drawing/2014/main" id="{46A7FDDD-47B0-4075-AA5D-FE8E61D06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61" y="3441049"/>
            <a:ext cx="1514475" cy="219480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03EEC4A-7963-4E2B-B515-15CDC3901631}"/>
              </a:ext>
            </a:extLst>
          </p:cNvPr>
          <p:cNvSpPr/>
          <p:nvPr/>
        </p:nvSpPr>
        <p:spPr>
          <a:xfrm>
            <a:off x="1064581" y="5814022"/>
            <a:ext cx="9862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Сравнение изображений, генерируемых нейронной сетью, оптимизированной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перцептивной функцией потерь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6EF7879-7724-4B26-95E1-81B95DC91085}"/>
              </a:ext>
            </a:extLst>
          </p:cNvPr>
          <p:cNvSpPr/>
          <p:nvPr/>
        </p:nvSpPr>
        <p:spPr>
          <a:xfrm>
            <a:off x="1734051" y="3059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704072-6CD5-48C3-AF4C-EF2DCE44195F}"/>
              </a:ext>
            </a:extLst>
          </p:cNvPr>
          <p:cNvSpPr/>
          <p:nvPr/>
        </p:nvSpPr>
        <p:spPr>
          <a:xfrm>
            <a:off x="5536222" y="307182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E8077FF-4EF7-4720-9066-DFEFDFAC09C8}"/>
              </a:ext>
            </a:extLst>
          </p:cNvPr>
          <p:cNvSpPr/>
          <p:nvPr/>
        </p:nvSpPr>
        <p:spPr>
          <a:xfrm>
            <a:off x="9474381" y="3071717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Orig.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61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EB4C46-D337-46C0-8DF7-E09779A1A768}"/>
              </a:ext>
            </a:extLst>
          </p:cNvPr>
          <p:cNvSpPr/>
          <p:nvPr/>
        </p:nvSpPr>
        <p:spPr>
          <a:xfrm>
            <a:off x="407974" y="378248"/>
            <a:ext cx="1137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ГЕНЕРИРУЕМЫХ НЕЙРОННОЙ СЕТЬЮ ИЗОБРАЖЕНИЙ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724165-4BF1-4EFB-AA5A-518716BA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34" y="1367367"/>
            <a:ext cx="10155932" cy="3227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F08C6B-A559-4A7E-A132-9D0FD5F1E1B2}"/>
              </a:ext>
            </a:extLst>
          </p:cNvPr>
          <p:cNvSpPr/>
          <p:nvPr/>
        </p:nvSpPr>
        <p:spPr>
          <a:xfrm>
            <a:off x="1018034" y="4985807"/>
            <a:ext cx="10155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 сгенерированного изображения №1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Слева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бикубически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интерполированная сжатое изображение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центру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нейросетью изображение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Справа – оригинальное изображение высокого разрешения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14758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67DC9E-AF42-4B85-BF5D-8BCD2245CCD9}"/>
              </a:ext>
            </a:extLst>
          </p:cNvPr>
          <p:cNvSpPr/>
          <p:nvPr/>
        </p:nvSpPr>
        <p:spPr>
          <a:xfrm>
            <a:off x="381740" y="380389"/>
            <a:ext cx="11443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ГЕНЕРИРУЕМЫХ НЕЙРОННОЙ СЕТЬЮ ИЗОБРАЖЕНИЙ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0B8A92-A374-41BE-B471-FC1D469B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3" y="1236214"/>
            <a:ext cx="10501313" cy="3350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B85E29-8AE0-4802-B513-FA0C0E21C510}"/>
              </a:ext>
            </a:extLst>
          </p:cNvPr>
          <p:cNvSpPr/>
          <p:nvPr/>
        </p:nvSpPr>
        <p:spPr>
          <a:xfrm>
            <a:off x="845343" y="4909661"/>
            <a:ext cx="10501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Рис.6 Пример сгенерированного изображения №1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Слева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бикубически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интерполированная сжатое изображение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центру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нейросетью изображение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Справа – оригинальное изображение высокого разрешения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67807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DF59AD-81D3-402E-BEA7-ACC011A62416}"/>
              </a:ext>
            </a:extLst>
          </p:cNvPr>
          <p:cNvSpPr/>
          <p:nvPr/>
        </p:nvSpPr>
        <p:spPr>
          <a:xfrm>
            <a:off x="363983" y="380390"/>
            <a:ext cx="11443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788555-25D8-4355-8E79-59B8C4A4CB1B}"/>
              </a:ext>
            </a:extLst>
          </p:cNvPr>
          <p:cNvSpPr/>
          <p:nvPr/>
        </p:nvSpPr>
        <p:spPr>
          <a:xfrm>
            <a:off x="807868" y="1889593"/>
            <a:ext cx="105111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настоящей работы была создана и обучена нейронная сеть для генерации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сверхразрешения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единичных изображениях, которая, благодаря использованию перцептивной функции потерь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loss function)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способна восстанавливать мелкие детали, наблюдаемые на оригинальном изображении, из образцов пониженного разрешения.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3E8E2"/>
      </a:lt2>
      <a:accent1>
        <a:srgbClr val="BC96C6"/>
      </a:accent1>
      <a:accent2>
        <a:srgbClr val="947FBA"/>
      </a:accent2>
      <a:accent3>
        <a:srgbClr val="9699C6"/>
      </a:accent3>
      <a:accent4>
        <a:srgbClr val="7F9BBA"/>
      </a:accent4>
      <a:accent5>
        <a:srgbClr val="82ABB0"/>
      </a:accent5>
      <a:accent6>
        <a:srgbClr val="76AD9C"/>
      </a:accent6>
      <a:hlink>
        <a:srgbClr val="638F56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374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Garamond</vt:lpstr>
      <vt:lpstr>Gill Sans MT</vt:lpstr>
      <vt:lpstr>Times New Roman</vt:lpstr>
      <vt:lpstr>SavonVTI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m50097</dc:creator>
  <cp:lastModifiedBy>m50097</cp:lastModifiedBy>
  <cp:revision>102</cp:revision>
  <dcterms:created xsi:type="dcterms:W3CDTF">2019-12-13T16:15:47Z</dcterms:created>
  <dcterms:modified xsi:type="dcterms:W3CDTF">2020-06-01T02:12:46Z</dcterms:modified>
</cp:coreProperties>
</file>