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T Alientz Grotesque" charset="1" panose="02040000000000000607"/>
      <p:regular r:id="rId13"/>
    </p:embeddedFont>
    <p:embeddedFont>
      <p:font typeface="Petrona" charset="1" panose="02000503020000020003"/>
      <p:regular r:id="rId14"/>
    </p:embeddedFont>
    <p:embeddedFont>
      <p:font typeface="Inter" charset="1" panose="020B0502030000000004"/>
      <p:regular r:id="rId15"/>
    </p:embeddedFont>
    <p:embeddedFont>
      <p:font typeface="Inter Bold" charset="1" panose="020B08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0500" y="0"/>
            <a:ext cx="10287000" cy="10287000"/>
            <a:chOff x="0" y="0"/>
            <a:chExt cx="13716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4991324" y="3581239"/>
              <a:ext cx="345842" cy="340541"/>
              <a:chOff x="0" y="0"/>
              <a:chExt cx="634306" cy="62458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4306" cy="624583"/>
              </a:xfrm>
              <a:custGeom>
                <a:avLst/>
                <a:gdLst/>
                <a:ahLst/>
                <a:cxnLst/>
                <a:rect r="r" b="b" t="t" l="l"/>
                <a:pathLst>
                  <a:path h="624583" w="634306">
                    <a:moveTo>
                      <a:pt x="317153" y="0"/>
                    </a:moveTo>
                    <a:cubicBezTo>
                      <a:pt x="141994" y="0"/>
                      <a:pt x="0" y="139818"/>
                      <a:pt x="0" y="312291"/>
                    </a:cubicBezTo>
                    <a:cubicBezTo>
                      <a:pt x="0" y="484765"/>
                      <a:pt x="141994" y="624583"/>
                      <a:pt x="317153" y="624583"/>
                    </a:cubicBezTo>
                    <a:cubicBezTo>
                      <a:pt x="492312" y="624583"/>
                      <a:pt x="634306" y="484765"/>
                      <a:pt x="634306" y="312291"/>
                    </a:cubicBezTo>
                    <a:cubicBezTo>
                      <a:pt x="634306" y="139818"/>
                      <a:pt x="492312" y="0"/>
                      <a:pt x="317153" y="0"/>
                    </a:cubicBezTo>
                    <a:close/>
                  </a:path>
                </a:pathLst>
              </a:custGeom>
              <a:solidFill>
                <a:srgbClr val="299BE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59466" y="20455"/>
                <a:ext cx="515374" cy="5455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7" id="7"/>
          <p:cNvSpPr txBox="true"/>
          <p:nvPr/>
        </p:nvSpPr>
        <p:spPr>
          <a:xfrm rot="0">
            <a:off x="6138639" y="124142"/>
            <a:ext cx="6010721" cy="161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>
                <a:solidFill>
                  <a:srgbClr val="000000"/>
                </a:solidFill>
                <a:latin typeface="TT Alientz Grotesque"/>
                <a:ea typeface="TT Alientz Grotesque"/>
                <a:cs typeface="TT Alientz Grotesque"/>
                <a:sym typeface="TT Alientz Grotesque"/>
              </a:rPr>
              <a:t>TapTrack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90667" y="8429625"/>
            <a:ext cx="6906667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TT Alientz Grotesque"/>
                <a:ea typeface="TT Alientz Grotesque"/>
                <a:cs typeface="TT Alientz Grotesque"/>
                <a:sym typeface="TT Alientz Grotesque"/>
              </a:rPr>
              <a:t>End Water Wastage </a:t>
            </a:r>
          </a:p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TT Alientz Grotesque"/>
                <a:ea typeface="TT Alientz Grotesque"/>
                <a:cs typeface="TT Alientz Grotesque"/>
                <a:sym typeface="TT Alientz Grotesque"/>
              </a:rPr>
              <a:t>One Second At A Time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92238" y="3368428"/>
            <a:ext cx="8987730" cy="930325"/>
            <a:chOff x="0" y="0"/>
            <a:chExt cx="11983640" cy="12404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83640" cy="1240433"/>
            </a:xfrm>
            <a:custGeom>
              <a:avLst/>
              <a:gdLst/>
              <a:ahLst/>
              <a:cxnLst/>
              <a:rect r="r" b="b" t="t" l="l"/>
              <a:pathLst>
                <a:path h="1240433" w="11983640">
                  <a:moveTo>
                    <a:pt x="0" y="0"/>
                  </a:moveTo>
                  <a:lnTo>
                    <a:pt x="11983640" y="0"/>
                  </a:lnTo>
                  <a:lnTo>
                    <a:pt x="11983640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983640" cy="12880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The Problem: Water Waste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2238" y="5007471"/>
            <a:ext cx="3721299" cy="582076"/>
            <a:chOff x="0" y="0"/>
            <a:chExt cx="4961732" cy="776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61732" cy="776102"/>
            </a:xfrm>
            <a:custGeom>
              <a:avLst/>
              <a:gdLst/>
              <a:ahLst/>
              <a:cxnLst/>
              <a:rect r="r" b="b" t="t" l="l"/>
              <a:pathLst>
                <a:path h="776102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776102"/>
                  </a:lnTo>
                  <a:lnTo>
                    <a:pt x="0" y="776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961732" cy="8046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81"/>
                </a:lnSpc>
              </a:pPr>
              <a:r>
                <a:rPr lang="en-US" sz="3474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Running Tap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238" y="5756076"/>
            <a:ext cx="4972645" cy="560606"/>
            <a:chOff x="0" y="0"/>
            <a:chExt cx="6630193" cy="7474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30193" cy="747475"/>
            </a:xfrm>
            <a:custGeom>
              <a:avLst/>
              <a:gdLst/>
              <a:ahLst/>
              <a:cxnLst/>
              <a:rect r="r" b="b" t="t" l="l"/>
              <a:pathLst>
                <a:path h="747475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747475"/>
                  </a:lnTo>
                  <a:lnTo>
                    <a:pt x="0" y="7474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6630193" cy="8522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13"/>
                </a:lnSpc>
              </a:pPr>
              <a:r>
                <a:rPr lang="en-US" sz="25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Wastes up to 6 liters per minute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66160" y="5007471"/>
            <a:ext cx="3721299" cy="582076"/>
            <a:chOff x="0" y="0"/>
            <a:chExt cx="4961732" cy="7761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61732" cy="776102"/>
            </a:xfrm>
            <a:custGeom>
              <a:avLst/>
              <a:gdLst/>
              <a:ahLst/>
              <a:cxnLst/>
              <a:rect r="r" b="b" t="t" l="l"/>
              <a:pathLst>
                <a:path h="776102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776102"/>
                  </a:lnTo>
                  <a:lnTo>
                    <a:pt x="0" y="776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4961732" cy="8046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81"/>
                </a:lnSpc>
              </a:pPr>
              <a:r>
                <a:rPr lang="en-US" sz="3474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Global Impact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666160" y="5756076"/>
            <a:ext cx="4972645" cy="1094006"/>
            <a:chOff x="0" y="0"/>
            <a:chExt cx="6630193" cy="14586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30193" cy="1458675"/>
            </a:xfrm>
            <a:custGeom>
              <a:avLst/>
              <a:gdLst/>
              <a:ahLst/>
              <a:cxnLst/>
              <a:rect r="r" b="b" t="t" l="l"/>
              <a:pathLst>
                <a:path h="1458675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458675"/>
                  </a:lnTo>
                  <a:lnTo>
                    <a:pt x="0" y="1458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6630193" cy="1563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13"/>
                </a:lnSpc>
              </a:pPr>
              <a:r>
                <a:rPr lang="en-US" sz="25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Water scarcity affects over 2 billion people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40084" y="5007471"/>
            <a:ext cx="3721299" cy="582076"/>
            <a:chOff x="0" y="0"/>
            <a:chExt cx="4961732" cy="7761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961732" cy="776102"/>
            </a:xfrm>
            <a:custGeom>
              <a:avLst/>
              <a:gdLst/>
              <a:ahLst/>
              <a:cxnLst/>
              <a:rect r="r" b="b" t="t" l="l"/>
              <a:pathLst>
                <a:path h="776102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776102"/>
                  </a:lnTo>
                  <a:lnTo>
                    <a:pt x="0" y="776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4961732" cy="8046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81"/>
                </a:lnSpc>
              </a:pPr>
              <a:r>
                <a:rPr lang="en-US" sz="3474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Household Costs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340084" y="5756076"/>
            <a:ext cx="4972645" cy="1094006"/>
            <a:chOff x="0" y="0"/>
            <a:chExt cx="6630193" cy="14586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630193" cy="1458675"/>
            </a:xfrm>
            <a:custGeom>
              <a:avLst/>
              <a:gdLst/>
              <a:ahLst/>
              <a:cxnLst/>
              <a:rect r="r" b="b" t="t" l="l"/>
              <a:pathLst>
                <a:path h="1458675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458675"/>
                  </a:lnTo>
                  <a:lnTo>
                    <a:pt x="0" y="1458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04775"/>
              <a:ext cx="6630193" cy="1563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13"/>
                </a:lnSpc>
              </a:pPr>
              <a:r>
                <a:rPr lang="en-US" sz="25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Increased water bills due to wastage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728555" y="-1138016"/>
            <a:ext cx="7035543" cy="7035543"/>
            <a:chOff x="0" y="0"/>
            <a:chExt cx="9380724" cy="938072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380724" cy="9380724"/>
            </a:xfrm>
            <a:custGeom>
              <a:avLst/>
              <a:gdLst/>
              <a:ahLst/>
              <a:cxnLst/>
              <a:rect r="r" b="b" t="t" l="l"/>
              <a:pathLst>
                <a:path h="9380724" w="9380724">
                  <a:moveTo>
                    <a:pt x="0" y="0"/>
                  </a:moveTo>
                  <a:lnTo>
                    <a:pt x="9380724" y="0"/>
                  </a:lnTo>
                  <a:lnTo>
                    <a:pt x="9380724" y="9380724"/>
                  </a:lnTo>
                  <a:lnTo>
                    <a:pt x="0" y="9380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3413695" y="2449301"/>
              <a:ext cx="236531" cy="232905"/>
              <a:chOff x="0" y="0"/>
              <a:chExt cx="634306" cy="624583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34306" cy="624583"/>
              </a:xfrm>
              <a:custGeom>
                <a:avLst/>
                <a:gdLst/>
                <a:ahLst/>
                <a:cxnLst/>
                <a:rect r="r" b="b" t="t" l="l"/>
                <a:pathLst>
                  <a:path h="624583" w="634306">
                    <a:moveTo>
                      <a:pt x="317153" y="0"/>
                    </a:moveTo>
                    <a:cubicBezTo>
                      <a:pt x="141994" y="0"/>
                      <a:pt x="0" y="139818"/>
                      <a:pt x="0" y="312291"/>
                    </a:cubicBezTo>
                    <a:cubicBezTo>
                      <a:pt x="0" y="484765"/>
                      <a:pt x="141994" y="624583"/>
                      <a:pt x="317153" y="624583"/>
                    </a:cubicBezTo>
                    <a:cubicBezTo>
                      <a:pt x="492312" y="624583"/>
                      <a:pt x="634306" y="484765"/>
                      <a:pt x="634306" y="312291"/>
                    </a:cubicBezTo>
                    <a:cubicBezTo>
                      <a:pt x="634306" y="139818"/>
                      <a:pt x="492312" y="0"/>
                      <a:pt x="317153" y="0"/>
                    </a:cubicBezTo>
                    <a:close/>
                  </a:path>
                </a:pathLst>
              </a:custGeom>
              <a:solidFill>
                <a:srgbClr val="299BE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59466" y="20455"/>
                <a:ext cx="515374" cy="5455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87475" y="4678337"/>
            <a:ext cx="13308205" cy="1076129"/>
            <a:chOff x="0" y="0"/>
            <a:chExt cx="17744274" cy="14348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744275" cy="1434839"/>
            </a:xfrm>
            <a:custGeom>
              <a:avLst/>
              <a:gdLst/>
              <a:ahLst/>
              <a:cxnLst/>
              <a:rect r="r" b="b" t="t" l="l"/>
              <a:pathLst>
                <a:path h="1434839" w="17744275">
                  <a:moveTo>
                    <a:pt x="0" y="0"/>
                  </a:moveTo>
                  <a:lnTo>
                    <a:pt x="17744275" y="0"/>
                  </a:lnTo>
                  <a:lnTo>
                    <a:pt x="17744275" y="1434839"/>
                  </a:lnTo>
                  <a:lnTo>
                    <a:pt x="0" y="14348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744274" cy="14729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067"/>
                </a:lnSpc>
              </a:pPr>
              <a:r>
                <a:rPr lang="en-US" sz="64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The Solution: Introducing TapTrack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7475" y="6976765"/>
            <a:ext cx="647402" cy="647403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87934" y="7021414"/>
            <a:ext cx="446485" cy="558105"/>
            <a:chOff x="0" y="0"/>
            <a:chExt cx="595313" cy="7441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95313" cy="744140"/>
            </a:xfrm>
            <a:custGeom>
              <a:avLst/>
              <a:gdLst/>
              <a:ahLst/>
              <a:cxnLst/>
              <a:rect r="r" b="b" t="t" l="l"/>
              <a:pathLst>
                <a:path h="744140" w="595313">
                  <a:moveTo>
                    <a:pt x="0" y="0"/>
                  </a:moveTo>
                  <a:lnTo>
                    <a:pt x="595313" y="0"/>
                  </a:lnTo>
                  <a:lnTo>
                    <a:pt x="595313" y="744140"/>
                  </a:lnTo>
                  <a:lnTo>
                    <a:pt x="0" y="7441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57150"/>
              <a:ext cx="595313" cy="6869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13632" y="6981528"/>
            <a:ext cx="3721299" cy="511991"/>
            <a:chOff x="0" y="0"/>
            <a:chExt cx="4961732" cy="6826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61732" cy="682655"/>
            </a:xfrm>
            <a:custGeom>
              <a:avLst/>
              <a:gdLst/>
              <a:ahLst/>
              <a:cxnLst/>
              <a:rect r="r" b="b" t="t" l="l"/>
              <a:pathLst>
                <a:path h="682655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82655"/>
                  </a:lnTo>
                  <a:lnTo>
                    <a:pt x="0" y="682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4961732" cy="7017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77"/>
                </a:lnSpc>
              </a:pPr>
              <a:r>
                <a:rPr lang="en-US" sz="3075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Attachable Timer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13632" y="7616726"/>
            <a:ext cx="4324052" cy="996654"/>
            <a:chOff x="0" y="0"/>
            <a:chExt cx="5765403" cy="13288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65404" cy="1328872"/>
            </a:xfrm>
            <a:custGeom>
              <a:avLst/>
              <a:gdLst/>
              <a:ahLst/>
              <a:cxnLst/>
              <a:rect r="r" b="b" t="t" l="l"/>
              <a:pathLst>
                <a:path h="1328872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1328872"/>
                  </a:lnTo>
                  <a:lnTo>
                    <a:pt x="0" y="13288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5765403" cy="14241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88"/>
                </a:lnSpc>
              </a:pPr>
              <a:r>
                <a:rPr lang="en-US" sz="23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Easily attaches to any standard tap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516440" y="6976765"/>
            <a:ext cx="647403" cy="647403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616899" y="7021414"/>
            <a:ext cx="446485" cy="558105"/>
            <a:chOff x="0" y="0"/>
            <a:chExt cx="595313" cy="7441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95313" cy="744140"/>
            </a:xfrm>
            <a:custGeom>
              <a:avLst/>
              <a:gdLst/>
              <a:ahLst/>
              <a:cxnLst/>
              <a:rect r="r" b="b" t="t" l="l"/>
              <a:pathLst>
                <a:path h="744140" w="595313">
                  <a:moveTo>
                    <a:pt x="0" y="0"/>
                  </a:moveTo>
                  <a:lnTo>
                    <a:pt x="595313" y="0"/>
                  </a:lnTo>
                  <a:lnTo>
                    <a:pt x="595313" y="744140"/>
                  </a:lnTo>
                  <a:lnTo>
                    <a:pt x="0" y="7441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57150"/>
              <a:ext cx="595313" cy="6869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2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442598" y="6981528"/>
            <a:ext cx="3721299" cy="511991"/>
            <a:chOff x="0" y="0"/>
            <a:chExt cx="4961732" cy="68265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961732" cy="682655"/>
            </a:xfrm>
            <a:custGeom>
              <a:avLst/>
              <a:gdLst/>
              <a:ahLst/>
              <a:cxnLst/>
              <a:rect r="r" b="b" t="t" l="l"/>
              <a:pathLst>
                <a:path h="682655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82655"/>
                  </a:lnTo>
                  <a:lnTo>
                    <a:pt x="0" y="682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4961732" cy="7017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77"/>
                </a:lnSpc>
              </a:pPr>
              <a:r>
                <a:rPr lang="en-US" sz="3075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Tracks Usage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442598" y="7616726"/>
            <a:ext cx="4324052" cy="996654"/>
            <a:chOff x="0" y="0"/>
            <a:chExt cx="5765403" cy="132887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765404" cy="1328872"/>
            </a:xfrm>
            <a:custGeom>
              <a:avLst/>
              <a:gdLst/>
              <a:ahLst/>
              <a:cxnLst/>
              <a:rect r="r" b="b" t="t" l="l"/>
              <a:pathLst>
                <a:path h="1328872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1328872"/>
                  </a:lnTo>
                  <a:lnTo>
                    <a:pt x="0" y="13288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0"/>
              <a:ext cx="5765403" cy="14241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88"/>
                </a:lnSpc>
              </a:pPr>
              <a:r>
                <a:rPr lang="en-US" sz="23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Monitors water flow to reduce waste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045404" y="6976765"/>
            <a:ext cx="647402" cy="647403"/>
            <a:chOff x="0" y="0"/>
            <a:chExt cx="863203" cy="86320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145864" y="7021414"/>
            <a:ext cx="446485" cy="558105"/>
            <a:chOff x="0" y="0"/>
            <a:chExt cx="595313" cy="7441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95313" cy="744140"/>
            </a:xfrm>
            <a:custGeom>
              <a:avLst/>
              <a:gdLst/>
              <a:ahLst/>
              <a:cxnLst/>
              <a:rect r="r" b="b" t="t" l="l"/>
              <a:pathLst>
                <a:path h="744140" w="595313">
                  <a:moveTo>
                    <a:pt x="0" y="0"/>
                  </a:moveTo>
                  <a:lnTo>
                    <a:pt x="595313" y="0"/>
                  </a:lnTo>
                  <a:lnTo>
                    <a:pt x="595313" y="744140"/>
                  </a:lnTo>
                  <a:lnTo>
                    <a:pt x="0" y="7441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57150"/>
              <a:ext cx="595313" cy="6869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3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971561" y="6981528"/>
            <a:ext cx="3721299" cy="511991"/>
            <a:chOff x="0" y="0"/>
            <a:chExt cx="4961732" cy="68265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961732" cy="682655"/>
            </a:xfrm>
            <a:custGeom>
              <a:avLst/>
              <a:gdLst/>
              <a:ahLst/>
              <a:cxnLst/>
              <a:rect r="r" b="b" t="t" l="l"/>
              <a:pathLst>
                <a:path h="682655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82655"/>
                  </a:lnTo>
                  <a:lnTo>
                    <a:pt x="0" y="682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19050"/>
              <a:ext cx="4961732" cy="7017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77"/>
                </a:lnSpc>
              </a:pPr>
              <a:r>
                <a:rPr lang="en-US" sz="3075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Simple and Effective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971561" y="7616726"/>
            <a:ext cx="4324052" cy="996654"/>
            <a:chOff x="0" y="0"/>
            <a:chExt cx="5765403" cy="13288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765404" cy="1328872"/>
            </a:xfrm>
            <a:custGeom>
              <a:avLst/>
              <a:gdLst/>
              <a:ahLst/>
              <a:cxnLst/>
              <a:rect r="r" b="b" t="t" l="l"/>
              <a:pathLst>
                <a:path h="1328872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1328872"/>
                  </a:lnTo>
                  <a:lnTo>
                    <a:pt x="0" y="13288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95250"/>
              <a:ext cx="5765403" cy="14241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88"/>
                </a:lnSpc>
              </a:pPr>
              <a:r>
                <a:rPr lang="en-US" sz="23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Promotes water conservation effortlessly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237685" y="-1281076"/>
            <a:ext cx="7035543" cy="7035543"/>
            <a:chOff x="0" y="0"/>
            <a:chExt cx="9380724" cy="938072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380724" cy="9380724"/>
            </a:xfrm>
            <a:custGeom>
              <a:avLst/>
              <a:gdLst/>
              <a:ahLst/>
              <a:cxnLst/>
              <a:rect r="r" b="b" t="t" l="l"/>
              <a:pathLst>
                <a:path h="9380724" w="9380724">
                  <a:moveTo>
                    <a:pt x="0" y="0"/>
                  </a:moveTo>
                  <a:lnTo>
                    <a:pt x="9380724" y="0"/>
                  </a:lnTo>
                  <a:lnTo>
                    <a:pt x="9380724" y="9380724"/>
                  </a:lnTo>
                  <a:lnTo>
                    <a:pt x="0" y="9380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46" id="46"/>
            <p:cNvGrpSpPr/>
            <p:nvPr/>
          </p:nvGrpSpPr>
          <p:grpSpPr>
            <a:xfrm rot="0">
              <a:off x="3413695" y="2449301"/>
              <a:ext cx="236531" cy="232905"/>
              <a:chOff x="0" y="0"/>
              <a:chExt cx="634306" cy="624583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634306" cy="624583"/>
              </a:xfrm>
              <a:custGeom>
                <a:avLst/>
                <a:gdLst/>
                <a:ahLst/>
                <a:cxnLst/>
                <a:rect r="r" b="b" t="t" l="l"/>
                <a:pathLst>
                  <a:path h="624583" w="634306">
                    <a:moveTo>
                      <a:pt x="317153" y="0"/>
                    </a:moveTo>
                    <a:cubicBezTo>
                      <a:pt x="141994" y="0"/>
                      <a:pt x="0" y="139818"/>
                      <a:pt x="0" y="312291"/>
                    </a:cubicBezTo>
                    <a:cubicBezTo>
                      <a:pt x="0" y="484765"/>
                      <a:pt x="141994" y="624583"/>
                      <a:pt x="317153" y="624583"/>
                    </a:cubicBezTo>
                    <a:cubicBezTo>
                      <a:pt x="492312" y="624583"/>
                      <a:pt x="634306" y="484765"/>
                      <a:pt x="634306" y="312291"/>
                    </a:cubicBezTo>
                    <a:cubicBezTo>
                      <a:pt x="634306" y="139818"/>
                      <a:pt x="492312" y="0"/>
                      <a:pt x="317153" y="0"/>
                    </a:cubicBezTo>
                    <a:close/>
                  </a:path>
                </a:pathLst>
              </a:custGeom>
              <a:solidFill>
                <a:srgbClr val="299BE0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59466" y="20455"/>
                <a:ext cx="515374" cy="5455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850237" y="1914079"/>
            <a:ext cx="7442746" cy="930325"/>
            <a:chOff x="0" y="0"/>
            <a:chExt cx="9923662" cy="12404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23662" cy="1240433"/>
            </a:xfrm>
            <a:custGeom>
              <a:avLst/>
              <a:gdLst/>
              <a:ahLst/>
              <a:cxnLst/>
              <a:rect r="r" b="b" t="t" l="l"/>
              <a:pathLst>
                <a:path h="1240433" w="9923662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923662" cy="12880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How TapTrack Works</a:t>
              </a:r>
            </a:p>
          </p:txBody>
        </p:sp>
      </p:grpSp>
      <p:sp>
        <p:nvSpPr>
          <p:cNvPr name="Freeform 8" id="8" descr="preencoded.png"/>
          <p:cNvSpPr/>
          <p:nvPr/>
        </p:nvSpPr>
        <p:spPr>
          <a:xfrm flipH="false" flipV="false" rot="0">
            <a:off x="7850237" y="3269605"/>
            <a:ext cx="1417588" cy="1701105"/>
          </a:xfrm>
          <a:custGeom>
            <a:avLst/>
            <a:gdLst/>
            <a:ahLst/>
            <a:cxnLst/>
            <a:rect r="r" b="b" t="t" l="l"/>
            <a:pathLst>
              <a:path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" r="0" b="-55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693028" y="3553122"/>
            <a:ext cx="3721299" cy="465087"/>
            <a:chOff x="0" y="0"/>
            <a:chExt cx="4961732" cy="6201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61732" cy="620117"/>
            </a:xfrm>
            <a:custGeom>
              <a:avLst/>
              <a:gdLst/>
              <a:ahLst/>
              <a:cxnLst/>
              <a:rect r="r" b="b" t="t" l="l"/>
              <a:pathLst>
                <a:path h="620117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25"/>
                </a:lnSpc>
              </a:pPr>
              <a:r>
                <a:rPr lang="en-US" sz="2874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Sensor Detection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693027" y="4188321"/>
            <a:ext cx="7602736" cy="470676"/>
            <a:chOff x="0" y="0"/>
            <a:chExt cx="10136982" cy="62756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36982" cy="627568"/>
            </a:xfrm>
            <a:custGeom>
              <a:avLst/>
              <a:gdLst/>
              <a:ahLst/>
              <a:cxnLst/>
              <a:rect r="r" b="b" t="t" l="l"/>
              <a:pathLst>
                <a:path h="627568" w="10136982">
                  <a:moveTo>
                    <a:pt x="0" y="0"/>
                  </a:moveTo>
                  <a:lnTo>
                    <a:pt x="10136982" y="0"/>
                  </a:lnTo>
                  <a:lnTo>
                    <a:pt x="10136982" y="627568"/>
                  </a:lnTo>
                  <a:lnTo>
                    <a:pt x="0" y="6275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0136982" cy="71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Detects when tap is turned on using a motion sensor.</a:t>
              </a:r>
            </a:p>
          </p:txBody>
        </p:sp>
      </p:grpSp>
      <p:sp>
        <p:nvSpPr>
          <p:cNvPr name="Freeform 15" id="15" descr="preencoded.png"/>
          <p:cNvSpPr/>
          <p:nvPr/>
        </p:nvSpPr>
        <p:spPr>
          <a:xfrm flipH="false" flipV="false" rot="0">
            <a:off x="7850237" y="4970710"/>
            <a:ext cx="1417588" cy="1701105"/>
          </a:xfrm>
          <a:custGeom>
            <a:avLst/>
            <a:gdLst/>
            <a:ahLst/>
            <a:cxnLst/>
            <a:rect r="r" b="b" t="t" l="l"/>
            <a:pathLst>
              <a:path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5" r="0" b="-55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693028" y="5143500"/>
            <a:ext cx="3721299" cy="465088"/>
            <a:chOff x="0" y="0"/>
            <a:chExt cx="4961732" cy="6201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61732" cy="620117"/>
            </a:xfrm>
            <a:custGeom>
              <a:avLst/>
              <a:gdLst/>
              <a:ahLst/>
              <a:cxnLst/>
              <a:rect r="r" b="b" t="t" l="l"/>
              <a:pathLst>
                <a:path h="620117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25"/>
                </a:lnSpc>
              </a:pPr>
              <a:r>
                <a:rPr lang="en-US" sz="2874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Time-Based Alerts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93028" y="5753464"/>
            <a:ext cx="7602736" cy="918351"/>
            <a:chOff x="0" y="0"/>
            <a:chExt cx="10136982" cy="12244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6982" cy="1224468"/>
            </a:xfrm>
            <a:custGeom>
              <a:avLst/>
              <a:gdLst/>
              <a:ahLst/>
              <a:cxnLst/>
              <a:rect r="r" b="b" t="t" l="l"/>
              <a:pathLst>
                <a:path h="1224468" w="10136982">
                  <a:moveTo>
                    <a:pt x="0" y="0"/>
                  </a:moveTo>
                  <a:lnTo>
                    <a:pt x="10136982" y="0"/>
                  </a:lnTo>
                  <a:lnTo>
                    <a:pt x="10136982" y="1224468"/>
                  </a:lnTo>
                  <a:lnTo>
                    <a:pt x="0" y="12244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0136982" cy="13101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Notifies users after set time by using an LCD screen and a buzzer</a:t>
              </a:r>
            </a:p>
          </p:txBody>
        </p:sp>
      </p:grpSp>
      <p:sp>
        <p:nvSpPr>
          <p:cNvPr name="Freeform 22" id="22" descr="preencoded.png"/>
          <p:cNvSpPr/>
          <p:nvPr/>
        </p:nvSpPr>
        <p:spPr>
          <a:xfrm flipH="false" flipV="false" rot="0">
            <a:off x="7850237" y="6671816"/>
            <a:ext cx="1417588" cy="1701105"/>
          </a:xfrm>
          <a:custGeom>
            <a:avLst/>
            <a:gdLst/>
            <a:ahLst/>
            <a:cxnLst/>
            <a:rect r="r" b="b" t="t" l="l"/>
            <a:pathLst>
              <a:path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5" r="0" b="-55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9693027" y="6856236"/>
            <a:ext cx="3721299" cy="481711"/>
            <a:chOff x="0" y="0"/>
            <a:chExt cx="4961732" cy="64228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961732" cy="642281"/>
            </a:xfrm>
            <a:custGeom>
              <a:avLst/>
              <a:gdLst/>
              <a:ahLst/>
              <a:cxnLst/>
              <a:rect r="r" b="b" t="t" l="l"/>
              <a:pathLst>
                <a:path h="642281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42281"/>
                  </a:lnTo>
                  <a:lnTo>
                    <a:pt x="0" y="6422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4961732" cy="6708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25"/>
                </a:lnSpc>
              </a:pPr>
              <a:r>
                <a:rPr lang="en-US" sz="2874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Customisable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693027" y="7337947"/>
            <a:ext cx="7602736" cy="1366105"/>
            <a:chOff x="0" y="0"/>
            <a:chExt cx="10136982" cy="182147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136982" cy="1821474"/>
            </a:xfrm>
            <a:custGeom>
              <a:avLst/>
              <a:gdLst/>
              <a:ahLst/>
              <a:cxnLst/>
              <a:rect r="r" b="b" t="t" l="l"/>
              <a:pathLst>
                <a:path h="1821474" w="10136982">
                  <a:moveTo>
                    <a:pt x="0" y="0"/>
                  </a:moveTo>
                  <a:lnTo>
                    <a:pt x="10136982" y="0"/>
                  </a:lnTo>
                  <a:lnTo>
                    <a:pt x="10136982" y="1821474"/>
                  </a:lnTo>
                  <a:lnTo>
                    <a:pt x="0" y="18214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85725"/>
              <a:ext cx="10136982" cy="19071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Can change timer to suit your everyday unique needs</a:t>
              </a:r>
            </a:p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Can also make customisable message to remind you to stop wasting water.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0" y="1625729"/>
            <a:ext cx="7421612" cy="7421612"/>
            <a:chOff x="0" y="0"/>
            <a:chExt cx="9895483" cy="989548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895483" cy="9895483"/>
            </a:xfrm>
            <a:custGeom>
              <a:avLst/>
              <a:gdLst/>
              <a:ahLst/>
              <a:cxnLst/>
              <a:rect r="r" b="b" t="t" l="l"/>
              <a:pathLst>
                <a:path h="9895483" w="9895483">
                  <a:moveTo>
                    <a:pt x="0" y="0"/>
                  </a:moveTo>
                  <a:lnTo>
                    <a:pt x="9895483" y="0"/>
                  </a:lnTo>
                  <a:lnTo>
                    <a:pt x="9895483" y="9895483"/>
                  </a:lnTo>
                  <a:lnTo>
                    <a:pt x="0" y="989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3601018" y="2583704"/>
              <a:ext cx="249510" cy="245685"/>
              <a:chOff x="0" y="0"/>
              <a:chExt cx="634306" cy="62458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34306" cy="624583"/>
              </a:xfrm>
              <a:custGeom>
                <a:avLst/>
                <a:gdLst/>
                <a:ahLst/>
                <a:cxnLst/>
                <a:rect r="r" b="b" t="t" l="l"/>
                <a:pathLst>
                  <a:path h="624583" w="634306">
                    <a:moveTo>
                      <a:pt x="317153" y="0"/>
                    </a:moveTo>
                    <a:cubicBezTo>
                      <a:pt x="141994" y="0"/>
                      <a:pt x="0" y="139818"/>
                      <a:pt x="0" y="312291"/>
                    </a:cubicBezTo>
                    <a:cubicBezTo>
                      <a:pt x="0" y="484765"/>
                      <a:pt x="141994" y="624583"/>
                      <a:pt x="317153" y="624583"/>
                    </a:cubicBezTo>
                    <a:cubicBezTo>
                      <a:pt x="492312" y="624583"/>
                      <a:pt x="634306" y="484765"/>
                      <a:pt x="634306" y="312291"/>
                    </a:cubicBezTo>
                    <a:cubicBezTo>
                      <a:pt x="634306" y="139818"/>
                      <a:pt x="492312" y="0"/>
                      <a:pt x="317153" y="0"/>
                    </a:cubicBezTo>
                    <a:close/>
                  </a:path>
                </a:pathLst>
              </a:custGeom>
              <a:solidFill>
                <a:srgbClr val="299BE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59466" y="20455"/>
                <a:ext cx="515374" cy="5455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92238" y="5197227"/>
            <a:ext cx="7442746" cy="930325"/>
            <a:chOff x="0" y="0"/>
            <a:chExt cx="9923662" cy="12404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23662" cy="1240433"/>
            </a:xfrm>
            <a:custGeom>
              <a:avLst/>
              <a:gdLst/>
              <a:ahLst/>
              <a:cxnLst/>
              <a:rect r="r" b="b" t="t" l="l"/>
              <a:pathLst>
                <a:path h="1240433" w="9923662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923662" cy="12880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Benefits of TapTrack</a:t>
              </a:r>
            </a:p>
          </p:txBody>
        </p:sp>
      </p:grpSp>
      <p:sp>
        <p:nvSpPr>
          <p:cNvPr name="Freeform 8" id="8" descr="preencoded.png"/>
          <p:cNvSpPr/>
          <p:nvPr/>
        </p:nvSpPr>
        <p:spPr>
          <a:xfrm flipH="false" flipV="false" rot="0">
            <a:off x="992238" y="6552754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2238" y="7544990"/>
            <a:ext cx="3721299" cy="465088"/>
            <a:chOff x="0" y="0"/>
            <a:chExt cx="4961732" cy="6201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61732" cy="620117"/>
            </a:xfrm>
            <a:custGeom>
              <a:avLst/>
              <a:gdLst/>
              <a:ahLst/>
              <a:cxnLst/>
              <a:rect r="r" b="b" t="t" l="l"/>
              <a:pathLst>
                <a:path h="620117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25"/>
                </a:lnSpc>
              </a:pPr>
              <a:r>
                <a:rPr lang="en-US" sz="2874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Saves Water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8180189"/>
            <a:ext cx="5150941" cy="453629"/>
            <a:chOff x="0" y="0"/>
            <a:chExt cx="6867922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867922" cy="604838"/>
            </a:xfrm>
            <a:custGeom>
              <a:avLst/>
              <a:gdLst/>
              <a:ahLst/>
              <a:cxnLst/>
              <a:rect r="r" b="b" t="t" l="l"/>
              <a:pathLst>
                <a:path h="604838" w="6867922">
                  <a:moveTo>
                    <a:pt x="0" y="0"/>
                  </a:moveTo>
                  <a:lnTo>
                    <a:pt x="6867922" y="0"/>
                  </a:lnTo>
                  <a:lnTo>
                    <a:pt x="686792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6867922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Reduces water bills efficiently</a:t>
              </a:r>
            </a:p>
          </p:txBody>
        </p:sp>
      </p:grpSp>
      <p:sp>
        <p:nvSpPr>
          <p:cNvPr name="Freeform 15" id="15" descr="preencoded.png"/>
          <p:cNvSpPr/>
          <p:nvPr/>
        </p:nvSpPr>
        <p:spPr>
          <a:xfrm flipH="false" flipV="false" rot="0">
            <a:off x="6568380" y="6552754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568380" y="7544990"/>
            <a:ext cx="3721299" cy="465088"/>
            <a:chOff x="0" y="0"/>
            <a:chExt cx="4961732" cy="6201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61732" cy="620117"/>
            </a:xfrm>
            <a:custGeom>
              <a:avLst/>
              <a:gdLst/>
              <a:ahLst/>
              <a:cxnLst/>
              <a:rect r="r" b="b" t="t" l="l"/>
              <a:pathLst>
                <a:path h="620117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25"/>
                </a:lnSpc>
              </a:pPr>
              <a:r>
                <a:rPr lang="en-US" sz="2874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Eco-Friendly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568380" y="8180189"/>
            <a:ext cx="5151090" cy="453629"/>
            <a:chOff x="0" y="0"/>
            <a:chExt cx="6868120" cy="6048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868120" cy="604838"/>
            </a:xfrm>
            <a:custGeom>
              <a:avLst/>
              <a:gdLst/>
              <a:ahLst/>
              <a:cxnLst/>
              <a:rect r="r" b="b" t="t" l="l"/>
              <a:pathLst>
                <a:path h="604838" w="6868120">
                  <a:moveTo>
                    <a:pt x="0" y="0"/>
                  </a:moveTo>
                  <a:lnTo>
                    <a:pt x="6868120" y="0"/>
                  </a:lnTo>
                  <a:lnTo>
                    <a:pt x="686812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6868120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Easy to use for everyone</a:t>
              </a:r>
            </a:p>
          </p:txBody>
        </p:sp>
      </p:grpSp>
      <p:sp>
        <p:nvSpPr>
          <p:cNvPr name="Freeform 22" id="22" descr="preencoded.png"/>
          <p:cNvSpPr/>
          <p:nvPr/>
        </p:nvSpPr>
        <p:spPr>
          <a:xfrm flipH="false" flipV="false" rot="0">
            <a:off x="12144672" y="6552754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144672" y="7544990"/>
            <a:ext cx="3721299" cy="465088"/>
            <a:chOff x="0" y="0"/>
            <a:chExt cx="4961732" cy="6201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961732" cy="620117"/>
            </a:xfrm>
            <a:custGeom>
              <a:avLst/>
              <a:gdLst/>
              <a:ahLst/>
              <a:cxnLst/>
              <a:rect r="r" b="b" t="t" l="l"/>
              <a:pathLst>
                <a:path h="620117" w="4961732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25"/>
                </a:lnSpc>
              </a:pPr>
              <a:r>
                <a:rPr lang="en-US" sz="2874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Better Habits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144672" y="8180189"/>
            <a:ext cx="5150941" cy="453629"/>
            <a:chOff x="0" y="0"/>
            <a:chExt cx="6867922" cy="60483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867922" cy="604838"/>
            </a:xfrm>
            <a:custGeom>
              <a:avLst/>
              <a:gdLst/>
              <a:ahLst/>
              <a:cxnLst/>
              <a:rect r="r" b="b" t="t" l="l"/>
              <a:pathLst>
                <a:path h="604838" w="6867922">
                  <a:moveTo>
                    <a:pt x="0" y="0"/>
                  </a:moveTo>
                  <a:lnTo>
                    <a:pt x="6867922" y="0"/>
                  </a:lnTo>
                  <a:lnTo>
                    <a:pt x="686792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85725"/>
              <a:ext cx="6867922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Encourages conservation practices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434668" y="-482789"/>
            <a:ext cx="7035543" cy="7035543"/>
            <a:chOff x="0" y="0"/>
            <a:chExt cx="9380724" cy="938072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380724" cy="9380724"/>
            </a:xfrm>
            <a:custGeom>
              <a:avLst/>
              <a:gdLst/>
              <a:ahLst/>
              <a:cxnLst/>
              <a:rect r="r" b="b" t="t" l="l"/>
              <a:pathLst>
                <a:path h="9380724" w="9380724">
                  <a:moveTo>
                    <a:pt x="0" y="0"/>
                  </a:moveTo>
                  <a:lnTo>
                    <a:pt x="9380724" y="0"/>
                  </a:lnTo>
                  <a:lnTo>
                    <a:pt x="9380724" y="9380724"/>
                  </a:lnTo>
                  <a:lnTo>
                    <a:pt x="0" y="9380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3413695" y="2449301"/>
              <a:ext cx="236531" cy="232905"/>
              <a:chOff x="0" y="0"/>
              <a:chExt cx="634306" cy="62458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34306" cy="624583"/>
              </a:xfrm>
              <a:custGeom>
                <a:avLst/>
                <a:gdLst/>
                <a:ahLst/>
                <a:cxnLst/>
                <a:rect r="r" b="b" t="t" l="l"/>
                <a:pathLst>
                  <a:path h="624583" w="634306">
                    <a:moveTo>
                      <a:pt x="317153" y="0"/>
                    </a:moveTo>
                    <a:cubicBezTo>
                      <a:pt x="141994" y="0"/>
                      <a:pt x="0" y="139818"/>
                      <a:pt x="0" y="312291"/>
                    </a:cubicBezTo>
                    <a:cubicBezTo>
                      <a:pt x="0" y="484765"/>
                      <a:pt x="141994" y="624583"/>
                      <a:pt x="317153" y="624583"/>
                    </a:cubicBezTo>
                    <a:cubicBezTo>
                      <a:pt x="492312" y="624583"/>
                      <a:pt x="634306" y="484765"/>
                      <a:pt x="634306" y="312291"/>
                    </a:cubicBezTo>
                    <a:cubicBezTo>
                      <a:pt x="634306" y="139818"/>
                      <a:pt x="492312" y="0"/>
                      <a:pt x="317153" y="0"/>
                    </a:cubicBezTo>
                    <a:close/>
                  </a:path>
                </a:pathLst>
              </a:custGeom>
              <a:solidFill>
                <a:srgbClr val="299BE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59466" y="20455"/>
                <a:ext cx="515374" cy="5455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77031" y="610492"/>
            <a:ext cx="5828110" cy="728514"/>
            <a:chOff x="0" y="0"/>
            <a:chExt cx="7770813" cy="9713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70813" cy="971352"/>
            </a:xfrm>
            <a:custGeom>
              <a:avLst/>
              <a:gdLst/>
              <a:ahLst/>
              <a:cxnLst/>
              <a:rect r="r" b="b" t="t" l="l"/>
              <a:pathLst>
                <a:path h="971352" w="7770813">
                  <a:moveTo>
                    <a:pt x="0" y="0"/>
                  </a:moveTo>
                  <a:lnTo>
                    <a:pt x="7770813" y="0"/>
                  </a:lnTo>
                  <a:lnTo>
                    <a:pt x="7770813" y="971352"/>
                  </a:lnTo>
                  <a:lnTo>
                    <a:pt x="0" y="9713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7770813" cy="9904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687"/>
                </a:lnSpc>
              </a:pPr>
              <a:r>
                <a:rPr lang="en-US" sz="456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Market and Impact</a:t>
              </a:r>
            </a:p>
          </p:txBody>
        </p:sp>
      </p:grpSp>
      <p:sp>
        <p:nvSpPr>
          <p:cNvPr name="Freeform 8" id="8" descr="preencoded.png"/>
          <p:cNvSpPr/>
          <p:nvPr/>
        </p:nvSpPr>
        <p:spPr>
          <a:xfrm flipH="false" flipV="false" rot="0">
            <a:off x="777031" y="1782961"/>
            <a:ext cx="13103721" cy="7337971"/>
          </a:xfrm>
          <a:custGeom>
            <a:avLst/>
            <a:gdLst/>
            <a:ahLst/>
            <a:cxnLst/>
            <a:rect r="r" b="b" t="t" l="l"/>
            <a:pathLst>
              <a:path h="7337971" w="13103721">
                <a:moveTo>
                  <a:pt x="0" y="0"/>
                </a:moveTo>
                <a:lnTo>
                  <a:pt x="13103721" y="0"/>
                </a:lnTo>
                <a:lnTo>
                  <a:pt x="13103721" y="7337971"/>
                </a:lnTo>
                <a:lnTo>
                  <a:pt x="0" y="733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" t="0" r="-35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67151" y="9258300"/>
            <a:ext cx="17510969" cy="490470"/>
            <a:chOff x="0" y="0"/>
            <a:chExt cx="23347958" cy="6539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347959" cy="653959"/>
            </a:xfrm>
            <a:custGeom>
              <a:avLst/>
              <a:gdLst/>
              <a:ahLst/>
              <a:cxnLst/>
              <a:rect r="r" b="b" t="t" l="l"/>
              <a:pathLst>
                <a:path h="653959" w="23347959">
                  <a:moveTo>
                    <a:pt x="0" y="0"/>
                  </a:moveTo>
                  <a:lnTo>
                    <a:pt x="23347959" y="0"/>
                  </a:lnTo>
                  <a:lnTo>
                    <a:pt x="23347959" y="653959"/>
                  </a:lnTo>
                  <a:lnTo>
                    <a:pt x="0" y="6539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3347958" cy="7492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27"/>
                </a:lnSpc>
              </a:pPr>
              <a:r>
                <a:rPr lang="en-US" sz="22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TapTrack can significantly reduce water waste in homes, schools, and businesses, creating a substantial environmental impact.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-5400000">
            <a:off x="-2346444" y="4915852"/>
            <a:ext cx="557956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Amout (Number)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280949" y="-1127067"/>
            <a:ext cx="7035543" cy="7035543"/>
            <a:chOff x="0" y="0"/>
            <a:chExt cx="9380724" cy="93807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380724" cy="9380724"/>
            </a:xfrm>
            <a:custGeom>
              <a:avLst/>
              <a:gdLst/>
              <a:ahLst/>
              <a:cxnLst/>
              <a:rect r="r" b="b" t="t" l="l"/>
              <a:pathLst>
                <a:path h="9380724" w="9380724">
                  <a:moveTo>
                    <a:pt x="0" y="0"/>
                  </a:moveTo>
                  <a:lnTo>
                    <a:pt x="9380724" y="0"/>
                  </a:lnTo>
                  <a:lnTo>
                    <a:pt x="9380724" y="9380724"/>
                  </a:lnTo>
                  <a:lnTo>
                    <a:pt x="0" y="9380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3413695" y="2449301"/>
              <a:ext cx="236531" cy="232905"/>
              <a:chOff x="0" y="0"/>
              <a:chExt cx="634306" cy="62458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4306" cy="624583"/>
              </a:xfrm>
              <a:custGeom>
                <a:avLst/>
                <a:gdLst/>
                <a:ahLst/>
                <a:cxnLst/>
                <a:rect r="r" b="b" t="t" l="l"/>
                <a:pathLst>
                  <a:path h="624583" w="634306">
                    <a:moveTo>
                      <a:pt x="317153" y="0"/>
                    </a:moveTo>
                    <a:cubicBezTo>
                      <a:pt x="141994" y="0"/>
                      <a:pt x="0" y="139818"/>
                      <a:pt x="0" y="312291"/>
                    </a:cubicBezTo>
                    <a:cubicBezTo>
                      <a:pt x="0" y="484765"/>
                      <a:pt x="141994" y="624583"/>
                      <a:pt x="317153" y="624583"/>
                    </a:cubicBezTo>
                    <a:cubicBezTo>
                      <a:pt x="492312" y="624583"/>
                      <a:pt x="634306" y="484765"/>
                      <a:pt x="634306" y="312291"/>
                    </a:cubicBezTo>
                    <a:cubicBezTo>
                      <a:pt x="634306" y="139818"/>
                      <a:pt x="492312" y="0"/>
                      <a:pt x="317153" y="0"/>
                    </a:cubicBezTo>
                    <a:close/>
                  </a:path>
                </a:pathLst>
              </a:custGeom>
              <a:solidFill>
                <a:srgbClr val="299BE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59466" y="20455"/>
                <a:ext cx="515374" cy="5455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92238" y="3625751"/>
            <a:ext cx="7442746" cy="930325"/>
            <a:chOff x="0" y="0"/>
            <a:chExt cx="9923662" cy="12404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23662" cy="1240433"/>
            </a:xfrm>
            <a:custGeom>
              <a:avLst/>
              <a:gdLst/>
              <a:ahLst/>
              <a:cxnLst/>
              <a:rect r="r" b="b" t="t" l="l"/>
              <a:pathLst>
                <a:path h="1240433" w="9923662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923662" cy="12880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Join the Movement!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2238" y="4981277"/>
            <a:ext cx="9445526" cy="453629"/>
            <a:chOff x="0" y="0"/>
            <a:chExt cx="12594035" cy="6048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Every drop matters - take action today!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238" y="6262969"/>
            <a:ext cx="9653805" cy="2229678"/>
            <a:chOff x="0" y="0"/>
            <a:chExt cx="12871740" cy="29729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71740" cy="2972904"/>
            </a:xfrm>
            <a:custGeom>
              <a:avLst/>
              <a:gdLst/>
              <a:ahLst/>
              <a:cxnLst/>
              <a:rect r="r" b="b" t="t" l="l"/>
              <a:pathLst>
                <a:path h="2972904" w="12871740">
                  <a:moveTo>
                    <a:pt x="0" y="0"/>
                  </a:moveTo>
                  <a:lnTo>
                    <a:pt x="12871740" y="0"/>
                  </a:lnTo>
                  <a:lnTo>
                    <a:pt x="12871740" y="2972904"/>
                  </a:lnTo>
                  <a:lnTo>
                    <a:pt x="0" y="29729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2871740" cy="30776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12"/>
                </a:lnSpc>
              </a:pPr>
              <a:r>
                <a:rPr lang="en-US" sz="2587" u="sng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Remember:</a:t>
              </a:r>
            </a:p>
            <a:p>
              <a:pPr algn="l">
                <a:lnSpc>
                  <a:spcPts val="3561"/>
                </a:lnSpc>
              </a:pPr>
            </a:p>
            <a:p>
              <a:pPr algn="l">
                <a:lnSpc>
                  <a:spcPts val="4863"/>
                </a:lnSpc>
              </a:pPr>
              <a:r>
                <a:rPr lang="en-US" sz="2987" b="true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You Can End Water Wastage One Second At A Time</a:t>
              </a:r>
            </a:p>
            <a:p>
              <a:pPr algn="l">
                <a:lnSpc>
                  <a:spcPts val="4865"/>
                </a:lnSpc>
              </a:pPr>
              <a:r>
                <a:rPr lang="en-US" sz="2987" b="true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With TapTrack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6515" y="1028700"/>
            <a:ext cx="8229600" cy="8229600"/>
            <a:chOff x="0" y="0"/>
            <a:chExt cx="10972800" cy="1097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3993059" y="2864991"/>
              <a:ext cx="276674" cy="272433"/>
              <a:chOff x="0" y="0"/>
              <a:chExt cx="634306" cy="62458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4306" cy="624583"/>
              </a:xfrm>
              <a:custGeom>
                <a:avLst/>
                <a:gdLst/>
                <a:ahLst/>
                <a:cxnLst/>
                <a:rect r="r" b="b" t="t" l="l"/>
                <a:pathLst>
                  <a:path h="624583" w="634306">
                    <a:moveTo>
                      <a:pt x="317153" y="0"/>
                    </a:moveTo>
                    <a:cubicBezTo>
                      <a:pt x="141994" y="0"/>
                      <a:pt x="0" y="139818"/>
                      <a:pt x="0" y="312291"/>
                    </a:cubicBezTo>
                    <a:cubicBezTo>
                      <a:pt x="0" y="484765"/>
                      <a:pt x="141994" y="624583"/>
                      <a:pt x="317153" y="624583"/>
                    </a:cubicBezTo>
                    <a:cubicBezTo>
                      <a:pt x="492312" y="624583"/>
                      <a:pt x="634306" y="484765"/>
                      <a:pt x="634306" y="312291"/>
                    </a:cubicBezTo>
                    <a:cubicBezTo>
                      <a:pt x="634306" y="139818"/>
                      <a:pt x="492312" y="0"/>
                      <a:pt x="317153" y="0"/>
                    </a:cubicBezTo>
                    <a:close/>
                  </a:path>
                </a:pathLst>
              </a:custGeom>
              <a:solidFill>
                <a:srgbClr val="299BE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59466" y="20455"/>
                <a:ext cx="515374" cy="5455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DAGh2IaM4f8</dc:identifier>
  <dcterms:modified xsi:type="dcterms:W3CDTF">2011-08-01T06:04:30Z</dcterms:modified>
  <cp:revision>1</cp:revision>
  <dc:title>TapTrack</dc:title>
</cp:coreProperties>
</file>