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/>
              <a:t>10.2 </a:t>
            </a:r>
            <a:r>
              <a:rPr lang="zh-CN" altLang="en-US" sz="5400" dirty="0" smtClean="0"/>
              <a:t>对称式共享存储器系统结构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主讲人：覃宇骁  </a:t>
            </a:r>
            <a:r>
              <a:rPr lang="en-US" altLang="zh-CN" dirty="0" smtClean="0"/>
              <a:t>CS1401</a:t>
            </a:r>
            <a:r>
              <a:rPr lang="zh-CN" altLang="en-US" dirty="0" smtClean="0"/>
              <a:t>班</a:t>
            </a:r>
            <a:r>
              <a:rPr lang="en-US" altLang="zh-CN" dirty="0"/>
              <a:t> </a:t>
            </a:r>
            <a:r>
              <a:rPr lang="en-US" altLang="zh-CN" dirty="0" smtClean="0"/>
              <a:t>U201414571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2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两种协议的性能比较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在对同一个数据进行多次写操作而中间无读操作的情况下，写更新协议需进行多次写广播操作，而写作废协议只需一次作废操作。</a:t>
            </a:r>
          </a:p>
          <a:p>
            <a:r>
              <a:rPr lang="zh-CN" altLang="en-US" sz="2400" dirty="0"/>
              <a:t>在对同一</a:t>
            </a:r>
            <a:r>
              <a:rPr lang="en-US" altLang="zh-CN" sz="2400" dirty="0"/>
              <a:t>Cache</a:t>
            </a:r>
            <a:r>
              <a:rPr lang="zh-CN" altLang="en-US" sz="2400" dirty="0"/>
              <a:t>块的多个字进行写操作的情况下，写更新协议对于每一个写操作都要进行一次广播，而写作废协议仅在对该块的第一次写时进行作废操作即可。</a:t>
            </a:r>
          </a:p>
          <a:p>
            <a:r>
              <a:rPr lang="zh-CN" altLang="en-US" sz="2400" dirty="0" smtClean="0"/>
              <a:t>写</a:t>
            </a:r>
            <a:r>
              <a:rPr lang="zh-CN" altLang="en-US" sz="2400" dirty="0"/>
              <a:t>作废是针对</a:t>
            </a:r>
            <a:r>
              <a:rPr lang="en-US" altLang="zh-CN" sz="2400" dirty="0"/>
              <a:t>Cache</a:t>
            </a:r>
            <a:r>
              <a:rPr lang="zh-CN" altLang="en-US" sz="2400" dirty="0"/>
              <a:t>块进行操作，而写更新则是针对字（或字节）进行。</a:t>
            </a:r>
          </a:p>
          <a:p>
            <a:r>
              <a:rPr lang="zh-CN" altLang="en-US" sz="2400" dirty="0"/>
              <a:t>考虑从一个处理器</a:t>
            </a:r>
            <a:r>
              <a:rPr lang="en-US" altLang="zh-CN" sz="2400" dirty="0"/>
              <a:t>A</a:t>
            </a:r>
            <a:r>
              <a:rPr lang="zh-CN" altLang="en-US" sz="2400" dirty="0"/>
              <a:t>进行写操作后到另一个处理器</a:t>
            </a:r>
            <a:r>
              <a:rPr lang="en-US" altLang="zh-CN" sz="2400" dirty="0"/>
              <a:t>B</a:t>
            </a:r>
            <a:r>
              <a:rPr lang="zh-CN" altLang="en-US" sz="2400" dirty="0"/>
              <a:t>能读到该写入数据之间的延迟时间。</a:t>
            </a:r>
          </a:p>
          <a:p>
            <a:r>
              <a:rPr lang="zh-CN" altLang="en-US" sz="2400" dirty="0" smtClean="0"/>
              <a:t>写</a:t>
            </a:r>
            <a:r>
              <a:rPr lang="zh-CN" altLang="en-US" sz="2400" dirty="0"/>
              <a:t>更新协议的延迟时间较小。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2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监听协议的实现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5850" lvl="1" indent="-457200"/>
            <a:r>
              <a:rPr lang="zh-CN" altLang="en-US" sz="2400" dirty="0"/>
              <a:t>实现监听协议的</a:t>
            </a:r>
            <a:r>
              <a:rPr lang="zh-CN" altLang="en-US" sz="2400" dirty="0">
                <a:solidFill>
                  <a:srgbClr val="D60093"/>
                </a:solidFill>
              </a:rPr>
              <a:t>关键</a:t>
            </a:r>
            <a:r>
              <a:rPr lang="zh-CN" altLang="en-US" sz="2400" dirty="0"/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/>
              <a:t>个方面</a:t>
            </a:r>
          </a:p>
          <a:p>
            <a:pPr marL="1714500" lvl="2" indent="-4381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768F5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之间通过一个可以实现广播的互连机制相连。</a:t>
            </a:r>
          </a:p>
          <a:p>
            <a:pPr marL="1714500" lvl="2" indent="-4381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768F5"/>
              </a:buClr>
              <a:buSzPct val="60000"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kumimoji="1" lang="zh-CN" altLang="en-US" sz="2000" b="1" dirty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通常采用的是总线。</a:t>
            </a:r>
          </a:p>
          <a:p>
            <a:pPr marL="1714500" lvl="2" indent="-4381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768F5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当一个处理器的</a:t>
            </a:r>
            <a:r>
              <a:rPr kumimoji="1"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响应本地</a:t>
            </a:r>
            <a:r>
              <a:rPr kumimoji="1"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的访问时，如果它涉及到全局操作，其</a:t>
            </a:r>
            <a:r>
              <a:rPr kumimoji="1"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控制器就要在获得总线的控制权后，在总线上发出相应的消息。</a:t>
            </a:r>
          </a:p>
          <a:p>
            <a:pPr marL="1714500" lvl="2" indent="-4381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768F5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所有处理器都一直在监听总线，它们检测总线上的地址在它们的</a:t>
            </a:r>
            <a:r>
              <a:rPr kumimoji="1" lang="en-US" altLang="zh-CN" sz="20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中是否有副本。若有，则响应该消息，并进行相应的操作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85850" lvl="1" indent="-457200">
              <a:lnSpc>
                <a:spcPct val="110000"/>
              </a:lnSpc>
            </a:pPr>
            <a:r>
              <a:rPr lang="zh-CN" altLang="en-US" sz="2400" dirty="0"/>
              <a:t>写操作的串行化：由总线实现</a:t>
            </a:r>
          </a:p>
          <a:p>
            <a:pPr lvl="2">
              <a:lnSpc>
                <a:spcPct val="110000"/>
              </a:lnSpc>
              <a:buNone/>
            </a:pPr>
            <a:r>
              <a:rPr lang="zh-CN" altLang="en-US" sz="2400" dirty="0"/>
              <a:t>    （获取总线控制权的顺序性）</a:t>
            </a:r>
          </a:p>
          <a:p>
            <a:pPr marL="1714500" lvl="2" indent="-4381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768F5"/>
              </a:buClr>
              <a:buSzPct val="60000"/>
              <a:buFont typeface="Wingdings" panose="05000000000000000000" pitchFamily="2" charset="2"/>
              <a:buChar char="q"/>
            </a:pP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监听协议举例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285750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在每个结点内嵌入一个</a:t>
            </a:r>
            <a:r>
              <a:rPr lang="zh-CN" altLang="en-US" sz="2400" dirty="0">
                <a:solidFill>
                  <a:srgbClr val="D60093"/>
                </a:solidFill>
                <a:latin typeface="Times New Roman" panose="02020603050405020304" pitchFamily="18" charset="0"/>
              </a:rPr>
              <a:t>有限状态</a:t>
            </a:r>
            <a:r>
              <a:rPr lang="zh-CN" altLang="en-US" sz="24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控制器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1188720" lvl="2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Times New Roman" panose="02020603050405020304" pitchFamily="18" charset="0"/>
              </a:rPr>
              <a:t>该</a:t>
            </a:r>
            <a:r>
              <a:rPr lang="zh-CN" altLang="en-US" sz="2200" dirty="0">
                <a:latin typeface="Times New Roman" panose="02020603050405020304" pitchFamily="18" charset="0"/>
              </a:rPr>
              <a:t>控制器根据来自处理器或总线的请求以及</a:t>
            </a:r>
            <a:r>
              <a:rPr lang="en-US" altLang="zh-CN" sz="2200" dirty="0">
                <a:latin typeface="Times New Roman" panose="02020603050405020304" pitchFamily="18" charset="0"/>
              </a:rPr>
              <a:t>Cache</a:t>
            </a:r>
            <a:r>
              <a:rPr lang="zh-CN" altLang="en-US" sz="2200" dirty="0">
                <a:latin typeface="Times New Roman" panose="02020603050405020304" pitchFamily="18" charset="0"/>
              </a:rPr>
              <a:t>块的状态，做出相应的响应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</a:endParaRPr>
          </a:p>
          <a:p>
            <a:pPr marL="914400" lvl="1" indent="-285750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每个数据块的状态取以下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种状态中的一种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1188720" lvl="2" indent="-285750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无效</a:t>
            </a:r>
            <a:r>
              <a:rPr lang="zh-CN" altLang="en-US" sz="2000" dirty="0">
                <a:latin typeface="Times New Roman" panose="02020603050405020304" pitchFamily="18" charset="0"/>
              </a:rPr>
              <a:t>（简称</a:t>
            </a:r>
            <a:r>
              <a:rPr lang="en-US" altLang="zh-CN" sz="2000" dirty="0">
                <a:solidFill>
                  <a:srgbClr val="D60093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）：</a:t>
            </a:r>
            <a:r>
              <a:rPr lang="en-US" altLang="zh-CN" sz="2000" dirty="0">
                <a:latin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</a:rPr>
              <a:t>中该块的内容为无效。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88720" lvl="2" indent="-285750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共享</a:t>
            </a:r>
            <a:r>
              <a:rPr lang="zh-CN" altLang="en-US" sz="2000" dirty="0">
                <a:latin typeface="Times New Roman" panose="02020603050405020304" pitchFamily="18" charset="0"/>
              </a:rPr>
              <a:t>（简称</a:t>
            </a:r>
            <a:r>
              <a:rPr lang="en-US" altLang="zh-CN" sz="2000" dirty="0">
                <a:solidFill>
                  <a:srgbClr val="D60093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）：该块可能处于共享状态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463040" lvl="3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</a:rPr>
              <a:t>多个处理器中都有副本。这些副本都相同，且与存储器中相应的块相同。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88720" lvl="2" indent="-285750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已</a:t>
            </a:r>
            <a:r>
              <a:rPr lang="zh-CN" altLang="en-US" sz="2000" dirty="0">
                <a:solidFill>
                  <a:srgbClr val="D60093"/>
                </a:solidFill>
                <a:latin typeface="Times New Roman" panose="02020603050405020304" pitchFamily="18" charset="0"/>
              </a:rPr>
              <a:t>修改</a:t>
            </a:r>
            <a:r>
              <a:rPr lang="zh-CN" altLang="en-US" sz="2000" dirty="0">
                <a:latin typeface="Times New Roman" panose="02020603050405020304" pitchFamily="18" charset="0"/>
              </a:rPr>
              <a:t>（简称</a:t>
            </a:r>
            <a:r>
              <a:rPr lang="en-US" altLang="zh-CN" sz="2000" dirty="0">
                <a:solidFill>
                  <a:srgbClr val="D60093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</a:rPr>
              <a:t>）：该块已经被修改过，并且还没写入存储器。</a:t>
            </a:r>
          </a:p>
          <a:p>
            <a:pPr lvl="2">
              <a:lnSpc>
                <a:spcPct val="11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（块中的内容是最新的，系统中唯一的最新副本）</a:t>
            </a:r>
            <a:endParaRPr lang="zh-CN" altLang="en-US" sz="2000" dirty="0"/>
          </a:p>
          <a:p>
            <a:pPr marL="914400" lvl="1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9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响应来自处理器的请求（无替换）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2074"/>
              </p:ext>
            </p:extLst>
          </p:nvPr>
        </p:nvGraphicFramePr>
        <p:xfrm>
          <a:off x="1666000" y="1909945"/>
          <a:ext cx="8866095" cy="4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图片" r:id="rId3" imgW="4250436" imgH="2371344" progId="Word.Picture.8">
                  <p:embed/>
                </p:oleObj>
              </mc:Choice>
              <mc:Fallback>
                <p:oleObj name="图片" r:id="rId3" imgW="4250436" imgH="2371344" progId="Word.Picture.8">
                  <p:embed/>
                  <p:pic>
                    <p:nvPicPr>
                      <p:cNvPr id="337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000" y="1909945"/>
                        <a:ext cx="8866095" cy="4948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6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响应来自处理器的请求</a:t>
            </a:r>
            <a:r>
              <a:rPr lang="zh-CN" altLang="en-US" dirty="0" smtClean="0"/>
              <a:t>（有替换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367674"/>
              </p:ext>
            </p:extLst>
          </p:nvPr>
        </p:nvGraphicFramePr>
        <p:xfrm>
          <a:off x="167841" y="2832847"/>
          <a:ext cx="11862413" cy="229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图片" r:id="rId3" imgW="4890516" imgH="947928" progId="Word.Picture.8">
                  <p:embed/>
                </p:oleObj>
              </mc:Choice>
              <mc:Fallback>
                <p:oleObj name="图片" r:id="rId3" imgW="4890516" imgH="947928" progId="Word.Picture.8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41" y="2832847"/>
                        <a:ext cx="11862413" cy="229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9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响应来自总线的请求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662836"/>
              </p:ext>
            </p:extLst>
          </p:nvPr>
        </p:nvGraphicFramePr>
        <p:xfrm>
          <a:off x="2774076" y="2093976"/>
          <a:ext cx="6649944" cy="416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图片" r:id="rId3" imgW="3791164" imgH="2373330" progId="Word.Picture.8">
                  <p:embed/>
                </p:oleObj>
              </mc:Choice>
              <mc:Fallback>
                <p:oleObj name="图片" r:id="rId3" imgW="3791164" imgH="2373330" progId="Word.Picture.8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076" y="2093976"/>
                        <a:ext cx="6649944" cy="416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1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8655"/>
          </a:xfrm>
        </p:spPr>
        <p:txBody>
          <a:bodyPr/>
          <a:lstStyle/>
          <a:p>
            <a:r>
              <a:rPr lang="zh-CN" altLang="en-US" dirty="0" smtClean="0"/>
              <a:t>共享存储器的特点：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438102"/>
            <a:ext cx="10058400" cy="4734098"/>
          </a:xfrm>
        </p:spPr>
        <p:txBody>
          <a:bodyPr/>
          <a:lstStyle/>
          <a:p>
            <a:r>
              <a:rPr lang="zh-CN" altLang="en-US" sz="2400" dirty="0" smtClean="0"/>
              <a:t>一般都支持对共享数据和私有数据的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缓存</a:t>
            </a:r>
            <a:endParaRPr lang="en-US" altLang="zh-CN" sz="2400" dirty="0" smtClean="0"/>
          </a:p>
          <a:p>
            <a:r>
              <a:rPr lang="zh-CN" altLang="en-US" sz="2400" dirty="0" smtClean="0"/>
              <a:t>私有数据只供一个处理器使用</a:t>
            </a:r>
            <a:endParaRPr lang="en-US" altLang="zh-CN" sz="2400" dirty="0" smtClean="0"/>
          </a:p>
          <a:p>
            <a:r>
              <a:rPr lang="zh-CN" altLang="en-US" sz="2400" dirty="0" smtClean="0"/>
              <a:t>共享数据多个处理器共同使用</a:t>
            </a:r>
            <a:endParaRPr lang="en-US" altLang="zh-CN" sz="2400" dirty="0" smtClean="0"/>
          </a:p>
          <a:p>
            <a:r>
              <a:rPr lang="zh-CN" altLang="en-US" sz="2400" dirty="0" smtClean="0"/>
              <a:t>处理器之间通过读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写共享数据来实现通信</a:t>
            </a:r>
            <a:endParaRPr lang="en-US" altLang="zh-CN" sz="2400" dirty="0" smtClean="0"/>
          </a:p>
          <a:p>
            <a:r>
              <a:rPr lang="zh-CN" altLang="en-US" sz="2400" dirty="0" smtClean="0"/>
              <a:t>通过总线共享一个单独的物理存储器，由于大容量的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很大程度地降低了对总线带宽的要求，处理机规模较小时，这类计算机十分经济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新的问题：如何解决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一致性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的一致性？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如果一个存储器满足以下三点，则称该存储器是一致的：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处理器</a:t>
            </a:r>
            <a:r>
              <a:rPr lang="en-US" altLang="zh-CN" sz="2400" dirty="0"/>
              <a:t>P</a:t>
            </a:r>
            <a:r>
              <a:rPr lang="zh-CN" altLang="en-US" sz="2400" dirty="0"/>
              <a:t>对单元</a:t>
            </a:r>
            <a:r>
              <a:rPr lang="en-US" altLang="zh-CN" sz="2400" dirty="0"/>
              <a:t>X</a:t>
            </a:r>
            <a:r>
              <a:rPr lang="zh-CN" altLang="en-US" sz="2400" dirty="0"/>
              <a:t>进行一次写之后又对单元</a:t>
            </a:r>
            <a:r>
              <a:rPr lang="en-US" altLang="zh-CN" sz="2400" dirty="0"/>
              <a:t>X</a:t>
            </a:r>
            <a:r>
              <a:rPr lang="zh-CN" altLang="en-US" sz="2400" dirty="0"/>
              <a:t>进行读，读和写之间没有其它处理器对单元</a:t>
            </a:r>
            <a:r>
              <a:rPr lang="en-US" altLang="zh-CN" sz="2400" dirty="0"/>
              <a:t>X</a:t>
            </a:r>
            <a:r>
              <a:rPr lang="zh-CN" altLang="en-US" sz="2400" dirty="0"/>
              <a:t>进行写，则</a:t>
            </a:r>
            <a:r>
              <a:rPr lang="en-US" altLang="zh-CN" sz="2400" dirty="0"/>
              <a:t>P</a:t>
            </a:r>
            <a:r>
              <a:rPr lang="zh-CN" altLang="en-US" sz="2400" dirty="0"/>
              <a:t>读到的值总是前面写进去的值。 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处理器</a:t>
            </a:r>
            <a:r>
              <a:rPr lang="en-US" altLang="zh-CN" sz="2400" dirty="0"/>
              <a:t>P</a:t>
            </a:r>
            <a:r>
              <a:rPr lang="zh-CN" altLang="en-US" sz="2400" dirty="0"/>
              <a:t>对单元</a:t>
            </a:r>
            <a:r>
              <a:rPr lang="en-US" altLang="zh-CN" sz="2400" dirty="0"/>
              <a:t>X</a:t>
            </a:r>
            <a:r>
              <a:rPr lang="zh-CN" altLang="en-US" sz="2400" dirty="0"/>
              <a:t>进行写之后，另一处理器</a:t>
            </a:r>
            <a:r>
              <a:rPr lang="en-US" altLang="zh-CN" sz="2400" dirty="0"/>
              <a:t>Q</a:t>
            </a:r>
            <a:r>
              <a:rPr lang="zh-CN" altLang="en-US" sz="2400" dirty="0"/>
              <a:t>对单元</a:t>
            </a:r>
            <a:r>
              <a:rPr lang="en-US" altLang="zh-CN" sz="2400" dirty="0"/>
              <a:t>X</a:t>
            </a:r>
            <a:r>
              <a:rPr lang="zh-CN" altLang="en-US" sz="2400" dirty="0"/>
              <a:t>进行读，读和写之间无其它写，则</a:t>
            </a:r>
            <a:r>
              <a:rPr lang="en-US" altLang="zh-CN" sz="2400" dirty="0"/>
              <a:t>Q</a:t>
            </a:r>
            <a:r>
              <a:rPr lang="zh-CN" altLang="en-US" sz="2400" dirty="0"/>
              <a:t>读到的值应为</a:t>
            </a:r>
            <a:r>
              <a:rPr lang="en-US" altLang="zh-CN" sz="2400" dirty="0"/>
              <a:t>P</a:t>
            </a:r>
            <a:r>
              <a:rPr lang="zh-CN" altLang="en-US" sz="2400" dirty="0"/>
              <a:t>写进去的值。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对同一单元的写是串行化的，即任意两个处理器对同一单元的两次写，从各个处理器的角度看来顺序都是相同的。</a:t>
            </a:r>
            <a:r>
              <a:rPr lang="en-US" altLang="zh-CN" sz="2400" dirty="0"/>
              <a:t>(</a:t>
            </a:r>
            <a:r>
              <a:rPr lang="zh-CN" altLang="en-US" sz="2400" dirty="0"/>
              <a:t>写串行化 </a:t>
            </a:r>
            <a:r>
              <a:rPr lang="en-US" altLang="zh-CN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847" y="253872"/>
            <a:ext cx="10075285" cy="1138012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的一致性：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398538"/>
              </p:ext>
            </p:extLst>
          </p:nvPr>
        </p:nvGraphicFramePr>
        <p:xfrm>
          <a:off x="1529801" y="1391884"/>
          <a:ext cx="8670175" cy="514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图片" r:id="rId3" imgW="5574792" imgH="3307080" progId="Word.Picture.8">
                  <p:embed/>
                </p:oleObj>
              </mc:Choice>
              <mc:Fallback>
                <p:oleObj name="图片" r:id="rId3" imgW="5574792" imgH="3307080" progId="Word.Picture.8">
                  <p:embed/>
                  <p:pic>
                    <p:nvPicPr>
                      <p:cNvPr id="184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801" y="1391884"/>
                        <a:ext cx="8670175" cy="514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4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/>
              <a:t>直到所有的处理器均看到了写的结果，这个写操作才算完成；</a:t>
            </a:r>
          </a:p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/>
              <a:t>处理器的任何访存均不能改变写的顺序。就是说，允许处理器对读进行重排序，但必须以程序规定的顺序进行写。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3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实现一致性的基本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zh-CN" altLang="en-US" sz="2400" dirty="0">
                <a:latin typeface="黑体" panose="02010609060101010101" pitchFamily="49" charset="-122"/>
              </a:rPr>
              <a:t>在一致的多处理机中</a:t>
            </a:r>
            <a:r>
              <a:rPr lang="zh-CN" altLang="en-US" sz="2400" dirty="0" smtClean="0">
                <a:latin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 smtClean="0">
                <a:latin typeface="黑体" panose="02010609060101010101" pitchFamily="49" charset="-122"/>
              </a:rPr>
              <a:t>提供</a:t>
            </a:r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</a:rPr>
              <a:t>两种功能：</a:t>
            </a:r>
          </a:p>
          <a:p>
            <a:pPr marL="1085850" lvl="1" indent="-457200"/>
            <a:r>
              <a:rPr lang="zh-CN" altLang="en-US" sz="2400" dirty="0"/>
              <a:t>共享数据的迁移</a:t>
            </a:r>
          </a:p>
          <a:p>
            <a:pPr lvl="2">
              <a:buNone/>
            </a:pPr>
            <a:r>
              <a:rPr lang="zh-CN" altLang="en-US" sz="2400" dirty="0"/>
              <a:t>              减少了对远程共享数据的访问延迟，也减少了对共享存储器带宽的要求。</a:t>
            </a:r>
          </a:p>
          <a:p>
            <a:pPr marL="1085850" lvl="1" indent="-457200"/>
            <a:r>
              <a:rPr lang="zh-CN" altLang="en-US" sz="2400" dirty="0"/>
              <a:t>共享数据的复制</a:t>
            </a:r>
          </a:p>
          <a:p>
            <a:pPr lvl="2">
              <a:buNone/>
            </a:pPr>
            <a:r>
              <a:rPr lang="zh-CN" altLang="en-US" sz="2400" dirty="0"/>
              <a:t>             不仅减少了访问共享数据的延迟，也减少了访问共享数据所产生的冲突。</a:t>
            </a:r>
          </a:p>
          <a:p>
            <a:pPr marL="457200" indent="-457200">
              <a:buNone/>
            </a:pPr>
            <a:r>
              <a:rPr lang="zh-CN" altLang="en-US" sz="2400" dirty="0">
                <a:latin typeface="黑体" panose="02010609060101010101" pitchFamily="49" charset="-122"/>
              </a:rPr>
              <a:t>       一般情况下，小规模多处理机是采用硬件的方法来实现</a:t>
            </a:r>
            <a:r>
              <a:rPr lang="en-US" altLang="zh-CN" sz="2400" dirty="0">
                <a:latin typeface="黑体" panose="02010609060101010101" pitchFamily="49" charset="-122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</a:rPr>
              <a:t>的一致性。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8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766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一致性协议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461246"/>
            <a:ext cx="10058400" cy="4710954"/>
          </a:xfrm>
        </p:spPr>
        <p:txBody>
          <a:bodyPr/>
          <a:lstStyle/>
          <a:p>
            <a:pPr marL="1085850" lvl="1" indent="-457200">
              <a:buNone/>
            </a:pPr>
            <a:r>
              <a:rPr lang="zh-CN" altLang="en-US" sz="2400" dirty="0" smtClean="0">
                <a:latin typeface="+mn-ea"/>
              </a:rPr>
              <a:t>即在多个处理器中用来维护一致性的协议。</a:t>
            </a:r>
            <a:endParaRPr lang="en-US" altLang="zh-CN" sz="2400" dirty="0" smtClean="0">
              <a:latin typeface="+mn-ea"/>
            </a:endParaRPr>
          </a:p>
          <a:p>
            <a:pPr marL="1085850" lvl="1" indent="-457200">
              <a:buNone/>
            </a:pPr>
            <a:r>
              <a:rPr lang="zh-CN" altLang="en-US" sz="2400" dirty="0" smtClean="0">
                <a:solidFill>
                  <a:srgbClr val="D60093"/>
                </a:solidFill>
                <a:latin typeface="+mn-ea"/>
              </a:rPr>
              <a:t>关键：</a:t>
            </a:r>
            <a:r>
              <a:rPr lang="zh-CN" altLang="en-US" sz="2400" dirty="0" smtClean="0">
                <a:latin typeface="+mn-ea"/>
              </a:rPr>
              <a:t>跟踪记录共享数据块的状态 </a:t>
            </a:r>
            <a:endParaRPr lang="en-US" altLang="zh-CN" sz="2400" dirty="0" smtClean="0">
              <a:latin typeface="+mn-ea"/>
            </a:endParaRPr>
          </a:p>
          <a:p>
            <a:pPr marL="1085850" lvl="1" indent="-457200">
              <a:buNone/>
            </a:pPr>
            <a:r>
              <a:rPr lang="zh-CN" altLang="en-US" sz="2400" dirty="0" smtClean="0">
                <a:solidFill>
                  <a:srgbClr val="D60093"/>
                </a:solidFill>
                <a:latin typeface="+mn-ea"/>
              </a:rPr>
              <a:t>两类协议</a:t>
            </a:r>
            <a:r>
              <a:rPr lang="zh-CN" altLang="en-US" sz="2400" dirty="0" smtClean="0">
                <a:latin typeface="+mn-ea"/>
              </a:rPr>
              <a:t>（采用不同的技术跟踪共享数据的状态）</a:t>
            </a:r>
            <a:endParaRPr lang="en-US" altLang="zh-CN" sz="2400" dirty="0" smtClean="0">
              <a:latin typeface="+mn-ea"/>
            </a:endParaRPr>
          </a:p>
          <a:p>
            <a:pPr lvl="2"/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目录式协议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directory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lvl="2">
              <a:buNone/>
            </a:pPr>
            <a:r>
              <a:rPr lang="zh-CN" altLang="en-US" sz="2400" dirty="0">
                <a:latin typeface="+mn-ea"/>
              </a:rPr>
              <a:t>        物理存储器中数据块的共享状态被保存在一个称为目录的地方。</a:t>
            </a:r>
          </a:p>
          <a:p>
            <a:pPr lvl="2"/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监听式协议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snooping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lvl="3"/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每个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除了包含物理存储器中块的数据拷贝之外，也保存着各个块的共享状态信息。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lvl="3"/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通常连在共享存储器的总线上，当某个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需要访问存储器时，它会把请求放到总线上广播出去，其他各个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控制器通过监听总线（它们一直在监听）来判断它们是否有总线上请求的数据块。如果有，就进行相应的操作。 </a:t>
            </a:r>
          </a:p>
          <a:p>
            <a:pPr marL="1085850" lvl="1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1109"/>
          </a:xfrm>
        </p:spPr>
        <p:txBody>
          <a:bodyPr/>
          <a:lstStyle/>
          <a:p>
            <a:r>
              <a:rPr lang="zh-CN" altLang="en-US" dirty="0" smtClean="0"/>
              <a:t>解决一致性问题的两种方法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335741"/>
            <a:ext cx="10058400" cy="48364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0000"/>
                </a:solidFill>
              </a:rPr>
              <a:t>写作废协议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在处理器对某个数据项进行写入之前，保证它拥有对该数据项的唯一的访问权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81351"/>
              </p:ext>
            </p:extLst>
          </p:nvPr>
        </p:nvGraphicFramePr>
        <p:xfrm>
          <a:off x="1688973" y="2400300"/>
          <a:ext cx="882015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图片" r:id="rId3" imgW="7735824" imgH="3307080" progId="Word.Picture.8">
                  <p:embed/>
                </p:oleObj>
              </mc:Choice>
              <mc:Fallback>
                <p:oleObj name="图片" r:id="rId3" imgW="7735824" imgH="3307080" progId="Word.Picture.8">
                  <p:embed/>
                  <p:pic>
                    <p:nvPicPr>
                      <p:cNvPr id="2458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973" y="2400300"/>
                        <a:ext cx="8820150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2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1109"/>
          </a:xfrm>
        </p:spPr>
        <p:txBody>
          <a:bodyPr/>
          <a:lstStyle/>
          <a:p>
            <a:r>
              <a:rPr lang="zh-CN" altLang="en-US" dirty="0" smtClean="0"/>
              <a:t>解决一致性问题的两种方法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335741"/>
            <a:ext cx="10058400" cy="48364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0000"/>
                </a:solidFill>
              </a:rPr>
              <a:t>写</a:t>
            </a:r>
            <a:r>
              <a:rPr lang="zh-CN" altLang="en-US" sz="2400" dirty="0">
                <a:solidFill>
                  <a:srgbClr val="FF0000"/>
                </a:solidFill>
              </a:rPr>
              <a:t>更新</a:t>
            </a:r>
            <a:r>
              <a:rPr lang="zh-CN" altLang="en-US" sz="2400" dirty="0" smtClean="0">
                <a:solidFill>
                  <a:srgbClr val="FF0000"/>
                </a:solidFill>
              </a:rPr>
              <a:t>协议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当一个处理器对某数据项进行写入时，通过广播使其它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中所有对应于该数据项的副本进行更新。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95225"/>
              </p:ext>
            </p:extLst>
          </p:nvPr>
        </p:nvGraphicFramePr>
        <p:xfrm>
          <a:off x="1869154" y="2408705"/>
          <a:ext cx="8459787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图片" r:id="rId3" imgW="6772656" imgH="3307080" progId="Word.Picture.8">
                  <p:embed/>
                </p:oleObj>
              </mc:Choice>
              <mc:Fallback>
                <p:oleObj name="图片" r:id="rId3" imgW="6772656" imgH="3307080" progId="Word.Picture.8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154" y="2408705"/>
                        <a:ext cx="8459787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97</TotalTime>
  <Words>1041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方正姚体</vt:lpstr>
      <vt:lpstr>黑体</vt:lpstr>
      <vt:lpstr>宋体</vt:lpstr>
      <vt:lpstr>Rockwell</vt:lpstr>
      <vt:lpstr>Rockwell Condensed</vt:lpstr>
      <vt:lpstr>Times New Roman</vt:lpstr>
      <vt:lpstr>Wingdings</vt:lpstr>
      <vt:lpstr>木活字</vt:lpstr>
      <vt:lpstr>Microsoft Word 图片</vt:lpstr>
      <vt:lpstr>10.2 对称式共享存储器系统结构</vt:lpstr>
      <vt:lpstr>共享存储器的特点：</vt:lpstr>
      <vt:lpstr>何为Cache的一致性？</vt:lpstr>
      <vt:lpstr>Cache的一致性：</vt:lpstr>
      <vt:lpstr>假设：</vt:lpstr>
      <vt:lpstr>实现一致性的基本方案</vt:lpstr>
      <vt:lpstr>CACHE一致性协议</vt:lpstr>
      <vt:lpstr>解决一致性问题的两种方法</vt:lpstr>
      <vt:lpstr>解决一致性问题的两种方法</vt:lpstr>
      <vt:lpstr>两种协议的性能比较</vt:lpstr>
      <vt:lpstr>监听协议的实现</vt:lpstr>
      <vt:lpstr>监听协议举例</vt:lpstr>
      <vt:lpstr>响应来自处理器的请求（无替换）</vt:lpstr>
      <vt:lpstr>响应来自处理器的请求（有替换）</vt:lpstr>
      <vt:lpstr>响应来自总线的请求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10.2 对称式共享存储器系统结构</dc:title>
  <dc:creator>LoveJq</dc:creator>
  <cp:lastModifiedBy>LoveJq</cp:lastModifiedBy>
  <cp:revision>7</cp:revision>
  <dcterms:created xsi:type="dcterms:W3CDTF">2017-04-18T08:41:39Z</dcterms:created>
  <dcterms:modified xsi:type="dcterms:W3CDTF">2017-04-18T10:19:04Z</dcterms:modified>
</cp:coreProperties>
</file>