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90" r:id="rId6"/>
    <p:sldId id="269" r:id="rId7"/>
    <p:sldId id="270" r:id="rId8"/>
    <p:sldId id="271" r:id="rId9"/>
    <p:sldId id="272" r:id="rId10"/>
    <p:sldId id="291" r:id="rId11"/>
    <p:sldId id="273" r:id="rId12"/>
    <p:sldId id="274" r:id="rId13"/>
    <p:sldId id="275" r:id="rId14"/>
    <p:sldId id="293" r:id="rId15"/>
    <p:sldId id="292"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6145B-2900-461F-81F8-3E9D8B2693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F702A8-9E95-4CED-AB0C-8DAC3F18C003}">
      <dgm:prSet/>
      <dgm:spPr/>
      <dgm:t>
        <a:bodyPr/>
        <a:lstStyle/>
        <a:p>
          <a:r>
            <a:rPr lang="en-IN"/>
            <a:t>Company Profile</a:t>
          </a:r>
          <a:endParaRPr lang="en-US"/>
        </a:p>
      </dgm:t>
    </dgm:pt>
    <dgm:pt modelId="{452C4173-8648-485E-A726-962E011C860E}" type="parTrans" cxnId="{FEBD04D9-DD78-43D5-AF1E-244D62F2F633}">
      <dgm:prSet/>
      <dgm:spPr/>
      <dgm:t>
        <a:bodyPr/>
        <a:lstStyle/>
        <a:p>
          <a:endParaRPr lang="en-US"/>
        </a:p>
      </dgm:t>
    </dgm:pt>
    <dgm:pt modelId="{DC7BBF00-D2AA-4127-9562-706BBC6B0AD2}" type="sibTrans" cxnId="{FEBD04D9-DD78-43D5-AF1E-244D62F2F633}">
      <dgm:prSet/>
      <dgm:spPr/>
      <dgm:t>
        <a:bodyPr/>
        <a:lstStyle/>
        <a:p>
          <a:endParaRPr lang="en-US"/>
        </a:p>
      </dgm:t>
    </dgm:pt>
    <dgm:pt modelId="{C06DB800-7F1A-4324-99B4-32FB34E29F8F}">
      <dgm:prSet/>
      <dgm:spPr/>
      <dgm:t>
        <a:bodyPr/>
        <a:lstStyle/>
        <a:p>
          <a:r>
            <a:rPr lang="en-IN"/>
            <a:t>Tools and Technologies</a:t>
          </a:r>
          <a:endParaRPr lang="en-US"/>
        </a:p>
      </dgm:t>
    </dgm:pt>
    <dgm:pt modelId="{E2FF1A9E-6051-407F-9F90-8DA5629A5802}" type="parTrans" cxnId="{1ADF2432-C2F1-41AF-8D98-64737D4EC780}">
      <dgm:prSet/>
      <dgm:spPr/>
      <dgm:t>
        <a:bodyPr/>
        <a:lstStyle/>
        <a:p>
          <a:endParaRPr lang="en-US"/>
        </a:p>
      </dgm:t>
    </dgm:pt>
    <dgm:pt modelId="{D6CDC786-D62D-4CA0-BF98-A322C35551BB}" type="sibTrans" cxnId="{1ADF2432-C2F1-41AF-8D98-64737D4EC780}">
      <dgm:prSet/>
      <dgm:spPr/>
      <dgm:t>
        <a:bodyPr/>
        <a:lstStyle/>
        <a:p>
          <a:endParaRPr lang="en-US"/>
        </a:p>
      </dgm:t>
    </dgm:pt>
    <dgm:pt modelId="{2B573155-CC31-4423-B00B-CB2506D2C62C}">
      <dgm:prSet/>
      <dgm:spPr/>
      <dgm:t>
        <a:bodyPr/>
        <a:lstStyle/>
        <a:p>
          <a:r>
            <a:rPr lang="en-IN"/>
            <a:t>Project Implementation</a:t>
          </a:r>
          <a:endParaRPr lang="en-US"/>
        </a:p>
      </dgm:t>
    </dgm:pt>
    <dgm:pt modelId="{4C03C1E2-182C-4165-9FF9-D4C3C08A609E}" type="parTrans" cxnId="{513FB2A2-EED3-49A5-9573-82DB063D1845}">
      <dgm:prSet/>
      <dgm:spPr/>
      <dgm:t>
        <a:bodyPr/>
        <a:lstStyle/>
        <a:p>
          <a:endParaRPr lang="en-US"/>
        </a:p>
      </dgm:t>
    </dgm:pt>
    <dgm:pt modelId="{35C0EF62-D636-40B0-945E-809934AA6552}" type="sibTrans" cxnId="{513FB2A2-EED3-49A5-9573-82DB063D1845}">
      <dgm:prSet/>
      <dgm:spPr/>
      <dgm:t>
        <a:bodyPr/>
        <a:lstStyle/>
        <a:p>
          <a:endParaRPr lang="en-US"/>
        </a:p>
      </dgm:t>
    </dgm:pt>
    <dgm:pt modelId="{8143C76E-061F-459C-9030-E25BAD23BDA8}">
      <dgm:prSet/>
      <dgm:spPr/>
      <dgm:t>
        <a:bodyPr/>
        <a:lstStyle/>
        <a:p>
          <a:r>
            <a:rPr lang="en-IN"/>
            <a:t>References </a:t>
          </a:r>
          <a:endParaRPr lang="en-US"/>
        </a:p>
      </dgm:t>
    </dgm:pt>
    <dgm:pt modelId="{FCFEA864-B2B4-4DB9-996A-F7A5BCA92A21}" type="parTrans" cxnId="{75578549-EE6F-47E2-B878-756850CF1DB3}">
      <dgm:prSet/>
      <dgm:spPr/>
      <dgm:t>
        <a:bodyPr/>
        <a:lstStyle/>
        <a:p>
          <a:endParaRPr lang="en-US"/>
        </a:p>
      </dgm:t>
    </dgm:pt>
    <dgm:pt modelId="{2A91F5E1-F871-4C16-BECA-56D0436083CF}" type="sibTrans" cxnId="{75578549-EE6F-47E2-B878-756850CF1DB3}">
      <dgm:prSet/>
      <dgm:spPr/>
      <dgm:t>
        <a:bodyPr/>
        <a:lstStyle/>
        <a:p>
          <a:endParaRPr lang="en-US"/>
        </a:p>
      </dgm:t>
    </dgm:pt>
    <dgm:pt modelId="{6D9FE5E1-70E9-4557-875B-B4719CE18921}" type="pres">
      <dgm:prSet presAssocID="{9E86145B-2900-461F-81F8-3E9D8B2693DE}" presName="root" presStyleCnt="0">
        <dgm:presLayoutVars>
          <dgm:dir/>
          <dgm:resizeHandles val="exact"/>
        </dgm:presLayoutVars>
      </dgm:prSet>
      <dgm:spPr/>
    </dgm:pt>
    <dgm:pt modelId="{81F5EA76-E35F-4FBF-9820-F4F4C6126AE2}" type="pres">
      <dgm:prSet presAssocID="{68F702A8-9E95-4CED-AB0C-8DAC3F18C003}" presName="compNode" presStyleCnt="0"/>
      <dgm:spPr/>
    </dgm:pt>
    <dgm:pt modelId="{2A919275-33FC-4C89-84A2-A9384A05F6E4}" type="pres">
      <dgm:prSet presAssocID="{68F702A8-9E95-4CED-AB0C-8DAC3F18C003}" presName="bgRect" presStyleLbl="bgShp" presStyleIdx="0" presStyleCnt="4"/>
      <dgm:spPr/>
    </dgm:pt>
    <dgm:pt modelId="{A6C7CA98-41D8-43B0-B84E-1D3BF2C7ED0E}" type="pres">
      <dgm:prSet presAssocID="{68F702A8-9E95-4CED-AB0C-8DAC3F18C0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F043398D-7643-4C33-94DB-DFB4D20AEB94}" type="pres">
      <dgm:prSet presAssocID="{68F702A8-9E95-4CED-AB0C-8DAC3F18C003}" presName="spaceRect" presStyleCnt="0"/>
      <dgm:spPr/>
    </dgm:pt>
    <dgm:pt modelId="{026117C3-841F-4746-A170-FA3AA10663A0}" type="pres">
      <dgm:prSet presAssocID="{68F702A8-9E95-4CED-AB0C-8DAC3F18C003}" presName="parTx" presStyleLbl="revTx" presStyleIdx="0" presStyleCnt="4">
        <dgm:presLayoutVars>
          <dgm:chMax val="0"/>
          <dgm:chPref val="0"/>
        </dgm:presLayoutVars>
      </dgm:prSet>
      <dgm:spPr/>
    </dgm:pt>
    <dgm:pt modelId="{1B58FDDA-27D2-4AA8-ACD9-FB4C5A0B375A}" type="pres">
      <dgm:prSet presAssocID="{DC7BBF00-D2AA-4127-9562-706BBC6B0AD2}" presName="sibTrans" presStyleCnt="0"/>
      <dgm:spPr/>
    </dgm:pt>
    <dgm:pt modelId="{F473EBA5-8413-4ECB-BCD0-7E2E9E651448}" type="pres">
      <dgm:prSet presAssocID="{C06DB800-7F1A-4324-99B4-32FB34E29F8F}" presName="compNode" presStyleCnt="0"/>
      <dgm:spPr/>
    </dgm:pt>
    <dgm:pt modelId="{64A92CB9-97A6-4C1F-856B-90D630442CA2}" type="pres">
      <dgm:prSet presAssocID="{C06DB800-7F1A-4324-99B4-32FB34E29F8F}" presName="bgRect" presStyleLbl="bgShp" presStyleIdx="1" presStyleCnt="4"/>
      <dgm:spPr/>
    </dgm:pt>
    <dgm:pt modelId="{FD24F8E3-A68C-46C0-A71D-0F6A67FB93E1}" type="pres">
      <dgm:prSet presAssocID="{C06DB800-7F1A-4324-99B4-32FB34E29F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DBC2272D-45D5-4956-A8D9-8B9BCA409BB5}" type="pres">
      <dgm:prSet presAssocID="{C06DB800-7F1A-4324-99B4-32FB34E29F8F}" presName="spaceRect" presStyleCnt="0"/>
      <dgm:spPr/>
    </dgm:pt>
    <dgm:pt modelId="{2E135688-8565-4596-B8EC-D1181532EE53}" type="pres">
      <dgm:prSet presAssocID="{C06DB800-7F1A-4324-99B4-32FB34E29F8F}" presName="parTx" presStyleLbl="revTx" presStyleIdx="1" presStyleCnt="4">
        <dgm:presLayoutVars>
          <dgm:chMax val="0"/>
          <dgm:chPref val="0"/>
        </dgm:presLayoutVars>
      </dgm:prSet>
      <dgm:spPr/>
    </dgm:pt>
    <dgm:pt modelId="{E3186BDD-D4A9-426C-A3F0-F88DFE9CAB36}" type="pres">
      <dgm:prSet presAssocID="{D6CDC786-D62D-4CA0-BF98-A322C35551BB}" presName="sibTrans" presStyleCnt="0"/>
      <dgm:spPr/>
    </dgm:pt>
    <dgm:pt modelId="{0086BA68-A47E-4C36-8CE0-A8435E56751D}" type="pres">
      <dgm:prSet presAssocID="{2B573155-CC31-4423-B00B-CB2506D2C62C}" presName="compNode" presStyleCnt="0"/>
      <dgm:spPr/>
    </dgm:pt>
    <dgm:pt modelId="{B4F3A74C-AF70-4126-92B7-1F2A26EE7E6A}" type="pres">
      <dgm:prSet presAssocID="{2B573155-CC31-4423-B00B-CB2506D2C62C}" presName="bgRect" presStyleLbl="bgShp" presStyleIdx="2" presStyleCnt="4"/>
      <dgm:spPr/>
    </dgm:pt>
    <dgm:pt modelId="{2568C864-C05C-4A82-8A32-F68FCA0C7DA1}" type="pres">
      <dgm:prSet presAssocID="{2B573155-CC31-4423-B00B-CB2506D2C6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29E03B6-B5F2-438F-9C5F-9EEC1E368337}" type="pres">
      <dgm:prSet presAssocID="{2B573155-CC31-4423-B00B-CB2506D2C62C}" presName="spaceRect" presStyleCnt="0"/>
      <dgm:spPr/>
    </dgm:pt>
    <dgm:pt modelId="{9B4C6B1F-94D6-4AA7-9E56-ED37A5932ABC}" type="pres">
      <dgm:prSet presAssocID="{2B573155-CC31-4423-B00B-CB2506D2C62C}" presName="parTx" presStyleLbl="revTx" presStyleIdx="2" presStyleCnt="4">
        <dgm:presLayoutVars>
          <dgm:chMax val="0"/>
          <dgm:chPref val="0"/>
        </dgm:presLayoutVars>
      </dgm:prSet>
      <dgm:spPr/>
    </dgm:pt>
    <dgm:pt modelId="{12CDB0A8-E1DB-4FE3-945C-61D31CF55F46}" type="pres">
      <dgm:prSet presAssocID="{35C0EF62-D636-40B0-945E-809934AA6552}" presName="sibTrans" presStyleCnt="0"/>
      <dgm:spPr/>
    </dgm:pt>
    <dgm:pt modelId="{69DAE1EE-C90A-46A4-94C9-7BD27B358A8C}" type="pres">
      <dgm:prSet presAssocID="{8143C76E-061F-459C-9030-E25BAD23BDA8}" presName="compNode" presStyleCnt="0"/>
      <dgm:spPr/>
    </dgm:pt>
    <dgm:pt modelId="{4066AAE9-B97B-4FEA-ABAB-49F6FA109608}" type="pres">
      <dgm:prSet presAssocID="{8143C76E-061F-459C-9030-E25BAD23BDA8}" presName="bgRect" presStyleLbl="bgShp" presStyleIdx="3" presStyleCnt="4"/>
      <dgm:spPr/>
    </dgm:pt>
    <dgm:pt modelId="{08C0CFE2-A14A-4335-AF36-542A9129FCCE}" type="pres">
      <dgm:prSet presAssocID="{8143C76E-061F-459C-9030-E25BAD23BD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2758227-CA1B-4F04-AC2D-14397DB6D7DC}" type="pres">
      <dgm:prSet presAssocID="{8143C76E-061F-459C-9030-E25BAD23BDA8}" presName="spaceRect" presStyleCnt="0"/>
      <dgm:spPr/>
    </dgm:pt>
    <dgm:pt modelId="{06F36E95-DF4C-47D6-BB99-78F6CEAA4E09}" type="pres">
      <dgm:prSet presAssocID="{8143C76E-061F-459C-9030-E25BAD23BDA8}" presName="parTx" presStyleLbl="revTx" presStyleIdx="3" presStyleCnt="4">
        <dgm:presLayoutVars>
          <dgm:chMax val="0"/>
          <dgm:chPref val="0"/>
        </dgm:presLayoutVars>
      </dgm:prSet>
      <dgm:spPr/>
    </dgm:pt>
  </dgm:ptLst>
  <dgm:cxnLst>
    <dgm:cxn modelId="{1ADF2432-C2F1-41AF-8D98-64737D4EC780}" srcId="{9E86145B-2900-461F-81F8-3E9D8B2693DE}" destId="{C06DB800-7F1A-4324-99B4-32FB34E29F8F}" srcOrd="1" destOrd="0" parTransId="{E2FF1A9E-6051-407F-9F90-8DA5629A5802}" sibTransId="{D6CDC786-D62D-4CA0-BF98-A322C35551BB}"/>
    <dgm:cxn modelId="{75578549-EE6F-47E2-B878-756850CF1DB3}" srcId="{9E86145B-2900-461F-81F8-3E9D8B2693DE}" destId="{8143C76E-061F-459C-9030-E25BAD23BDA8}" srcOrd="3" destOrd="0" parTransId="{FCFEA864-B2B4-4DB9-996A-F7A5BCA92A21}" sibTransId="{2A91F5E1-F871-4C16-BECA-56D0436083CF}"/>
    <dgm:cxn modelId="{5A224A50-3B11-4CA3-A546-E3B5EFF64F8B}" type="presOf" srcId="{9E86145B-2900-461F-81F8-3E9D8B2693DE}" destId="{6D9FE5E1-70E9-4557-875B-B4719CE18921}" srcOrd="0" destOrd="0" presId="urn:microsoft.com/office/officeart/2018/2/layout/IconVerticalSolidList"/>
    <dgm:cxn modelId="{83CB5E9C-0FD3-45DF-AC8A-A982452BEFC1}" type="presOf" srcId="{8143C76E-061F-459C-9030-E25BAD23BDA8}" destId="{06F36E95-DF4C-47D6-BB99-78F6CEAA4E09}" srcOrd="0" destOrd="0" presId="urn:microsoft.com/office/officeart/2018/2/layout/IconVerticalSolidList"/>
    <dgm:cxn modelId="{513FB2A2-EED3-49A5-9573-82DB063D1845}" srcId="{9E86145B-2900-461F-81F8-3E9D8B2693DE}" destId="{2B573155-CC31-4423-B00B-CB2506D2C62C}" srcOrd="2" destOrd="0" parTransId="{4C03C1E2-182C-4165-9FF9-D4C3C08A609E}" sibTransId="{35C0EF62-D636-40B0-945E-809934AA6552}"/>
    <dgm:cxn modelId="{882F96B6-0B95-4002-A7AD-7BADDA3CEBA6}" type="presOf" srcId="{C06DB800-7F1A-4324-99B4-32FB34E29F8F}" destId="{2E135688-8565-4596-B8EC-D1181532EE53}" srcOrd="0" destOrd="0" presId="urn:microsoft.com/office/officeart/2018/2/layout/IconVerticalSolidList"/>
    <dgm:cxn modelId="{FEBD04D9-DD78-43D5-AF1E-244D62F2F633}" srcId="{9E86145B-2900-461F-81F8-3E9D8B2693DE}" destId="{68F702A8-9E95-4CED-AB0C-8DAC3F18C003}" srcOrd="0" destOrd="0" parTransId="{452C4173-8648-485E-A726-962E011C860E}" sibTransId="{DC7BBF00-D2AA-4127-9562-706BBC6B0AD2}"/>
    <dgm:cxn modelId="{ADD854E5-AA2A-4C46-93BC-BADFA7EEC290}" type="presOf" srcId="{2B573155-CC31-4423-B00B-CB2506D2C62C}" destId="{9B4C6B1F-94D6-4AA7-9E56-ED37A5932ABC}" srcOrd="0" destOrd="0" presId="urn:microsoft.com/office/officeart/2018/2/layout/IconVerticalSolidList"/>
    <dgm:cxn modelId="{ECBE23EE-5FFF-49DF-9EFC-CAB92F773F36}" type="presOf" srcId="{68F702A8-9E95-4CED-AB0C-8DAC3F18C003}" destId="{026117C3-841F-4746-A170-FA3AA10663A0}" srcOrd="0" destOrd="0" presId="urn:microsoft.com/office/officeart/2018/2/layout/IconVerticalSolidList"/>
    <dgm:cxn modelId="{BDF0660A-20FC-46BF-A391-7E3C5EEDD4F1}" type="presParOf" srcId="{6D9FE5E1-70E9-4557-875B-B4719CE18921}" destId="{81F5EA76-E35F-4FBF-9820-F4F4C6126AE2}" srcOrd="0" destOrd="0" presId="urn:microsoft.com/office/officeart/2018/2/layout/IconVerticalSolidList"/>
    <dgm:cxn modelId="{13C8A7DD-25EE-4C4F-8143-CD868D3F6CD5}" type="presParOf" srcId="{81F5EA76-E35F-4FBF-9820-F4F4C6126AE2}" destId="{2A919275-33FC-4C89-84A2-A9384A05F6E4}" srcOrd="0" destOrd="0" presId="urn:microsoft.com/office/officeart/2018/2/layout/IconVerticalSolidList"/>
    <dgm:cxn modelId="{87212E8C-2E09-4F04-8A61-3EFFF2553867}" type="presParOf" srcId="{81F5EA76-E35F-4FBF-9820-F4F4C6126AE2}" destId="{A6C7CA98-41D8-43B0-B84E-1D3BF2C7ED0E}" srcOrd="1" destOrd="0" presId="urn:microsoft.com/office/officeart/2018/2/layout/IconVerticalSolidList"/>
    <dgm:cxn modelId="{6A1C0355-5A7B-4933-93ED-887498688EED}" type="presParOf" srcId="{81F5EA76-E35F-4FBF-9820-F4F4C6126AE2}" destId="{F043398D-7643-4C33-94DB-DFB4D20AEB94}" srcOrd="2" destOrd="0" presId="urn:microsoft.com/office/officeart/2018/2/layout/IconVerticalSolidList"/>
    <dgm:cxn modelId="{C5BD85EE-A428-4F46-9849-9FE1AF0AF5E6}" type="presParOf" srcId="{81F5EA76-E35F-4FBF-9820-F4F4C6126AE2}" destId="{026117C3-841F-4746-A170-FA3AA10663A0}" srcOrd="3" destOrd="0" presId="urn:microsoft.com/office/officeart/2018/2/layout/IconVerticalSolidList"/>
    <dgm:cxn modelId="{7B72FF64-1BE4-4AD3-8168-1A9544A57E5B}" type="presParOf" srcId="{6D9FE5E1-70E9-4557-875B-B4719CE18921}" destId="{1B58FDDA-27D2-4AA8-ACD9-FB4C5A0B375A}" srcOrd="1" destOrd="0" presId="urn:microsoft.com/office/officeart/2018/2/layout/IconVerticalSolidList"/>
    <dgm:cxn modelId="{5BF24DFF-0CF8-48D9-97FF-91906ADDEFD0}" type="presParOf" srcId="{6D9FE5E1-70E9-4557-875B-B4719CE18921}" destId="{F473EBA5-8413-4ECB-BCD0-7E2E9E651448}" srcOrd="2" destOrd="0" presId="urn:microsoft.com/office/officeart/2018/2/layout/IconVerticalSolidList"/>
    <dgm:cxn modelId="{5353E268-2EDD-4886-93DC-06CFE9F6985D}" type="presParOf" srcId="{F473EBA5-8413-4ECB-BCD0-7E2E9E651448}" destId="{64A92CB9-97A6-4C1F-856B-90D630442CA2}" srcOrd="0" destOrd="0" presId="urn:microsoft.com/office/officeart/2018/2/layout/IconVerticalSolidList"/>
    <dgm:cxn modelId="{DDCFFB13-BB8F-41C8-A4E6-10440E3B743A}" type="presParOf" srcId="{F473EBA5-8413-4ECB-BCD0-7E2E9E651448}" destId="{FD24F8E3-A68C-46C0-A71D-0F6A67FB93E1}" srcOrd="1" destOrd="0" presId="urn:microsoft.com/office/officeart/2018/2/layout/IconVerticalSolidList"/>
    <dgm:cxn modelId="{5CA45690-22AE-4B31-AC90-E1A7921E7FF8}" type="presParOf" srcId="{F473EBA5-8413-4ECB-BCD0-7E2E9E651448}" destId="{DBC2272D-45D5-4956-A8D9-8B9BCA409BB5}" srcOrd="2" destOrd="0" presId="urn:microsoft.com/office/officeart/2018/2/layout/IconVerticalSolidList"/>
    <dgm:cxn modelId="{EF0AF15E-51C1-4C43-B023-3A9D2397F8AC}" type="presParOf" srcId="{F473EBA5-8413-4ECB-BCD0-7E2E9E651448}" destId="{2E135688-8565-4596-B8EC-D1181532EE53}" srcOrd="3" destOrd="0" presId="urn:microsoft.com/office/officeart/2018/2/layout/IconVerticalSolidList"/>
    <dgm:cxn modelId="{8D21C5A7-076E-4E9A-AF5B-4662B141B237}" type="presParOf" srcId="{6D9FE5E1-70E9-4557-875B-B4719CE18921}" destId="{E3186BDD-D4A9-426C-A3F0-F88DFE9CAB36}" srcOrd="3" destOrd="0" presId="urn:microsoft.com/office/officeart/2018/2/layout/IconVerticalSolidList"/>
    <dgm:cxn modelId="{DC17F419-9308-4922-B1B1-659FD0019EB4}" type="presParOf" srcId="{6D9FE5E1-70E9-4557-875B-B4719CE18921}" destId="{0086BA68-A47E-4C36-8CE0-A8435E56751D}" srcOrd="4" destOrd="0" presId="urn:microsoft.com/office/officeart/2018/2/layout/IconVerticalSolidList"/>
    <dgm:cxn modelId="{98256CA3-F99F-4C6C-B5A0-BA1F8CA95A77}" type="presParOf" srcId="{0086BA68-A47E-4C36-8CE0-A8435E56751D}" destId="{B4F3A74C-AF70-4126-92B7-1F2A26EE7E6A}" srcOrd="0" destOrd="0" presId="urn:microsoft.com/office/officeart/2018/2/layout/IconVerticalSolidList"/>
    <dgm:cxn modelId="{5D26AB2A-BCA3-4D14-871F-51679C2797BD}" type="presParOf" srcId="{0086BA68-A47E-4C36-8CE0-A8435E56751D}" destId="{2568C864-C05C-4A82-8A32-F68FCA0C7DA1}" srcOrd="1" destOrd="0" presId="urn:microsoft.com/office/officeart/2018/2/layout/IconVerticalSolidList"/>
    <dgm:cxn modelId="{22A10072-C86A-4F7B-ABEE-AD6CDBA58369}" type="presParOf" srcId="{0086BA68-A47E-4C36-8CE0-A8435E56751D}" destId="{E29E03B6-B5F2-438F-9C5F-9EEC1E368337}" srcOrd="2" destOrd="0" presId="urn:microsoft.com/office/officeart/2018/2/layout/IconVerticalSolidList"/>
    <dgm:cxn modelId="{32D59EB4-6709-4404-B2EF-8E856A8E2B4A}" type="presParOf" srcId="{0086BA68-A47E-4C36-8CE0-A8435E56751D}" destId="{9B4C6B1F-94D6-4AA7-9E56-ED37A5932ABC}" srcOrd="3" destOrd="0" presId="urn:microsoft.com/office/officeart/2018/2/layout/IconVerticalSolidList"/>
    <dgm:cxn modelId="{52336406-A3D7-4D7C-BEB1-6D5552709ACD}" type="presParOf" srcId="{6D9FE5E1-70E9-4557-875B-B4719CE18921}" destId="{12CDB0A8-E1DB-4FE3-945C-61D31CF55F46}" srcOrd="5" destOrd="0" presId="urn:microsoft.com/office/officeart/2018/2/layout/IconVerticalSolidList"/>
    <dgm:cxn modelId="{DD3A972F-96B6-43F6-8B21-24D3FA440E4B}" type="presParOf" srcId="{6D9FE5E1-70E9-4557-875B-B4719CE18921}" destId="{69DAE1EE-C90A-46A4-94C9-7BD27B358A8C}" srcOrd="6" destOrd="0" presId="urn:microsoft.com/office/officeart/2018/2/layout/IconVerticalSolidList"/>
    <dgm:cxn modelId="{335F26F2-E508-467B-87E5-5C550FE3AE46}" type="presParOf" srcId="{69DAE1EE-C90A-46A4-94C9-7BD27B358A8C}" destId="{4066AAE9-B97B-4FEA-ABAB-49F6FA109608}" srcOrd="0" destOrd="0" presId="urn:microsoft.com/office/officeart/2018/2/layout/IconVerticalSolidList"/>
    <dgm:cxn modelId="{DBF99DE7-CFD9-4588-B62E-C4260D9715BB}" type="presParOf" srcId="{69DAE1EE-C90A-46A4-94C9-7BD27B358A8C}" destId="{08C0CFE2-A14A-4335-AF36-542A9129FCCE}" srcOrd="1" destOrd="0" presId="urn:microsoft.com/office/officeart/2018/2/layout/IconVerticalSolidList"/>
    <dgm:cxn modelId="{3942B4F6-9566-4809-935B-566A3C47CF30}" type="presParOf" srcId="{69DAE1EE-C90A-46A4-94C9-7BD27B358A8C}" destId="{B2758227-CA1B-4F04-AC2D-14397DB6D7DC}" srcOrd="2" destOrd="0" presId="urn:microsoft.com/office/officeart/2018/2/layout/IconVerticalSolidList"/>
    <dgm:cxn modelId="{927AF9BA-67B6-4EFA-8BC1-979C1870170E}" type="presParOf" srcId="{69DAE1EE-C90A-46A4-94C9-7BD27B358A8C}" destId="{06F36E95-DF4C-47D6-BB99-78F6CEAA4E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19275-33FC-4C89-84A2-A9384A05F6E4}">
      <dsp:nvSpPr>
        <dsp:cNvPr id="0" name=""/>
        <dsp:cNvSpPr/>
      </dsp:nvSpPr>
      <dsp:spPr>
        <a:xfrm>
          <a:off x="0" y="2125"/>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7CA98-41D8-43B0-B84E-1D3BF2C7ED0E}">
      <dsp:nvSpPr>
        <dsp:cNvPr id="0" name=""/>
        <dsp:cNvSpPr/>
      </dsp:nvSpPr>
      <dsp:spPr>
        <a:xfrm>
          <a:off x="325906" y="244535"/>
          <a:ext cx="592558" cy="592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117C3-841F-4746-A170-FA3AA10663A0}">
      <dsp:nvSpPr>
        <dsp:cNvPr id="0" name=""/>
        <dsp:cNvSpPr/>
      </dsp:nvSpPr>
      <dsp:spPr>
        <a:xfrm>
          <a:off x="1244371" y="2125"/>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90000"/>
            </a:lnSpc>
            <a:spcBef>
              <a:spcPct val="0"/>
            </a:spcBef>
            <a:spcAft>
              <a:spcPct val="35000"/>
            </a:spcAft>
            <a:buNone/>
          </a:pPr>
          <a:r>
            <a:rPr lang="en-IN" sz="2200" kern="1200"/>
            <a:t>Company Profile</a:t>
          </a:r>
          <a:endParaRPr lang="en-US" sz="2200" kern="1200"/>
        </a:p>
      </dsp:txBody>
      <dsp:txXfrm>
        <a:off x="1244371" y="2125"/>
        <a:ext cx="5338183" cy="1077378"/>
      </dsp:txXfrm>
    </dsp:sp>
    <dsp:sp modelId="{64A92CB9-97A6-4C1F-856B-90D630442CA2}">
      <dsp:nvSpPr>
        <dsp:cNvPr id="0" name=""/>
        <dsp:cNvSpPr/>
      </dsp:nvSpPr>
      <dsp:spPr>
        <a:xfrm>
          <a:off x="0" y="1348848"/>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4F8E3-A68C-46C0-A71D-0F6A67FB93E1}">
      <dsp:nvSpPr>
        <dsp:cNvPr id="0" name=""/>
        <dsp:cNvSpPr/>
      </dsp:nvSpPr>
      <dsp:spPr>
        <a:xfrm>
          <a:off x="325906" y="1591258"/>
          <a:ext cx="592558" cy="592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35688-8565-4596-B8EC-D1181532EE53}">
      <dsp:nvSpPr>
        <dsp:cNvPr id="0" name=""/>
        <dsp:cNvSpPr/>
      </dsp:nvSpPr>
      <dsp:spPr>
        <a:xfrm>
          <a:off x="1244371" y="1348848"/>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90000"/>
            </a:lnSpc>
            <a:spcBef>
              <a:spcPct val="0"/>
            </a:spcBef>
            <a:spcAft>
              <a:spcPct val="35000"/>
            </a:spcAft>
            <a:buNone/>
          </a:pPr>
          <a:r>
            <a:rPr lang="en-IN" sz="2200" kern="1200"/>
            <a:t>Tools and Technologies</a:t>
          </a:r>
          <a:endParaRPr lang="en-US" sz="2200" kern="1200"/>
        </a:p>
      </dsp:txBody>
      <dsp:txXfrm>
        <a:off x="1244371" y="1348848"/>
        <a:ext cx="5338183" cy="1077378"/>
      </dsp:txXfrm>
    </dsp:sp>
    <dsp:sp modelId="{B4F3A74C-AF70-4126-92B7-1F2A26EE7E6A}">
      <dsp:nvSpPr>
        <dsp:cNvPr id="0" name=""/>
        <dsp:cNvSpPr/>
      </dsp:nvSpPr>
      <dsp:spPr>
        <a:xfrm>
          <a:off x="0" y="2695571"/>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8C864-C05C-4A82-8A32-F68FCA0C7DA1}">
      <dsp:nvSpPr>
        <dsp:cNvPr id="0" name=""/>
        <dsp:cNvSpPr/>
      </dsp:nvSpPr>
      <dsp:spPr>
        <a:xfrm>
          <a:off x="325906" y="2937981"/>
          <a:ext cx="592558" cy="592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C6B1F-94D6-4AA7-9E56-ED37A5932ABC}">
      <dsp:nvSpPr>
        <dsp:cNvPr id="0" name=""/>
        <dsp:cNvSpPr/>
      </dsp:nvSpPr>
      <dsp:spPr>
        <a:xfrm>
          <a:off x="1244371" y="2695571"/>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90000"/>
            </a:lnSpc>
            <a:spcBef>
              <a:spcPct val="0"/>
            </a:spcBef>
            <a:spcAft>
              <a:spcPct val="35000"/>
            </a:spcAft>
            <a:buNone/>
          </a:pPr>
          <a:r>
            <a:rPr lang="en-IN" sz="2200" kern="1200"/>
            <a:t>Project Implementation</a:t>
          </a:r>
          <a:endParaRPr lang="en-US" sz="2200" kern="1200"/>
        </a:p>
      </dsp:txBody>
      <dsp:txXfrm>
        <a:off x="1244371" y="2695571"/>
        <a:ext cx="5338183" cy="1077378"/>
      </dsp:txXfrm>
    </dsp:sp>
    <dsp:sp modelId="{4066AAE9-B97B-4FEA-ABAB-49F6FA109608}">
      <dsp:nvSpPr>
        <dsp:cNvPr id="0" name=""/>
        <dsp:cNvSpPr/>
      </dsp:nvSpPr>
      <dsp:spPr>
        <a:xfrm>
          <a:off x="0" y="4042294"/>
          <a:ext cx="6582555" cy="10773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0CFE2-A14A-4335-AF36-542A9129FCCE}">
      <dsp:nvSpPr>
        <dsp:cNvPr id="0" name=""/>
        <dsp:cNvSpPr/>
      </dsp:nvSpPr>
      <dsp:spPr>
        <a:xfrm>
          <a:off x="325906" y="4284704"/>
          <a:ext cx="592558" cy="592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F36E95-DF4C-47D6-BB99-78F6CEAA4E09}">
      <dsp:nvSpPr>
        <dsp:cNvPr id="0" name=""/>
        <dsp:cNvSpPr/>
      </dsp:nvSpPr>
      <dsp:spPr>
        <a:xfrm>
          <a:off x="1244371" y="4042294"/>
          <a:ext cx="5338183" cy="107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23" tIns="114023" rIns="114023" bIns="114023" numCol="1" spcCol="1270" anchor="ctr" anchorCtr="0">
          <a:noAutofit/>
        </a:bodyPr>
        <a:lstStyle/>
        <a:p>
          <a:pPr marL="0" lvl="0" indent="0" algn="l" defTabSz="977900">
            <a:lnSpc>
              <a:spcPct val="90000"/>
            </a:lnSpc>
            <a:spcBef>
              <a:spcPct val="0"/>
            </a:spcBef>
            <a:spcAft>
              <a:spcPct val="35000"/>
            </a:spcAft>
            <a:buNone/>
          </a:pPr>
          <a:r>
            <a:rPr lang="en-IN" sz="2200" kern="1200"/>
            <a:t>References </a:t>
          </a:r>
          <a:endParaRPr lang="en-US" sz="2200" kern="1200"/>
        </a:p>
      </dsp:txBody>
      <dsp:txXfrm>
        <a:off x="1244371" y="4042294"/>
        <a:ext cx="5338183" cy="10773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B%2B_tree" TargetMode="External"/><Relationship Id="rId2" Type="http://schemas.openxmlformats.org/officeDocument/2006/relationships/hyperlink" Target="https://en.wikipedia.org/wiki/B" TargetMode="External"/><Relationship Id="rId1" Type="http://schemas.openxmlformats.org/officeDocument/2006/relationships/slideLayout" Target="../slideLayouts/slideLayout2.xml"/><Relationship Id="rId4" Type="http://schemas.openxmlformats.org/officeDocument/2006/relationships/hyperlink" Target="https://en.wikipedia.org/wiki/Dynamic_programm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nados.pepcoding.com/" TargetMode="External"/><Relationship Id="rId2" Type="http://schemas.openxmlformats.org/officeDocument/2006/relationships/hyperlink" Target="https://play.google.com/store/apps/details?id=com.nados"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89754" y="639097"/>
            <a:ext cx="6253317" cy="3686015"/>
          </a:xfrm>
        </p:spPr>
        <p:txBody>
          <a:bodyPr>
            <a:normAutofit fontScale="90000"/>
          </a:bodyPr>
          <a:lstStyle/>
          <a:p>
            <a:r>
              <a:rPr lang="en-US" sz="6000" dirty="0"/>
              <a:t>Presentation for Summer Internship Project on B-Tree Indexing</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289753" y="4672738"/>
            <a:ext cx="6269347" cy="1907345"/>
          </a:xfrm>
        </p:spPr>
        <p:txBody>
          <a:bodyPr>
            <a:normAutofit fontScale="92500" lnSpcReduction="20000"/>
          </a:bodyPr>
          <a:lstStyle/>
          <a:p>
            <a:r>
              <a:rPr lang="en-US" dirty="0">
                <a:solidFill>
                  <a:schemeClr val="tx1">
                    <a:lumMod val="85000"/>
                    <a:lumOff val="15000"/>
                  </a:schemeClr>
                </a:solidFill>
              </a:rPr>
              <a:t>By-Guneet Malhotra</a:t>
            </a:r>
          </a:p>
          <a:p>
            <a:r>
              <a:rPr lang="en-US" dirty="0">
                <a:solidFill>
                  <a:schemeClr val="tx1">
                    <a:lumMod val="85000"/>
                    <a:lumOff val="15000"/>
                  </a:schemeClr>
                </a:solidFill>
              </a:rPr>
              <a:t>IT-Evening</a:t>
            </a:r>
          </a:p>
          <a:p>
            <a:r>
              <a:rPr lang="en-US" dirty="0">
                <a:solidFill>
                  <a:schemeClr val="tx1">
                    <a:lumMod val="85000"/>
                    <a:lumOff val="15000"/>
                  </a:schemeClr>
                </a:solidFill>
              </a:rPr>
              <a:t>Enroll No: 01496303119</a:t>
            </a:r>
          </a:p>
          <a:p>
            <a:r>
              <a:rPr lang="en-US" dirty="0">
                <a:solidFill>
                  <a:schemeClr val="tx1">
                    <a:lumMod val="85000"/>
                    <a:lumOff val="15000"/>
                  </a:schemeClr>
                </a:solidFill>
              </a:rPr>
              <a:t>Submitted to: Ms. Minakshi Tomer</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r="1" b="134"/>
          <a:stretch/>
        </p:blipFill>
        <p:spPr>
          <a:xfrm>
            <a:off x="-1" y="1"/>
            <a:ext cx="4635315" cy="6857999"/>
          </a:xfrm>
          <a:prstGeom prst="rect">
            <a:avLst/>
          </a:prstGeom>
        </p:spPr>
      </p:pic>
      <p:cxnSp>
        <p:nvCxnSpPr>
          <p:cNvPr id="36" name="Straight Connector 3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FF46740-3BE1-4EE5-BD06-F9432F492354}"/>
              </a:ext>
            </a:extLst>
          </p:cNvPr>
          <p:cNvPicPr>
            <a:picLocks noChangeAspect="1"/>
          </p:cNvPicPr>
          <p:nvPr/>
        </p:nvPicPr>
        <p:blipFill>
          <a:blip r:embed="rId2"/>
          <a:stretch>
            <a:fillRect/>
          </a:stretch>
        </p:blipFill>
        <p:spPr>
          <a:xfrm>
            <a:off x="1242701" y="905933"/>
            <a:ext cx="9738602" cy="5039728"/>
          </a:xfrm>
          <a:prstGeom prst="rect">
            <a:avLst/>
          </a:prstGeom>
        </p:spPr>
      </p:pic>
    </p:spTree>
    <p:extLst>
      <p:ext uri="{BB962C8B-B14F-4D97-AF65-F5344CB8AC3E}">
        <p14:creationId xmlns:p14="http://schemas.microsoft.com/office/powerpoint/2010/main" val="32449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30FBA-2DCD-4744-9602-888FEACD854B}"/>
              </a:ext>
            </a:extLst>
          </p:cNvPr>
          <p:cNvSpPr/>
          <p:nvPr/>
        </p:nvSpPr>
        <p:spPr>
          <a:xfrm>
            <a:off x="654424" y="3429000"/>
            <a:ext cx="2187388" cy="1156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46D4D26-4618-4AAD-B49A-76F92D9D98E4}"/>
              </a:ext>
            </a:extLst>
          </p:cNvPr>
          <p:cNvSpPr/>
          <p:nvPr/>
        </p:nvSpPr>
        <p:spPr>
          <a:xfrm>
            <a:off x="2411506" y="1228165"/>
            <a:ext cx="2187388" cy="1156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A447214-0F7E-4B5B-8334-237161474C18}"/>
              </a:ext>
            </a:extLst>
          </p:cNvPr>
          <p:cNvSpPr/>
          <p:nvPr/>
        </p:nvSpPr>
        <p:spPr>
          <a:xfrm>
            <a:off x="3505200" y="3429000"/>
            <a:ext cx="2187388" cy="1156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CDD2D3D-62FF-41FD-8F90-F28044F9796D}"/>
              </a:ext>
            </a:extLst>
          </p:cNvPr>
          <p:cNvSpPr txBox="1"/>
          <p:nvPr/>
        </p:nvSpPr>
        <p:spPr>
          <a:xfrm>
            <a:off x="6911788" y="1057835"/>
            <a:ext cx="4625788"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Say there are 8 x 10</a:t>
            </a:r>
            <a:r>
              <a:rPr lang="en-IN" sz="1600" baseline="30000" dirty="0">
                <a:latin typeface="Times New Roman" panose="02020603050405020304" pitchFamily="18" charset="0"/>
                <a:cs typeface="Times New Roman" panose="02020603050405020304" pitchFamily="18" charset="0"/>
              </a:rPr>
              <a:t>9</a:t>
            </a:r>
            <a:r>
              <a:rPr lang="en-IN" sz="1600" dirty="0">
                <a:latin typeface="Times New Roman" panose="02020603050405020304" pitchFamily="18" charset="0"/>
                <a:cs typeface="Times New Roman" panose="02020603050405020304" pitchFamily="18" charset="0"/>
              </a:rPr>
              <a:t> rows in the DB each being of size 1 KB.</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Each row is of one KB so Data pages will 8 rows each because max size of data pages = 8KB.</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we create indices upon roll no (int size = 4 Bytes), we can store 2000 roll numbers in a page (8KB/4Bytes)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divide 8 x 10</a:t>
            </a:r>
            <a:r>
              <a:rPr lang="en-IN" sz="1600" baseline="30000" dirty="0">
                <a:latin typeface="Times New Roman" panose="02020603050405020304" pitchFamily="18" charset="0"/>
                <a:cs typeface="Times New Roman" panose="02020603050405020304" pitchFamily="18" charset="0"/>
              </a:rPr>
              <a:t>9 </a:t>
            </a:r>
            <a:r>
              <a:rPr lang="en-IN" sz="1600" dirty="0">
                <a:latin typeface="Times New Roman" panose="02020603050405020304" pitchFamily="18" charset="0"/>
                <a:cs typeface="Times New Roman" panose="02020603050405020304" pitchFamily="18" charset="0"/>
              </a:rPr>
              <a:t>by 2000, we get 4 x 10</a:t>
            </a:r>
            <a:r>
              <a:rPr lang="en-IN" sz="1600" baseline="30000" dirty="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 the root index page will have the address of 2000 rows with a gap of 4 x 10</a:t>
            </a:r>
            <a:r>
              <a:rPr lang="en-IN" sz="1600" baseline="30000" dirty="0">
                <a:latin typeface="Times New Roman" panose="02020603050405020304" pitchFamily="18" charset="0"/>
                <a:cs typeface="Times New Roman" panose="02020603050405020304" pitchFamily="18" charset="0"/>
              </a:rPr>
              <a:t>6</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further pages will again have 200 rows and the gap keeps on reducing.</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At the leaf of the B-Tree, we will have all the data.</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is how index pages are constructed. </a:t>
            </a:r>
          </a:p>
        </p:txBody>
      </p:sp>
      <p:sp>
        <p:nvSpPr>
          <p:cNvPr id="6" name="TextBox 5">
            <a:extLst>
              <a:ext uri="{FF2B5EF4-FFF2-40B4-BE49-F238E27FC236}">
                <a16:creationId xmlns:a16="http://schemas.microsoft.com/office/drawing/2014/main" id="{476B8082-3C48-429C-848F-D7E734FD74E1}"/>
              </a:ext>
            </a:extLst>
          </p:cNvPr>
          <p:cNvSpPr txBox="1"/>
          <p:nvPr/>
        </p:nvSpPr>
        <p:spPr>
          <a:xfrm>
            <a:off x="2653553" y="1329334"/>
            <a:ext cx="1739153" cy="95410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a:t>
            </a:r>
          </a:p>
          <a:p>
            <a:r>
              <a:rPr lang="en-IN" sz="1400" dirty="0">
                <a:latin typeface="Times New Roman" panose="02020603050405020304" pitchFamily="18" charset="0"/>
                <a:cs typeface="Times New Roman" panose="02020603050405020304" pitchFamily="18" charset="0"/>
              </a:rPr>
              <a:t>4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+ 1.</a:t>
            </a:r>
          </a:p>
          <a:p>
            <a:r>
              <a:rPr lang="en-IN" sz="1400" dirty="0">
                <a:latin typeface="Times New Roman" panose="02020603050405020304" pitchFamily="18" charset="0"/>
                <a:cs typeface="Times New Roman" panose="02020603050405020304" pitchFamily="18" charset="0"/>
              </a:rPr>
              <a:t>8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+ 1.</a:t>
            </a:r>
          </a:p>
          <a:p>
            <a:r>
              <a:rPr lang="en-IN" sz="1400" dirty="0">
                <a:latin typeface="Times New Roman" panose="02020603050405020304" pitchFamily="18" charset="0"/>
                <a:cs typeface="Times New Roman" panose="02020603050405020304" pitchFamily="18" charset="0"/>
              </a:rPr>
              <a:t>12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+ 1…….</a:t>
            </a:r>
            <a:r>
              <a:rPr lang="en-IN" sz="1400" baseline="300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4088815-5D4A-4B6A-A7EC-6635C554DEEB}"/>
              </a:ext>
            </a:extLst>
          </p:cNvPr>
          <p:cNvCxnSpPr/>
          <p:nvPr/>
        </p:nvCxnSpPr>
        <p:spPr>
          <a:xfrm flipH="1">
            <a:off x="1281953" y="1559859"/>
            <a:ext cx="112955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85B09A2-E630-4A43-92C5-D0406E18ABEC}"/>
              </a:ext>
            </a:extLst>
          </p:cNvPr>
          <p:cNvCxnSpPr/>
          <p:nvPr/>
        </p:nvCxnSpPr>
        <p:spPr>
          <a:xfrm>
            <a:off x="1272988" y="1550894"/>
            <a:ext cx="0" cy="18781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CC6A0D0-3D46-4DF6-8EA7-85BC1F803B7F}"/>
              </a:ext>
            </a:extLst>
          </p:cNvPr>
          <p:cNvCxnSpPr>
            <a:endCxn id="3" idx="1"/>
          </p:cNvCxnSpPr>
          <p:nvPr/>
        </p:nvCxnSpPr>
        <p:spPr>
          <a:xfrm>
            <a:off x="1748118" y="1806387"/>
            <a:ext cx="663388" cy="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3867737-02FA-47E5-AB57-E23A410265AC}"/>
              </a:ext>
            </a:extLst>
          </p:cNvPr>
          <p:cNvCxnSpPr/>
          <p:nvPr/>
        </p:nvCxnSpPr>
        <p:spPr>
          <a:xfrm flipH="1">
            <a:off x="1712259" y="1806387"/>
            <a:ext cx="13447" cy="117886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3D3D0C6-8E6B-4ED4-9D3E-25871934E985}"/>
              </a:ext>
            </a:extLst>
          </p:cNvPr>
          <p:cNvCxnSpPr/>
          <p:nvPr/>
        </p:nvCxnSpPr>
        <p:spPr>
          <a:xfrm>
            <a:off x="1748118" y="2994212"/>
            <a:ext cx="24384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B0B07C0-A378-4008-B581-509EE5A9645E}"/>
              </a:ext>
            </a:extLst>
          </p:cNvPr>
          <p:cNvCxnSpPr/>
          <p:nvPr/>
        </p:nvCxnSpPr>
        <p:spPr>
          <a:xfrm>
            <a:off x="4177553" y="2985247"/>
            <a:ext cx="0" cy="443753"/>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CF40886-AAC4-4639-BD6E-ECB23D0A6A38}"/>
              </a:ext>
            </a:extLst>
          </p:cNvPr>
          <p:cNvSpPr txBox="1"/>
          <p:nvPr/>
        </p:nvSpPr>
        <p:spPr>
          <a:xfrm>
            <a:off x="2830607" y="2485781"/>
            <a:ext cx="1949823" cy="369332"/>
          </a:xfrm>
          <a:prstGeom prst="rect">
            <a:avLst/>
          </a:prstGeom>
          <a:noFill/>
        </p:spPr>
        <p:txBody>
          <a:bodyPr wrap="square" rtlCol="0">
            <a:spAutoFit/>
          </a:bodyPr>
          <a:lstStyle/>
          <a:p>
            <a:r>
              <a:rPr lang="en-IN" dirty="0"/>
              <a:t>Root page</a:t>
            </a:r>
          </a:p>
        </p:txBody>
      </p:sp>
      <p:sp>
        <p:nvSpPr>
          <p:cNvPr id="22" name="TextBox 21">
            <a:extLst>
              <a:ext uri="{FF2B5EF4-FFF2-40B4-BE49-F238E27FC236}">
                <a16:creationId xmlns:a16="http://schemas.microsoft.com/office/drawing/2014/main" id="{628D503E-E89E-4435-8AE4-31166E5D6D3D}"/>
              </a:ext>
            </a:extLst>
          </p:cNvPr>
          <p:cNvSpPr txBox="1"/>
          <p:nvPr/>
        </p:nvSpPr>
        <p:spPr>
          <a:xfrm>
            <a:off x="862856" y="3530169"/>
            <a:ext cx="1712251" cy="95410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a:t>
            </a:r>
          </a:p>
          <a:p>
            <a:r>
              <a:rPr lang="en-IN" sz="1400" dirty="0">
                <a:latin typeface="Times New Roman" panose="02020603050405020304" pitchFamily="18" charset="0"/>
                <a:cs typeface="Times New Roman" panose="02020603050405020304" pitchFamily="18" charset="0"/>
              </a:rPr>
              <a:t>2001.</a:t>
            </a:r>
          </a:p>
          <a:p>
            <a:r>
              <a:rPr lang="en-IN" sz="1400" dirty="0">
                <a:latin typeface="Times New Roman" panose="02020603050405020304" pitchFamily="18" charset="0"/>
                <a:cs typeface="Times New Roman" panose="02020603050405020304" pitchFamily="18" charset="0"/>
              </a:rPr>
              <a:t>4001.</a:t>
            </a:r>
          </a:p>
          <a:p>
            <a:r>
              <a:rPr lang="en-IN" sz="1400" dirty="0">
                <a:latin typeface="Times New Roman" panose="02020603050405020304" pitchFamily="18" charset="0"/>
                <a:cs typeface="Times New Roman" panose="02020603050405020304" pitchFamily="18" charset="0"/>
              </a:rPr>
              <a:t>8001…….</a:t>
            </a:r>
          </a:p>
        </p:txBody>
      </p:sp>
      <p:sp>
        <p:nvSpPr>
          <p:cNvPr id="23" name="TextBox 22">
            <a:extLst>
              <a:ext uri="{FF2B5EF4-FFF2-40B4-BE49-F238E27FC236}">
                <a16:creationId xmlns:a16="http://schemas.microsoft.com/office/drawing/2014/main" id="{121B1BC4-6181-41D2-BF89-55D850FD6FDA}"/>
              </a:ext>
            </a:extLst>
          </p:cNvPr>
          <p:cNvSpPr txBox="1"/>
          <p:nvPr/>
        </p:nvSpPr>
        <p:spPr>
          <a:xfrm>
            <a:off x="3729317" y="3530169"/>
            <a:ext cx="1739153" cy="1169551"/>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4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+ 1.</a:t>
            </a:r>
          </a:p>
          <a:p>
            <a:r>
              <a:rPr lang="en-IN" sz="1400" dirty="0">
                <a:latin typeface="Times New Roman" panose="02020603050405020304" pitchFamily="18" charset="0"/>
                <a:cs typeface="Times New Roman" panose="02020603050405020304" pitchFamily="18" charset="0"/>
              </a:rPr>
              <a:t>4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+ 2001.</a:t>
            </a:r>
          </a:p>
          <a:p>
            <a:r>
              <a:rPr lang="en-IN" sz="1400" dirty="0">
                <a:latin typeface="Times New Roman" panose="02020603050405020304" pitchFamily="18" charset="0"/>
                <a:cs typeface="Times New Roman" panose="02020603050405020304" pitchFamily="18" charset="0"/>
              </a:rPr>
              <a:t>4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+ 4001</a:t>
            </a:r>
          </a:p>
          <a:p>
            <a:r>
              <a:rPr lang="en-IN" sz="1400" dirty="0">
                <a:latin typeface="Times New Roman" panose="02020603050405020304" pitchFamily="18" charset="0"/>
                <a:cs typeface="Times New Roman" panose="02020603050405020304" pitchFamily="18" charset="0"/>
              </a:rPr>
              <a:t>4 x 10</a:t>
            </a:r>
            <a:r>
              <a:rPr lang="en-IN" sz="1400" baseline="30000"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+ 8001</a:t>
            </a:r>
          </a:p>
          <a:p>
            <a:endParaRPr lang="en-IN" sz="1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7224CF1-445A-4C56-8EE4-8ACE2EDFA627}"/>
              </a:ext>
            </a:extLst>
          </p:cNvPr>
          <p:cNvSpPr txBox="1"/>
          <p:nvPr/>
        </p:nvSpPr>
        <p:spPr>
          <a:xfrm>
            <a:off x="3769658" y="5523478"/>
            <a:ext cx="4509248"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B-Tree Indexing</a:t>
            </a:r>
          </a:p>
        </p:txBody>
      </p:sp>
    </p:spTree>
    <p:extLst>
      <p:ext uri="{BB962C8B-B14F-4D97-AF65-F5344CB8AC3E}">
        <p14:creationId xmlns:p14="http://schemas.microsoft.com/office/powerpoint/2010/main" val="371828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FB515-E8E3-45FD-9798-43502E90FDA4}"/>
              </a:ext>
            </a:extLst>
          </p:cNvPr>
          <p:cNvSpPr txBox="1"/>
          <p:nvPr/>
        </p:nvSpPr>
        <p:spPr>
          <a:xfrm>
            <a:off x="914400" y="573741"/>
            <a:ext cx="10479741" cy="523220"/>
          </a:xfrm>
          <a:prstGeom prst="rect">
            <a:avLst/>
          </a:prstGeom>
          <a:noFill/>
        </p:spPr>
        <p:txBody>
          <a:bodyPr wrap="square" rtlCol="0">
            <a:spAutoFit/>
          </a:bodyPr>
          <a:lstStyle/>
          <a:p>
            <a:pPr algn="ctr"/>
            <a:r>
              <a:rPr lang="en-IN" sz="2800" b="1" dirty="0"/>
              <a:t>Project Database</a:t>
            </a:r>
          </a:p>
        </p:txBody>
      </p:sp>
      <p:graphicFrame>
        <p:nvGraphicFramePr>
          <p:cNvPr id="4" name="Table 3">
            <a:extLst>
              <a:ext uri="{FF2B5EF4-FFF2-40B4-BE49-F238E27FC236}">
                <a16:creationId xmlns:a16="http://schemas.microsoft.com/office/drawing/2014/main" id="{37ED8541-3441-490A-808E-C6D4D220FAAB}"/>
              </a:ext>
            </a:extLst>
          </p:cNvPr>
          <p:cNvGraphicFramePr>
            <a:graphicFrameLocks noGrp="1"/>
          </p:cNvGraphicFramePr>
          <p:nvPr>
            <p:extLst>
              <p:ext uri="{D42A27DB-BD31-4B8C-83A1-F6EECF244321}">
                <p14:modId xmlns:p14="http://schemas.microsoft.com/office/powerpoint/2010/main" val="1496869883"/>
              </p:ext>
            </p:extLst>
          </p:nvPr>
        </p:nvGraphicFramePr>
        <p:xfrm>
          <a:off x="2241176" y="1757082"/>
          <a:ext cx="7467600" cy="3756212"/>
        </p:xfrm>
        <a:graphic>
          <a:graphicData uri="http://schemas.openxmlformats.org/drawingml/2006/table">
            <a:tbl>
              <a:tblPr/>
              <a:tblGrid>
                <a:gridCol w="7467600">
                  <a:extLst>
                    <a:ext uri="{9D8B030D-6E8A-4147-A177-3AD203B41FA5}">
                      <a16:colId xmlns:a16="http://schemas.microsoft.com/office/drawing/2014/main" val="4184069406"/>
                    </a:ext>
                  </a:extLst>
                </a:gridCol>
              </a:tblGrid>
              <a:tr h="3756212">
                <a:tc>
                  <a:txBody>
                    <a:bodyPr/>
                    <a:lstStyle/>
                    <a:p>
                      <a:r>
                        <a:rPr lang="en-IN" dirty="0"/>
                        <a:t> </a:t>
                      </a:r>
                    </a:p>
                    <a:p>
                      <a:r>
                        <a:rPr lang="en-IN" dirty="0"/>
                        <a:t>  Roll No                Name                        Username                      Password</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8131960"/>
                  </a:ext>
                </a:extLst>
              </a:tr>
            </a:tbl>
          </a:graphicData>
        </a:graphic>
      </p:graphicFrame>
      <p:cxnSp>
        <p:nvCxnSpPr>
          <p:cNvPr id="8" name="Straight Connector 7">
            <a:extLst>
              <a:ext uri="{FF2B5EF4-FFF2-40B4-BE49-F238E27FC236}">
                <a16:creationId xmlns:a16="http://schemas.microsoft.com/office/drawing/2014/main" id="{7DB6AFD1-1B46-40F2-8B6B-F864A43E56CF}"/>
              </a:ext>
            </a:extLst>
          </p:cNvPr>
          <p:cNvCxnSpPr/>
          <p:nvPr/>
        </p:nvCxnSpPr>
        <p:spPr>
          <a:xfrm>
            <a:off x="2241176" y="2662518"/>
            <a:ext cx="74676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ABBE974-05A4-4DA2-8375-80694A82E33F}"/>
              </a:ext>
            </a:extLst>
          </p:cNvPr>
          <p:cNvCxnSpPr/>
          <p:nvPr/>
        </p:nvCxnSpPr>
        <p:spPr>
          <a:xfrm>
            <a:off x="2241176" y="3429000"/>
            <a:ext cx="7530353"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D298048-8720-46BC-A48C-2FB63BFD5BEF}"/>
              </a:ext>
            </a:extLst>
          </p:cNvPr>
          <p:cNvCxnSpPr/>
          <p:nvPr/>
        </p:nvCxnSpPr>
        <p:spPr>
          <a:xfrm>
            <a:off x="2241176" y="4141694"/>
            <a:ext cx="74676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A22C20C-6D5E-4470-A2E6-689AF87A92A1}"/>
              </a:ext>
            </a:extLst>
          </p:cNvPr>
          <p:cNvCxnSpPr/>
          <p:nvPr/>
        </p:nvCxnSpPr>
        <p:spPr>
          <a:xfrm>
            <a:off x="2241176" y="4823011"/>
            <a:ext cx="74676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8AB3DC5-99E9-490B-93AB-F189C35F2F0E}"/>
              </a:ext>
            </a:extLst>
          </p:cNvPr>
          <p:cNvCxnSpPr/>
          <p:nvPr/>
        </p:nvCxnSpPr>
        <p:spPr>
          <a:xfrm>
            <a:off x="3433482" y="1757082"/>
            <a:ext cx="0" cy="375621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366EA3F-0504-4375-9918-0EEBEC88E22C}"/>
              </a:ext>
            </a:extLst>
          </p:cNvPr>
          <p:cNvCxnSpPr/>
          <p:nvPr/>
        </p:nvCxnSpPr>
        <p:spPr>
          <a:xfrm>
            <a:off x="5405718" y="1757082"/>
            <a:ext cx="0" cy="375621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F86BC71-7A57-4DE2-9AAD-82F063FB058C}"/>
              </a:ext>
            </a:extLst>
          </p:cNvPr>
          <p:cNvCxnSpPr/>
          <p:nvPr/>
        </p:nvCxnSpPr>
        <p:spPr>
          <a:xfrm>
            <a:off x="7602071" y="1757082"/>
            <a:ext cx="0" cy="3756212"/>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BE4763D-4045-4D62-89E8-76B4B64DD704}"/>
              </a:ext>
            </a:extLst>
          </p:cNvPr>
          <p:cNvSpPr txBox="1"/>
          <p:nvPr/>
        </p:nvSpPr>
        <p:spPr>
          <a:xfrm>
            <a:off x="3939427" y="2845736"/>
            <a:ext cx="878544" cy="523220"/>
          </a:xfrm>
          <a:prstGeom prst="rect">
            <a:avLst/>
          </a:prstGeom>
          <a:noFill/>
        </p:spPr>
        <p:txBody>
          <a:bodyPr wrap="square" rtlCol="0">
            <a:spAutoFit/>
          </a:bodyPr>
          <a:lstStyle/>
          <a:p>
            <a:r>
              <a:rPr lang="en-IN" sz="1400" dirty="0"/>
              <a:t>Random </a:t>
            </a:r>
          </a:p>
          <a:p>
            <a:r>
              <a:rPr lang="en-IN" sz="1400" dirty="0"/>
              <a:t>Name</a:t>
            </a:r>
          </a:p>
        </p:txBody>
      </p:sp>
      <p:sp>
        <p:nvSpPr>
          <p:cNvPr id="22" name="TextBox 21">
            <a:extLst>
              <a:ext uri="{FF2B5EF4-FFF2-40B4-BE49-F238E27FC236}">
                <a16:creationId xmlns:a16="http://schemas.microsoft.com/office/drawing/2014/main" id="{243A9FBC-A2C5-4C99-ABF4-9BFCCA64F563}"/>
              </a:ext>
            </a:extLst>
          </p:cNvPr>
          <p:cNvSpPr txBox="1"/>
          <p:nvPr/>
        </p:nvSpPr>
        <p:spPr>
          <a:xfrm>
            <a:off x="3939427" y="3539426"/>
            <a:ext cx="878544" cy="523220"/>
          </a:xfrm>
          <a:prstGeom prst="rect">
            <a:avLst/>
          </a:prstGeom>
          <a:noFill/>
        </p:spPr>
        <p:txBody>
          <a:bodyPr wrap="square" rtlCol="0">
            <a:spAutoFit/>
          </a:bodyPr>
          <a:lstStyle/>
          <a:p>
            <a:r>
              <a:rPr lang="en-IN" sz="1400" dirty="0"/>
              <a:t>Random </a:t>
            </a:r>
          </a:p>
          <a:p>
            <a:r>
              <a:rPr lang="en-IN" sz="1400" dirty="0"/>
              <a:t>Name</a:t>
            </a:r>
          </a:p>
        </p:txBody>
      </p:sp>
      <p:sp>
        <p:nvSpPr>
          <p:cNvPr id="23" name="TextBox 22">
            <a:extLst>
              <a:ext uri="{FF2B5EF4-FFF2-40B4-BE49-F238E27FC236}">
                <a16:creationId xmlns:a16="http://schemas.microsoft.com/office/drawing/2014/main" id="{17857A3B-0CBF-4E4A-B6A2-2FF04D697871}"/>
              </a:ext>
            </a:extLst>
          </p:cNvPr>
          <p:cNvSpPr txBox="1"/>
          <p:nvPr/>
        </p:nvSpPr>
        <p:spPr>
          <a:xfrm>
            <a:off x="3939427" y="4199547"/>
            <a:ext cx="878544" cy="523220"/>
          </a:xfrm>
          <a:prstGeom prst="rect">
            <a:avLst/>
          </a:prstGeom>
          <a:noFill/>
        </p:spPr>
        <p:txBody>
          <a:bodyPr wrap="square" rtlCol="0">
            <a:spAutoFit/>
          </a:bodyPr>
          <a:lstStyle/>
          <a:p>
            <a:r>
              <a:rPr lang="en-IN" sz="1400" dirty="0"/>
              <a:t>Random </a:t>
            </a:r>
          </a:p>
          <a:p>
            <a:r>
              <a:rPr lang="en-IN" sz="1400" dirty="0"/>
              <a:t>Name</a:t>
            </a:r>
          </a:p>
        </p:txBody>
      </p:sp>
      <p:sp>
        <p:nvSpPr>
          <p:cNvPr id="25" name="TextBox 24">
            <a:extLst>
              <a:ext uri="{FF2B5EF4-FFF2-40B4-BE49-F238E27FC236}">
                <a16:creationId xmlns:a16="http://schemas.microsoft.com/office/drawing/2014/main" id="{039A166A-25F2-4401-80BA-0CBE2970B7DD}"/>
              </a:ext>
            </a:extLst>
          </p:cNvPr>
          <p:cNvSpPr txBox="1"/>
          <p:nvPr/>
        </p:nvSpPr>
        <p:spPr>
          <a:xfrm>
            <a:off x="3939427" y="4880863"/>
            <a:ext cx="878544" cy="523220"/>
          </a:xfrm>
          <a:prstGeom prst="rect">
            <a:avLst/>
          </a:prstGeom>
          <a:noFill/>
        </p:spPr>
        <p:txBody>
          <a:bodyPr wrap="square" rtlCol="0">
            <a:spAutoFit/>
          </a:bodyPr>
          <a:lstStyle/>
          <a:p>
            <a:r>
              <a:rPr lang="en-IN" sz="1400" dirty="0"/>
              <a:t>Random </a:t>
            </a:r>
          </a:p>
          <a:p>
            <a:r>
              <a:rPr lang="en-IN" sz="1400" dirty="0"/>
              <a:t>Name</a:t>
            </a:r>
          </a:p>
        </p:txBody>
      </p:sp>
      <p:sp>
        <p:nvSpPr>
          <p:cNvPr id="26" name="TextBox 25">
            <a:extLst>
              <a:ext uri="{FF2B5EF4-FFF2-40B4-BE49-F238E27FC236}">
                <a16:creationId xmlns:a16="http://schemas.microsoft.com/office/drawing/2014/main" id="{1486880C-C316-4026-8BCF-D689641A665D}"/>
              </a:ext>
            </a:extLst>
          </p:cNvPr>
          <p:cNvSpPr txBox="1"/>
          <p:nvPr/>
        </p:nvSpPr>
        <p:spPr>
          <a:xfrm>
            <a:off x="5974976" y="2820615"/>
            <a:ext cx="1402975" cy="523220"/>
          </a:xfrm>
          <a:prstGeom prst="rect">
            <a:avLst/>
          </a:prstGeom>
          <a:noFill/>
        </p:spPr>
        <p:txBody>
          <a:bodyPr wrap="square" rtlCol="0">
            <a:spAutoFit/>
          </a:bodyPr>
          <a:lstStyle/>
          <a:p>
            <a:r>
              <a:rPr lang="en-IN" sz="1400" dirty="0"/>
              <a:t>Random </a:t>
            </a:r>
          </a:p>
          <a:p>
            <a:r>
              <a:rPr lang="en-IN" sz="1400" dirty="0"/>
              <a:t>Username</a:t>
            </a:r>
          </a:p>
        </p:txBody>
      </p:sp>
      <p:sp>
        <p:nvSpPr>
          <p:cNvPr id="27" name="TextBox 26">
            <a:extLst>
              <a:ext uri="{FF2B5EF4-FFF2-40B4-BE49-F238E27FC236}">
                <a16:creationId xmlns:a16="http://schemas.microsoft.com/office/drawing/2014/main" id="{DEB47BE3-827A-4CD7-8257-66C2580D03BA}"/>
              </a:ext>
            </a:extLst>
          </p:cNvPr>
          <p:cNvSpPr txBox="1"/>
          <p:nvPr/>
        </p:nvSpPr>
        <p:spPr>
          <a:xfrm>
            <a:off x="5974975" y="3533308"/>
            <a:ext cx="1402975" cy="523220"/>
          </a:xfrm>
          <a:prstGeom prst="rect">
            <a:avLst/>
          </a:prstGeom>
          <a:noFill/>
        </p:spPr>
        <p:txBody>
          <a:bodyPr wrap="square" rtlCol="0">
            <a:spAutoFit/>
          </a:bodyPr>
          <a:lstStyle/>
          <a:p>
            <a:r>
              <a:rPr lang="en-IN" sz="1400" dirty="0"/>
              <a:t>Random </a:t>
            </a:r>
          </a:p>
          <a:p>
            <a:r>
              <a:rPr lang="en-IN" sz="1400" dirty="0"/>
              <a:t>Username</a:t>
            </a:r>
          </a:p>
        </p:txBody>
      </p:sp>
      <p:sp>
        <p:nvSpPr>
          <p:cNvPr id="28" name="TextBox 27">
            <a:extLst>
              <a:ext uri="{FF2B5EF4-FFF2-40B4-BE49-F238E27FC236}">
                <a16:creationId xmlns:a16="http://schemas.microsoft.com/office/drawing/2014/main" id="{3887D86B-5610-44D3-BFAD-70DF602801F9}"/>
              </a:ext>
            </a:extLst>
          </p:cNvPr>
          <p:cNvSpPr txBox="1"/>
          <p:nvPr/>
        </p:nvSpPr>
        <p:spPr>
          <a:xfrm>
            <a:off x="5940798" y="4231341"/>
            <a:ext cx="1402975" cy="523220"/>
          </a:xfrm>
          <a:prstGeom prst="rect">
            <a:avLst/>
          </a:prstGeom>
          <a:noFill/>
        </p:spPr>
        <p:txBody>
          <a:bodyPr wrap="square" rtlCol="0">
            <a:spAutoFit/>
          </a:bodyPr>
          <a:lstStyle/>
          <a:p>
            <a:r>
              <a:rPr lang="en-IN" sz="1400" dirty="0"/>
              <a:t>Random </a:t>
            </a:r>
          </a:p>
          <a:p>
            <a:r>
              <a:rPr lang="en-IN" sz="1400" dirty="0"/>
              <a:t>Username</a:t>
            </a:r>
          </a:p>
        </p:txBody>
      </p:sp>
      <p:sp>
        <p:nvSpPr>
          <p:cNvPr id="29" name="TextBox 28">
            <a:extLst>
              <a:ext uri="{FF2B5EF4-FFF2-40B4-BE49-F238E27FC236}">
                <a16:creationId xmlns:a16="http://schemas.microsoft.com/office/drawing/2014/main" id="{72F7DA80-0F83-4605-83A3-92413B102E00}"/>
              </a:ext>
            </a:extLst>
          </p:cNvPr>
          <p:cNvSpPr txBox="1"/>
          <p:nvPr/>
        </p:nvSpPr>
        <p:spPr>
          <a:xfrm>
            <a:off x="5953127" y="4912657"/>
            <a:ext cx="1402975" cy="523220"/>
          </a:xfrm>
          <a:prstGeom prst="rect">
            <a:avLst/>
          </a:prstGeom>
          <a:noFill/>
        </p:spPr>
        <p:txBody>
          <a:bodyPr wrap="square" rtlCol="0">
            <a:spAutoFit/>
          </a:bodyPr>
          <a:lstStyle/>
          <a:p>
            <a:r>
              <a:rPr lang="en-IN" sz="1400" dirty="0"/>
              <a:t>Random </a:t>
            </a:r>
          </a:p>
          <a:p>
            <a:r>
              <a:rPr lang="en-IN" sz="1400" dirty="0"/>
              <a:t>Username</a:t>
            </a:r>
          </a:p>
        </p:txBody>
      </p:sp>
      <p:sp>
        <p:nvSpPr>
          <p:cNvPr id="30" name="TextBox 29">
            <a:extLst>
              <a:ext uri="{FF2B5EF4-FFF2-40B4-BE49-F238E27FC236}">
                <a16:creationId xmlns:a16="http://schemas.microsoft.com/office/drawing/2014/main" id="{861BBED4-6ED2-42BC-9452-FEBD47E1211D}"/>
              </a:ext>
            </a:extLst>
          </p:cNvPr>
          <p:cNvSpPr txBox="1"/>
          <p:nvPr/>
        </p:nvSpPr>
        <p:spPr>
          <a:xfrm>
            <a:off x="8171328" y="2789799"/>
            <a:ext cx="1402975" cy="523220"/>
          </a:xfrm>
          <a:prstGeom prst="rect">
            <a:avLst/>
          </a:prstGeom>
          <a:noFill/>
        </p:spPr>
        <p:txBody>
          <a:bodyPr wrap="square" rtlCol="0">
            <a:spAutoFit/>
          </a:bodyPr>
          <a:lstStyle/>
          <a:p>
            <a:r>
              <a:rPr lang="en-IN" sz="1400" dirty="0"/>
              <a:t>Random </a:t>
            </a:r>
          </a:p>
          <a:p>
            <a:r>
              <a:rPr lang="en-IN" sz="1400" dirty="0"/>
              <a:t>Password</a:t>
            </a:r>
          </a:p>
        </p:txBody>
      </p:sp>
      <p:sp>
        <p:nvSpPr>
          <p:cNvPr id="31" name="TextBox 30">
            <a:extLst>
              <a:ext uri="{FF2B5EF4-FFF2-40B4-BE49-F238E27FC236}">
                <a16:creationId xmlns:a16="http://schemas.microsoft.com/office/drawing/2014/main" id="{97F7B123-A7DA-40F7-9C78-A8974A33D80E}"/>
              </a:ext>
            </a:extLst>
          </p:cNvPr>
          <p:cNvSpPr txBox="1"/>
          <p:nvPr/>
        </p:nvSpPr>
        <p:spPr>
          <a:xfrm>
            <a:off x="8142754" y="3543301"/>
            <a:ext cx="1402975" cy="523220"/>
          </a:xfrm>
          <a:prstGeom prst="rect">
            <a:avLst/>
          </a:prstGeom>
          <a:noFill/>
        </p:spPr>
        <p:txBody>
          <a:bodyPr wrap="square" rtlCol="0">
            <a:spAutoFit/>
          </a:bodyPr>
          <a:lstStyle/>
          <a:p>
            <a:r>
              <a:rPr lang="en-IN" sz="1400" dirty="0"/>
              <a:t>Random </a:t>
            </a:r>
          </a:p>
          <a:p>
            <a:r>
              <a:rPr lang="en-IN" sz="1400" dirty="0"/>
              <a:t>Password</a:t>
            </a:r>
          </a:p>
        </p:txBody>
      </p:sp>
      <p:sp>
        <p:nvSpPr>
          <p:cNvPr id="32" name="TextBox 31">
            <a:extLst>
              <a:ext uri="{FF2B5EF4-FFF2-40B4-BE49-F238E27FC236}">
                <a16:creationId xmlns:a16="http://schemas.microsoft.com/office/drawing/2014/main" id="{24E1D0F6-0846-4554-BE32-03D69EE6FB50}"/>
              </a:ext>
            </a:extLst>
          </p:cNvPr>
          <p:cNvSpPr txBox="1"/>
          <p:nvPr/>
        </p:nvSpPr>
        <p:spPr>
          <a:xfrm>
            <a:off x="8108577" y="4216868"/>
            <a:ext cx="1402975" cy="523220"/>
          </a:xfrm>
          <a:prstGeom prst="rect">
            <a:avLst/>
          </a:prstGeom>
          <a:noFill/>
        </p:spPr>
        <p:txBody>
          <a:bodyPr wrap="square" rtlCol="0">
            <a:spAutoFit/>
          </a:bodyPr>
          <a:lstStyle/>
          <a:p>
            <a:r>
              <a:rPr lang="en-IN" sz="1400" dirty="0"/>
              <a:t>Random </a:t>
            </a:r>
          </a:p>
          <a:p>
            <a:r>
              <a:rPr lang="en-IN" sz="1400" dirty="0"/>
              <a:t>Password</a:t>
            </a:r>
          </a:p>
        </p:txBody>
      </p:sp>
      <p:sp>
        <p:nvSpPr>
          <p:cNvPr id="33" name="TextBox 32">
            <a:extLst>
              <a:ext uri="{FF2B5EF4-FFF2-40B4-BE49-F238E27FC236}">
                <a16:creationId xmlns:a16="http://schemas.microsoft.com/office/drawing/2014/main" id="{9342AB16-6AB6-43A7-9944-81C83DABF350}"/>
              </a:ext>
            </a:extLst>
          </p:cNvPr>
          <p:cNvSpPr txBox="1"/>
          <p:nvPr/>
        </p:nvSpPr>
        <p:spPr>
          <a:xfrm>
            <a:off x="8108576" y="4888100"/>
            <a:ext cx="1402975" cy="523220"/>
          </a:xfrm>
          <a:prstGeom prst="rect">
            <a:avLst/>
          </a:prstGeom>
          <a:noFill/>
        </p:spPr>
        <p:txBody>
          <a:bodyPr wrap="square" rtlCol="0">
            <a:spAutoFit/>
          </a:bodyPr>
          <a:lstStyle/>
          <a:p>
            <a:r>
              <a:rPr lang="en-IN" sz="1400" dirty="0"/>
              <a:t>Random </a:t>
            </a:r>
          </a:p>
          <a:p>
            <a:r>
              <a:rPr lang="en-IN" sz="1400" dirty="0"/>
              <a:t>Password</a:t>
            </a:r>
          </a:p>
        </p:txBody>
      </p:sp>
      <p:sp>
        <p:nvSpPr>
          <p:cNvPr id="34" name="TextBox 33">
            <a:extLst>
              <a:ext uri="{FF2B5EF4-FFF2-40B4-BE49-F238E27FC236}">
                <a16:creationId xmlns:a16="http://schemas.microsoft.com/office/drawing/2014/main" id="{DCFE369D-9AF9-4618-BF07-492857A2CB0B}"/>
              </a:ext>
            </a:extLst>
          </p:cNvPr>
          <p:cNvSpPr txBox="1"/>
          <p:nvPr/>
        </p:nvSpPr>
        <p:spPr>
          <a:xfrm>
            <a:off x="2653277" y="2903929"/>
            <a:ext cx="421896" cy="369332"/>
          </a:xfrm>
          <a:prstGeom prst="rect">
            <a:avLst/>
          </a:prstGeom>
          <a:noFill/>
        </p:spPr>
        <p:txBody>
          <a:bodyPr wrap="square" rtlCol="0">
            <a:spAutoFit/>
          </a:bodyPr>
          <a:lstStyle/>
          <a:p>
            <a:r>
              <a:rPr lang="en-IN" dirty="0"/>
              <a:t>1</a:t>
            </a:r>
          </a:p>
        </p:txBody>
      </p:sp>
      <p:sp>
        <p:nvSpPr>
          <p:cNvPr id="35" name="TextBox 34">
            <a:extLst>
              <a:ext uri="{FF2B5EF4-FFF2-40B4-BE49-F238E27FC236}">
                <a16:creationId xmlns:a16="http://schemas.microsoft.com/office/drawing/2014/main" id="{038FD382-0FAF-4375-868A-F89121749E55}"/>
              </a:ext>
            </a:extLst>
          </p:cNvPr>
          <p:cNvSpPr txBox="1"/>
          <p:nvPr/>
        </p:nvSpPr>
        <p:spPr>
          <a:xfrm>
            <a:off x="2626381" y="3600681"/>
            <a:ext cx="421896" cy="369332"/>
          </a:xfrm>
          <a:prstGeom prst="rect">
            <a:avLst/>
          </a:prstGeom>
          <a:noFill/>
        </p:spPr>
        <p:txBody>
          <a:bodyPr wrap="square" rtlCol="0">
            <a:spAutoFit/>
          </a:bodyPr>
          <a:lstStyle/>
          <a:p>
            <a:r>
              <a:rPr lang="en-IN" dirty="0"/>
              <a:t>2</a:t>
            </a:r>
          </a:p>
        </p:txBody>
      </p:sp>
      <p:sp>
        <p:nvSpPr>
          <p:cNvPr id="36" name="TextBox 35">
            <a:extLst>
              <a:ext uri="{FF2B5EF4-FFF2-40B4-BE49-F238E27FC236}">
                <a16:creationId xmlns:a16="http://schemas.microsoft.com/office/drawing/2014/main" id="{7FCEC2AE-87F0-42D5-BCFB-02EB9E79C657}"/>
              </a:ext>
            </a:extLst>
          </p:cNvPr>
          <p:cNvSpPr txBox="1"/>
          <p:nvPr/>
        </p:nvSpPr>
        <p:spPr>
          <a:xfrm>
            <a:off x="2616019" y="4334437"/>
            <a:ext cx="421896" cy="369332"/>
          </a:xfrm>
          <a:prstGeom prst="rect">
            <a:avLst/>
          </a:prstGeom>
          <a:noFill/>
        </p:spPr>
        <p:txBody>
          <a:bodyPr wrap="square" rtlCol="0">
            <a:spAutoFit/>
          </a:bodyPr>
          <a:lstStyle/>
          <a:p>
            <a:r>
              <a:rPr lang="en-IN" dirty="0"/>
              <a:t>3</a:t>
            </a:r>
          </a:p>
        </p:txBody>
      </p:sp>
      <p:sp>
        <p:nvSpPr>
          <p:cNvPr id="37" name="TextBox 36">
            <a:extLst>
              <a:ext uri="{FF2B5EF4-FFF2-40B4-BE49-F238E27FC236}">
                <a16:creationId xmlns:a16="http://schemas.microsoft.com/office/drawing/2014/main" id="{48F618CA-8BAF-45A1-A8AC-485A99411AA9}"/>
              </a:ext>
            </a:extLst>
          </p:cNvPr>
          <p:cNvSpPr txBox="1"/>
          <p:nvPr/>
        </p:nvSpPr>
        <p:spPr>
          <a:xfrm>
            <a:off x="2626381" y="4965044"/>
            <a:ext cx="421896"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7629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0045E-6050-43B9-81AD-1075899731AB}"/>
              </a:ext>
            </a:extLst>
          </p:cNvPr>
          <p:cNvSpPr txBox="1"/>
          <p:nvPr/>
        </p:nvSpPr>
        <p:spPr>
          <a:xfrm>
            <a:off x="636494" y="385482"/>
            <a:ext cx="10847294"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Home Panel</a:t>
            </a:r>
          </a:p>
        </p:txBody>
      </p:sp>
      <p:sp>
        <p:nvSpPr>
          <p:cNvPr id="3" name="TextBox 2">
            <a:extLst>
              <a:ext uri="{FF2B5EF4-FFF2-40B4-BE49-F238E27FC236}">
                <a16:creationId xmlns:a16="http://schemas.microsoft.com/office/drawing/2014/main" id="{1396FAE1-4917-4E23-81A0-2AE3DAC37E2D}"/>
              </a:ext>
            </a:extLst>
          </p:cNvPr>
          <p:cNvSpPr txBox="1"/>
          <p:nvPr/>
        </p:nvSpPr>
        <p:spPr>
          <a:xfrm>
            <a:off x="744070" y="1515035"/>
            <a:ext cx="10847294"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Home Panel is the welcome page of the project.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Java Swing framework is used to build the GUI of the project and hence the GUI of this page too.</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page has a Tabbed Pane and the Home Panel is the active page.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has a Text Field telling about the introduction of the Project and its aim.</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Client.java file is the file responsible for running of the project.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creates an App() constructor which has the Tabbed Pane and all the four panels inside it.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App() constructor when fired, creates the </a:t>
            </a:r>
            <a:r>
              <a:rPr lang="en-IN" sz="1600" b="1" dirty="0">
                <a:latin typeface="Times New Roman" panose="02020603050405020304" pitchFamily="18" charset="0"/>
                <a:cs typeface="Times New Roman" panose="02020603050405020304" pitchFamily="18" charset="0"/>
              </a:rPr>
              <a:t>JTabbedPane</a:t>
            </a:r>
            <a:r>
              <a:rPr lang="en-IN" sz="1600" dirty="0">
                <a:latin typeface="Times New Roman" panose="02020603050405020304" pitchFamily="18" charset="0"/>
                <a:cs typeface="Times New Roman" panose="02020603050405020304" pitchFamily="18" charset="0"/>
              </a:rPr>
              <a:t> and adds itself to the super class i.e. the </a:t>
            </a:r>
            <a:r>
              <a:rPr lang="en-IN" sz="1600" b="1" dirty="0">
                <a:latin typeface="Times New Roman" panose="02020603050405020304" pitchFamily="18" charset="0"/>
                <a:cs typeface="Times New Roman" panose="02020603050405020304" pitchFamily="18" charset="0"/>
              </a:rPr>
              <a:t>JFrame </a:t>
            </a:r>
            <a:r>
              <a:rPr lang="en-IN" sz="1600" dirty="0">
                <a:latin typeface="Times New Roman" panose="02020603050405020304" pitchFamily="18" charset="0"/>
                <a:cs typeface="Times New Roman" panose="02020603050405020304" pitchFamily="18" charset="0"/>
              </a:rPr>
              <a:t>class.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visibility is also set to true so that the Tabbed Pane is visible on the window.</a:t>
            </a:r>
          </a:p>
        </p:txBody>
      </p:sp>
      <p:pic>
        <p:nvPicPr>
          <p:cNvPr id="4" name="Picture 3">
            <a:extLst>
              <a:ext uri="{FF2B5EF4-FFF2-40B4-BE49-F238E27FC236}">
                <a16:creationId xmlns:a16="http://schemas.microsoft.com/office/drawing/2014/main" id="{89C06947-E16B-4C0C-AE61-15F8C376C5CE}"/>
              </a:ext>
            </a:extLst>
          </p:cNvPr>
          <p:cNvPicPr>
            <a:picLocks noChangeAspect="1"/>
          </p:cNvPicPr>
          <p:nvPr/>
        </p:nvPicPr>
        <p:blipFill>
          <a:blip r:embed="rId2"/>
          <a:stretch>
            <a:fillRect/>
          </a:stretch>
        </p:blipFill>
        <p:spPr>
          <a:xfrm>
            <a:off x="636494" y="3756585"/>
            <a:ext cx="5858367" cy="1738780"/>
          </a:xfrm>
          <a:prstGeom prst="rect">
            <a:avLst/>
          </a:prstGeom>
        </p:spPr>
      </p:pic>
      <p:sp>
        <p:nvSpPr>
          <p:cNvPr id="5" name="TextBox 4">
            <a:extLst>
              <a:ext uri="{FF2B5EF4-FFF2-40B4-BE49-F238E27FC236}">
                <a16:creationId xmlns:a16="http://schemas.microsoft.com/office/drawing/2014/main" id="{DFCB5234-53B9-40C9-829C-C1DB0473AACC}"/>
              </a:ext>
            </a:extLst>
          </p:cNvPr>
          <p:cNvSpPr txBox="1"/>
          <p:nvPr/>
        </p:nvSpPr>
        <p:spPr>
          <a:xfrm>
            <a:off x="1437123" y="5495365"/>
            <a:ext cx="3567953"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Client fires the app</a:t>
            </a:r>
          </a:p>
        </p:txBody>
      </p:sp>
      <p:pic>
        <p:nvPicPr>
          <p:cNvPr id="6" name="Picture 5">
            <a:extLst>
              <a:ext uri="{FF2B5EF4-FFF2-40B4-BE49-F238E27FC236}">
                <a16:creationId xmlns:a16="http://schemas.microsoft.com/office/drawing/2014/main" id="{EF5369F0-E8F5-4E05-B821-34E559284F47}"/>
              </a:ext>
            </a:extLst>
          </p:cNvPr>
          <p:cNvPicPr>
            <a:picLocks noChangeAspect="1"/>
          </p:cNvPicPr>
          <p:nvPr/>
        </p:nvPicPr>
        <p:blipFill>
          <a:blip r:embed="rId3"/>
          <a:stretch>
            <a:fillRect/>
          </a:stretch>
        </p:blipFill>
        <p:spPr>
          <a:xfrm>
            <a:off x="7918300" y="3621642"/>
            <a:ext cx="2836577" cy="2011577"/>
          </a:xfrm>
          <a:prstGeom prst="rect">
            <a:avLst/>
          </a:prstGeom>
        </p:spPr>
      </p:pic>
      <p:sp>
        <p:nvSpPr>
          <p:cNvPr id="7" name="TextBox 6">
            <a:extLst>
              <a:ext uri="{FF2B5EF4-FFF2-40B4-BE49-F238E27FC236}">
                <a16:creationId xmlns:a16="http://schemas.microsoft.com/office/drawing/2014/main" id="{7F34AF46-035F-45D4-9282-F48E8316888A}"/>
              </a:ext>
            </a:extLst>
          </p:cNvPr>
          <p:cNvSpPr txBox="1"/>
          <p:nvPr/>
        </p:nvSpPr>
        <p:spPr>
          <a:xfrm>
            <a:off x="7799294" y="5753852"/>
            <a:ext cx="324522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App constructor</a:t>
            </a:r>
          </a:p>
        </p:txBody>
      </p:sp>
    </p:spTree>
    <p:extLst>
      <p:ext uri="{BB962C8B-B14F-4D97-AF65-F5344CB8AC3E}">
        <p14:creationId xmlns:p14="http://schemas.microsoft.com/office/powerpoint/2010/main" val="150409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C79E7E-8BCA-4902-B5CE-BB0E76D99069}"/>
              </a:ext>
            </a:extLst>
          </p:cNvPr>
          <p:cNvPicPr>
            <a:picLocks noChangeAspect="1"/>
          </p:cNvPicPr>
          <p:nvPr/>
        </p:nvPicPr>
        <p:blipFill>
          <a:blip r:embed="rId2"/>
          <a:stretch>
            <a:fillRect/>
          </a:stretch>
        </p:blipFill>
        <p:spPr>
          <a:xfrm>
            <a:off x="1725163" y="0"/>
            <a:ext cx="8924235" cy="4751294"/>
          </a:xfrm>
          <a:prstGeom prst="rect">
            <a:avLst/>
          </a:prstGeom>
        </p:spPr>
      </p:pic>
      <p:sp>
        <p:nvSpPr>
          <p:cNvPr id="3" name="TextBox 2">
            <a:extLst>
              <a:ext uri="{FF2B5EF4-FFF2-40B4-BE49-F238E27FC236}">
                <a16:creationId xmlns:a16="http://schemas.microsoft.com/office/drawing/2014/main" id="{9613CA1F-DE63-450D-A059-D6C9A894E631}"/>
              </a:ext>
            </a:extLst>
          </p:cNvPr>
          <p:cNvSpPr txBox="1"/>
          <p:nvPr/>
        </p:nvSpPr>
        <p:spPr>
          <a:xfrm>
            <a:off x="1279103" y="4993341"/>
            <a:ext cx="9816353" cy="738664"/>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The home panel that appears when the Client.java file is executed. We can see the JTabbedPane where we have all 4 panels. The text field is present at the centre of the screen and it shows the main aim of the project. The background colour and positioning have been setup using Swing framework by creating a private class method called initComponents().</a:t>
            </a:r>
          </a:p>
        </p:txBody>
      </p:sp>
    </p:spTree>
    <p:extLst>
      <p:ext uri="{BB962C8B-B14F-4D97-AF65-F5344CB8AC3E}">
        <p14:creationId xmlns:p14="http://schemas.microsoft.com/office/powerpoint/2010/main" val="400393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79390D-B1BF-4638-A2FF-C5B3FEAAE6F7}"/>
              </a:ext>
            </a:extLst>
          </p:cNvPr>
          <p:cNvSpPr txBox="1"/>
          <p:nvPr/>
        </p:nvSpPr>
        <p:spPr>
          <a:xfrm>
            <a:off x="7859485" y="634946"/>
            <a:ext cx="3690257"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Data Panel</a:t>
            </a:r>
          </a:p>
        </p:txBody>
      </p:sp>
      <p:pic>
        <p:nvPicPr>
          <p:cNvPr id="4" name="Picture 3">
            <a:extLst>
              <a:ext uri="{FF2B5EF4-FFF2-40B4-BE49-F238E27FC236}">
                <a16:creationId xmlns:a16="http://schemas.microsoft.com/office/drawing/2014/main" id="{8B9AB559-AC56-449E-8B2F-AA728C68BAA2}"/>
              </a:ext>
            </a:extLst>
          </p:cNvPr>
          <p:cNvPicPr>
            <a:picLocks noChangeAspect="1"/>
          </p:cNvPicPr>
          <p:nvPr/>
        </p:nvPicPr>
        <p:blipFill>
          <a:blip r:embed="rId2"/>
          <a:stretch>
            <a:fillRect/>
          </a:stretch>
        </p:blipFill>
        <p:spPr>
          <a:xfrm>
            <a:off x="633999" y="1528042"/>
            <a:ext cx="6583227" cy="3538484"/>
          </a:xfrm>
          <a:prstGeom prst="rect">
            <a:avLst/>
          </a:prstGeom>
        </p:spPr>
      </p:pic>
      <p:cxnSp>
        <p:nvCxnSpPr>
          <p:cNvPr id="28" name="Straight Connector 27">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DFC1E2-E462-4C7E-8657-A6B60C7DC31E}"/>
              </a:ext>
            </a:extLst>
          </p:cNvPr>
          <p:cNvSpPr txBox="1"/>
          <p:nvPr/>
        </p:nvSpPr>
        <p:spPr>
          <a:xfrm>
            <a:off x="7859485" y="2407436"/>
            <a:ext cx="3690257"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Data Panel is the next Panel. Here, we have a label, text field, button and a progress bar as shown on the left. The label has “Rows” written in it and the text field/text box will be used to enter the number of rows that we want to have in the Database. The “Create Test Data” button creates the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random test data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of the input number of rows. The progress bar shows the progress of creation of the random test data.</a:t>
            </a:r>
          </a:p>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30" name="Rectangle 29">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826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F536DD-1083-4E25-B3D3-69C3F5B93254}"/>
              </a:ext>
            </a:extLst>
          </p:cNvPr>
          <p:cNvPicPr>
            <a:picLocks noChangeAspect="1"/>
          </p:cNvPicPr>
          <p:nvPr/>
        </p:nvPicPr>
        <p:blipFill>
          <a:blip r:embed="rId2"/>
          <a:stretch>
            <a:fillRect/>
          </a:stretch>
        </p:blipFill>
        <p:spPr>
          <a:xfrm>
            <a:off x="1609724" y="1657984"/>
            <a:ext cx="9173989" cy="4438015"/>
          </a:xfrm>
          <a:prstGeom prst="rect">
            <a:avLst/>
          </a:prstGeom>
        </p:spPr>
      </p:pic>
      <p:sp>
        <p:nvSpPr>
          <p:cNvPr id="3" name="TextBox 2">
            <a:extLst>
              <a:ext uri="{FF2B5EF4-FFF2-40B4-BE49-F238E27FC236}">
                <a16:creationId xmlns:a16="http://schemas.microsoft.com/office/drawing/2014/main" id="{5B8C6A88-2D83-4156-83F2-ABA65F7AA8E4}"/>
              </a:ext>
            </a:extLst>
          </p:cNvPr>
          <p:cNvSpPr txBox="1"/>
          <p:nvPr/>
        </p:nvSpPr>
        <p:spPr>
          <a:xfrm>
            <a:off x="1085850" y="619125"/>
            <a:ext cx="10429875"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shown in the image, we entered the number of rows = 1000 and after the creation of the test data, we got the dialog box or the message box giving the message, “Data Created Successfully”,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progress bar also reaches 100% on complete creation of data.</a:t>
            </a:r>
          </a:p>
        </p:txBody>
      </p:sp>
    </p:spTree>
    <p:extLst>
      <p:ext uri="{BB962C8B-B14F-4D97-AF65-F5344CB8AC3E}">
        <p14:creationId xmlns:p14="http://schemas.microsoft.com/office/powerpoint/2010/main" val="173484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194FFA-BBA6-442F-8CC4-47AD27514829}"/>
              </a:ext>
            </a:extLst>
          </p:cNvPr>
          <p:cNvSpPr txBox="1"/>
          <p:nvPr/>
        </p:nvSpPr>
        <p:spPr>
          <a:xfrm>
            <a:off x="828675" y="361950"/>
            <a:ext cx="10715625"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The images below show the created test data.</a:t>
            </a:r>
          </a:p>
        </p:txBody>
      </p:sp>
      <p:pic>
        <p:nvPicPr>
          <p:cNvPr id="3" name="Picture 2">
            <a:extLst>
              <a:ext uri="{FF2B5EF4-FFF2-40B4-BE49-F238E27FC236}">
                <a16:creationId xmlns:a16="http://schemas.microsoft.com/office/drawing/2014/main" id="{E405EA6C-5025-4B17-93B4-C2D1D22401BD}"/>
              </a:ext>
            </a:extLst>
          </p:cNvPr>
          <p:cNvPicPr>
            <a:picLocks noChangeAspect="1"/>
          </p:cNvPicPr>
          <p:nvPr/>
        </p:nvPicPr>
        <p:blipFill>
          <a:blip r:embed="rId2"/>
          <a:stretch>
            <a:fillRect/>
          </a:stretch>
        </p:blipFill>
        <p:spPr>
          <a:xfrm>
            <a:off x="2867025" y="986790"/>
            <a:ext cx="5943600" cy="941070"/>
          </a:xfrm>
          <a:prstGeom prst="rect">
            <a:avLst/>
          </a:prstGeom>
        </p:spPr>
      </p:pic>
      <p:pic>
        <p:nvPicPr>
          <p:cNvPr id="4" name="Picture 3">
            <a:extLst>
              <a:ext uri="{FF2B5EF4-FFF2-40B4-BE49-F238E27FC236}">
                <a16:creationId xmlns:a16="http://schemas.microsoft.com/office/drawing/2014/main" id="{476D1DB0-02F8-4EA0-B073-2019FC470DA4}"/>
              </a:ext>
            </a:extLst>
          </p:cNvPr>
          <p:cNvPicPr>
            <a:picLocks noChangeAspect="1"/>
          </p:cNvPicPr>
          <p:nvPr/>
        </p:nvPicPr>
        <p:blipFill>
          <a:blip r:embed="rId3"/>
          <a:stretch>
            <a:fillRect/>
          </a:stretch>
        </p:blipFill>
        <p:spPr>
          <a:xfrm>
            <a:off x="2867025" y="2472690"/>
            <a:ext cx="5943600" cy="1284605"/>
          </a:xfrm>
          <a:prstGeom prst="rect">
            <a:avLst/>
          </a:prstGeom>
        </p:spPr>
      </p:pic>
      <p:pic>
        <p:nvPicPr>
          <p:cNvPr id="5" name="Picture 4">
            <a:extLst>
              <a:ext uri="{FF2B5EF4-FFF2-40B4-BE49-F238E27FC236}">
                <a16:creationId xmlns:a16="http://schemas.microsoft.com/office/drawing/2014/main" id="{2276313D-59C2-4CC3-956A-9674678C2854}"/>
              </a:ext>
            </a:extLst>
          </p:cNvPr>
          <p:cNvPicPr>
            <a:picLocks noChangeAspect="1"/>
          </p:cNvPicPr>
          <p:nvPr/>
        </p:nvPicPr>
        <p:blipFill>
          <a:blip r:embed="rId4"/>
          <a:stretch>
            <a:fillRect/>
          </a:stretch>
        </p:blipFill>
        <p:spPr>
          <a:xfrm>
            <a:off x="2867025" y="4385310"/>
            <a:ext cx="5943600" cy="1592580"/>
          </a:xfrm>
          <a:prstGeom prst="rect">
            <a:avLst/>
          </a:prstGeom>
        </p:spPr>
      </p:pic>
      <p:sp>
        <p:nvSpPr>
          <p:cNvPr id="8" name="Arrow: Down 7">
            <a:extLst>
              <a:ext uri="{FF2B5EF4-FFF2-40B4-BE49-F238E27FC236}">
                <a16:creationId xmlns:a16="http://schemas.microsoft.com/office/drawing/2014/main" id="{06BBDD95-7C6D-48BE-B544-82E9EAA95DCF}"/>
              </a:ext>
            </a:extLst>
          </p:cNvPr>
          <p:cNvSpPr/>
          <p:nvPr/>
        </p:nvSpPr>
        <p:spPr>
          <a:xfrm>
            <a:off x="5610225" y="1927860"/>
            <a:ext cx="457200" cy="544830"/>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ACD3C9D5-D510-4D1C-944C-58B2603028FB}"/>
              </a:ext>
            </a:extLst>
          </p:cNvPr>
          <p:cNvSpPr/>
          <p:nvPr/>
        </p:nvSpPr>
        <p:spPr>
          <a:xfrm>
            <a:off x="5610225" y="3757295"/>
            <a:ext cx="485775" cy="628015"/>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416C121-F4B8-4F61-B93A-792CED48848B}"/>
              </a:ext>
            </a:extLst>
          </p:cNvPr>
          <p:cNvSpPr txBox="1"/>
          <p:nvPr/>
        </p:nvSpPr>
        <p:spPr>
          <a:xfrm>
            <a:off x="9251576" y="973455"/>
            <a:ext cx="247425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data folder is created.</a:t>
            </a:r>
          </a:p>
        </p:txBody>
      </p:sp>
      <p:sp>
        <p:nvSpPr>
          <p:cNvPr id="11" name="TextBox 10">
            <a:extLst>
              <a:ext uri="{FF2B5EF4-FFF2-40B4-BE49-F238E27FC236}">
                <a16:creationId xmlns:a16="http://schemas.microsoft.com/office/drawing/2014/main" id="{9807F007-BA3A-4ECD-8839-00FA1286D4B7}"/>
              </a:ext>
            </a:extLst>
          </p:cNvPr>
          <p:cNvSpPr txBox="1"/>
          <p:nvPr/>
        </p:nvSpPr>
        <p:spPr>
          <a:xfrm>
            <a:off x="9251576" y="2572871"/>
            <a:ext cx="2292724"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Inside the data folder, we have extents and meta data file.</a:t>
            </a:r>
          </a:p>
        </p:txBody>
      </p:sp>
      <p:sp>
        <p:nvSpPr>
          <p:cNvPr id="12" name="TextBox 11">
            <a:extLst>
              <a:ext uri="{FF2B5EF4-FFF2-40B4-BE49-F238E27FC236}">
                <a16:creationId xmlns:a16="http://schemas.microsoft.com/office/drawing/2014/main" id="{5B923B39-4B49-4824-B4E0-F78B6F808A6E}"/>
              </a:ext>
            </a:extLst>
          </p:cNvPr>
          <p:cNvSpPr txBox="1"/>
          <p:nvPr/>
        </p:nvSpPr>
        <p:spPr>
          <a:xfrm>
            <a:off x="9324975" y="4449286"/>
            <a:ext cx="2219325"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Inside the extents, we have data pages.</a:t>
            </a:r>
          </a:p>
        </p:txBody>
      </p:sp>
    </p:spTree>
    <p:extLst>
      <p:ext uri="{BB962C8B-B14F-4D97-AF65-F5344CB8AC3E}">
        <p14:creationId xmlns:p14="http://schemas.microsoft.com/office/powerpoint/2010/main" val="327136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9390D-B1BF-4638-A2FF-C5B3FEAAE6F7}"/>
              </a:ext>
            </a:extLst>
          </p:cNvPr>
          <p:cNvSpPr txBox="1"/>
          <p:nvPr/>
        </p:nvSpPr>
        <p:spPr>
          <a:xfrm>
            <a:off x="7859485" y="634946"/>
            <a:ext cx="3690257"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Index Panel</a:t>
            </a:r>
          </a:p>
        </p:txBody>
      </p:sp>
      <p:sp>
        <p:nvSpPr>
          <p:cNvPr id="3" name="TextBox 2">
            <a:extLst>
              <a:ext uri="{FF2B5EF4-FFF2-40B4-BE49-F238E27FC236}">
                <a16:creationId xmlns:a16="http://schemas.microsoft.com/office/drawing/2014/main" id="{EDDFC1E2-E462-4C7E-8657-A6B60C7DC31E}"/>
              </a:ext>
            </a:extLst>
          </p:cNvPr>
          <p:cNvSpPr txBox="1"/>
          <p:nvPr/>
        </p:nvSpPr>
        <p:spPr>
          <a:xfrm>
            <a:off x="7859485" y="2407436"/>
            <a:ext cx="3690257"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Index Panel is the next panel. Here, we have a text field, a dropdown menu called a combo box in Java Swing, a “Create Index” button and a progress bar that shows the progress of the Index Creation process. The drop-down menu lets us select from the columns “Name”, “Username” and “Password” on which we want to create the indices. The “Create Index” button creates the index pages for the selected column and the progress bar shows the progress of creation of index.</a:t>
            </a:r>
          </a:p>
        </p:txBody>
      </p:sp>
      <p:pic>
        <p:nvPicPr>
          <p:cNvPr id="10" name="Picture 9">
            <a:extLst>
              <a:ext uri="{FF2B5EF4-FFF2-40B4-BE49-F238E27FC236}">
                <a16:creationId xmlns:a16="http://schemas.microsoft.com/office/drawing/2014/main" id="{C0BF917F-A6F0-423C-A304-BDE49468409F}"/>
              </a:ext>
            </a:extLst>
          </p:cNvPr>
          <p:cNvPicPr>
            <a:picLocks noChangeAspect="1"/>
          </p:cNvPicPr>
          <p:nvPr/>
        </p:nvPicPr>
        <p:blipFill>
          <a:blip r:embed="rId2"/>
          <a:stretch>
            <a:fillRect/>
          </a:stretch>
        </p:blipFill>
        <p:spPr>
          <a:xfrm>
            <a:off x="382120" y="1427000"/>
            <a:ext cx="6994683" cy="3764126"/>
          </a:xfrm>
          <a:prstGeom prst="rect">
            <a:avLst/>
          </a:prstGeom>
        </p:spPr>
      </p:pic>
    </p:spTree>
    <p:extLst>
      <p:ext uri="{BB962C8B-B14F-4D97-AF65-F5344CB8AC3E}">
        <p14:creationId xmlns:p14="http://schemas.microsoft.com/office/powerpoint/2010/main" val="42889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4BBDD-EA5D-468B-B90C-9DD04D7F7693}"/>
              </a:ext>
            </a:extLst>
          </p:cNvPr>
          <p:cNvSpPr txBox="1"/>
          <p:nvPr/>
        </p:nvSpPr>
        <p:spPr>
          <a:xfrm>
            <a:off x="744071" y="457200"/>
            <a:ext cx="1098176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shown below, we have selected the “Name” column to create the indices upon and we see that it takes some time to create the indices as for creation of indices we need to read the entire data for once.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the indices are created, a message box with the message “Index Created Successfully” is shown and the progress bar reaches 100%. The indices are also created along with the data folder.</a:t>
            </a:r>
          </a:p>
        </p:txBody>
      </p:sp>
      <p:pic>
        <p:nvPicPr>
          <p:cNvPr id="3" name="Picture 2">
            <a:extLst>
              <a:ext uri="{FF2B5EF4-FFF2-40B4-BE49-F238E27FC236}">
                <a16:creationId xmlns:a16="http://schemas.microsoft.com/office/drawing/2014/main" id="{F176D2F2-9592-40AA-A541-FFA4006D5DD2}"/>
              </a:ext>
            </a:extLst>
          </p:cNvPr>
          <p:cNvPicPr>
            <a:picLocks noChangeAspect="1"/>
          </p:cNvPicPr>
          <p:nvPr/>
        </p:nvPicPr>
        <p:blipFill>
          <a:blip r:embed="rId2"/>
          <a:stretch>
            <a:fillRect/>
          </a:stretch>
        </p:blipFill>
        <p:spPr>
          <a:xfrm>
            <a:off x="2057146" y="1669414"/>
            <a:ext cx="8327498" cy="4445636"/>
          </a:xfrm>
          <a:prstGeom prst="rect">
            <a:avLst/>
          </a:prstGeom>
        </p:spPr>
      </p:pic>
    </p:spTree>
    <p:extLst>
      <p:ext uri="{BB962C8B-B14F-4D97-AF65-F5344CB8AC3E}">
        <p14:creationId xmlns:p14="http://schemas.microsoft.com/office/powerpoint/2010/main" val="335934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BCA17D2-C1EC-4A91-973A-AB944451D23C}"/>
              </a:ext>
            </a:extLst>
          </p:cNvPr>
          <p:cNvSpPr txBox="1"/>
          <p:nvPr/>
        </p:nvSpPr>
        <p:spPr>
          <a:xfrm>
            <a:off x="643467" y="634946"/>
            <a:ext cx="3689094" cy="5055904"/>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800" spc="-50">
                <a:solidFill>
                  <a:schemeClr val="tx1">
                    <a:lumMod val="75000"/>
                    <a:lumOff val="25000"/>
                  </a:schemeClr>
                </a:solidFill>
                <a:latin typeface="+mj-lt"/>
                <a:ea typeface="+mj-ea"/>
                <a:cs typeface="+mj-cs"/>
              </a:rPr>
              <a:t>Contents:</a:t>
            </a:r>
          </a:p>
        </p:txBody>
      </p:sp>
      <p:cxnSp>
        <p:nvCxnSpPr>
          <p:cNvPr id="22" name="Straight Connector 14">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16">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4" name="TextBox 2">
            <a:extLst>
              <a:ext uri="{FF2B5EF4-FFF2-40B4-BE49-F238E27FC236}">
                <a16:creationId xmlns:a16="http://schemas.microsoft.com/office/drawing/2014/main" id="{FEF87F49-6934-4FDC-9045-A28313740B46}"/>
              </a:ext>
            </a:extLst>
          </p:cNvPr>
          <p:cNvGraphicFramePr/>
          <p:nvPr>
            <p:extLst>
              <p:ext uri="{D42A27DB-BD31-4B8C-83A1-F6EECF244321}">
                <p14:modId xmlns:p14="http://schemas.microsoft.com/office/powerpoint/2010/main" val="3899745036"/>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45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F3DBB-D048-4044-994B-743426AE372B}"/>
              </a:ext>
            </a:extLst>
          </p:cNvPr>
          <p:cNvSpPr txBox="1"/>
          <p:nvPr/>
        </p:nvSpPr>
        <p:spPr>
          <a:xfrm>
            <a:off x="781050" y="381000"/>
            <a:ext cx="1093470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The indices created are shown below:</a:t>
            </a:r>
          </a:p>
        </p:txBody>
      </p:sp>
      <p:pic>
        <p:nvPicPr>
          <p:cNvPr id="3" name="Picture 2">
            <a:extLst>
              <a:ext uri="{FF2B5EF4-FFF2-40B4-BE49-F238E27FC236}">
                <a16:creationId xmlns:a16="http://schemas.microsoft.com/office/drawing/2014/main" id="{01DF256C-D700-419D-98F8-391995BB0173}"/>
              </a:ext>
            </a:extLst>
          </p:cNvPr>
          <p:cNvPicPr>
            <a:picLocks noChangeAspect="1"/>
          </p:cNvPicPr>
          <p:nvPr/>
        </p:nvPicPr>
        <p:blipFill>
          <a:blip r:embed="rId2"/>
          <a:stretch>
            <a:fillRect/>
          </a:stretch>
        </p:blipFill>
        <p:spPr>
          <a:xfrm>
            <a:off x="3276600" y="960755"/>
            <a:ext cx="5943600" cy="1240790"/>
          </a:xfrm>
          <a:prstGeom prst="rect">
            <a:avLst/>
          </a:prstGeom>
        </p:spPr>
      </p:pic>
      <p:pic>
        <p:nvPicPr>
          <p:cNvPr id="4" name="Picture 3">
            <a:extLst>
              <a:ext uri="{FF2B5EF4-FFF2-40B4-BE49-F238E27FC236}">
                <a16:creationId xmlns:a16="http://schemas.microsoft.com/office/drawing/2014/main" id="{D2C69F88-98CB-47B6-9610-F4F5B55617E1}"/>
              </a:ext>
            </a:extLst>
          </p:cNvPr>
          <p:cNvPicPr>
            <a:picLocks noChangeAspect="1"/>
          </p:cNvPicPr>
          <p:nvPr/>
        </p:nvPicPr>
        <p:blipFill>
          <a:blip r:embed="rId3"/>
          <a:stretch>
            <a:fillRect/>
          </a:stretch>
        </p:blipFill>
        <p:spPr>
          <a:xfrm>
            <a:off x="3276600" y="2621597"/>
            <a:ext cx="5943600" cy="948055"/>
          </a:xfrm>
          <a:prstGeom prst="rect">
            <a:avLst/>
          </a:prstGeom>
        </p:spPr>
      </p:pic>
      <p:pic>
        <p:nvPicPr>
          <p:cNvPr id="5" name="Picture 4">
            <a:extLst>
              <a:ext uri="{FF2B5EF4-FFF2-40B4-BE49-F238E27FC236}">
                <a16:creationId xmlns:a16="http://schemas.microsoft.com/office/drawing/2014/main" id="{4E877B13-F5FB-42C9-97AE-AA8E2B4F50C0}"/>
              </a:ext>
            </a:extLst>
          </p:cNvPr>
          <p:cNvPicPr>
            <a:picLocks noChangeAspect="1"/>
          </p:cNvPicPr>
          <p:nvPr/>
        </p:nvPicPr>
        <p:blipFill>
          <a:blip r:embed="rId4"/>
          <a:stretch>
            <a:fillRect/>
          </a:stretch>
        </p:blipFill>
        <p:spPr>
          <a:xfrm>
            <a:off x="3276600" y="4111307"/>
            <a:ext cx="5943600" cy="1873885"/>
          </a:xfrm>
          <a:prstGeom prst="rect">
            <a:avLst/>
          </a:prstGeom>
        </p:spPr>
      </p:pic>
      <p:sp>
        <p:nvSpPr>
          <p:cNvPr id="6" name="Arrow: Down 5">
            <a:extLst>
              <a:ext uri="{FF2B5EF4-FFF2-40B4-BE49-F238E27FC236}">
                <a16:creationId xmlns:a16="http://schemas.microsoft.com/office/drawing/2014/main" id="{A839951A-753F-46D7-BEE0-AA1E8D99FFA5}"/>
              </a:ext>
            </a:extLst>
          </p:cNvPr>
          <p:cNvSpPr/>
          <p:nvPr/>
        </p:nvSpPr>
        <p:spPr>
          <a:xfrm>
            <a:off x="6000750" y="2167780"/>
            <a:ext cx="495300" cy="487582"/>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Down 6">
            <a:extLst>
              <a:ext uri="{FF2B5EF4-FFF2-40B4-BE49-F238E27FC236}">
                <a16:creationId xmlns:a16="http://schemas.microsoft.com/office/drawing/2014/main" id="{E39F30BF-2B38-4A85-97E0-11FD91D4E9E8}"/>
              </a:ext>
            </a:extLst>
          </p:cNvPr>
          <p:cNvSpPr/>
          <p:nvPr/>
        </p:nvSpPr>
        <p:spPr>
          <a:xfrm>
            <a:off x="5915025" y="3569652"/>
            <a:ext cx="581025" cy="567275"/>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AFA391E-C61B-478F-8F72-B064CD6DC065}"/>
              </a:ext>
            </a:extLst>
          </p:cNvPr>
          <p:cNvSpPr txBox="1"/>
          <p:nvPr/>
        </p:nvSpPr>
        <p:spPr>
          <a:xfrm>
            <a:off x="9637059" y="1048871"/>
            <a:ext cx="2178423"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indices folder is created along with the data folder</a:t>
            </a:r>
          </a:p>
        </p:txBody>
      </p:sp>
      <p:sp>
        <p:nvSpPr>
          <p:cNvPr id="10" name="TextBox 9">
            <a:extLst>
              <a:ext uri="{FF2B5EF4-FFF2-40B4-BE49-F238E27FC236}">
                <a16:creationId xmlns:a16="http://schemas.microsoft.com/office/drawing/2014/main" id="{B2F933C9-D6B9-4069-8382-FD93776B5FF7}"/>
              </a:ext>
            </a:extLst>
          </p:cNvPr>
          <p:cNvSpPr txBox="1"/>
          <p:nvPr/>
        </p:nvSpPr>
        <p:spPr>
          <a:xfrm>
            <a:off x="9726706" y="2725271"/>
            <a:ext cx="1909482"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Name folder is inside the indices folder</a:t>
            </a:r>
          </a:p>
        </p:txBody>
      </p:sp>
      <p:sp>
        <p:nvSpPr>
          <p:cNvPr id="11" name="TextBox 10">
            <a:extLst>
              <a:ext uri="{FF2B5EF4-FFF2-40B4-BE49-F238E27FC236}">
                <a16:creationId xmlns:a16="http://schemas.microsoft.com/office/drawing/2014/main" id="{05FC1392-32A4-4E0E-BFA7-D09FF242A843}"/>
              </a:ext>
            </a:extLst>
          </p:cNvPr>
          <p:cNvSpPr txBox="1"/>
          <p:nvPr/>
        </p:nvSpPr>
        <p:spPr>
          <a:xfrm>
            <a:off x="9637059" y="4136927"/>
            <a:ext cx="2178423" cy="156966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Inside the Name folder, we have the index pages. The first index page is the root page and we also have a meta data file for the indices.</a:t>
            </a:r>
          </a:p>
        </p:txBody>
      </p:sp>
    </p:spTree>
    <p:extLst>
      <p:ext uri="{BB962C8B-B14F-4D97-AF65-F5344CB8AC3E}">
        <p14:creationId xmlns:p14="http://schemas.microsoft.com/office/powerpoint/2010/main" val="378463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9390D-B1BF-4638-A2FF-C5B3FEAAE6F7}"/>
              </a:ext>
            </a:extLst>
          </p:cNvPr>
          <p:cNvSpPr txBox="1"/>
          <p:nvPr/>
        </p:nvSpPr>
        <p:spPr>
          <a:xfrm>
            <a:off x="7859485" y="634946"/>
            <a:ext cx="3690257"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Query Panel</a:t>
            </a:r>
          </a:p>
        </p:txBody>
      </p:sp>
      <p:sp>
        <p:nvSpPr>
          <p:cNvPr id="3" name="TextBox 2">
            <a:extLst>
              <a:ext uri="{FF2B5EF4-FFF2-40B4-BE49-F238E27FC236}">
                <a16:creationId xmlns:a16="http://schemas.microsoft.com/office/drawing/2014/main" id="{EDDFC1E2-E462-4C7E-8657-A6B60C7DC31E}"/>
              </a:ext>
            </a:extLst>
          </p:cNvPr>
          <p:cNvSpPr txBox="1"/>
          <p:nvPr/>
        </p:nvSpPr>
        <p:spPr>
          <a:xfrm>
            <a:off x="7859485" y="2407436"/>
            <a:ext cx="3690257"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Query Panel is the last panel of the Project. Here, we have a text field written with the query statement, combo box to select from the columns, another text field with equals sign, text box to enter that column value, a “Search” button and 2 text areas at the bottom for displaying the results of the search.</a:t>
            </a:r>
          </a:p>
        </p:txBody>
      </p:sp>
      <p:pic>
        <p:nvPicPr>
          <p:cNvPr id="5" name="Picture 4">
            <a:extLst>
              <a:ext uri="{FF2B5EF4-FFF2-40B4-BE49-F238E27FC236}">
                <a16:creationId xmlns:a16="http://schemas.microsoft.com/office/drawing/2014/main" id="{2D793C40-D6E3-4459-8523-3B67FD3275C4}"/>
              </a:ext>
            </a:extLst>
          </p:cNvPr>
          <p:cNvPicPr>
            <a:picLocks noChangeAspect="1"/>
          </p:cNvPicPr>
          <p:nvPr/>
        </p:nvPicPr>
        <p:blipFill>
          <a:blip r:embed="rId2"/>
          <a:stretch>
            <a:fillRect/>
          </a:stretch>
        </p:blipFill>
        <p:spPr>
          <a:xfrm>
            <a:off x="792480" y="1832610"/>
            <a:ext cx="6666874" cy="3558540"/>
          </a:xfrm>
          <a:prstGeom prst="rect">
            <a:avLst/>
          </a:prstGeom>
        </p:spPr>
      </p:pic>
    </p:spTree>
    <p:extLst>
      <p:ext uri="{BB962C8B-B14F-4D97-AF65-F5344CB8AC3E}">
        <p14:creationId xmlns:p14="http://schemas.microsoft.com/office/powerpoint/2010/main" val="132974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739C1-AA74-4CAF-A453-D7C30FA66C84}"/>
              </a:ext>
            </a:extLst>
          </p:cNvPr>
          <p:cNvSpPr txBox="1"/>
          <p:nvPr/>
        </p:nvSpPr>
        <p:spPr>
          <a:xfrm>
            <a:off x="676275" y="600075"/>
            <a:ext cx="1096327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shown in the image below, we have selected the “Name” column from the combo box and we have entered the name value that we want to search for.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we have created the indices upon the name column, the Index Seek Method will be implemented as shown below and the search results will appear.</a:t>
            </a:r>
          </a:p>
        </p:txBody>
      </p:sp>
      <p:pic>
        <p:nvPicPr>
          <p:cNvPr id="4" name="Picture 3">
            <a:extLst>
              <a:ext uri="{FF2B5EF4-FFF2-40B4-BE49-F238E27FC236}">
                <a16:creationId xmlns:a16="http://schemas.microsoft.com/office/drawing/2014/main" id="{6A464002-31B0-49C2-8965-98E2E7A7468A}"/>
              </a:ext>
            </a:extLst>
          </p:cNvPr>
          <p:cNvPicPr>
            <a:picLocks noChangeAspect="1"/>
          </p:cNvPicPr>
          <p:nvPr/>
        </p:nvPicPr>
        <p:blipFill>
          <a:blip r:embed="rId2"/>
          <a:stretch>
            <a:fillRect/>
          </a:stretch>
        </p:blipFill>
        <p:spPr>
          <a:xfrm>
            <a:off x="2657352" y="1858268"/>
            <a:ext cx="7372474" cy="3912959"/>
          </a:xfrm>
          <a:prstGeom prst="rect">
            <a:avLst/>
          </a:prstGeom>
        </p:spPr>
      </p:pic>
    </p:spTree>
    <p:extLst>
      <p:ext uri="{BB962C8B-B14F-4D97-AF65-F5344CB8AC3E}">
        <p14:creationId xmlns:p14="http://schemas.microsoft.com/office/powerpoint/2010/main" val="401517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DE37AA6-76AD-436A-9016-530597B873C1}"/>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image shows that the search for the same row offset was made but using the column for which indices were not created. Hence, Table Scan method is used which reads 3 pages and takes 77ms time compared to 2 pages read in 16ms time using Index Seek Method in the previous slide.</a:t>
            </a:r>
          </a:p>
        </p:txBody>
      </p:sp>
      <p:pic>
        <p:nvPicPr>
          <p:cNvPr id="2" name="Picture 1">
            <a:extLst>
              <a:ext uri="{FF2B5EF4-FFF2-40B4-BE49-F238E27FC236}">
                <a16:creationId xmlns:a16="http://schemas.microsoft.com/office/drawing/2014/main" id="{6819080B-E729-4D7B-B1CB-CBCC733532D3}"/>
              </a:ext>
            </a:extLst>
          </p:cNvPr>
          <p:cNvPicPr>
            <a:picLocks noChangeAspect="1"/>
          </p:cNvPicPr>
          <p:nvPr/>
        </p:nvPicPr>
        <p:blipFill>
          <a:blip r:embed="rId2"/>
          <a:stretch>
            <a:fillRect/>
          </a:stretch>
        </p:blipFill>
        <p:spPr>
          <a:xfrm>
            <a:off x="4653447" y="1455595"/>
            <a:ext cx="6892560" cy="3601362"/>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812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1F2F21-02DD-449F-9F66-9A1089587DE0}"/>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26CA188-0F64-4060-B998-28C762ED649A}"/>
              </a:ext>
            </a:extLst>
          </p:cNvPr>
          <p:cNvSpPr>
            <a:spLocks noGrp="1"/>
          </p:cNvSpPr>
          <p:nvPr>
            <p:ph idx="1"/>
          </p:nvPr>
        </p:nvSpPr>
        <p:spPr>
          <a:xfrm>
            <a:off x="5231958" y="605896"/>
            <a:ext cx="5923721" cy="5646208"/>
          </a:xfrm>
        </p:spPr>
        <p:txBody>
          <a:bodyPr anchor="ctr">
            <a:normAutofit/>
          </a:bodyPr>
          <a:lstStyle/>
          <a:p>
            <a:pPr>
              <a:lnSpc>
                <a:spcPct val="100000"/>
              </a:lnSpc>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1. Database System Concepts taught in class and text reference textbook by Abraham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Silberschatz</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Henry F.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Korth</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and S. Sudarshan</a:t>
            </a:r>
          </a:p>
          <a:p>
            <a:pPr>
              <a:lnSpc>
                <a:spcPct val="100000"/>
              </a:lnSpc>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2.Bulk loading in </a:t>
            </a:r>
            <a:r>
              <a:rPr lang="en-IN" sz="17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https://en.wikipedia.org/wiki/B</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3.B Tree in </a:t>
            </a:r>
            <a:r>
              <a:rPr lang="en-IN" sz="17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https://en.wikipedia.org/wiki/B%2B_tree</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4.Dynamic Programming: </a:t>
            </a:r>
            <a:r>
              <a:rPr lang="en-IN" sz="17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https://en.wikipedia.org/wiki/Dynamic_programming</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5. Donald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Kossmann</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and Konrad Stocker, “Iterative Dynamic Programming: A New Class of Query Optimization Algorithms”.</a:t>
            </a:r>
          </a:p>
          <a:p>
            <a:pPr>
              <a:lnSpc>
                <a:spcPct val="100000"/>
              </a:lnSpc>
              <a:spcBef>
                <a:spcPts val="2400"/>
              </a:spcBef>
            </a:pPr>
            <a:r>
              <a:rPr lang="en-IN" sz="1700" b="0" kern="0" dirty="0">
                <a:effectLst/>
                <a:latin typeface="Times New Roman" panose="02020603050405020304" pitchFamily="18" charset="0"/>
                <a:ea typeface="Calibri" panose="020F0502020204030204" pitchFamily="34" charset="0"/>
                <a:cs typeface="Times New Roman" panose="02020603050405020304" pitchFamily="18" charset="0"/>
              </a:rPr>
              <a:t>6. Data Structures and Algorithms in Java, Michael </a:t>
            </a:r>
            <a:r>
              <a:rPr lang="en-IN" sz="1700" b="0" kern="0" dirty="0" err="1">
                <a:effectLst/>
                <a:latin typeface="Times New Roman" panose="02020603050405020304" pitchFamily="18" charset="0"/>
                <a:ea typeface="Calibri" panose="020F0502020204030204" pitchFamily="34" charset="0"/>
                <a:cs typeface="Times New Roman" panose="02020603050405020304" pitchFamily="18" charset="0"/>
              </a:rPr>
              <a:t>T.Goodrich</a:t>
            </a:r>
            <a:r>
              <a:rPr lang="en-IN" sz="1700" b="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b="0" kern="0" dirty="0" err="1">
                <a:effectLst/>
                <a:latin typeface="Times New Roman" panose="02020603050405020304" pitchFamily="18" charset="0"/>
                <a:ea typeface="Calibri" panose="020F0502020204030204" pitchFamily="34" charset="0"/>
                <a:cs typeface="Times New Roman" panose="02020603050405020304" pitchFamily="18" charset="0"/>
              </a:rPr>
              <a:t>RobertoTamassia</a:t>
            </a:r>
            <a:r>
              <a:rPr lang="en-IN" sz="1700" b="0" kern="0" dirty="0">
                <a:effectLst/>
                <a:latin typeface="Times New Roman" panose="02020603050405020304" pitchFamily="18" charset="0"/>
                <a:ea typeface="Calibri" panose="020F0502020204030204" pitchFamily="34" charset="0"/>
                <a:cs typeface="Times New Roman" panose="02020603050405020304" pitchFamily="18" charset="0"/>
              </a:rPr>
              <a:t>, Michael H. Goldwasser</a:t>
            </a:r>
            <a:endParaRPr lang="en-IN" sz="17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Bef>
                <a:spcPts val="1200"/>
              </a:spcBef>
              <a:spcAft>
                <a:spcPts val="10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1700" dirty="0"/>
          </a:p>
        </p:txBody>
      </p:sp>
    </p:spTree>
    <p:extLst>
      <p:ext uri="{BB962C8B-B14F-4D97-AF65-F5344CB8AC3E}">
        <p14:creationId xmlns:p14="http://schemas.microsoft.com/office/powerpoint/2010/main" val="419667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4D577-6677-44AC-9E0F-7C91E947B6FB}"/>
              </a:ext>
            </a:extLst>
          </p:cNvPr>
          <p:cNvSpPr>
            <a:spLocks noGrp="1"/>
          </p:cNvSpPr>
          <p:nvPr>
            <p:ph type="ctrTitle"/>
          </p:nvPr>
        </p:nvSpPr>
        <p:spPr>
          <a:xfrm>
            <a:off x="965201" y="643467"/>
            <a:ext cx="6255026" cy="5054008"/>
          </a:xfrm>
        </p:spPr>
        <p:txBody>
          <a:bodyPr anchor="ctr">
            <a:normAutofit/>
          </a:bodyPr>
          <a:lstStyle/>
          <a:p>
            <a:pPr algn="r"/>
            <a:r>
              <a:rPr lang="en-IN" dirty="0"/>
              <a:t>Thank You</a:t>
            </a:r>
          </a:p>
        </p:txBody>
      </p:sp>
      <p:sp>
        <p:nvSpPr>
          <p:cNvPr id="3" name="Subtitle 2">
            <a:extLst>
              <a:ext uri="{FF2B5EF4-FFF2-40B4-BE49-F238E27FC236}">
                <a16:creationId xmlns:a16="http://schemas.microsoft.com/office/drawing/2014/main" id="{3C44B86F-6269-4DF7-8C98-468A4911DC76}"/>
              </a:ext>
            </a:extLst>
          </p:cNvPr>
          <p:cNvSpPr>
            <a:spLocks noGrp="1"/>
          </p:cNvSpPr>
          <p:nvPr>
            <p:ph type="subTitle" idx="1"/>
          </p:nvPr>
        </p:nvSpPr>
        <p:spPr>
          <a:xfrm>
            <a:off x="7870995" y="643467"/>
            <a:ext cx="3341488" cy="5054008"/>
          </a:xfrm>
        </p:spPr>
        <p:txBody>
          <a:bodyPr anchor="ctr">
            <a:normAutofit/>
          </a:bodyPr>
          <a:lstStyle/>
          <a:p>
            <a:r>
              <a:rPr lang="en-IN" dirty="0"/>
              <a:t>With this, I conclude my presentation</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904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F2456C-3DB3-462A-9B56-2CE5A0C4A9FF}"/>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Company Profile</a:t>
            </a:r>
          </a:p>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Pepcoding Education (OPC) Private Ltd.</a:t>
            </a:r>
          </a:p>
        </p:txBody>
      </p:sp>
      <p:cxnSp>
        <p:nvCxnSpPr>
          <p:cNvPr id="24" name="Straight Connector 1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C311B38-0753-4910-A90E-4033D8314239}"/>
              </a:ext>
            </a:extLst>
          </p:cNvPr>
          <p:cNvSpPr txBox="1"/>
          <p:nvPr/>
        </p:nvSpPr>
        <p:spPr>
          <a:xfrm>
            <a:off x="1097280" y="2108201"/>
            <a:ext cx="6437367" cy="3760891"/>
          </a:xfrm>
          <a:prstGeom prst="rect">
            <a:avLst/>
          </a:prstGeom>
        </p:spPr>
        <p:txBody>
          <a:bodyPr vert="horz" lIns="0" tIns="45720" rIns="0" bIns="45720" rtlCol="0">
            <a:normAutofit/>
          </a:bodyPr>
          <a:lstStyle/>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Pepcoding was formed by Mr. Sumeet Malik in December 2017.</a:t>
            </a: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The aim of the company is to achieve the Pursuit of Excellence and Peace (PEP) through Coding and thus named Pepcoding.</a:t>
            </a: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Pepcoding is an Ed-Tech company and provides free and paid educational services.</a:t>
            </a: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Pepcoding has a YouTube family of more than 80 thousand and still counting and a LinkedIn family of 20,000 (still counting).</a:t>
            </a: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The company has experienced more than 121% headcount growth.</a:t>
            </a: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Currently, the company is working with more than 260 employees and the hiring drives are conduct almost on a regular basis. Pepcoding believes in </a:t>
            </a:r>
            <a:r>
              <a:rPr lang="en-US" sz="1500" b="1" dirty="0">
                <a:solidFill>
                  <a:schemeClr val="tx1">
                    <a:lumMod val="75000"/>
                    <a:lumOff val="25000"/>
                  </a:schemeClr>
                </a:solidFill>
                <a:latin typeface="Times New Roman" panose="02020603050405020304" pitchFamily="18" charset="0"/>
                <a:cs typeface="Times New Roman" panose="02020603050405020304" pitchFamily="18" charset="0"/>
              </a:rPr>
              <a:t>Skills Over a Degree</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 and hence launched the </a:t>
            </a:r>
            <a:r>
              <a:rPr lang="en-US" sz="1500" b="1" dirty="0">
                <a:solidFill>
                  <a:schemeClr val="tx1">
                    <a:lumMod val="75000"/>
                    <a:lumOff val="25000"/>
                  </a:schemeClr>
                </a:solidFill>
                <a:latin typeface="Times New Roman" panose="02020603050405020304" pitchFamily="18" charset="0"/>
                <a:cs typeface="Times New Roman" panose="02020603050405020304" pitchFamily="18" charset="0"/>
                <a:hlinkClick r:id="rId2"/>
              </a:rPr>
              <a:t>NADOS APP </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and the </a:t>
            </a:r>
            <a:r>
              <a:rPr lang="en-US" sz="1500" b="1" dirty="0">
                <a:solidFill>
                  <a:schemeClr val="tx1">
                    <a:lumMod val="75000"/>
                    <a:lumOff val="25000"/>
                  </a:schemeClr>
                </a:solidFill>
                <a:latin typeface="Times New Roman" panose="02020603050405020304" pitchFamily="18" charset="0"/>
                <a:cs typeface="Times New Roman" panose="02020603050405020304" pitchFamily="18" charset="0"/>
                <a:hlinkClick r:id="rId3"/>
              </a:rPr>
              <a:t>NADOS WEBSITE </a:t>
            </a:r>
            <a:r>
              <a:rPr lang="en-US" sz="1500" dirty="0">
                <a:solidFill>
                  <a:schemeClr val="tx1">
                    <a:lumMod val="75000"/>
                    <a:lumOff val="25000"/>
                  </a:schemeClr>
                </a:solidFill>
                <a:latin typeface="Times New Roman" panose="02020603050405020304" pitchFamily="18" charset="0"/>
                <a:cs typeface="Times New Roman" panose="02020603050405020304" pitchFamily="18" charset="0"/>
              </a:rPr>
              <a:t>where NADOS stands for (Not a degree, only skills) emphasizing the importance of having employable skills over just a degree.</a:t>
            </a:r>
          </a:p>
          <a:p>
            <a:pPr marL="171450" indent="-171450">
              <a:lnSpc>
                <a:spcPct val="90000"/>
              </a:lnSpc>
              <a:spcAft>
                <a:spcPts val="600"/>
              </a:spcAft>
              <a:buFont typeface="Calibri" panose="020F0502020204030204" pitchFamily="34" charset="0"/>
              <a:buChar char="•"/>
            </a:pPr>
            <a:endParaRPr lang="en-US" sz="1500" dirty="0">
              <a:solidFill>
                <a:schemeClr val="tx1">
                  <a:lumMod val="75000"/>
                  <a:lumOff val="25000"/>
                </a:schemeClr>
              </a:solidFill>
            </a:endParaRPr>
          </a:p>
        </p:txBody>
      </p:sp>
      <p:pic>
        <p:nvPicPr>
          <p:cNvPr id="4" name="Picture 3" descr="Pepcoding Official Logo&#10;&#10;Description automatically generated">
            <a:extLst>
              <a:ext uri="{FF2B5EF4-FFF2-40B4-BE49-F238E27FC236}">
                <a16:creationId xmlns:a16="http://schemas.microsoft.com/office/drawing/2014/main" id="{1671C775-468B-4FCD-8939-68EEF67A79FA}"/>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8129006" y="2609197"/>
            <a:ext cx="3144043" cy="2758897"/>
          </a:xfrm>
          <a:prstGeom prst="rect">
            <a:avLst/>
          </a:prstGeom>
        </p:spPr>
      </p:pic>
      <p:sp>
        <p:nvSpPr>
          <p:cNvPr id="25" name="Rectangle 18">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071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951E47-789E-48E0-AB19-79C7DFB4E4A0}"/>
              </a:ext>
            </a:extLst>
          </p:cNvPr>
          <p:cNvSpPr txBox="1"/>
          <p:nvPr/>
        </p:nvSpPr>
        <p:spPr>
          <a:xfrm>
            <a:off x="5117309" y="634946"/>
            <a:ext cx="6432434"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Tools and Technology</a:t>
            </a:r>
          </a:p>
        </p:txBody>
      </p:sp>
      <p:pic>
        <p:nvPicPr>
          <p:cNvPr id="9" name="Picture7">
            <a:extLst>
              <a:ext uri="{FF2B5EF4-FFF2-40B4-BE49-F238E27FC236}">
                <a16:creationId xmlns:a16="http://schemas.microsoft.com/office/drawing/2014/main" id="{1EE0E2DE-1611-4176-9212-F46D6AA73179}"/>
              </a:ext>
            </a:extLst>
          </p:cNvPr>
          <p:cNvPicPr/>
          <p:nvPr/>
        </p:nvPicPr>
        <p:blipFill>
          <a:blip r:embed="rId2"/>
          <a:srcRect l="16230" t="31810" r="16390" b="8200"/>
          <a:stretch>
            <a:fillRect/>
          </a:stretch>
        </p:blipFill>
        <p:spPr>
          <a:xfrm>
            <a:off x="711172" y="3159815"/>
            <a:ext cx="3772460" cy="2519034"/>
          </a:xfrm>
          <a:prstGeom prst="rect">
            <a:avLst/>
          </a:prstGeom>
          <a:noFill/>
        </p:spPr>
      </p:pic>
      <p:cxnSp>
        <p:nvCxnSpPr>
          <p:cNvPr id="20" name="Straight Connector 19">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Java Logo&#10;&#10;Description automatically generated">
            <a:extLst>
              <a:ext uri="{FF2B5EF4-FFF2-40B4-BE49-F238E27FC236}">
                <a16:creationId xmlns:a16="http://schemas.microsoft.com/office/drawing/2014/main" id="{FC1B9685-1FFD-4A73-970B-7B7CC90C29C6}"/>
              </a:ext>
            </a:extLst>
          </p:cNvPr>
          <p:cNvPicPr>
            <a:picLocks noChangeAspect="1"/>
          </p:cNvPicPr>
          <p:nvPr/>
        </p:nvPicPr>
        <p:blipFill>
          <a:blip r:embed="rId3"/>
          <a:stretch>
            <a:fillRect/>
          </a:stretch>
        </p:blipFill>
        <p:spPr>
          <a:xfrm>
            <a:off x="770119" y="0"/>
            <a:ext cx="3713513" cy="2478770"/>
          </a:xfrm>
          <a:prstGeom prst="rect">
            <a:avLst/>
          </a:prstGeom>
        </p:spPr>
      </p:pic>
      <p:sp>
        <p:nvSpPr>
          <p:cNvPr id="8" name="TextBox 7">
            <a:extLst>
              <a:ext uri="{FF2B5EF4-FFF2-40B4-BE49-F238E27FC236}">
                <a16:creationId xmlns:a16="http://schemas.microsoft.com/office/drawing/2014/main" id="{9E97D054-5EB6-48FA-BC0B-946A4DE6C1AC}"/>
              </a:ext>
            </a:extLst>
          </p:cNvPr>
          <p:cNvSpPr txBox="1"/>
          <p:nvPr/>
        </p:nvSpPr>
        <p:spPr>
          <a:xfrm>
            <a:off x="5117308" y="2407436"/>
            <a:ext cx="6432434"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J</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ava</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is a high-level language which was developed by James Gosling in 1995 at Sun Microsystems.</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Since Sun Microsystems was acquired by Oracle on January 27 in the year 2010, Java is currently owned by Oracle.</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It is an Object-Oriented Programming language and after the inclusion of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Wrapper Classes,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can be considered as a purely Object-Oriented Language.</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An Object-Oriented Programming Language is one which follows the principles of Object Orientation.</a:t>
            </a:r>
          </a:p>
        </p:txBody>
      </p:sp>
      <p:sp>
        <p:nvSpPr>
          <p:cNvPr id="22" name="Rectangle 21">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964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D9F0451-BF59-443E-B55E-1FD95F39862D}"/>
              </a:ext>
            </a:extLst>
          </p:cNvPr>
          <p:cNvSpPr txBox="1"/>
          <p:nvPr/>
        </p:nvSpPr>
        <p:spPr>
          <a:xfrm>
            <a:off x="4974771" y="634946"/>
            <a:ext cx="6574972"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Java is Platform Independent:</a:t>
            </a:r>
          </a:p>
          <a:p>
            <a:pPr>
              <a:lnSpc>
                <a:spcPct val="90000"/>
              </a:lnSpc>
              <a:spcBef>
                <a:spcPct val="0"/>
              </a:spcBef>
              <a:spcAft>
                <a:spcPts val="600"/>
              </a:spcAft>
            </a:pPr>
            <a:endParaRPr lang="en-US" sz="4400" b="1" spc="-50" dirty="0">
              <a:solidFill>
                <a:schemeClr val="tx1">
                  <a:lumMod val="75000"/>
                  <a:lumOff val="25000"/>
                </a:schemeClr>
              </a:solidFill>
              <a:latin typeface="+mj-lt"/>
              <a:ea typeface="+mj-ea"/>
              <a:cs typeface="+mj-cs"/>
            </a:endParaRPr>
          </a:p>
        </p:txBody>
      </p:sp>
      <p:pic>
        <p:nvPicPr>
          <p:cNvPr id="3" name="image23.png">
            <a:extLst>
              <a:ext uri="{FF2B5EF4-FFF2-40B4-BE49-F238E27FC236}">
                <a16:creationId xmlns:a16="http://schemas.microsoft.com/office/drawing/2014/main" id="{AF3F6C93-AB17-4D53-BB35-254D287BFAC3}"/>
              </a:ext>
            </a:extLst>
          </p:cNvPr>
          <p:cNvPicPr/>
          <p:nvPr/>
        </p:nvPicPr>
        <p:blipFill>
          <a:blip r:embed="rId2"/>
          <a:stretch>
            <a:fillRect/>
          </a:stretch>
        </p:blipFill>
        <p:spPr>
          <a:xfrm>
            <a:off x="634000" y="1038318"/>
            <a:ext cx="3695179" cy="4320773"/>
          </a:xfrm>
          <a:prstGeom prst="rect">
            <a:avLst/>
          </a:prstGeom>
          <a:noFill/>
        </p:spPr>
      </p:pic>
      <p:cxnSp>
        <p:nvCxnSpPr>
          <p:cNvPr id="15" name="Straight Connector 14">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52DB3D0-94C2-4383-A228-1C0DDAA4080B}"/>
              </a:ext>
            </a:extLst>
          </p:cNvPr>
          <p:cNvSpPr txBox="1"/>
          <p:nvPr/>
        </p:nvSpPr>
        <p:spPr>
          <a:xfrm>
            <a:off x="4973711" y="2407436"/>
            <a:ext cx="6576032" cy="3461657"/>
          </a:xfrm>
          <a:prstGeom prst="rect">
            <a:avLst/>
          </a:prstGeom>
        </p:spPr>
        <p:txBody>
          <a:bodyPr vert="horz" lIns="0" tIns="45720" rIns="0" bIns="45720" rtlCol="0">
            <a:normAutofit/>
          </a:bodyPr>
          <a:lstStyle/>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One another very important feature of Java is its platform independence.</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is not like C/C++ which generate the machine code for the source code. </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Virtual Machine generates a bytecode for the source code i.e. a .class file is generated for the source code and that bytecode can be sent to any operating system that has JVM.</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JVM is different for different operating systems as shown in the diagram .</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Hence bytecode in MacOS knows how to execute the bytecode in MacOS and the one in Windows and Linux knows how to interact with their respective OS.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So, the same bytecode can be executed in any Operating System.</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This is the platform independence in Java.</a:t>
            </a:r>
          </a:p>
        </p:txBody>
      </p:sp>
      <p:sp>
        <p:nvSpPr>
          <p:cNvPr id="17" name="Rectangle 16">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58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CAE9EC-501E-4094-A8B7-D084D6E3DF8C}"/>
              </a:ext>
            </a:extLst>
          </p:cNvPr>
          <p:cNvSpPr txBox="1"/>
          <p:nvPr/>
        </p:nvSpPr>
        <p:spPr>
          <a:xfrm>
            <a:off x="103632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Java is Secure</a:t>
            </a:r>
          </a:p>
        </p:txBody>
      </p:sp>
      <p:cxnSp>
        <p:nvCxnSpPr>
          <p:cNvPr id="15" name="Straight Connector 1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A84700F-F7DE-4A0B-B2F9-A8C87703C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 y="2251607"/>
            <a:ext cx="5572587" cy="2354418"/>
          </a:xfrm>
          <a:prstGeom prst="rect">
            <a:avLst/>
          </a:prstGeom>
        </p:spPr>
      </p:pic>
      <p:sp>
        <p:nvSpPr>
          <p:cNvPr id="4" name="TextBox 3">
            <a:extLst>
              <a:ext uri="{FF2B5EF4-FFF2-40B4-BE49-F238E27FC236}">
                <a16:creationId xmlns:a16="http://schemas.microsoft.com/office/drawing/2014/main" id="{A5E4CFB7-9F86-40A2-BDDB-D2C94C00F4AD}"/>
              </a:ext>
            </a:extLst>
          </p:cNvPr>
          <p:cNvSpPr txBox="1"/>
          <p:nvPr/>
        </p:nvSpPr>
        <p:spPr>
          <a:xfrm>
            <a:off x="5573810" y="2125662"/>
            <a:ext cx="6388260" cy="3760891"/>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One of the other most important features of Java is that it is secure.</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When the bytecode is taken by the JVM to interpret using the interpreter or JIT compiler, the app classes and the Java runtime and SE classes are loaded in the Class Loader inside JVM.</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After the loading, the linking process starts and the first step is the verification where the JVM verifier verifies whether the bytecode is safe and secure or not.</a:t>
            </a:r>
          </a:p>
          <a:p>
            <a:pPr marL="285750" indent="-285750">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If there is any malware, the bytecode is not executed and we get verification warning/exception meaning our bytecode is corrupted</a:t>
            </a:r>
            <a:r>
              <a:rPr lang="en-US" dirty="0">
                <a:solidFill>
                  <a:schemeClr val="tx1">
                    <a:lumMod val="75000"/>
                    <a:lumOff val="25000"/>
                  </a:schemeClr>
                </a:solidFill>
              </a:rPr>
              <a:t>.</a:t>
            </a:r>
          </a:p>
        </p:txBody>
      </p:sp>
      <p:sp>
        <p:nvSpPr>
          <p:cNvPr id="17" name="Rectangle 16">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81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582DB7-BA08-4F3B-8050-9BF7674E6B48}"/>
              </a:ext>
            </a:extLst>
          </p:cNvPr>
          <p:cNvSpPr txBox="1"/>
          <p:nvPr/>
        </p:nvSpPr>
        <p:spPr>
          <a:xfrm>
            <a:off x="6411685" y="634946"/>
            <a:ext cx="5127171"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Java Supports Multithreading</a:t>
            </a:r>
          </a:p>
        </p:txBody>
      </p:sp>
      <p:pic>
        <p:nvPicPr>
          <p:cNvPr id="4" name="Picture 3" descr="Diagram&#10;&#10;Description automatically generated">
            <a:extLst>
              <a:ext uri="{FF2B5EF4-FFF2-40B4-BE49-F238E27FC236}">
                <a16:creationId xmlns:a16="http://schemas.microsoft.com/office/drawing/2014/main" id="{FC6A86F1-ED49-45B9-9319-F0068F862EB5}"/>
              </a:ext>
            </a:extLst>
          </p:cNvPr>
          <p:cNvPicPr>
            <a:picLocks noChangeAspect="1"/>
          </p:cNvPicPr>
          <p:nvPr/>
        </p:nvPicPr>
        <p:blipFill>
          <a:blip r:embed="rId2"/>
          <a:stretch>
            <a:fillRect/>
          </a:stretch>
        </p:blipFill>
        <p:spPr>
          <a:xfrm>
            <a:off x="643192" y="1563864"/>
            <a:ext cx="5115347" cy="3410231"/>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51B334-CCDA-4E55-8DF0-99B9EE06EA5B}"/>
              </a:ext>
            </a:extLst>
          </p:cNvPr>
          <p:cNvSpPr txBox="1"/>
          <p:nvPr/>
        </p:nvSpPr>
        <p:spPr>
          <a:xfrm>
            <a:off x="6411684" y="2407436"/>
            <a:ext cx="5127172" cy="3461658"/>
          </a:xfrm>
          <a:prstGeom prst="rect">
            <a:avLst/>
          </a:prstGeom>
        </p:spPr>
        <p:txBody>
          <a:bodyPr vert="horz" lIns="0" tIns="45720" rIns="0" bIns="45720" rtlCol="0">
            <a:normAutofit/>
          </a:bodyPr>
          <a:lstStyle/>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Supports Multithreading i.e. multiple threads of a process can run at the same time by CPU.</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In reality, CPU cannot run more than one thread at a time. So, the CPU switches/alternates between the multiple threads and gives its fraction of time to each thread.</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If we want a thread to be executed first or we want CPU to give more time to a thread, we can change the priorities of the threads accordingly.</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Multithreading is a strong programming tool provided by Java. Although, most operating systems have multithreading but, Java has its own multithreading features that can run even if the OS does not support multithreading by itself.</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792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CBBCF47-B426-4533-B3B2-9BCAA9E9C203}"/>
              </a:ext>
            </a:extLst>
          </p:cNvPr>
          <p:cNvPicPr>
            <a:picLocks noChangeAspect="1"/>
          </p:cNvPicPr>
          <p:nvPr/>
        </p:nvPicPr>
        <p:blipFill>
          <a:blip r:embed="rId2"/>
          <a:stretch>
            <a:fillRect/>
          </a:stretch>
        </p:blipFill>
        <p:spPr>
          <a:xfrm>
            <a:off x="634000" y="2020867"/>
            <a:ext cx="3695179" cy="2355676"/>
          </a:xfrm>
          <a:prstGeom prst="rect">
            <a:avLst/>
          </a:prstGeom>
        </p:spPr>
      </p:pic>
      <p:cxnSp>
        <p:nvCxnSpPr>
          <p:cNvPr id="29" name="Straight Connector 28">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DF796EB-E815-4AF1-9485-34602F6BC8EC}"/>
              </a:ext>
            </a:extLst>
          </p:cNvPr>
          <p:cNvSpPr txBox="1"/>
          <p:nvPr/>
        </p:nvSpPr>
        <p:spPr>
          <a:xfrm>
            <a:off x="4879521" y="1455656"/>
            <a:ext cx="65749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Disadvantages of Java</a:t>
            </a:r>
          </a:p>
        </p:txBody>
      </p:sp>
      <p:sp>
        <p:nvSpPr>
          <p:cNvPr id="5" name="TextBox 4">
            <a:extLst>
              <a:ext uri="{FF2B5EF4-FFF2-40B4-BE49-F238E27FC236}">
                <a16:creationId xmlns:a16="http://schemas.microsoft.com/office/drawing/2014/main" id="{3962B863-160F-44E2-84FE-FCAC84B38164}"/>
              </a:ext>
            </a:extLst>
          </p:cNvPr>
          <p:cNvSpPr txBox="1"/>
          <p:nvPr/>
        </p:nvSpPr>
        <p:spPr>
          <a:xfrm>
            <a:off x="4973711" y="2407436"/>
            <a:ext cx="6576032" cy="3136243"/>
          </a:xfrm>
          <a:prstGeom prst="rect">
            <a:avLst/>
          </a:prstGeom>
          <a:noFill/>
        </p:spPr>
        <p:txBody>
          <a:bodyPr wrap="square" rtlCol="0">
            <a:spAutoFit/>
          </a:bodyPr>
          <a:lstStyle/>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Every technology has its own advantages and disadvantages. </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However, the scale of advantages in Java is heavier than the scale of disadvantages, still there are some disadvantages that are considerable.</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is both compiled as well as interpreted. This makes the overall execution process of a java program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slower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as compared to the other languages like C and C++.</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Java takes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more memory</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as compared to C/C++ programming languages. The garbage collector provided by Java is highly responsible for this.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GUI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of the Java based applications whether made using the Swing framework or the normal Java AWT is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not very attractive</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programs written in Java are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verbose.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This means that lot of words and lengthy sentences are used in writing Java programs</a:t>
            </a:r>
            <a:r>
              <a:rPr lang="en-US" sz="1500" dirty="0">
                <a:solidFill>
                  <a:schemeClr val="tx1">
                    <a:lumMod val="75000"/>
                    <a:lumOff val="25000"/>
                  </a:schemeClr>
                </a:solidFill>
              </a:rPr>
              <a:t>. </a:t>
            </a:r>
          </a:p>
        </p:txBody>
      </p:sp>
      <p:sp>
        <p:nvSpPr>
          <p:cNvPr id="31" name="Rectangle 30">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132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DDD620E-50B7-4BA5-B5CD-A020E1306B36}"/>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spc="-50" dirty="0">
                <a:solidFill>
                  <a:srgbClr val="FFFFFF"/>
                </a:solidFill>
                <a:latin typeface="Times New Roman" panose="02020603050405020304" pitchFamily="18" charset="0"/>
                <a:ea typeface="+mj-ea"/>
                <a:cs typeface="Times New Roman" panose="02020603050405020304" pitchFamily="18" charset="0"/>
              </a:rPr>
              <a:t>Project Introduction and Need</a:t>
            </a:r>
          </a:p>
        </p:txBody>
      </p:sp>
      <p:sp>
        <p:nvSpPr>
          <p:cNvPr id="4" name="TextBox 3">
            <a:extLst>
              <a:ext uri="{FF2B5EF4-FFF2-40B4-BE49-F238E27FC236}">
                <a16:creationId xmlns:a16="http://schemas.microsoft.com/office/drawing/2014/main" id="{03423E67-D273-41F1-8415-07D23972B092}"/>
              </a:ext>
            </a:extLst>
          </p:cNvPr>
          <p:cNvSpPr txBox="1"/>
          <p:nvPr/>
        </p:nvSpPr>
        <p:spPr>
          <a:xfrm>
            <a:off x="5231958" y="605896"/>
            <a:ext cx="5923721" cy="5646208"/>
          </a:xfrm>
          <a:prstGeom prst="rect">
            <a:avLst/>
          </a:prstGeom>
        </p:spPr>
        <p:txBody>
          <a:bodyPr vert="horz" lIns="0" tIns="45720" rIns="0" bIns="45720" rtlCol="0" anchor="ctr">
            <a:normAutofit/>
          </a:bodyPr>
          <a:lstStyle/>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An SQL database is a database in which the data is stored in the form of rows and columns.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However, the same data is stored inside the disk in the form of files and folders.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These folders are called as extents and the files are called as data pages.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Each data page will store the rows which were present inside the SQL data base.</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size of each extent is usually max 64 Kilo Bytes i.e. 64 KB	.</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size of each extent is usually max 8 KB.</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Thus, an extent can have a maximum of 8 data pages.</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If a search query is made such as SELECT * FROM TABLE WHERE Name = “John”, the sequential search is bound to take place i.e. each row inside each data page inside each extent is searched for the data. This is called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TABLE SCAN SEARCH METHOD.</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If we create indices upon the data and use the B-Tree data structure for searching, the search time will be reduced exponentially. This search method is called </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INDEX SEEK SEARCH METHOD.</a:t>
            </a:r>
          </a:p>
          <a:p>
            <a:pPr marL="285750" indent="-285750">
              <a:lnSpc>
                <a:spcPct val="90000"/>
              </a:lnSpc>
              <a:spcAft>
                <a:spcPts val="600"/>
              </a:spcAft>
              <a:buFont typeface="Calibri" panose="020F050202020403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In this project, the search speed and efficiency of INDEX SEEK METHOD and TABLE SCAN METHOD is compared and illustrated</a:t>
            </a:r>
            <a:r>
              <a:rPr lang="en-US" sz="1500" dirty="0">
                <a:solidFill>
                  <a:schemeClr val="tx1">
                    <a:lumMod val="75000"/>
                    <a:lumOff val="25000"/>
                  </a:schemeClr>
                </a:solidFill>
              </a:rPr>
              <a:t>.</a:t>
            </a:r>
          </a:p>
        </p:txBody>
      </p:sp>
    </p:spTree>
    <p:extLst>
      <p:ext uri="{BB962C8B-B14F-4D97-AF65-F5344CB8AC3E}">
        <p14:creationId xmlns:p14="http://schemas.microsoft.com/office/powerpoint/2010/main" val="36031365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{01073AA0-6DFA-4B1C-8D59-B984FCEB40A6}tf33845126_win32</Template>
  <TotalTime>772</TotalTime>
  <Words>2195</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Franklin Gothic Book</vt:lpstr>
      <vt:lpstr>Times New Roman</vt:lpstr>
      <vt:lpstr>1_RetrospectVTI</vt:lpstr>
      <vt:lpstr>Presentation for Summer Internship Project on B-Tree Indexing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Guneet Malhotra</dc:creator>
  <cp:lastModifiedBy>Guneet Malhotra</cp:lastModifiedBy>
  <cp:revision>16</cp:revision>
  <dcterms:created xsi:type="dcterms:W3CDTF">2021-10-25T02:39:57Z</dcterms:created>
  <dcterms:modified xsi:type="dcterms:W3CDTF">2021-10-30T02:36:44Z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