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23"/>
  </p:handoutMasterIdLst>
  <p:sldIdLst>
    <p:sldId id="363" r:id="rId3"/>
    <p:sldId id="381" r:id="rId4"/>
    <p:sldId id="390" r:id="rId5"/>
    <p:sldId id="354" r:id="rId6"/>
    <p:sldId id="364" r:id="rId7"/>
    <p:sldId id="339" r:id="rId8"/>
    <p:sldId id="340" r:id="rId9"/>
    <p:sldId id="383" r:id="rId11"/>
    <p:sldId id="375" r:id="rId12"/>
    <p:sldId id="377" r:id="rId13"/>
    <p:sldId id="374" r:id="rId14"/>
    <p:sldId id="384" r:id="rId15"/>
    <p:sldId id="348" r:id="rId16"/>
    <p:sldId id="386" r:id="rId17"/>
    <p:sldId id="387" r:id="rId18"/>
    <p:sldId id="388" r:id="rId19"/>
    <p:sldId id="382" r:id="rId20"/>
    <p:sldId id="385" r:id="rId21"/>
    <p:sldId id="389"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61" autoAdjust="0"/>
  </p:normalViewPr>
  <p:slideViewPr>
    <p:cSldViewPr>
      <p:cViewPr varScale="1">
        <p:scale>
          <a:sx n="70" d="100"/>
          <a:sy n="70" d="100"/>
        </p:scale>
        <p:origin x="843" y="36"/>
      </p:cViewPr>
      <p:guideLst/>
    </p:cSldViewPr>
  </p:slideViewPr>
  <p:notesTextViewPr>
    <p:cViewPr>
      <p:scale>
        <a:sx n="100" d="100"/>
        <a:sy n="100" d="100"/>
      </p:scale>
      <p:origin x="0" y="0"/>
    </p:cViewPr>
  </p:notesTextViewPr>
  <p:notesViewPr>
    <p:cSldViewPr>
      <p:cViewPr varScale="1">
        <p:scale>
          <a:sx n="72" d="100"/>
          <a:sy n="72" d="100"/>
        </p:scale>
        <p:origin x="301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2F1B26-5C6F-4CB4-ADD9-7A79947B9CD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996255-2EB5-4E36-AC6A-3A4CF8C5A7F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https://www.bilibili.com/video/BV1jp421S7MK/?spm_id_from=333.337.search-card.all.click&amp;vd_source=f5298ca666d48c1f6c89eb8ad7d86606</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spcBef>
                <a:spcPts val="300"/>
              </a:spcBef>
              <a:buFont typeface="Arial" panose="020B0604020202020204" pitchFamily="34" charset="0"/>
              <a:buChar char="•"/>
            </a:pPr>
            <a:r>
              <a:rPr lang="en-US" altLang="zh-CN" b="0" i="0" dirty="0">
                <a:solidFill>
                  <a:srgbClr val="404040"/>
                </a:solidFill>
                <a:effectLst/>
                <a:latin typeface="KaTeX_Main"/>
              </a:rPr>
              <a:t>d1(x)</a:t>
            </a:r>
            <a:r>
              <a:rPr lang="en-US" altLang="zh-CN" b="0" i="1" dirty="0">
                <a:solidFill>
                  <a:srgbClr val="404040"/>
                </a:solidFill>
                <a:effectLst/>
                <a:latin typeface="KaTeX_Math"/>
              </a:rPr>
              <a:t>d</a:t>
            </a:r>
            <a:r>
              <a:rPr lang="en-US" altLang="zh-CN" b="0" i="0" dirty="0">
                <a:solidFill>
                  <a:srgbClr val="404040"/>
                </a:solidFill>
                <a:effectLst/>
                <a:latin typeface="KaTeX_Main"/>
              </a:rPr>
              <a:t>1​(</a:t>
            </a:r>
            <a:r>
              <a:rPr lang="en-US" altLang="zh-CN" b="1" i="0" dirty="0">
                <a:solidFill>
                  <a:srgbClr val="404040"/>
                </a:solidFill>
                <a:effectLst/>
                <a:latin typeface="KaTeX_Main"/>
              </a:rPr>
              <a:t>x</a:t>
            </a:r>
            <a:r>
              <a:rPr lang="en-US" altLang="zh-CN" b="0" i="0" dirty="0">
                <a:solidFill>
                  <a:srgbClr val="404040"/>
                </a:solidFill>
                <a:effectLst/>
                <a:latin typeface="KaTeX_Main"/>
              </a:rPr>
              <a:t>)</a:t>
            </a:r>
            <a:r>
              <a:rPr lang="zh-CN" altLang="en-US" b="0" i="0" dirty="0">
                <a:solidFill>
                  <a:srgbClr val="404040"/>
                </a:solidFill>
                <a:effectLst/>
                <a:latin typeface="quote-cjk-patch"/>
              </a:rPr>
              <a:t>：像素 </a:t>
            </a:r>
            <a:r>
              <a:rPr lang="en-US" altLang="zh-CN" b="0" i="0" dirty="0">
                <a:solidFill>
                  <a:srgbClr val="404040"/>
                </a:solidFill>
                <a:effectLst/>
                <a:latin typeface="KaTeX_Main"/>
              </a:rPr>
              <a:t>x</a:t>
            </a:r>
            <a:r>
              <a:rPr lang="en-US" altLang="zh-CN" b="1" i="0" dirty="0">
                <a:solidFill>
                  <a:srgbClr val="404040"/>
                </a:solidFill>
                <a:effectLst/>
                <a:latin typeface="KaTeX_Main"/>
              </a:rPr>
              <a:t>x</a:t>
            </a:r>
            <a:r>
              <a:rPr lang="zh-CN" altLang="en-US" b="0" i="0" dirty="0">
                <a:solidFill>
                  <a:srgbClr val="404040"/>
                </a:solidFill>
                <a:effectLst/>
                <a:latin typeface="quote-cjk-patch"/>
              </a:rPr>
              <a:t> 到最近细胞边界的距离。</a:t>
            </a:r>
            <a:endParaRPr lang="zh-CN" altLang="en-US" b="0" i="0" dirty="0">
              <a:solidFill>
                <a:srgbClr val="404040"/>
              </a:solidFill>
              <a:effectLst/>
              <a:latin typeface="quote-cjk-patch"/>
            </a:endParaRPr>
          </a:p>
          <a:p>
            <a:pPr algn="l">
              <a:spcBef>
                <a:spcPts val="300"/>
              </a:spcBef>
              <a:buFont typeface="Arial" panose="020B0604020202020204" pitchFamily="34" charset="0"/>
              <a:buChar char="•"/>
            </a:pPr>
            <a:r>
              <a:rPr lang="en-US" altLang="zh-CN" b="0" i="0" dirty="0">
                <a:solidFill>
                  <a:srgbClr val="404040"/>
                </a:solidFill>
                <a:effectLst/>
                <a:latin typeface="KaTeX_Main"/>
              </a:rPr>
              <a:t>d2(x)</a:t>
            </a:r>
            <a:r>
              <a:rPr lang="en-US" altLang="zh-CN" b="0" i="1" dirty="0">
                <a:solidFill>
                  <a:srgbClr val="404040"/>
                </a:solidFill>
                <a:effectLst/>
                <a:latin typeface="KaTeX_Math"/>
              </a:rPr>
              <a:t>d</a:t>
            </a:r>
            <a:r>
              <a:rPr lang="en-US" altLang="zh-CN" b="0" i="0" dirty="0">
                <a:solidFill>
                  <a:srgbClr val="404040"/>
                </a:solidFill>
                <a:effectLst/>
                <a:latin typeface="KaTeX_Main"/>
              </a:rPr>
              <a:t>2​(</a:t>
            </a:r>
            <a:r>
              <a:rPr lang="en-US" altLang="zh-CN" b="1" i="0" dirty="0">
                <a:solidFill>
                  <a:srgbClr val="404040"/>
                </a:solidFill>
                <a:effectLst/>
                <a:latin typeface="KaTeX_Main"/>
              </a:rPr>
              <a:t>x</a:t>
            </a:r>
            <a:r>
              <a:rPr lang="en-US" altLang="zh-CN" b="0" i="0" dirty="0">
                <a:solidFill>
                  <a:srgbClr val="404040"/>
                </a:solidFill>
                <a:effectLst/>
                <a:latin typeface="KaTeX_Main"/>
              </a:rPr>
              <a:t>)</a:t>
            </a:r>
            <a:r>
              <a:rPr lang="zh-CN" altLang="en-US" b="0" i="0" dirty="0">
                <a:solidFill>
                  <a:srgbClr val="404040"/>
                </a:solidFill>
                <a:effectLst/>
                <a:latin typeface="quote-cjk-patch"/>
              </a:rPr>
              <a:t>：像素 </a:t>
            </a:r>
            <a:r>
              <a:rPr lang="en-US" altLang="zh-CN" b="0" i="0" dirty="0">
                <a:solidFill>
                  <a:srgbClr val="404040"/>
                </a:solidFill>
                <a:effectLst/>
                <a:latin typeface="KaTeX_Main"/>
              </a:rPr>
              <a:t>x</a:t>
            </a:r>
            <a:r>
              <a:rPr lang="en-US" altLang="zh-CN" b="1" i="0" dirty="0">
                <a:solidFill>
                  <a:srgbClr val="404040"/>
                </a:solidFill>
                <a:effectLst/>
                <a:latin typeface="KaTeX_Main"/>
              </a:rPr>
              <a:t>x</a:t>
            </a:r>
            <a:r>
              <a:rPr lang="zh-CN" altLang="en-US" b="0" i="0" dirty="0">
                <a:solidFill>
                  <a:srgbClr val="404040"/>
                </a:solidFill>
                <a:effectLst/>
                <a:latin typeface="quote-cjk-patch"/>
              </a:rPr>
              <a:t> 到第二近细胞边界的距离</a:t>
            </a:r>
            <a:endParaRPr lang="zh-CN" altLang="en-US" b="0" i="0" dirty="0">
              <a:solidFill>
                <a:srgbClr val="404040"/>
              </a:solidFill>
              <a:effectLst/>
              <a:latin typeface="quote-cjk-patch"/>
            </a:endParaRPr>
          </a:p>
          <a:p>
            <a:pPr algn="l">
              <a:spcBef>
                <a:spcPts val="300"/>
              </a:spcBef>
              <a:buFont typeface="Arial" panose="020B0604020202020204" pitchFamily="34" charset="0"/>
              <a:buChar char="•"/>
            </a:pPr>
            <a:r>
              <a:rPr lang="en-US" altLang="zh-CN" b="0" i="0" dirty="0">
                <a:solidFill>
                  <a:srgbClr val="404040"/>
                </a:solidFill>
                <a:effectLst/>
                <a:latin typeface="KaTeX_Main"/>
              </a:rPr>
              <a:t>σ≈5</a:t>
            </a:r>
            <a:r>
              <a:rPr lang="en-US" altLang="zh-CN" b="0" i="1" dirty="0">
                <a:solidFill>
                  <a:srgbClr val="404040"/>
                </a:solidFill>
                <a:effectLst/>
                <a:latin typeface="KaTeX_Math"/>
              </a:rPr>
              <a:t>σ</a:t>
            </a:r>
            <a:r>
              <a:rPr lang="zh-CN" altLang="en-US" b="0" i="0" dirty="0">
                <a:solidFill>
                  <a:srgbClr val="404040"/>
                </a:solidFill>
                <a:effectLst/>
                <a:latin typeface="KaTeX_Main"/>
              </a:rPr>
              <a:t>≈</a:t>
            </a:r>
            <a:r>
              <a:rPr lang="en-US" altLang="zh-CN" b="0" i="0" dirty="0">
                <a:solidFill>
                  <a:srgbClr val="404040"/>
                </a:solidFill>
                <a:effectLst/>
                <a:latin typeface="KaTeX_Main"/>
              </a:rPr>
              <a:t>5</a:t>
            </a:r>
            <a:r>
              <a:rPr lang="zh-CN" altLang="en-US" b="0" i="0" dirty="0">
                <a:solidFill>
                  <a:srgbClr val="404040"/>
                </a:solidFill>
                <a:effectLst/>
                <a:latin typeface="quote-cjk-patch"/>
              </a:rPr>
              <a:t>：控制权重衰减速度（高斯分布的标准差）。</a:t>
            </a:r>
            <a:endParaRPr lang="zh-CN" altLang="en-US" b="0" i="0" dirty="0">
              <a:solidFill>
                <a:srgbClr val="404040"/>
              </a:solidFill>
              <a:effectLst/>
              <a:latin typeface="quote-cjk-patch"/>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用双三次插值（</a:t>
            </a:r>
            <a:r>
              <a:rPr lang="en-US" altLang="zh-CN" dirty="0"/>
              <a:t>Bicubic Interpolation</a:t>
            </a:r>
            <a:r>
              <a:rPr lang="zh-CN" altLang="en-US" dirty="0"/>
              <a:t>）平滑过渡网格点之间的位移，生成最终形变图像。</a:t>
            </a:r>
            <a:endParaRPr lang="zh-CN" altLang="en-US" dirty="0"/>
          </a:p>
          <a:p>
            <a:endParaRPr lang="zh-CN" altLang="en-US" dirty="0"/>
          </a:p>
          <a:p>
            <a:r>
              <a:rPr lang="zh-CN" altLang="en-US" dirty="0"/>
              <a:t>效果：像把一张图片印在橡皮膜上，随机拉扯后得到新图像。</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0" y="0"/>
            <a:ext cx="12192000" cy="4056063"/>
          </a:xfrm>
        </p:spPr>
        <p:txBody>
          <a:body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fgClr>
          <a:bgClr>
            <a:schemeClr val="bg1">
              <a:lumMod val="95000"/>
            </a:schemeClr>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96C455-D181-459A-8014-67AAEFFCA7C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21020-7931-4610-B95E-80A53469F597}" type="slidenum">
              <a:rPr lang="zh-CN" altLang="en-US" smtClean="0"/>
            </a:fld>
            <a:endParaRPr lang="zh-CN" altLang="en-US"/>
          </a:p>
        </p:txBody>
      </p:sp>
      <p:pic>
        <p:nvPicPr>
          <p:cNvPr id="7" name="图片 6"/>
          <p:cNvPicPr>
            <a:picLocks noChangeAspect="1"/>
          </p:cNvPicPr>
          <p:nvPr userDrawn="1">
            <p:custDataLst>
              <p:tags r:id="rId3"/>
            </p:custDataLst>
          </p:nvPr>
        </p:nvPicPr>
        <p:blipFill>
          <a:blip r:embed="rId4" cstate="print">
            <a:extLst>
              <a:ext uri="{28A0092B-C50C-407E-A947-70E740481C1C}">
                <a14:useLocalDpi xmlns:a14="http://schemas.microsoft.com/office/drawing/2010/main" val="0"/>
              </a:ext>
            </a:extLst>
          </a:blip>
          <a:stretch>
            <a:fillRect/>
          </a:stretch>
        </p:blipFill>
        <p:spPr>
          <a:xfrm>
            <a:off x="9782853" y="160655"/>
            <a:ext cx="2289811" cy="5568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924" y="-260000"/>
            <a:ext cx="12229398" cy="3654221"/>
          </a:xfrm>
          <a:custGeom>
            <a:avLst/>
            <a:gdLst>
              <a:gd name="connsiteX0" fmla="*/ 0 w 12234067"/>
              <a:gd name="connsiteY0" fmla="*/ 0 h 3556532"/>
              <a:gd name="connsiteX1" fmla="*/ 12234067 w 12234067"/>
              <a:gd name="connsiteY1" fmla="*/ 0 h 3556532"/>
              <a:gd name="connsiteX2" fmla="*/ 12234067 w 12234067"/>
              <a:gd name="connsiteY2" fmla="*/ 1726523 h 3556532"/>
              <a:gd name="connsiteX3" fmla="*/ 12094947 w 12234067"/>
              <a:gd name="connsiteY3" fmla="*/ 1849511 h 3556532"/>
              <a:gd name="connsiteX4" fmla="*/ 6117033 w 12234067"/>
              <a:gd name="connsiteY4" fmla="*/ 3556532 h 3556532"/>
              <a:gd name="connsiteX5" fmla="*/ 139120 w 12234067"/>
              <a:gd name="connsiteY5" fmla="*/ 1849511 h 3556532"/>
              <a:gd name="connsiteX6" fmla="*/ 0 w 12234067"/>
              <a:gd name="connsiteY6" fmla="*/ 1726524 h 355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34067" h="3556532">
                <a:moveTo>
                  <a:pt x="0" y="0"/>
                </a:moveTo>
                <a:lnTo>
                  <a:pt x="12234067" y="0"/>
                </a:lnTo>
                <a:lnTo>
                  <a:pt x="12234067" y="1726523"/>
                </a:lnTo>
                <a:lnTo>
                  <a:pt x="12094947" y="1849511"/>
                </a:lnTo>
                <a:cubicBezTo>
                  <a:pt x="10799416" y="2879405"/>
                  <a:pt x="8605462" y="3556532"/>
                  <a:pt x="6117033" y="3556532"/>
                </a:cubicBezTo>
                <a:cubicBezTo>
                  <a:pt x="3628605" y="3556532"/>
                  <a:pt x="1434650" y="2879405"/>
                  <a:pt x="139120" y="1849511"/>
                </a:cubicBezTo>
                <a:lnTo>
                  <a:pt x="0" y="1726524"/>
                </a:lnTo>
                <a:close/>
              </a:path>
            </a:pathLst>
          </a:custGeom>
        </p:spPr>
      </p:pic>
      <p:sp>
        <p:nvSpPr>
          <p:cNvPr id="4" name="任意多边形: 形状 3"/>
          <p:cNvSpPr/>
          <p:nvPr/>
        </p:nvSpPr>
        <p:spPr>
          <a:xfrm>
            <a:off x="-37398" y="-285849"/>
            <a:ext cx="12234068" cy="3672057"/>
          </a:xfrm>
          <a:custGeom>
            <a:avLst/>
            <a:gdLst>
              <a:gd name="connsiteX0" fmla="*/ 0 w 12192000"/>
              <a:gd name="connsiteY0" fmla="*/ 0 h 4104640"/>
              <a:gd name="connsiteX1" fmla="*/ 12192000 w 12192000"/>
              <a:gd name="connsiteY1" fmla="*/ 0 h 4104640"/>
              <a:gd name="connsiteX2" fmla="*/ 12192000 w 12192000"/>
              <a:gd name="connsiteY2" fmla="*/ 2059049 h 4104640"/>
              <a:gd name="connsiteX3" fmla="*/ 12053358 w 12192000"/>
              <a:gd name="connsiteY3" fmla="*/ 2196525 h 4104640"/>
              <a:gd name="connsiteX4" fmla="*/ 6096000 w 12192000"/>
              <a:gd name="connsiteY4" fmla="*/ 4104640 h 4104640"/>
              <a:gd name="connsiteX5" fmla="*/ 138643 w 12192000"/>
              <a:gd name="connsiteY5" fmla="*/ 2196525 h 4104640"/>
              <a:gd name="connsiteX6" fmla="*/ 0 w 12192000"/>
              <a:gd name="connsiteY6" fmla="*/ 2059049 h 410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04640">
                <a:moveTo>
                  <a:pt x="0" y="0"/>
                </a:moveTo>
                <a:lnTo>
                  <a:pt x="12192000" y="0"/>
                </a:lnTo>
                <a:lnTo>
                  <a:pt x="12192000" y="2059049"/>
                </a:lnTo>
                <a:lnTo>
                  <a:pt x="12053358" y="2196525"/>
                </a:lnTo>
                <a:cubicBezTo>
                  <a:pt x="10762282" y="3347745"/>
                  <a:pt x="8575872" y="4104640"/>
                  <a:pt x="6096000" y="4104640"/>
                </a:cubicBezTo>
                <a:cubicBezTo>
                  <a:pt x="3616128" y="4104640"/>
                  <a:pt x="1429718" y="3347745"/>
                  <a:pt x="138643" y="2196525"/>
                </a:cubicBezTo>
                <a:lnTo>
                  <a:pt x="0" y="20590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egoe UI Light" panose="020B0502040204020203"/>
              <a:ea typeface="微软雅黑 Light" panose="020B0502040204020203" charset="-122"/>
              <a:cs typeface="+mn-cs"/>
            </a:endParaRPr>
          </a:p>
        </p:txBody>
      </p:sp>
      <p:sp>
        <p:nvSpPr>
          <p:cNvPr id="27" name="任意多边形: 形状 26"/>
          <p:cNvSpPr/>
          <p:nvPr/>
        </p:nvSpPr>
        <p:spPr>
          <a:xfrm>
            <a:off x="0" y="1533191"/>
            <a:ext cx="12192000" cy="1869044"/>
          </a:xfrm>
          <a:custGeom>
            <a:avLst/>
            <a:gdLst>
              <a:gd name="connsiteX0" fmla="*/ 0 w 12192000"/>
              <a:gd name="connsiteY0" fmla="*/ 0 h 4104640"/>
              <a:gd name="connsiteX1" fmla="*/ 12192000 w 12192000"/>
              <a:gd name="connsiteY1" fmla="*/ 0 h 4104640"/>
              <a:gd name="connsiteX2" fmla="*/ 12192000 w 12192000"/>
              <a:gd name="connsiteY2" fmla="*/ 2059049 h 4104640"/>
              <a:gd name="connsiteX3" fmla="*/ 12053358 w 12192000"/>
              <a:gd name="connsiteY3" fmla="*/ 2196525 h 4104640"/>
              <a:gd name="connsiteX4" fmla="*/ 6096000 w 12192000"/>
              <a:gd name="connsiteY4" fmla="*/ 4104640 h 4104640"/>
              <a:gd name="connsiteX5" fmla="*/ 138643 w 12192000"/>
              <a:gd name="connsiteY5" fmla="*/ 2196525 h 4104640"/>
              <a:gd name="connsiteX6" fmla="*/ 0 w 12192000"/>
              <a:gd name="connsiteY6" fmla="*/ 2059049 h 4104640"/>
              <a:gd name="connsiteX0-1" fmla="*/ 0 w 12192000"/>
              <a:gd name="connsiteY0-2" fmla="*/ 0 h 4104640"/>
              <a:gd name="connsiteX1-3" fmla="*/ 12192000 w 12192000"/>
              <a:gd name="connsiteY1-4" fmla="*/ 0 h 4104640"/>
              <a:gd name="connsiteX2-5" fmla="*/ 12192000 w 12192000"/>
              <a:gd name="connsiteY2-6" fmla="*/ 2059049 h 4104640"/>
              <a:gd name="connsiteX3-7" fmla="*/ 12053358 w 12192000"/>
              <a:gd name="connsiteY3-8" fmla="*/ 2196525 h 4104640"/>
              <a:gd name="connsiteX4-9" fmla="*/ 6096000 w 12192000"/>
              <a:gd name="connsiteY4-10" fmla="*/ 4104640 h 4104640"/>
              <a:gd name="connsiteX5-11" fmla="*/ 138643 w 12192000"/>
              <a:gd name="connsiteY5-12" fmla="*/ 2196525 h 4104640"/>
              <a:gd name="connsiteX6-13" fmla="*/ 0 w 12192000"/>
              <a:gd name="connsiteY6-14" fmla="*/ 2059049 h 4104640"/>
              <a:gd name="connsiteX7" fmla="*/ 91440 w 12192000"/>
              <a:gd name="connsiteY7" fmla="*/ 87904 h 4104640"/>
              <a:gd name="connsiteX0-15" fmla="*/ 0 w 12192000"/>
              <a:gd name="connsiteY0-16" fmla="*/ 0 h 4104640"/>
              <a:gd name="connsiteX1-17" fmla="*/ 12192000 w 12192000"/>
              <a:gd name="connsiteY1-18" fmla="*/ 0 h 4104640"/>
              <a:gd name="connsiteX2-19" fmla="*/ 12192000 w 12192000"/>
              <a:gd name="connsiteY2-20" fmla="*/ 2059049 h 4104640"/>
              <a:gd name="connsiteX3-21" fmla="*/ 12053358 w 12192000"/>
              <a:gd name="connsiteY3-22" fmla="*/ 2196525 h 4104640"/>
              <a:gd name="connsiteX4-23" fmla="*/ 6096000 w 12192000"/>
              <a:gd name="connsiteY4-24" fmla="*/ 4104640 h 4104640"/>
              <a:gd name="connsiteX5-25" fmla="*/ 138643 w 12192000"/>
              <a:gd name="connsiteY5-26" fmla="*/ 2196525 h 4104640"/>
              <a:gd name="connsiteX6-27" fmla="*/ 0 w 12192000"/>
              <a:gd name="connsiteY6-28" fmla="*/ 2059049 h 4104640"/>
              <a:gd name="connsiteX0-29" fmla="*/ 0 w 12192000"/>
              <a:gd name="connsiteY0-30" fmla="*/ 0 h 4104640"/>
              <a:gd name="connsiteX1-31" fmla="*/ 12192000 w 12192000"/>
              <a:gd name="connsiteY1-32" fmla="*/ 2059049 h 4104640"/>
              <a:gd name="connsiteX2-33" fmla="*/ 12053358 w 12192000"/>
              <a:gd name="connsiteY2-34" fmla="*/ 2196525 h 4104640"/>
              <a:gd name="connsiteX3-35" fmla="*/ 6096000 w 12192000"/>
              <a:gd name="connsiteY3-36" fmla="*/ 4104640 h 4104640"/>
              <a:gd name="connsiteX4-37" fmla="*/ 138643 w 12192000"/>
              <a:gd name="connsiteY4-38" fmla="*/ 2196525 h 4104640"/>
              <a:gd name="connsiteX5-39" fmla="*/ 0 w 12192000"/>
              <a:gd name="connsiteY5-40" fmla="*/ 2059049 h 4104640"/>
              <a:gd name="connsiteX0-41" fmla="*/ 12192000 w 12192000"/>
              <a:gd name="connsiteY0-42" fmla="*/ 0 h 2045591"/>
              <a:gd name="connsiteX1-43" fmla="*/ 12053358 w 12192000"/>
              <a:gd name="connsiteY1-44" fmla="*/ 137476 h 2045591"/>
              <a:gd name="connsiteX2-45" fmla="*/ 6096000 w 12192000"/>
              <a:gd name="connsiteY2-46" fmla="*/ 2045591 h 2045591"/>
              <a:gd name="connsiteX3-47" fmla="*/ 138643 w 12192000"/>
              <a:gd name="connsiteY3-48" fmla="*/ 137476 h 2045591"/>
              <a:gd name="connsiteX4-49" fmla="*/ 0 w 12192000"/>
              <a:gd name="connsiteY4-50" fmla="*/ 0 h 20455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2045591">
                <a:moveTo>
                  <a:pt x="12192000" y="0"/>
                </a:moveTo>
                <a:lnTo>
                  <a:pt x="12053358" y="137476"/>
                </a:lnTo>
                <a:cubicBezTo>
                  <a:pt x="10762282" y="1288696"/>
                  <a:pt x="8575872" y="2045591"/>
                  <a:pt x="6096000" y="2045591"/>
                </a:cubicBezTo>
                <a:cubicBezTo>
                  <a:pt x="3616128" y="2045591"/>
                  <a:pt x="1429718" y="1288696"/>
                  <a:pt x="138643" y="137476"/>
                </a:cubicBezTo>
                <a:lnTo>
                  <a:pt x="0"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67" name="文本框 66"/>
          <p:cNvSpPr txBox="1"/>
          <p:nvPr/>
        </p:nvSpPr>
        <p:spPr>
          <a:xfrm>
            <a:off x="-224155" y="3412057"/>
            <a:ext cx="12416155" cy="1323439"/>
          </a:xfrm>
          <a:prstGeom prst="rect">
            <a:avLst/>
          </a:prstGeom>
          <a:noFill/>
        </p:spPr>
        <p:txBody>
          <a:bodyPr wrap="square" rtlCol="0">
            <a:spAutoFit/>
          </a:bodyPr>
          <a:lstStyle/>
          <a:p>
            <a:pPr lvl="0" algn="ctr">
              <a:defRPr/>
            </a:pPr>
            <a:r>
              <a:rPr lang="en-US" altLang="zh-CN" sz="4000" b="1" dirty="0">
                <a:solidFill>
                  <a:srgbClr val="034C9C"/>
                </a:solidFill>
                <a:latin typeface="微软雅黑" panose="020B0503020204020204" pitchFamily="34" charset="-122"/>
                <a:ea typeface="微软雅黑" panose="020B0503020204020204" pitchFamily="34" charset="-122"/>
              </a:rPr>
              <a:t>U-Net: Convolutional Networks for Biomedical</a:t>
            </a:r>
            <a:endParaRPr lang="en-US" altLang="zh-CN" sz="4000" b="1" dirty="0">
              <a:solidFill>
                <a:srgbClr val="034C9C"/>
              </a:solidFill>
              <a:latin typeface="微软雅黑" panose="020B0503020204020204" pitchFamily="34" charset="-122"/>
              <a:ea typeface="微软雅黑" panose="020B0503020204020204" pitchFamily="34" charset="-122"/>
            </a:endParaRPr>
          </a:p>
          <a:p>
            <a:pPr lvl="0" algn="ctr">
              <a:defRPr/>
            </a:pPr>
            <a:r>
              <a:rPr lang="en-US" altLang="zh-CN" sz="4000" b="1" dirty="0">
                <a:solidFill>
                  <a:srgbClr val="034C9C"/>
                </a:solidFill>
                <a:latin typeface="微软雅黑" panose="020B0503020204020204" pitchFamily="34" charset="-122"/>
                <a:ea typeface="微软雅黑" panose="020B0503020204020204" pitchFamily="34" charset="-122"/>
              </a:rPr>
              <a:t>Image Segmentation</a:t>
            </a:r>
            <a:endParaRPr lang="zh-CN" altLang="en-US" sz="4000" b="1" dirty="0">
              <a:solidFill>
                <a:srgbClr val="034C9C"/>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4050670" y="6021287"/>
            <a:ext cx="4090660" cy="341303"/>
            <a:chOff x="4381430" y="2965462"/>
            <a:chExt cx="4090660" cy="341303"/>
          </a:xfrm>
        </p:grpSpPr>
        <p:grpSp>
          <p:nvGrpSpPr>
            <p:cNvPr id="52" name="组合 51"/>
            <p:cNvGrpSpPr/>
            <p:nvPr/>
          </p:nvGrpSpPr>
          <p:grpSpPr>
            <a:xfrm>
              <a:off x="4381430" y="2965462"/>
              <a:ext cx="1765370" cy="341303"/>
              <a:chOff x="4381430" y="2858499"/>
              <a:chExt cx="1765370" cy="341303"/>
            </a:xfrm>
          </p:grpSpPr>
          <p:sp>
            <p:nvSpPr>
              <p:cNvPr id="56" name="矩形: 圆角 55"/>
              <p:cNvSpPr/>
              <p:nvPr/>
            </p:nvSpPr>
            <p:spPr>
              <a:xfrm>
                <a:off x="4381430" y="2859397"/>
                <a:ext cx="1765370" cy="34040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57" name="副标题 16"/>
              <p:cNvSpPr txBox="1"/>
              <p:nvPr/>
            </p:nvSpPr>
            <p:spPr>
              <a:xfrm>
                <a:off x="4917869" y="2858499"/>
                <a:ext cx="692497" cy="306046"/>
              </a:xfrm>
              <a:prstGeom prst="rect">
                <a:avLst/>
              </a:prstGeom>
              <a:noFill/>
            </p:spPr>
            <p:txBody>
              <a:bodyPr vert="horz" wrap="non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a:pPr>
                <a:r>
                  <a:rPr lang="zh-CN" altLang="en-US" b="1" dirty="0">
                    <a:solidFill>
                      <a:prstClr val="white"/>
                    </a:solidFill>
                    <a:latin typeface="微软雅黑 Light" panose="020B0502040204020203" charset="-122"/>
                    <a:ea typeface="微软雅黑 Light" panose="020B0502040204020203" charset="-122"/>
                  </a:rPr>
                  <a:t>第五组</a:t>
                </a:r>
                <a:endParaRPr kumimoji="0" lang="zh-CN" altLang="en-US" sz="1800" b="1"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endParaRPr>
              </a:p>
            </p:txBody>
          </p:sp>
        </p:grpSp>
        <p:grpSp>
          <p:nvGrpSpPr>
            <p:cNvPr id="53" name="组合 52"/>
            <p:cNvGrpSpPr/>
            <p:nvPr/>
          </p:nvGrpSpPr>
          <p:grpSpPr>
            <a:xfrm>
              <a:off x="6706720" y="2965462"/>
              <a:ext cx="1765370" cy="341303"/>
              <a:chOff x="4381430" y="2858499"/>
              <a:chExt cx="1765370" cy="341303"/>
            </a:xfrm>
          </p:grpSpPr>
          <p:sp>
            <p:nvSpPr>
              <p:cNvPr id="54" name="矩形: 圆角 53"/>
              <p:cNvSpPr/>
              <p:nvPr/>
            </p:nvSpPr>
            <p:spPr>
              <a:xfrm>
                <a:off x="4381430" y="2859397"/>
                <a:ext cx="1765370" cy="34040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Segoe UI Light" panose="020B0502040204020203"/>
                  <a:ea typeface="微软雅黑 Light" panose="020B0502040204020203" charset="-122"/>
                  <a:cs typeface="+mn-cs"/>
                </a:endParaRPr>
              </a:p>
            </p:txBody>
          </p:sp>
          <p:sp>
            <p:nvSpPr>
              <p:cNvPr id="55" name="副标题 16"/>
              <p:cNvSpPr txBox="1"/>
              <p:nvPr/>
            </p:nvSpPr>
            <p:spPr>
              <a:xfrm>
                <a:off x="4671814" y="2858499"/>
                <a:ext cx="1184620" cy="306046"/>
              </a:xfrm>
              <a:prstGeom prst="rect">
                <a:avLst/>
              </a:prstGeom>
              <a:noFill/>
            </p:spPr>
            <p:txBody>
              <a:bodyPr vert="horz" wrap="none"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1800" b="0" kern="1200" dirty="0">
                    <a:solidFill>
                      <a:schemeClr val="bg1">
                        <a:lumMod val="75000"/>
                      </a:schemeClr>
                    </a:solidFill>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rPr>
                  <a:t>2025-08-01</a:t>
                </a:r>
                <a:endParaRPr kumimoji="0" lang="en-US" altLang="zh-CN" sz="1800" b="1" i="0" u="none" strike="noStrike" kern="1200" cap="none" spc="0" normalizeH="0" baseline="0" noProof="0" dirty="0">
                  <a:ln>
                    <a:noFill/>
                  </a:ln>
                  <a:solidFill>
                    <a:prstClr val="white"/>
                  </a:solidFill>
                  <a:effectLst/>
                  <a:uLnTx/>
                  <a:uFillTx/>
                  <a:latin typeface="微软雅黑 Light" panose="020B0502040204020203" charset="-122"/>
                  <a:ea typeface="微软雅黑 Light" panose="020B0502040204020203" charset="-122"/>
                </a:endParaRPr>
              </a:p>
            </p:txBody>
          </p:sp>
        </p:grpSp>
      </p:grpSp>
      <p:cxnSp>
        <p:nvCxnSpPr>
          <p:cNvPr id="6" name="直接连接符 5"/>
          <p:cNvCxnSpPr/>
          <p:nvPr/>
        </p:nvCxnSpPr>
        <p:spPr>
          <a:xfrm>
            <a:off x="1199456" y="5229200"/>
            <a:ext cx="979308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2711624" y="919480"/>
            <a:ext cx="6670331" cy="1602996"/>
          </a:xfrm>
          <a:prstGeom prst="rect">
            <a:avLst/>
          </a:prstGeom>
        </p:spPr>
      </p:pic>
      <p:sp>
        <p:nvSpPr>
          <p:cNvPr id="5" name="文本框 4"/>
          <p:cNvSpPr txBox="1"/>
          <p:nvPr/>
        </p:nvSpPr>
        <p:spPr>
          <a:xfrm>
            <a:off x="0" y="5373216"/>
            <a:ext cx="12072664" cy="453457"/>
          </a:xfrm>
          <a:prstGeom prst="rect">
            <a:avLst/>
          </a:prstGeom>
          <a:noFill/>
        </p:spPr>
        <p:txBody>
          <a:bodyPr wrap="square" rtlCol="0">
            <a:spAutoFit/>
          </a:bodyPr>
          <a:lstStyle/>
          <a:p>
            <a:pPr algn="ctr">
              <a:lnSpc>
                <a:spcPct val="130000"/>
              </a:lnSpc>
            </a:pPr>
            <a:r>
              <a:rPr lang="en-US" altLang="zh-CN" sz="2000" dirty="0">
                <a:latin typeface="微软雅黑" panose="020B0503020204020204" pitchFamily="34" charset="-122"/>
                <a:ea typeface="微软雅黑" panose="020B0503020204020204" pitchFamily="34" charset="-122"/>
              </a:rPr>
              <a:t>U-Net</a:t>
            </a:r>
            <a:r>
              <a:rPr lang="zh-CN" altLang="en-US" sz="2000" dirty="0">
                <a:latin typeface="微软雅黑" panose="020B0503020204020204" pitchFamily="34" charset="-122"/>
                <a:ea typeface="微软雅黑" panose="020B0503020204020204" pitchFamily="34" charset="-122"/>
              </a:rPr>
              <a:t>：生物医学图像分割的卷积网络</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0704" y="0"/>
            <a:ext cx="3456384" cy="734108"/>
            <a:chOff x="-240704" y="246620"/>
            <a:chExt cx="3456384" cy="734108"/>
          </a:xfrm>
        </p:grpSpPr>
        <p:sp>
          <p:nvSpPr>
            <p:cNvPr id="5" name="矩形: 圆角 4"/>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8"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Training</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551384" y="1185159"/>
            <a:ext cx="6217298" cy="400110"/>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U-Net</a:t>
            </a:r>
            <a:r>
              <a:rPr lang="zh-CN" altLang="en-US" sz="2000" dirty="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加权交叉熵损失函数</a:t>
            </a:r>
            <a:r>
              <a:rPr lang="zh-CN" altLang="en-US" sz="2000" dirty="0">
                <a:latin typeface="微软雅黑" panose="020B0503020204020204" pitchFamily="34" charset="-122"/>
                <a:ea typeface="微软雅黑" panose="020B0503020204020204" pitchFamily="34" charset="-122"/>
              </a:rPr>
              <a:t>，主要解决两类问题：</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39416" y="2133410"/>
            <a:ext cx="10801200" cy="313932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：类别不平衡</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医学图像中，背景像素（非目标区域）远多于目标像素（如细胞）。</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解决方法：给不同类别分配权重（如背景权重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，细胞权重</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），强迫网络更关注少数类。</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问题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：粘连细胞难分离</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细胞边缘的像素容易被误判</a:t>
            </a:r>
            <a:endParaRPr lang="zh-CN" altLang="en-US"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解决方法：在损失函数中额外增加边界像素的权重，网络被迫学习“分开粘连细胞。</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704" y="0"/>
            <a:ext cx="3456384" cy="734108"/>
            <a:chOff x="-240704" y="246620"/>
            <a:chExt cx="3456384" cy="734108"/>
          </a:xfrm>
        </p:grpSpPr>
        <p:sp>
          <p:nvSpPr>
            <p:cNvPr id="3" name="矩形: 圆角 2"/>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9"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Training</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pic>
        <p:nvPicPr>
          <p:cNvPr id="14" name="图片 13"/>
          <p:cNvPicPr>
            <a:picLocks noChangeAspect="1"/>
          </p:cNvPicPr>
          <p:nvPr/>
        </p:nvPicPr>
        <p:blipFill>
          <a:blip r:embed="rId1"/>
          <a:srcRect t="9139" r="388" b="49"/>
          <a:stretch>
            <a:fillRect/>
          </a:stretch>
        </p:blipFill>
        <p:spPr>
          <a:xfrm>
            <a:off x="839416" y="798207"/>
            <a:ext cx="10801200" cy="2870247"/>
          </a:xfrm>
          <a:prstGeom prst="rect">
            <a:avLst/>
          </a:prstGeom>
        </p:spPr>
      </p:pic>
      <p:sp>
        <p:nvSpPr>
          <p:cNvPr id="16" name="文本框 15"/>
          <p:cNvSpPr txBox="1"/>
          <p:nvPr/>
        </p:nvSpPr>
        <p:spPr>
          <a:xfrm>
            <a:off x="83299" y="3708483"/>
            <a:ext cx="12025402"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训练策略：小批量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高动量</a:t>
            </a: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03245" y="4005064"/>
            <a:ext cx="11017224" cy="2217851"/>
          </a:xfrm>
          <a:prstGeom prst="rect">
            <a:avLst/>
          </a:prstGeom>
          <a:noFill/>
        </p:spPr>
        <p:txBody>
          <a:bodyPr wrap="square" rtlCol="0">
            <a:spAutoFit/>
          </a:bodyPr>
          <a:lstStyle/>
          <a:p>
            <a:pPr>
              <a:lnSpc>
                <a:spcPct val="130000"/>
              </a:lnSpc>
            </a:pPr>
            <a:r>
              <a:rPr lang="zh-CN" altLang="en-US" dirty="0">
                <a:latin typeface="微软雅黑" panose="020B0503020204020204" pitchFamily="34" charset="-122"/>
                <a:ea typeface="微软雅黑" panose="020B0503020204020204" pitchFamily="34" charset="-122"/>
              </a:rPr>
              <a:t>问题：</a:t>
            </a:r>
            <a:endParaRPr lang="en-US" altLang="zh-CN"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u"/>
            </a:pPr>
            <a:r>
              <a:rPr lang="en-US" altLang="zh-CN" dirty="0">
                <a:latin typeface="微软雅黑" panose="020B0503020204020204" pitchFamily="34" charset="-122"/>
                <a:ea typeface="微软雅黑" panose="020B0503020204020204" pitchFamily="34" charset="-122"/>
              </a:rPr>
              <a:t>U-Net</a:t>
            </a:r>
            <a:r>
              <a:rPr lang="zh-CN" altLang="en-US" dirty="0">
                <a:latin typeface="微软雅黑" panose="020B0503020204020204" pitchFamily="34" charset="-122"/>
                <a:ea typeface="微软雅黑" panose="020B0503020204020204" pitchFamily="34" charset="-122"/>
              </a:rPr>
              <a:t>使用</a:t>
            </a:r>
            <a:r>
              <a:rPr lang="zh-CN" altLang="en-US" b="1" dirty="0">
                <a:latin typeface="微软雅黑" panose="020B0503020204020204" pitchFamily="34" charset="-122"/>
                <a:ea typeface="微软雅黑" panose="020B0503020204020204" pitchFamily="34" charset="-122"/>
              </a:rPr>
              <a:t>无填充卷积（</a:t>
            </a:r>
            <a:r>
              <a:rPr lang="en-US" altLang="zh-CN" b="1" dirty="0">
                <a:latin typeface="微软雅黑" panose="020B0503020204020204" pitchFamily="34" charset="-122"/>
                <a:ea typeface="微软雅黑" panose="020B0503020204020204" pitchFamily="34" charset="-122"/>
              </a:rPr>
              <a:t>unpadded convolution</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，导致输出图像比输入小一圈</a:t>
            </a:r>
            <a:endParaRPr lang="en-US" altLang="zh-CN"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医学图像尺寸大，</a:t>
            </a:r>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内存有限，无法一次性加载多张图</a:t>
            </a:r>
            <a:endParaRPr lang="en-US" altLang="zh-CN"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方案：</a:t>
            </a:r>
            <a:endParaRPr lang="en-US" altLang="zh-CN"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u"/>
            </a:pPr>
            <a:r>
              <a:rPr lang="en-US" altLang="zh-CN" dirty="0">
                <a:latin typeface="微软雅黑" panose="020B0503020204020204" pitchFamily="34" charset="-122"/>
                <a:ea typeface="微软雅黑" panose="020B0503020204020204" pitchFamily="34" charset="-122"/>
              </a:rPr>
              <a:t>Batch Size=1</a:t>
            </a:r>
            <a:r>
              <a:rPr lang="zh-CN" altLang="en-US" dirty="0">
                <a:latin typeface="微软雅黑" panose="020B0503020204020204" pitchFamily="34" charset="-122"/>
                <a:ea typeface="微软雅黑" panose="020B0503020204020204" pitchFamily="34" charset="-122"/>
              </a:rPr>
              <a:t>：每次只训练单张图像，最大化利用</a:t>
            </a:r>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内存处理大尺寸输入。</a:t>
            </a:r>
            <a:endParaRPr lang="en-US" altLang="zh-CN"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高动量，</a:t>
            </a:r>
            <a:r>
              <a:rPr lang="en-US" altLang="zh-CN" dirty="0">
                <a:latin typeface="微软雅黑" panose="020B0503020204020204" pitchFamily="34" charset="-122"/>
                <a:ea typeface="微软雅黑" panose="020B0503020204020204" pitchFamily="34" charset="-122"/>
              </a:rPr>
              <a:t>0.99</a:t>
            </a:r>
            <a:r>
              <a:rPr lang="zh-CN" altLang="en-US" dirty="0">
                <a:latin typeface="微软雅黑" panose="020B0503020204020204" pitchFamily="34" charset="-122"/>
                <a:ea typeface="微软雅黑" panose="020B0503020204020204" pitchFamily="34" charset="-122"/>
              </a:rPr>
              <a:t>表示当前参数更新会保留之前</a:t>
            </a:r>
            <a:r>
              <a:rPr lang="en-US" altLang="zh-CN" dirty="0">
                <a:latin typeface="微软雅黑" panose="020B0503020204020204" pitchFamily="34" charset="-122"/>
                <a:ea typeface="微软雅黑" panose="020B0503020204020204" pitchFamily="34" charset="-122"/>
              </a:rPr>
              <a:t>99%</a:t>
            </a:r>
            <a:r>
              <a:rPr lang="zh-CN" altLang="en-US" dirty="0">
                <a:latin typeface="微软雅黑" panose="020B0503020204020204" pitchFamily="34" charset="-122"/>
                <a:ea typeface="微软雅黑" panose="020B0503020204020204" pitchFamily="34" charset="-122"/>
              </a:rPr>
              <a:t>的历史梯度方向</a:t>
            </a:r>
            <a:endParaRPr lang="en-US" altLang="zh-CN"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03245" y="6381328"/>
            <a:ext cx="10025203" cy="455446"/>
          </a:xfrm>
          <a:prstGeom prst="rect">
            <a:avLst/>
          </a:prstGeom>
          <a:noFill/>
        </p:spPr>
        <p:txBody>
          <a:bodyPr wrap="square" rtlCol="0">
            <a:spAutoFit/>
          </a:bodyPr>
          <a:lstStyle/>
          <a:p>
            <a:pPr algn="l">
              <a:lnSpc>
                <a:spcPct val="130000"/>
              </a:lnSpc>
            </a:pP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训练技巧：单图训练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高动量 → 节省内存且稳定</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704" y="0"/>
            <a:ext cx="3456384" cy="734108"/>
            <a:chOff x="-240704" y="246620"/>
            <a:chExt cx="3456384" cy="734108"/>
          </a:xfrm>
        </p:grpSpPr>
        <p:sp>
          <p:nvSpPr>
            <p:cNvPr id="3" name="矩形: 圆角 2"/>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9"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Training</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7673345" y="1049896"/>
            <a:ext cx="4255369"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损失函数：像素级</a:t>
            </a:r>
            <a:r>
              <a:rPr lang="en-US" altLang="zh-CN" dirty="0" err="1">
                <a:latin typeface="微软雅黑" panose="020B0503020204020204" pitchFamily="34" charset="-122"/>
                <a:ea typeface="微软雅黑" panose="020B0503020204020204" pitchFamily="34" charset="-122"/>
              </a:rPr>
              <a:t>Softmax</a:t>
            </a:r>
            <a:r>
              <a:rPr lang="en-US" altLang="zh-CN" dirty="0">
                <a:latin typeface="微软雅黑" panose="020B0503020204020204" pitchFamily="34" charset="-122"/>
                <a:ea typeface="微软雅黑" panose="020B0503020204020204" pitchFamily="34" charset="-122"/>
              </a:rPr>
              <a:t> + </a:t>
            </a:r>
            <a:r>
              <a:rPr lang="zh-CN" altLang="en-US" dirty="0">
                <a:latin typeface="微软雅黑" panose="020B0503020204020204" pitchFamily="34" charset="-122"/>
                <a:ea typeface="微软雅黑" panose="020B0503020204020204" pitchFamily="34" charset="-122"/>
              </a:rPr>
              <a:t>交叉熵</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7" name="文本框 16"/>
              <p:cNvSpPr txBox="1"/>
              <p:nvPr/>
            </p:nvSpPr>
            <p:spPr>
              <a:xfrm>
                <a:off x="7752184" y="1484784"/>
                <a:ext cx="3600400" cy="2217851"/>
              </a:xfrm>
              <a:prstGeom prst="rect">
                <a:avLst/>
              </a:prstGeom>
              <a:noFill/>
            </p:spPr>
            <p:txBody>
              <a:bodyPr wrap="square" rtlCol="0">
                <a:spAutoFit/>
              </a:bodyPr>
              <a:lstStyle/>
              <a:p>
                <a:pPr marL="285750" indent="-285750">
                  <a:lnSpc>
                    <a:spcPct val="130000"/>
                  </a:lnSpc>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步骤</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Softmax</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对网络最后一层的每个像素点，计算属于每个类别的概率</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𝑝</m:t>
                        </m:r>
                      </m:e>
                      <m:sub>
                        <m:r>
                          <m:rPr>
                            <m:sty m:val="p"/>
                          </m:rPr>
                          <a:rPr lang="en-US" altLang="zh-CN" i="1">
                            <a:latin typeface="Cambria Math" panose="02040503050406030204" pitchFamily="18" charset="0"/>
                            <a:ea typeface="微软雅黑" panose="020B0503020204020204" pitchFamily="34" charset="-122"/>
                          </a:rPr>
                          <m:t>k</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r>
                      <a:rPr lang="zh-CN" altLang="en-US" i="1">
                        <a:latin typeface="Cambria Math" panose="02040503050406030204" pitchFamily="18" charset="0"/>
                        <a:ea typeface="微软雅黑" panose="020B0503020204020204" pitchFamily="34" charset="-122"/>
                      </a:rPr>
                      <m:t>，</m:t>
                    </m:r>
                  </m:oMath>
                </a14:m>
                <a:r>
                  <a:rPr lang="en-US" altLang="zh-CN" dirty="0">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𝑎</m:t>
                        </m:r>
                      </m:e>
                      <m:sub>
                        <m:r>
                          <m:rPr>
                            <m:sty m:val="p"/>
                          </m:rPr>
                          <a:rPr lang="en-US" altLang="zh-CN" i="1">
                            <a:latin typeface="Cambria Math" panose="02040503050406030204" pitchFamily="18" charset="0"/>
                            <a:ea typeface="微软雅黑" panose="020B0503020204020204" pitchFamily="34" charset="-122"/>
                          </a:rPr>
                          <m:t>k</m:t>
                        </m:r>
                      </m:sub>
                    </m:sSub>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𝑥</m:t>
                    </m:r>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像素点</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𝑥</m:t>
                    </m:r>
                  </m:oMath>
                </a14:m>
                <a:r>
                  <a:rPr lang="zh-CN" altLang="en-US" dirty="0">
                    <a:latin typeface="微软雅黑" panose="020B0503020204020204" pitchFamily="34" charset="-122"/>
                    <a:ea typeface="微软雅黑" panose="020B0503020204020204" pitchFamily="34" charset="-122"/>
                  </a:rPr>
                  <a:t>在第</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𝑘</m:t>
                    </m:r>
                  </m:oMath>
                </a14:m>
                <a:r>
                  <a:rPr lang="zh-CN" altLang="en-US" dirty="0">
                    <a:latin typeface="微软雅黑" panose="020B0503020204020204" pitchFamily="34" charset="-122"/>
                    <a:ea typeface="微软雅黑" panose="020B0503020204020204" pitchFamily="34" charset="-122"/>
                  </a:rPr>
                  <a:t>个类别通道的激活值。</a:t>
                </a:r>
                <a:endParaRPr lang="en-US" altLang="zh-CN"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作用：将激活值转换为概率</a:t>
                </a:r>
                <a:endParaRPr lang="en-US" altLang="zh-CN"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7752184" y="1484784"/>
                <a:ext cx="3600400" cy="2217851"/>
              </a:xfrm>
              <a:prstGeom prst="rect">
                <a:avLst/>
              </a:prstGeom>
              <a:blipFill rotWithShape="1">
                <a:blip r:embed="rId1"/>
                <a:stretch>
                  <a:fillRect l="-3" t="-7" r="1" b="26"/>
                </a:stretch>
              </a:blipFill>
            </p:spPr>
            <p:txBody>
              <a:bodyPr/>
              <a:lstStyle/>
              <a:p>
                <a:r>
                  <a:rPr lang="zh-CN" altLang="en-US">
                    <a:noFill/>
                  </a:rPr>
                  <a:t> </a:t>
                </a:r>
              </a:p>
            </p:txBody>
          </p:sp>
        </mc:Fallback>
      </mc:AlternateContent>
      <p:pic>
        <p:nvPicPr>
          <p:cNvPr id="4" name="图片 3"/>
          <p:cNvPicPr>
            <a:picLocks noChangeAspect="1"/>
          </p:cNvPicPr>
          <p:nvPr/>
        </p:nvPicPr>
        <p:blipFill>
          <a:blip r:embed="rId2"/>
          <a:srcRect r="8285"/>
          <a:stretch>
            <a:fillRect/>
          </a:stretch>
        </p:blipFill>
        <p:spPr>
          <a:xfrm>
            <a:off x="0" y="908720"/>
            <a:ext cx="7552083" cy="3528392"/>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7752184" y="3821953"/>
                <a:ext cx="3888432" cy="1892441"/>
              </a:xfrm>
              <a:prstGeom prst="rect">
                <a:avLst/>
              </a:prstGeom>
              <a:noFill/>
            </p:spPr>
            <p:txBody>
              <a:bodyPr wrap="square" rtlCol="0">
                <a:spAutoFit/>
              </a:bodyPr>
              <a:lstStyle/>
              <a:p>
                <a:pPr marL="285750" indent="-285750">
                  <a:lnSpc>
                    <a:spcPct val="130000"/>
                  </a:lnSpc>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步骤</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（交叉熵损失）：</a:t>
                </a:r>
                <a:endParaRPr lang="zh-CN" altLang="en-US" b="1"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计算预测概率与真实标签的差异</a:t>
                </a:r>
                <a:r>
                  <a:rPr lang="en-US" altLang="zh-CN" dirty="0">
                    <a:latin typeface="微软雅黑" panose="020B0503020204020204" pitchFamily="34" charset="-122"/>
                    <a:ea typeface="微软雅黑" panose="020B0503020204020204" pitchFamily="34" charset="-122"/>
                  </a:rPr>
                  <a:t>E</a:t>
                </a:r>
                <a:endParaRPr lang="en-US" altLang="zh-CN"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i="1" smtClean="0">
                        <a:latin typeface="Cambria Math" panose="02040503050406030204" pitchFamily="18" charset="0"/>
                        <a:ea typeface="Cambria Math" panose="02040503050406030204" pitchFamily="18" charset="0"/>
                      </a:rPr>
                      <m:t>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表示像素</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𝑥</m:t>
                    </m:r>
                  </m:oMath>
                </a14:m>
                <a:r>
                  <a:rPr lang="zh-CN" altLang="en-US" dirty="0">
                    <a:latin typeface="微软雅黑" panose="020B0503020204020204" pitchFamily="34" charset="-122"/>
                    <a:ea typeface="微软雅黑" panose="020B0503020204020204" pitchFamily="34" charset="-122"/>
                  </a:rPr>
                  <a:t>的真实类别标签。</a:t>
                </a:r>
                <a:endParaRPr lang="en-US" altLang="zh-CN"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目标：让真实类别对应的概率</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𝑝</m:t>
                        </m:r>
                      </m:e>
                      <m:sub>
                        <m:r>
                          <a:rPr lang="en-US" altLang="zh-CN" i="1" smtClean="0">
                            <a:latin typeface="Cambria Math" panose="02040503050406030204" pitchFamily="18" charset="0"/>
                            <a:ea typeface="Cambria Math" panose="02040503050406030204" pitchFamily="18" charset="0"/>
                          </a:rPr>
                          <m:t>ℓ</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ub>
                    </m:sSub>
                  </m:oMath>
                </a14:m>
                <a:r>
                  <a:rPr lang="zh-CN" altLang="en-US" dirty="0">
                    <a:latin typeface="微软雅黑" panose="020B0503020204020204" pitchFamily="34" charset="-122"/>
                    <a:ea typeface="微软雅黑" panose="020B0503020204020204" pitchFamily="34" charset="-122"/>
                  </a:rPr>
                  <a:t>尽可能接近</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（完美预测时损失</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7752184" y="3821953"/>
                <a:ext cx="3888432" cy="1892441"/>
              </a:xfrm>
              <a:prstGeom prst="rect">
                <a:avLst/>
              </a:prstGeom>
              <a:blipFill rotWithShape="1">
                <a:blip r:embed="rId3"/>
                <a:stretch>
                  <a:fillRect l="-3" t="-28" r="11" b="2"/>
                </a:stretch>
              </a:blipFill>
            </p:spPr>
            <p:txBody>
              <a:bodyPr/>
              <a:lstStyle/>
              <a:p>
                <a:r>
                  <a:rPr lang="zh-CN" altLang="en-US">
                    <a:noFill/>
                  </a:rPr>
                  <a:t> </a:t>
                </a:r>
              </a:p>
            </p:txBody>
          </p:sp>
        </mc:Fallback>
      </mc:AlternateContent>
      <p:sp>
        <p:nvSpPr>
          <p:cNvPr id="10" name="文本框 9"/>
          <p:cNvSpPr txBox="1"/>
          <p:nvPr/>
        </p:nvSpPr>
        <p:spPr>
          <a:xfrm>
            <a:off x="695400" y="5013176"/>
            <a:ext cx="621729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损失函数：</a:t>
            </a:r>
            <a:r>
              <a:rPr lang="en-US" altLang="zh-CN" dirty="0" err="1">
                <a:latin typeface="微软雅黑" panose="020B0503020204020204" pitchFamily="34" charset="-122"/>
                <a:ea typeface="微软雅黑" panose="020B0503020204020204" pitchFamily="34" charset="-122"/>
              </a:rPr>
              <a:t>Softmax</a:t>
            </a:r>
            <a:r>
              <a:rPr lang="zh-CN" altLang="en-US" dirty="0">
                <a:latin typeface="微软雅黑" panose="020B0503020204020204" pitchFamily="34" charset="-122"/>
                <a:ea typeface="微软雅黑" panose="020B0503020204020204" pitchFamily="34" charset="-122"/>
              </a:rPr>
              <a:t>将输出变概率，交叉熵量化错误。</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704" y="0"/>
            <a:ext cx="3456384" cy="734108"/>
            <a:chOff x="-240704" y="246620"/>
            <a:chExt cx="3456384" cy="734108"/>
          </a:xfrm>
        </p:grpSpPr>
        <p:sp>
          <p:nvSpPr>
            <p:cNvPr id="3" name="矩形: 圆角 2"/>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4"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Training</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pic>
        <p:nvPicPr>
          <p:cNvPr id="8" name="图片 7"/>
          <p:cNvPicPr>
            <a:picLocks noChangeAspect="1"/>
          </p:cNvPicPr>
          <p:nvPr/>
        </p:nvPicPr>
        <p:blipFill>
          <a:blip r:embed="rId1"/>
          <a:srcRect t="6505" r="2811"/>
          <a:stretch>
            <a:fillRect/>
          </a:stretch>
        </p:blipFill>
        <p:spPr>
          <a:xfrm>
            <a:off x="20617" y="1022890"/>
            <a:ext cx="8238458" cy="605910"/>
          </a:xfrm>
          <a:prstGeom prst="rect">
            <a:avLst/>
          </a:prstGeom>
        </p:spPr>
      </p:pic>
      <p:pic>
        <p:nvPicPr>
          <p:cNvPr id="10" name="图片 9"/>
          <p:cNvPicPr>
            <a:picLocks noChangeAspect="1"/>
          </p:cNvPicPr>
          <p:nvPr/>
        </p:nvPicPr>
        <p:blipFill>
          <a:blip r:embed="rId2"/>
          <a:stretch>
            <a:fillRect/>
          </a:stretch>
        </p:blipFill>
        <p:spPr>
          <a:xfrm>
            <a:off x="56622" y="1628800"/>
            <a:ext cx="8166449" cy="3414870"/>
          </a:xfrm>
          <a:prstGeom prst="rect">
            <a:avLst/>
          </a:prstGeom>
        </p:spPr>
      </p:pic>
      <p:sp>
        <p:nvSpPr>
          <p:cNvPr id="11" name="文本框 10"/>
          <p:cNvSpPr txBox="1"/>
          <p:nvPr/>
        </p:nvSpPr>
        <p:spPr>
          <a:xfrm>
            <a:off x="8472264" y="870399"/>
            <a:ext cx="2952328" cy="417358"/>
          </a:xfrm>
          <a:prstGeom prst="rect">
            <a:avLst/>
          </a:prstGeom>
          <a:noFill/>
        </p:spPr>
        <p:txBody>
          <a:bodyPr wrap="square" rtlCol="0">
            <a:spAutoFit/>
          </a:bodyPr>
          <a:lstStyle/>
          <a:p>
            <a:pPr>
              <a:lnSpc>
                <a:spcPct val="130000"/>
              </a:lnSpc>
            </a:pP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加权损失</a:t>
            </a:r>
            <a:endParaRPr lang="zh-CN" altLang="en-US"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8438601" y="1444134"/>
            <a:ext cx="2271824"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为什么需要加权？</a:t>
            </a:r>
            <a:endParaRPr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8256240" y="2066257"/>
            <a:ext cx="4135571"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存在</a:t>
            </a:r>
            <a:r>
              <a:rPr lang="zh-CN" altLang="en-US" b="1" dirty="0"/>
              <a:t>类别不平衡、细胞粘连等问题，</a:t>
            </a:r>
            <a:endParaRPr lang="en-US" altLang="zh-CN" b="1" dirty="0"/>
          </a:p>
          <a:p>
            <a:r>
              <a:rPr lang="zh-CN" altLang="en-US" dirty="0">
                <a:latin typeface="微软雅黑" panose="020B0503020204020204" pitchFamily="34" charset="-122"/>
                <a:ea typeface="微软雅黑" panose="020B0503020204020204" pitchFamily="34" charset="-122"/>
              </a:rPr>
              <a:t>让网络“查漏补缺”，重点攻克难样本</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799856" y="3645024"/>
            <a:ext cx="2952328" cy="308995"/>
          </a:xfrm>
          <a:prstGeom prst="rect">
            <a:avLst/>
          </a:prstGeom>
          <a:noFill/>
        </p:spPr>
        <p:txBody>
          <a:bodyPr wrap="square" rtlCol="0">
            <a:spAutoFit/>
          </a:bodyPr>
          <a:lstStyle/>
          <a:p>
            <a:pPr algn="l">
              <a:lnSpc>
                <a:spcPct val="130000"/>
              </a:lnSpc>
            </a:pPr>
            <a:r>
              <a:rPr lang="zh-CN" altLang="en-US" sz="1200" dirty="0">
                <a:solidFill>
                  <a:srgbClr val="FF0000"/>
                </a:solidFill>
                <a:latin typeface="微软雅黑" panose="020B0503020204020204" pitchFamily="34" charset="-122"/>
                <a:ea typeface="微软雅黑" panose="020B0503020204020204" pitchFamily="34" charset="-122"/>
              </a:rPr>
              <a:t>边界增强项</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351584" y="3645023"/>
            <a:ext cx="2952328" cy="308995"/>
          </a:xfrm>
          <a:prstGeom prst="rect">
            <a:avLst/>
          </a:prstGeom>
          <a:noFill/>
        </p:spPr>
        <p:txBody>
          <a:bodyPr wrap="square" rtlCol="0">
            <a:spAutoFit/>
          </a:bodyPr>
          <a:lstStyle/>
          <a:p>
            <a:pPr algn="l">
              <a:lnSpc>
                <a:spcPct val="130000"/>
              </a:lnSpc>
            </a:pPr>
            <a:r>
              <a:rPr lang="zh-CN" altLang="en-US" sz="1200" dirty="0">
                <a:solidFill>
                  <a:srgbClr val="FF0000"/>
                </a:solidFill>
                <a:latin typeface="微软雅黑" panose="020B0503020204020204" pitchFamily="34" charset="-122"/>
                <a:ea typeface="微软雅黑" panose="020B0503020204020204" pitchFamily="34" charset="-122"/>
              </a:rPr>
              <a:t>类别平衡项</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0704" y="0"/>
            <a:ext cx="3456384" cy="734108"/>
            <a:chOff x="-240704" y="246620"/>
            <a:chExt cx="3456384" cy="734108"/>
          </a:xfrm>
        </p:grpSpPr>
        <p:sp>
          <p:nvSpPr>
            <p:cNvPr id="4" name="矩形: 圆角 3"/>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5"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Training</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a:blip r:embed="rId1"/>
          <a:srcRect r="3932"/>
          <a:stretch>
            <a:fillRect/>
          </a:stretch>
        </p:blipFill>
        <p:spPr>
          <a:xfrm>
            <a:off x="0" y="798207"/>
            <a:ext cx="9324332" cy="3342965"/>
          </a:xfrm>
          <a:prstGeom prst="rect">
            <a:avLst/>
          </a:prstGeom>
        </p:spPr>
      </p:pic>
      <p:sp>
        <p:nvSpPr>
          <p:cNvPr id="10" name="文本框 9"/>
          <p:cNvSpPr txBox="1"/>
          <p:nvPr/>
        </p:nvSpPr>
        <p:spPr>
          <a:xfrm>
            <a:off x="119336" y="4205271"/>
            <a:ext cx="2376264" cy="453457"/>
          </a:xfrm>
          <a:prstGeom prst="rect">
            <a:avLst/>
          </a:prstGeom>
          <a:noFill/>
        </p:spPr>
        <p:txBody>
          <a:bodyPr wrap="square" rtlCol="0">
            <a:spAutoFit/>
          </a:bodyPr>
          <a:lstStyle/>
          <a:p>
            <a:pPr algn="l">
              <a:lnSpc>
                <a:spcPct val="130000"/>
              </a:lnSpc>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网络权重初始化</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54355" y="4797152"/>
            <a:ext cx="3168352" cy="92333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某些层激活值过大（梯度爆炸）</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某些层激活值过小（梯度消失）</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4" name="文本框 13"/>
              <p:cNvSpPr txBox="1"/>
              <p:nvPr/>
            </p:nvSpPr>
            <p:spPr>
              <a:xfrm>
                <a:off x="54355" y="5741239"/>
                <a:ext cx="6216554" cy="704745"/>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权重从高斯分布采样，标准差 </a:t>
                </a:r>
                <a14:m>
                  <m:oMath xmlns:m="http://schemas.openxmlformats.org/officeDocument/2006/math">
                    <m:r>
                      <a:rPr lang="zh-CN" altLang="en-US" i="1" smtClean="0">
                        <a:latin typeface="Cambria Math" panose="02040503050406030204" pitchFamily="18" charset="0"/>
                      </a:rPr>
                      <m:t>𝜎</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e>
                    </m:rad>
                    <m:r>
                      <a:rPr lang="zh-CN" altLang="en-US" i="1">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权重大小与输入维度成反比，防止信号在深层网络中放大或衰减过快。</a:t>
                </a:r>
                <a:endParaRPr lang="zh-CN" altLang="en-US" dirty="0">
                  <a:latin typeface="微软雅黑" panose="020B0503020204020204" pitchFamily="34" charset="-122"/>
                  <a:ea typeface="微软雅黑" panose="020B0503020204020204" pitchFamily="34" charset="-122"/>
                </a:endParaRPr>
              </a:p>
            </p:txBody>
          </p:sp>
        </mc:Choice>
        <mc:Fallback>
          <p:sp>
            <p:nvSpPr>
              <p:cNvPr id="14" name="文本框 13"/>
              <p:cNvSpPr txBox="1">
                <a:spLocks noRot="1" noChangeAspect="1" noMove="1" noResize="1" noEditPoints="1" noAdjustHandles="1" noChangeArrowheads="1" noChangeShapeType="1" noTextEdit="1"/>
              </p:cNvSpPr>
              <p:nvPr/>
            </p:nvSpPr>
            <p:spPr>
              <a:xfrm>
                <a:off x="54355" y="5741239"/>
                <a:ext cx="6216554" cy="704745"/>
              </a:xfrm>
              <a:prstGeom prst="rect">
                <a:avLst/>
              </a:prstGeom>
              <a:blipFill rotWithShape="1">
                <a:blip r:embed="rId2"/>
                <a:stretch>
                  <a:fillRect l="-6" t="-29" r="5" b="14"/>
                </a:stretch>
              </a:blipFill>
            </p:spPr>
            <p:txBody>
              <a:bodyPr/>
              <a:lstStyle/>
              <a:p>
                <a:r>
                  <a:rPr lang="zh-CN" altLang="en-US">
                    <a:noFill/>
                  </a:rPr>
                  <a:t> </a:t>
                </a:r>
              </a:p>
            </p:txBody>
          </p:sp>
        </mc:Fallback>
      </mc:AlternateContent>
      <p:pic>
        <p:nvPicPr>
          <p:cNvPr id="16" name="图片 15"/>
          <p:cNvPicPr>
            <a:picLocks noChangeAspect="1"/>
          </p:cNvPicPr>
          <p:nvPr/>
        </p:nvPicPr>
        <p:blipFill>
          <a:blip r:embed="rId3"/>
          <a:stretch>
            <a:fillRect/>
          </a:stretch>
        </p:blipFill>
        <p:spPr>
          <a:xfrm>
            <a:off x="6089877" y="4797152"/>
            <a:ext cx="6102123" cy="779566"/>
          </a:xfrm>
          <a:prstGeom prst="rect">
            <a:avLst/>
          </a:prstGeom>
        </p:spPr>
      </p:pic>
      <p:sp>
        <p:nvSpPr>
          <p:cNvPr id="17" name="文本框 16"/>
          <p:cNvSpPr txBox="1"/>
          <p:nvPr/>
        </p:nvSpPr>
        <p:spPr>
          <a:xfrm>
            <a:off x="6384032" y="4258036"/>
            <a:ext cx="2232248" cy="455446"/>
          </a:xfrm>
          <a:prstGeom prst="rect">
            <a:avLst/>
          </a:prstGeom>
          <a:noFill/>
        </p:spPr>
        <p:txBody>
          <a:bodyPr wrap="square" rtlCol="0">
            <a:spAutoFit/>
          </a:bodyPr>
          <a:lstStyle/>
          <a:p>
            <a:pPr algn="l">
              <a:lnSpc>
                <a:spcPct val="130000"/>
              </a:lnSpc>
            </a:pPr>
            <a:r>
              <a:rPr lang="zh-CN" altLang="en-US" sz="2000" dirty="0">
                <a:latin typeface="微软雅黑" panose="020B0503020204020204" pitchFamily="34" charset="-122"/>
                <a:ea typeface="微软雅黑" panose="020B0503020204020204" pitchFamily="34" charset="-122"/>
              </a:rPr>
              <a:t>为什么是这个值？</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0704" y="0"/>
            <a:ext cx="3456384" cy="734108"/>
            <a:chOff x="-240704" y="246620"/>
            <a:chExt cx="3456384" cy="734108"/>
          </a:xfrm>
        </p:grpSpPr>
        <p:sp>
          <p:nvSpPr>
            <p:cNvPr id="4" name="矩形: 圆角 3"/>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5"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Training</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sp>
        <p:nvSpPr>
          <p:cNvPr id="11" name="文本框 10"/>
          <p:cNvSpPr txBox="1"/>
          <p:nvPr/>
        </p:nvSpPr>
        <p:spPr>
          <a:xfrm>
            <a:off x="4223792" y="300676"/>
            <a:ext cx="6217298"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数据增强，为什么数据增强？</a:t>
            </a:r>
            <a:endParaRPr lang="zh-CN" altLang="en-US" sz="20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91344" y="980728"/>
            <a:ext cx="11809312"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医学图像标注成本高，通常只有几十张训练图，直接训练会导致网络过拟合，所以通过</a:t>
            </a:r>
            <a:r>
              <a:rPr lang="zh-CN" altLang="en-US" b="1" dirty="0">
                <a:latin typeface="微软雅黑" panose="020B0503020204020204" pitchFamily="34" charset="-122"/>
                <a:ea typeface="微软雅黑" panose="020B0503020204020204" pitchFamily="34" charset="-122"/>
              </a:rPr>
              <a:t>人工扩充数据</a:t>
            </a:r>
            <a:r>
              <a:rPr lang="zh-CN" altLang="en-US" dirty="0">
                <a:latin typeface="微软雅黑" panose="020B0503020204020204" pitchFamily="34" charset="-122"/>
                <a:ea typeface="微软雅黑" panose="020B0503020204020204" pitchFamily="34" charset="-122"/>
              </a:rPr>
              <a:t>，模拟真实场景中的图像变化，让网络学会“以不变应万变”。</a:t>
            </a:r>
            <a:endParaRPr lang="zh-CN" altLang="en-US" dirty="0">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1"/>
          <a:stretch>
            <a:fillRect/>
          </a:stretch>
        </p:blipFill>
        <p:spPr>
          <a:xfrm>
            <a:off x="0" y="1631900"/>
            <a:ext cx="7454231" cy="2371164"/>
          </a:xfrm>
          <a:prstGeom prst="rect">
            <a:avLst/>
          </a:prstGeom>
        </p:spPr>
      </p:pic>
      <p:pic>
        <p:nvPicPr>
          <p:cNvPr id="20" name="图片 19"/>
          <p:cNvPicPr>
            <a:picLocks noChangeAspect="1"/>
          </p:cNvPicPr>
          <p:nvPr/>
        </p:nvPicPr>
        <p:blipFill>
          <a:blip r:embed="rId2"/>
          <a:stretch>
            <a:fillRect/>
          </a:stretch>
        </p:blipFill>
        <p:spPr>
          <a:xfrm>
            <a:off x="0" y="4032758"/>
            <a:ext cx="7536160" cy="1193342"/>
          </a:xfrm>
          <a:prstGeom prst="rect">
            <a:avLst/>
          </a:prstGeom>
        </p:spPr>
      </p:pic>
      <p:sp>
        <p:nvSpPr>
          <p:cNvPr id="22" name="文本框 21"/>
          <p:cNvSpPr txBox="1"/>
          <p:nvPr/>
        </p:nvSpPr>
        <p:spPr>
          <a:xfrm>
            <a:off x="7570691" y="1645030"/>
            <a:ext cx="2870399" cy="369332"/>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U-Net</a:t>
            </a:r>
            <a:r>
              <a:rPr lang="zh-CN" altLang="en-US" b="1" dirty="0">
                <a:latin typeface="微软雅黑" panose="020B0503020204020204" pitchFamily="34" charset="-122"/>
                <a:ea typeface="微软雅黑" panose="020B0503020204020204" pitchFamily="34" charset="-122"/>
              </a:rPr>
              <a:t>的数据增强方法</a:t>
            </a:r>
            <a:endParaRPr lang="zh-CN" altLang="en-US" b="1"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7570691" y="2050784"/>
            <a:ext cx="1714390"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基础增强</a:t>
            </a:r>
            <a:endParaRPr lang="zh-CN" altLang="en-US"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7570691" y="2448150"/>
            <a:ext cx="3612333"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平移、旋转、调整亮度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对比度</a:t>
            </a:r>
            <a:endParaRPr lang="zh-CN" altLang="en-US"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7515551" y="2835453"/>
            <a:ext cx="4810734" cy="923330"/>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弹性变形（</a:t>
            </a:r>
            <a:r>
              <a:rPr lang="en-US" altLang="zh-CN" dirty="0">
                <a:latin typeface="微软雅黑" panose="020B0503020204020204" pitchFamily="34" charset="-122"/>
                <a:ea typeface="微软雅黑" panose="020B0503020204020204" pitchFamily="34" charset="-122"/>
              </a:rPr>
              <a:t>Elastic Deformation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模拟生物组织的真实形变（如细胞被挤压、拉伸）。</a:t>
            </a:r>
            <a:endParaRPr lang="zh-CN" altLang="en-US"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7515551" y="3805035"/>
            <a:ext cx="4248472" cy="2217851"/>
          </a:xfrm>
          <a:prstGeom prst="rect">
            <a:avLst/>
          </a:prstGeom>
          <a:noFill/>
        </p:spPr>
        <p:txBody>
          <a:bodyPr wrap="square" rtlCol="0">
            <a:spAutoFit/>
          </a:bodyPr>
          <a:lstStyle/>
          <a:p>
            <a:pPr marL="342900" indent="-342900">
              <a:lnSpc>
                <a:spcPct val="130000"/>
              </a:lnSpc>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生成随机位移场</a:t>
            </a:r>
            <a:r>
              <a:rPr lang="zh-CN" altLang="en-US" dirty="0">
                <a:latin typeface="微软雅黑" panose="020B0503020204020204" pitchFamily="34" charset="-122"/>
                <a:ea typeface="微软雅黑" panose="020B0503020204020204" pitchFamily="34" charset="-122"/>
              </a:rPr>
              <a:t>，在图像上铺一个</a:t>
            </a:r>
            <a:r>
              <a:rPr lang="en-US" altLang="zh-CN" dirty="0">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的网格，每个网格点随机偏移</a:t>
            </a:r>
            <a:endParaRPr lang="en-US" altLang="zh-CN"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插值计算形变，</a:t>
            </a:r>
            <a:r>
              <a:rPr lang="zh-CN" altLang="en-US" dirty="0">
                <a:latin typeface="微软雅黑" panose="020B0503020204020204" pitchFamily="34" charset="-122"/>
                <a:ea typeface="微软雅黑" panose="020B0503020204020204" pitchFamily="34" charset="-122"/>
              </a:rPr>
              <a:t>用双三次插值（</a:t>
            </a:r>
            <a:r>
              <a:rPr lang="en-US" altLang="zh-CN" dirty="0">
                <a:latin typeface="微软雅黑" panose="020B0503020204020204" pitchFamily="34" charset="-122"/>
                <a:ea typeface="微软雅黑" panose="020B0503020204020204" pitchFamily="34" charset="-122"/>
              </a:rPr>
              <a:t>Bicubic Interpolation</a:t>
            </a:r>
            <a:r>
              <a:rPr lang="zh-CN" altLang="en-US" dirty="0">
                <a:latin typeface="微软雅黑" panose="020B0503020204020204" pitchFamily="34" charset="-122"/>
                <a:ea typeface="微软雅黑" panose="020B0503020204020204" pitchFamily="34" charset="-122"/>
              </a:rPr>
              <a:t>）平滑过渡网格点之间的位移，生成最终形变图像。</a:t>
            </a:r>
            <a:endParaRPr lang="zh-CN" altLang="en-US"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191344" y="5439827"/>
            <a:ext cx="6281382" cy="923330"/>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(3)Dropout</a:t>
            </a:r>
            <a:r>
              <a:rPr lang="zh-CN" altLang="en-US" dirty="0">
                <a:latin typeface="微软雅黑" panose="020B0503020204020204" pitchFamily="34" charset="-122"/>
                <a:ea typeface="微软雅黑" panose="020B0503020204020204" pitchFamily="34" charset="-122"/>
              </a:rPr>
              <a:t>层：隐式数据增强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U-Net</a:t>
            </a:r>
            <a:r>
              <a:rPr lang="zh-CN" altLang="en-US" dirty="0">
                <a:latin typeface="微软雅黑" panose="020B0503020204020204" pitchFamily="34" charset="-122"/>
                <a:ea typeface="微软雅黑" panose="020B0503020204020204" pitchFamily="34" charset="-122"/>
              </a:rPr>
              <a:t>的收缩路径末端加入</a:t>
            </a:r>
            <a:r>
              <a:rPr lang="en-US" altLang="zh-CN" dirty="0">
                <a:latin typeface="微软雅黑" panose="020B0503020204020204" pitchFamily="34" charset="-122"/>
                <a:ea typeface="微软雅黑" panose="020B0503020204020204" pitchFamily="34" charset="-122"/>
              </a:rPr>
              <a:t>Dropout</a:t>
            </a:r>
            <a:r>
              <a:rPr lang="zh-CN" altLang="en-US" dirty="0">
                <a:latin typeface="微软雅黑" panose="020B0503020204020204" pitchFamily="34" charset="-122"/>
                <a:ea typeface="微软雅黑" panose="020B0503020204020204" pitchFamily="34" charset="-122"/>
              </a:rPr>
              <a:t>层，随机关闭部分神经元，防止网络过度依赖某些特征。</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671557"/>
            <a:ext cx="7687912" cy="3477523"/>
          </a:xfrm>
          <a:prstGeom prst="rect">
            <a:avLst/>
          </a:prstGeom>
        </p:spPr>
      </p:pic>
      <p:grpSp>
        <p:nvGrpSpPr>
          <p:cNvPr id="5" name="组合 4"/>
          <p:cNvGrpSpPr/>
          <p:nvPr/>
        </p:nvGrpSpPr>
        <p:grpSpPr>
          <a:xfrm>
            <a:off x="-240704" y="0"/>
            <a:ext cx="3456384" cy="734108"/>
            <a:chOff x="-240704" y="246620"/>
            <a:chExt cx="3456384" cy="734108"/>
          </a:xfrm>
        </p:grpSpPr>
        <p:sp>
          <p:nvSpPr>
            <p:cNvPr id="6" name="矩形: 圆角 5"/>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7"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Training</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107403" y="4635971"/>
            <a:ext cx="6216554"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任务：电子显微镜（</a:t>
            </a:r>
            <a:r>
              <a:rPr lang="en-US" altLang="zh-CN" dirty="0">
                <a:latin typeface="微软雅黑" panose="020B0503020204020204" pitchFamily="34" charset="-122"/>
                <a:ea typeface="微软雅黑" panose="020B0503020204020204" pitchFamily="34" charset="-122"/>
              </a:rPr>
              <a:t>EM</a:t>
            </a:r>
            <a:r>
              <a:rPr lang="zh-CN" altLang="en-US" dirty="0">
                <a:latin typeface="微软雅黑" panose="020B0503020204020204" pitchFamily="34" charset="-122"/>
                <a:ea typeface="微软雅黑" panose="020B0503020204020204" pitchFamily="34" charset="-122"/>
              </a:rPr>
              <a:t>）图像中的神经元结构分割。</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07403" y="5229200"/>
            <a:ext cx="6216554" cy="1200329"/>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评价指标：</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Warping Error</a:t>
            </a:r>
            <a:r>
              <a:rPr lang="zh-CN" altLang="en-US" dirty="0">
                <a:latin typeface="微软雅黑" panose="020B0503020204020204" pitchFamily="34" charset="-122"/>
                <a:ea typeface="微软雅黑" panose="020B0503020204020204" pitchFamily="34" charset="-122"/>
              </a:rPr>
              <a:t>：衡量分割边界的准确性（越小越好）。</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Rand Error</a:t>
            </a:r>
            <a:r>
              <a:rPr lang="zh-CN" altLang="en-US" dirty="0">
                <a:latin typeface="微软雅黑" panose="020B0503020204020204" pitchFamily="34" charset="-122"/>
                <a:ea typeface="微软雅黑" panose="020B0503020204020204" pitchFamily="34" charset="-122"/>
              </a:rPr>
              <a:t>：衡量区域分割的全局一致性（越小越好）。</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Pixel Error</a:t>
            </a:r>
            <a:r>
              <a:rPr lang="zh-CN" altLang="en-US" dirty="0">
                <a:latin typeface="微软雅黑" panose="020B0503020204020204" pitchFamily="34" charset="-122"/>
                <a:ea typeface="微软雅黑" panose="020B0503020204020204" pitchFamily="34" charset="-122"/>
              </a:rPr>
              <a:t>：像素级错误率（越小越好）。</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704" y="0"/>
            <a:ext cx="3456384" cy="734108"/>
            <a:chOff x="-240704" y="246620"/>
            <a:chExt cx="3456384" cy="734108"/>
          </a:xfrm>
        </p:grpSpPr>
        <p:sp>
          <p:nvSpPr>
            <p:cNvPr id="3" name="矩形: 圆角 2"/>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4"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Experiments</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716280" y="4149090"/>
            <a:ext cx="5080000" cy="2245360"/>
          </a:xfrm>
          <a:prstGeom prst="rect">
            <a:avLst/>
          </a:prstGeom>
        </p:spPr>
        <p:txBody>
          <a:bodyPr>
            <a:spAutoFit/>
          </a:bodyPr>
          <a:lstStyle/>
          <a:p>
            <a:pPr marL="0" algn="l">
              <a:buClrTx/>
              <a:buSzTx/>
              <a:buFontTx/>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2.数据集</a:t>
            </a:r>
            <a:endPar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buClrTx/>
              <a:buSzTx/>
              <a:buFontTx/>
            </a:pPr>
            <a:endPar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buClrTx/>
              <a:buSzTx/>
              <a:buFontTx/>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EM Segmentation Challenge</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：30张电子显微镜图像（512×512），标注细胞与膜。</a:t>
            </a: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buClrTx/>
              <a:buSzTx/>
              <a:buFontTx/>
            </a:pP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buClrTx/>
              <a:buSzTx/>
              <a:buFontTx/>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ISBI细胞追踪挑战赛</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：PHC(</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胶质瘤细胞</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)与DIC(</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宫颈癌细胞</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)显微镜</a:t>
            </a: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695960" y="1196023"/>
            <a:ext cx="5080000" cy="2553335"/>
          </a:xfrm>
          <a:prstGeom prst="rect">
            <a:avLst/>
          </a:prstGeom>
        </p:spPr>
        <p:txBody>
          <a:bodyPr>
            <a:spAutoFit/>
          </a:bodyPr>
          <a:lstStyle/>
          <a:p>
            <a:pPr marL="0" indent="0">
              <a:spcBef>
                <a:spcPct val="0"/>
              </a:spcBef>
              <a:spcAft>
                <a:spcPct val="0"/>
              </a:spcAft>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 实验目标</a:t>
            </a:r>
            <a:endPar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0"/>
              </a:spcBef>
              <a:spcAft>
                <a:spcPct val="0"/>
              </a:spcAft>
            </a:pPr>
            <a:endPar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0"/>
              </a:spcBef>
              <a:spcAft>
                <a:spcPct val="0"/>
              </a:spcAft>
              <a:buFont typeface="Arial" panose="020B0604020202020204"/>
              <a:buChar char="•"/>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验证U-Net在少量标注数据下的有效性</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：通过数据增强（弹性变形等）提升模型泛化能力。</a:t>
            </a: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0"/>
              </a:spcBef>
              <a:spcAft>
                <a:spcPct val="0"/>
              </a:spcAft>
              <a:buFont typeface="Arial" panose="020B0604020202020204"/>
              <a:buChar char="•"/>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对比性能</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：与滑动窗口卷积网络（如Ciresan et al.）相比，展示U-Net在定位精度和速度上的优势</a:t>
            </a: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6096000" y="1196340"/>
            <a:ext cx="5462905" cy="2269490"/>
          </a:xfrm>
          <a:prstGeom prst="rect">
            <a:avLst/>
          </a:prstGeom>
        </p:spPr>
      </p:pic>
      <p:sp>
        <p:nvSpPr>
          <p:cNvPr id="8" name="文本框 7"/>
          <p:cNvSpPr txBox="1"/>
          <p:nvPr/>
        </p:nvSpPr>
        <p:spPr>
          <a:xfrm>
            <a:off x="6096000" y="3860483"/>
            <a:ext cx="5080000" cy="1322070"/>
          </a:xfrm>
          <a:prstGeom prst="rect">
            <a:avLst/>
          </a:prstGeom>
        </p:spPr>
        <p:txBody>
          <a:bodyPr>
            <a:spAutoFit/>
          </a:bodyPr>
          <a:lstStyle/>
          <a:p>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注：通过向组织者发送预测的膜概率图来获得评估。评估是通过在 10 个不同级别上对图进行阈值处理并计算“变形误差”、“Rand 误差”和“像素误差”来完成的。</a:t>
            </a:r>
            <a:endPar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40704" y="0"/>
            <a:ext cx="3456384" cy="734108"/>
            <a:chOff x="-240704" y="246620"/>
            <a:chExt cx="3456384" cy="734108"/>
          </a:xfrm>
        </p:grpSpPr>
        <p:sp>
          <p:nvSpPr>
            <p:cNvPr id="3" name="矩形: 圆角 2"/>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4"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Experiments</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623451" y="1412459"/>
            <a:ext cx="5080000" cy="5339080"/>
          </a:xfrm>
          <a:prstGeom prst="rect">
            <a:avLst/>
          </a:prstGeom>
        </p:spPr>
        <p:txBody>
          <a:bodyPr>
            <a:spAutoFit/>
          </a:bodyPr>
          <a:lstStyle/>
          <a:p>
            <a:pPr marL="0" algn="l">
              <a:buClrTx/>
              <a:buSzTx/>
              <a:buFontTx/>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任务1：电子显微镜（EM）神经元分割（ISBI 2012挑战赛）</a:t>
            </a:r>
            <a:endPar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buClrTx/>
              <a:buSzTx/>
              <a:buFontTx/>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数据集</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：30张512×512标注图像（果蝇幼虫神经组织）。</a:t>
            </a: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buClrTx/>
              <a:buSzTx/>
              <a:buFontTx/>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结果</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indent="0">
              <a:spcBef>
                <a:spcPct val="0"/>
              </a:spcBef>
              <a:spcAft>
                <a:spcPts val="500"/>
              </a:spcAft>
              <a:buFont typeface="Arial" panose="020B0604020202020204"/>
              <a:buChar char="◦"/>
            </a:pPr>
            <a:endParaRPr lang="zh-CN" altLang="en-US" sz="1600" b="0" i="0">
              <a:solidFill>
                <a:srgbClr val="000000"/>
              </a:solidFill>
              <a:latin typeface="Ubuntu"/>
              <a:ea typeface="Ubuntu"/>
            </a:endParaRPr>
          </a:p>
          <a:p>
            <a:pPr marL="0" lvl="1" indent="0">
              <a:spcBef>
                <a:spcPct val="0"/>
              </a:spcBef>
              <a:spcAft>
                <a:spcPts val="500"/>
              </a:spcAft>
              <a:buFont typeface="Arial" panose="020B0604020202020204"/>
              <a:buChar char="◦"/>
            </a:pPr>
            <a:endParaRPr lang="zh-CN" altLang="en-US" sz="1600" b="0" i="0">
              <a:solidFill>
                <a:srgbClr val="000000"/>
              </a:solidFill>
              <a:latin typeface="Ubuntu"/>
              <a:ea typeface="Ubuntu"/>
            </a:endParaRPr>
          </a:p>
          <a:p>
            <a:pPr marL="0" lvl="1" indent="0">
              <a:spcBef>
                <a:spcPct val="0"/>
              </a:spcBef>
              <a:spcAft>
                <a:spcPts val="500"/>
              </a:spcAft>
              <a:buFont typeface="Arial" panose="020B0604020202020204"/>
              <a:buChar char="◦"/>
            </a:pPr>
            <a:endParaRPr lang="zh-CN" altLang="en-US" sz="1600" b="0" i="0">
              <a:solidFill>
                <a:srgbClr val="000000"/>
              </a:solidFill>
              <a:latin typeface="Ubuntu"/>
              <a:ea typeface="Ubuntu"/>
            </a:endParaRPr>
          </a:p>
          <a:p>
            <a:pPr marL="0" lvl="1" indent="0">
              <a:spcBef>
                <a:spcPct val="0"/>
              </a:spcBef>
              <a:spcAft>
                <a:spcPts val="500"/>
              </a:spcAft>
              <a:buFont typeface="Arial" panose="020B0604020202020204"/>
              <a:buChar char="◦"/>
            </a:pPr>
            <a:endParaRPr lang="zh-CN" altLang="en-US" sz="1600" b="0" i="0">
              <a:solidFill>
                <a:srgbClr val="000000"/>
              </a:solidFill>
              <a:latin typeface="Ubuntu"/>
              <a:ea typeface="Ubuntu"/>
            </a:endParaRPr>
          </a:p>
          <a:p>
            <a:pPr marL="0" lvl="1" indent="0">
              <a:spcBef>
                <a:spcPct val="0"/>
              </a:spcBef>
              <a:spcAft>
                <a:spcPts val="500"/>
              </a:spcAft>
              <a:buFont typeface="Arial" panose="020B0604020202020204"/>
              <a:buChar char="◦"/>
            </a:pPr>
            <a:endParaRPr lang="zh-CN" altLang="en-US" sz="1600" b="0" i="0">
              <a:solidFill>
                <a:srgbClr val="000000"/>
              </a:solidFill>
              <a:latin typeface="Ubuntu"/>
              <a:ea typeface="Ubuntu"/>
            </a:endParaRPr>
          </a:p>
          <a:p>
            <a:pPr marL="0" lvl="1" indent="0">
              <a:spcBef>
                <a:spcPct val="0"/>
              </a:spcBef>
              <a:spcAft>
                <a:spcPts val="500"/>
              </a:spcAft>
              <a:buFont typeface="Arial" panose="020B0604020202020204"/>
              <a:buChar char="◦"/>
            </a:pPr>
            <a:endParaRPr lang="zh-CN" altLang="en-US" sz="1600" b="0" i="0">
              <a:solidFill>
                <a:srgbClr val="000000"/>
              </a:solidFill>
              <a:latin typeface="Ubuntu"/>
              <a:ea typeface="Ubuntu"/>
            </a:endParaRPr>
          </a:p>
          <a:p>
            <a:pPr marL="0" algn="l">
              <a:buClrTx/>
              <a:buSzTx/>
              <a:buNone/>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任务2：光学显微镜细胞分割（ISBI 2015细胞追踪挑战赛）</a:t>
            </a:r>
            <a:endPar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buClrTx/>
              <a:buSzTx/>
              <a:buFont typeface="Arial" panose="020B0604020202020204"/>
              <a:buChar char="•"/>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PhC-U373数据集</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（胶质瘤细胞）：</a:t>
            </a: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algn="l">
              <a:buClrTx/>
              <a:buSzTx/>
              <a:buFont typeface="Arial" panose="020B0604020202020204"/>
              <a:buChar char="◦"/>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IOU 92%</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（第二名为83%）。</a:t>
            </a: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algn="l">
              <a:buClrTx/>
              <a:buSzTx/>
              <a:buFont typeface="Arial" panose="020B0604020202020204"/>
              <a:buChar char="•"/>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DIC-HeLa数据集</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（宫颈癌细胞）：</a:t>
            </a:r>
            <a:endPar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algn="l">
              <a:buClrTx/>
              <a:buSzTx/>
              <a:buFont typeface="Arial" panose="020B0604020202020204"/>
              <a:buChar char="◦"/>
            </a:pPr>
            <a:r>
              <a:rPr lang="zh-CN" altLang="en-US" sz="200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IOU 77.5%</a:t>
            </a:r>
            <a:r>
              <a:rPr lang="zh-CN" altLang="en-US" sz="2000" b="0" i="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（第二名为46%）。</a:t>
            </a:r>
            <a:endParaRPr lang="zh-CN" altLang="en-US" sz="1600" b="0" i="0">
              <a:solidFill>
                <a:srgbClr val="000000"/>
              </a:solidFill>
              <a:latin typeface="Ubuntu"/>
              <a:ea typeface="Ubuntu"/>
            </a:endParaRPr>
          </a:p>
        </p:txBody>
      </p:sp>
      <p:sp>
        <p:nvSpPr>
          <p:cNvPr id="6" name="文本框 5"/>
          <p:cNvSpPr txBox="1"/>
          <p:nvPr/>
        </p:nvSpPr>
        <p:spPr>
          <a:xfrm>
            <a:off x="551061" y="921286"/>
            <a:ext cx="4064000" cy="454868"/>
          </a:xfrm>
          <a:prstGeom prst="rect">
            <a:avLst/>
          </a:prstGeom>
          <a:noFill/>
        </p:spPr>
        <p:txBody>
          <a:bodyPr wrap="square" rtlCol="0">
            <a:spAutoFit/>
          </a:bodyPr>
          <a:lstStyle/>
          <a:p>
            <a:pPr algn="l">
              <a:lnSpc>
                <a:spcPct val="130000"/>
              </a:lnSpc>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实验结果</a:t>
            </a:r>
            <a:endParaRPr lang="zh-CN" altLang="en-US" sz="2000" dirty="0">
              <a:latin typeface="+mn-ea"/>
            </a:endParaRPr>
          </a:p>
        </p:txBody>
      </p:sp>
      <p:pic>
        <p:nvPicPr>
          <p:cNvPr id="7" name="图片 6"/>
          <p:cNvPicPr>
            <a:picLocks noChangeAspect="1"/>
          </p:cNvPicPr>
          <p:nvPr/>
        </p:nvPicPr>
        <p:blipFill>
          <a:blip r:embed="rId1"/>
          <a:stretch>
            <a:fillRect/>
          </a:stretch>
        </p:blipFill>
        <p:spPr>
          <a:xfrm>
            <a:off x="5591691" y="4004846"/>
            <a:ext cx="5501640" cy="2138680"/>
          </a:xfrm>
          <a:prstGeom prst="rect">
            <a:avLst/>
          </a:prstGeom>
        </p:spPr>
      </p:pic>
      <p:sp>
        <p:nvSpPr>
          <p:cNvPr id="8" name="文本框 7"/>
          <p:cNvSpPr txBox="1"/>
          <p:nvPr/>
        </p:nvSpPr>
        <p:spPr>
          <a:xfrm>
            <a:off x="727591" y="2996784"/>
            <a:ext cx="5080000" cy="1322070"/>
          </a:xfrm>
          <a:prstGeom prst="rect">
            <a:avLst/>
          </a:prstGeom>
        </p:spPr>
        <p:txBody>
          <a:bodyPr>
            <a:spAutoFit/>
          </a:bodyPr>
          <a:lstStyle/>
          <a:p>
            <a:pPr algn="l">
              <a:buClrTx/>
              <a:buSzTx/>
              <a:buFontTx/>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u‑net（在输入数据的7个旋转版本上平均）无需任何进一步的前后处理即 可实现0.0003529的变形误差和0.0382的rand误差，比滑动窗口卷积网络结果要好得多。</a:t>
            </a:r>
            <a:endPar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5519936" y="1412776"/>
            <a:ext cx="6532245" cy="2056765"/>
          </a:xfrm>
          <a:prstGeom prst="rect">
            <a:avLst/>
          </a:prstGeom>
        </p:spPr>
      </p:pic>
      <p:cxnSp>
        <p:nvCxnSpPr>
          <p:cNvPr id="10" name="直接箭头连接符 9"/>
          <p:cNvCxnSpPr/>
          <p:nvPr/>
        </p:nvCxnSpPr>
        <p:spPr>
          <a:xfrm flipH="1">
            <a:off x="9263896" y="5593616"/>
            <a:ext cx="635" cy="355600"/>
          </a:xfrm>
          <a:prstGeom prst="straightConnector1">
            <a:avLst/>
          </a:prstGeom>
          <a:ln w="31750" cap="rnd">
            <a:solidFill>
              <a:srgbClr val="FF0000"/>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1" name="直接箭头连接符 10"/>
          <p:cNvCxnSpPr/>
          <p:nvPr/>
        </p:nvCxnSpPr>
        <p:spPr>
          <a:xfrm flipH="1">
            <a:off x="10344031" y="5593616"/>
            <a:ext cx="635" cy="355600"/>
          </a:xfrm>
          <a:prstGeom prst="straightConnector1">
            <a:avLst/>
          </a:prstGeom>
          <a:ln w="31750" cap="rnd">
            <a:solidFill>
              <a:srgbClr val="FF0000"/>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368" y="1124744"/>
            <a:ext cx="11878299" cy="1309461"/>
          </a:xfrm>
          <a:prstGeom prst="rect">
            <a:avLst/>
          </a:prstGeom>
          <a:noFill/>
        </p:spPr>
        <p:txBody>
          <a:bodyPr wrap="square" rtlCol="0">
            <a:spAutoFit/>
          </a:bodyPr>
          <a:lstStyle/>
          <a:p>
            <a:pPr>
              <a:lnSpc>
                <a:spcPct val="130000"/>
              </a:lnSpc>
            </a:pPr>
            <a:r>
              <a:rPr lang="zh-CN" altLang="en-US" sz="3200" b="1" spc="100" dirty="0">
                <a:solidFill>
                  <a:prstClr val="black"/>
                </a:solidFill>
                <a:latin typeface="Arial" panose="020B0604020202020204" pitchFamily="34" charset="0"/>
                <a:ea typeface="微软雅黑" panose="020B0503020204020204" pitchFamily="34" charset="-122"/>
                <a:cs typeface="Arial" panose="020B0604020202020204" pitchFamily="34" charset="0"/>
              </a:rPr>
              <a:t>总结：</a:t>
            </a:r>
            <a:endParaRPr lang="en-US" altLang="zh-CN" sz="3200" b="1" spc="1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a:p>
            <a:pPr>
              <a:lnSpc>
                <a:spcPct val="130000"/>
              </a:lnSpc>
            </a:pPr>
            <a:r>
              <a:rPr lang="en-US"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spc="100" dirty="0">
                <a:solidFill>
                  <a:prstClr val="black"/>
                </a:solidFill>
                <a:latin typeface="Arial" panose="020B0604020202020204" pitchFamily="34" charset="0"/>
                <a:ea typeface="微软雅黑" panose="020B0503020204020204" pitchFamily="34" charset="-122"/>
                <a:cs typeface="Arial" panose="020B0604020202020204" pitchFamily="34" charset="0"/>
              </a:rPr>
              <a:t>U-Net </a:t>
            </a:r>
            <a:r>
              <a:rPr lang="zh-CN" altLang="en-US" sz="3200" b="1" spc="100" dirty="0">
                <a:solidFill>
                  <a:prstClr val="black"/>
                </a:solidFill>
                <a:latin typeface="Arial" panose="020B0604020202020204" pitchFamily="34" charset="0"/>
                <a:ea typeface="微软雅黑" panose="020B0503020204020204" pitchFamily="34" charset="-122"/>
                <a:cs typeface="Arial" panose="020B0604020202020204" pitchFamily="34" charset="0"/>
              </a:rPr>
              <a:t>是给医学图片 “画轮廓、分区域” 的工具</a:t>
            </a:r>
            <a:endParaRPr lang="zh-CN" altLang="en-US" sz="3200" b="1" spc="1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p:cNvSpPr txBox="1"/>
          <p:nvPr/>
        </p:nvSpPr>
        <p:spPr>
          <a:xfrm>
            <a:off x="840897" y="2160414"/>
            <a:ext cx="10697541" cy="5022978"/>
          </a:xfrm>
          <a:prstGeom prst="rect">
            <a:avLst/>
          </a:prstGeom>
          <a:noFill/>
        </p:spPr>
        <p:txBody>
          <a:bodyPr wrap="square" rtlCol="0">
            <a:spAutoFit/>
          </a:bodyPr>
          <a:lstStyle/>
          <a:p>
            <a:pPr>
              <a:lnSpc>
                <a:spcPct val="150000"/>
              </a:lnSpc>
            </a:pP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优点是：</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b="1" spc="100" dirty="0">
                <a:solidFill>
                  <a:srgbClr val="C00000"/>
                </a:solidFill>
                <a:latin typeface="Arial" panose="020B0604020202020204" pitchFamily="34" charset="0"/>
                <a:ea typeface="微软雅黑" panose="020B0503020204020204" pitchFamily="34" charset="-122"/>
                <a:cs typeface="Arial" panose="020B0604020202020204" pitchFamily="34" charset="0"/>
              </a:rPr>
              <a:t>1.</a:t>
            </a:r>
            <a:r>
              <a:rPr lang="zh-CN" altLang="en-US" sz="2000" b="1" spc="100" dirty="0">
                <a:solidFill>
                  <a:srgbClr val="C00000"/>
                </a:solidFill>
                <a:latin typeface="Arial" panose="020B0604020202020204" pitchFamily="34" charset="0"/>
                <a:ea typeface="微软雅黑" panose="020B0503020204020204" pitchFamily="34" charset="-122"/>
                <a:cs typeface="Arial" panose="020B0604020202020204" pitchFamily="34" charset="0"/>
              </a:rPr>
              <a:t>样本少也能学好：</a:t>
            </a:r>
            <a:endParaRPr lang="en-US" altLang="zh-CN" sz="2000" b="1" spc="100"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用很少的标注图片，也能精准地给医学图片里的每个像素 “分类”</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通过数据增强：比如给原图做拉伸、旋转，让模型见过各种 “变形版” 的样本，学出抗干扰能力。</a:t>
            </a:r>
            <a:endPar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b="1" spc="100" dirty="0">
                <a:solidFill>
                  <a:srgbClr val="C00000"/>
                </a:solidFill>
                <a:latin typeface="Arial" panose="020B0604020202020204" pitchFamily="34" charset="0"/>
                <a:ea typeface="微软雅黑" panose="020B0503020204020204" pitchFamily="34" charset="-122"/>
                <a:cs typeface="Arial" panose="020B0604020202020204" pitchFamily="34" charset="0"/>
              </a:rPr>
              <a:t>2.</a:t>
            </a:r>
            <a:r>
              <a:rPr lang="zh-CN" altLang="en-US" sz="2000" b="1" spc="100" dirty="0">
                <a:solidFill>
                  <a:srgbClr val="C00000"/>
                </a:solidFill>
                <a:latin typeface="Arial" panose="020B0604020202020204" pitchFamily="34" charset="0"/>
                <a:ea typeface="微软雅黑" panose="020B0503020204020204" pitchFamily="34" charset="-122"/>
                <a:cs typeface="Arial" panose="020B0604020202020204" pitchFamily="34" charset="0"/>
              </a:rPr>
              <a:t>分割精准、速度快：</a:t>
            </a:r>
            <a:endParaRPr lang="en-US" altLang="zh-CN" sz="2000" b="1" spc="100"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通过收缩路径捕捉上下文信息与扩张路径结合高分辨率特征实现精准定位</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b="1" spc="100" dirty="0">
                <a:solidFill>
                  <a:srgbClr val="C00000"/>
                </a:solidFill>
                <a:latin typeface="Arial" panose="020B0604020202020204" pitchFamily="34" charset="0"/>
                <a:ea typeface="微软雅黑" panose="020B0503020204020204" pitchFamily="34" charset="-122"/>
                <a:cs typeface="Arial" panose="020B0604020202020204" pitchFamily="34" charset="0"/>
              </a:rPr>
              <a:t>3.</a:t>
            </a:r>
            <a:r>
              <a:rPr lang="zh-CN" altLang="en-US" sz="2000" b="1" spc="100" dirty="0">
                <a:solidFill>
                  <a:srgbClr val="C00000"/>
                </a:solidFill>
                <a:latin typeface="Arial" panose="020B0604020202020204" pitchFamily="34" charset="0"/>
                <a:ea typeface="微软雅黑" panose="020B0503020204020204" pitchFamily="34" charset="-122"/>
                <a:cs typeface="Arial" panose="020B0604020202020204" pitchFamily="34" charset="0"/>
              </a:rPr>
              <a:t>开源：</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现在它的代码和训练好的模型均已公开，可直接使用。</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endPar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240704" y="0"/>
            <a:ext cx="3456384" cy="734108"/>
            <a:chOff x="-240704" y="246620"/>
            <a:chExt cx="3456384" cy="734108"/>
          </a:xfrm>
        </p:grpSpPr>
        <p:sp>
          <p:nvSpPr>
            <p:cNvPr id="8" name="矩形: 圆角 7"/>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9"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Conclusion</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1464" y="1484784"/>
            <a:ext cx="9433048" cy="2935547"/>
          </a:xfrm>
          <a:prstGeom prst="rect">
            <a:avLst/>
          </a:prstGeom>
          <a:noFill/>
        </p:spPr>
        <p:txBody>
          <a:bodyPr wrap="square" rtlCol="0">
            <a:spAutoFit/>
          </a:bodyPr>
          <a:lstStyle/>
          <a:p>
            <a:pPr algn="just">
              <a:lnSpc>
                <a:spcPct val="200000"/>
              </a:lnSpc>
            </a:pPr>
            <a:r>
              <a:rPr lang="zh-CN" altLang="en-US" sz="2400" dirty="0">
                <a:latin typeface="微软雅黑" panose="020B0503020204020204" pitchFamily="34" charset="-122"/>
                <a:ea typeface="微软雅黑" panose="020B0503020204020204" pitchFamily="34" charset="-122"/>
              </a:rPr>
              <a:t>小组分工：</a:t>
            </a:r>
            <a:endParaRPr lang="en-US" altLang="zh-CN" sz="2400" dirty="0">
              <a:latin typeface="微软雅黑" panose="020B0503020204020204" pitchFamily="34" charset="-122"/>
              <a:ea typeface="微软雅黑" panose="020B0503020204020204" pitchFamily="34" charset="-122"/>
            </a:endParaRPr>
          </a:p>
          <a:p>
            <a:pPr algn="just">
              <a:lnSpc>
                <a:spcPct val="200000"/>
              </a:lnSpc>
            </a:pPr>
            <a:r>
              <a:rPr lang="zh-CN" altLang="en-US" sz="2400" dirty="0">
                <a:latin typeface="微软雅黑" panose="020B0503020204020204" pitchFamily="34" charset="-122"/>
                <a:ea typeface="微软雅黑" panose="020B0503020204020204" pitchFamily="34" charset="-122"/>
              </a:rPr>
              <a:t>姚岚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刘凤菲：</a:t>
            </a:r>
            <a:r>
              <a:rPr lang="en-US" altLang="zh-CN" sz="2400" dirty="0">
                <a:latin typeface="微软雅黑" panose="020B0503020204020204" pitchFamily="34" charset="-122"/>
                <a:ea typeface="微软雅黑" panose="020B0503020204020204" pitchFamily="34" charset="-122"/>
              </a:rPr>
              <a:t>Abstract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Introduction</a:t>
            </a:r>
            <a:endParaRPr lang="en-US" altLang="zh-CN" sz="2400" dirty="0">
              <a:latin typeface="微软雅黑" panose="020B0503020204020204" pitchFamily="34" charset="-122"/>
              <a:ea typeface="微软雅黑" panose="020B0503020204020204" pitchFamily="34" charset="-122"/>
            </a:endParaRPr>
          </a:p>
          <a:p>
            <a:pPr algn="just">
              <a:lnSpc>
                <a:spcPct val="200000"/>
              </a:lnSpc>
            </a:pPr>
            <a:r>
              <a:rPr lang="zh-CN" altLang="en-US" sz="2400" dirty="0">
                <a:latin typeface="微软雅黑" panose="020B0503020204020204" pitchFamily="34" charset="-122"/>
                <a:ea typeface="微软雅黑" panose="020B0503020204020204" pitchFamily="34" charset="-122"/>
              </a:rPr>
              <a:t>杨倩：</a:t>
            </a:r>
            <a:r>
              <a:rPr lang="en-US" altLang="zh-CN" sz="2400" dirty="0">
                <a:latin typeface="微软雅黑" panose="020B0503020204020204" pitchFamily="34" charset="-122"/>
                <a:ea typeface="微软雅黑" panose="020B0503020204020204" pitchFamily="34" charset="-122"/>
              </a:rPr>
              <a:t>Network Architecture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Training</a:t>
            </a:r>
            <a:endParaRPr lang="en-US" altLang="zh-CN" sz="2400" dirty="0">
              <a:latin typeface="微软雅黑" panose="020B0503020204020204" pitchFamily="34" charset="-122"/>
              <a:ea typeface="微软雅黑" panose="020B0503020204020204" pitchFamily="34" charset="-122"/>
            </a:endParaRPr>
          </a:p>
          <a:p>
            <a:pPr algn="just">
              <a:lnSpc>
                <a:spcPct val="200000"/>
              </a:lnSpc>
            </a:pPr>
            <a:r>
              <a:rPr lang="zh-CN" altLang="en-US" sz="2400" dirty="0">
                <a:latin typeface="微软雅黑" panose="020B0503020204020204" pitchFamily="34" charset="-122"/>
                <a:ea typeface="微软雅黑" panose="020B0503020204020204" pitchFamily="34" charset="-122"/>
              </a:rPr>
              <a:t>王宗斐：</a:t>
            </a:r>
            <a:r>
              <a:rPr lang="en-US" altLang="zh-CN" sz="2400" dirty="0">
                <a:latin typeface="微软雅黑" panose="020B0503020204020204" pitchFamily="34" charset="-122"/>
                <a:ea typeface="微软雅黑" panose="020B0503020204020204" pitchFamily="34" charset="-122"/>
              </a:rPr>
              <a:t>Experiments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Conclusion</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264501" y="1237298"/>
            <a:ext cx="9662997" cy="4383404"/>
          </a:xfrm>
          <a:prstGeom prst="rect">
            <a:avLst/>
          </a:prstGeom>
        </p:spPr>
      </p:pic>
      <p:sp>
        <p:nvSpPr>
          <p:cNvPr id="4" name="文本框 3"/>
          <p:cNvSpPr txBox="1"/>
          <p:nvPr/>
        </p:nvSpPr>
        <p:spPr>
          <a:xfrm>
            <a:off x="3071664" y="2420888"/>
            <a:ext cx="8064896" cy="853567"/>
          </a:xfrm>
          <a:prstGeom prst="rect">
            <a:avLst/>
          </a:prstGeom>
          <a:noFill/>
        </p:spPr>
        <p:txBody>
          <a:bodyPr wrap="square" rtlCol="0">
            <a:spAutoFit/>
          </a:bodyPr>
          <a:lstStyle/>
          <a:p>
            <a:pPr>
              <a:lnSpc>
                <a:spcPct val="130000"/>
              </a:lnSpc>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“假设你有一张显微镜拍的细胞照片，想让电脑自动把每个细胞标出来</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30000"/>
              </a:lnSpc>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（比如涂成不同颜色）。这就是‘图像分割’的任务</a:t>
            </a:r>
            <a:r>
              <a:rPr lang="zh-CN" altLang="en-US" dirty="0"/>
              <a:t>。</a:t>
            </a:r>
            <a:endPar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40704" y="0"/>
            <a:ext cx="3456384" cy="734108"/>
            <a:chOff x="-240704" y="246620"/>
            <a:chExt cx="3456384" cy="734108"/>
          </a:xfrm>
        </p:grpSpPr>
        <p:sp>
          <p:nvSpPr>
            <p:cNvPr id="2" name="矩形: 圆角 1"/>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3"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Abstract</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13" name="图片 12"/>
          <p:cNvPicPr>
            <a:picLocks noChangeAspect="1"/>
          </p:cNvPicPr>
          <p:nvPr/>
        </p:nvPicPr>
        <p:blipFill>
          <a:blip r:embed="rId1"/>
          <a:stretch>
            <a:fillRect/>
          </a:stretch>
        </p:blipFill>
        <p:spPr>
          <a:xfrm>
            <a:off x="-96688" y="1304764"/>
            <a:ext cx="6739418" cy="4248472"/>
          </a:xfrm>
          <a:prstGeom prst="rect">
            <a:avLst/>
          </a:prstGeom>
        </p:spPr>
      </p:pic>
      <p:sp>
        <p:nvSpPr>
          <p:cNvPr id="14" name="文本框 13"/>
          <p:cNvSpPr txBox="1"/>
          <p:nvPr/>
        </p:nvSpPr>
        <p:spPr>
          <a:xfrm>
            <a:off x="6534992" y="582564"/>
            <a:ext cx="5622751" cy="6275436"/>
          </a:xfrm>
          <a:prstGeom prst="rect">
            <a:avLst/>
          </a:prstGeom>
          <a:noFill/>
        </p:spPr>
        <p:txBody>
          <a:bodyPr wrap="square" rtlCol="0">
            <a:spAutoFit/>
          </a:bodyPr>
          <a:lstStyle/>
          <a:p>
            <a:pPr>
              <a:lnSpc>
                <a:spcPct val="150000"/>
              </a:lnSpc>
            </a:pP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卷积网络的典型用途是分类任务，其中图像的输出是一个单个类标签。</a:t>
            </a:r>
            <a:endPar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在许多视觉任务中，特别是在生物医学图像处理中，期望的</a:t>
            </a: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输出应包括定位</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，即每个像素都应该分配一个类标签。然而，在生物医学任务中，通常数千张训练图像是无法企及的。</a:t>
            </a:r>
            <a:endPar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b="1" spc="100" dirty="0">
                <a:solidFill>
                  <a:srgbClr val="C00000"/>
                </a:solidFill>
                <a:latin typeface="Arial" panose="020B0604020202020204" pitchFamily="34" charset="0"/>
                <a:ea typeface="微软雅黑" panose="020B0503020204020204" pitchFamily="34" charset="-122"/>
                <a:cs typeface="Arial" panose="020B0604020202020204" pitchFamily="34" charset="0"/>
              </a:rPr>
              <a:t>现有方法局限</a:t>
            </a:r>
            <a:endParaRPr lang="en-US" altLang="zh-CN" b="1" spc="100"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zh-CN" altLang="en-US" b="1" spc="100" dirty="0">
                <a:solidFill>
                  <a:srgbClr val="C00000"/>
                </a:solidFill>
                <a:latin typeface="Arial" panose="020B0604020202020204" pitchFamily="34" charset="0"/>
                <a:ea typeface="微软雅黑" panose="020B0503020204020204" pitchFamily="34" charset="-122"/>
                <a:cs typeface="Arial" panose="020B0604020202020204" pitchFamily="34" charset="0"/>
              </a:rPr>
              <a:t> </a:t>
            </a:r>
            <a:r>
              <a:rPr lang="zh-CN" altLang="en-US" spc="100" dirty="0">
                <a:latin typeface="Arial" panose="020B0604020202020204" pitchFamily="34" charset="0"/>
                <a:ea typeface="微软雅黑" panose="020B0503020204020204" pitchFamily="34" charset="-122"/>
                <a:cs typeface="Arial" panose="020B0604020202020204" pitchFamily="34" charset="0"/>
              </a:rPr>
              <a:t>在本文中，我们提出了一种网络和训练策略，该策略依赖于数据增强的强大使用，以更有效地使用可用的注释样本。 该体系结构包括</a:t>
            </a:r>
            <a:r>
              <a:rPr lang="zh-CN" altLang="en-US" b="1" spc="100" dirty="0">
                <a:latin typeface="Arial" panose="020B0604020202020204" pitchFamily="34" charset="0"/>
                <a:ea typeface="微软雅黑" panose="020B0503020204020204" pitchFamily="34" charset="-122"/>
                <a:cs typeface="Arial" panose="020B0604020202020204" pitchFamily="34" charset="0"/>
              </a:rPr>
              <a:t>捕获上下文的收缩路径和支持精确定位的对称扩展路径</a:t>
            </a:r>
            <a:r>
              <a:rPr lang="zh-CN" altLang="en-US" spc="100" dirty="0">
                <a:latin typeface="Arial" panose="020B0604020202020204" pitchFamily="34" charset="0"/>
                <a:ea typeface="微软雅黑" panose="020B0503020204020204" pitchFamily="34" charset="-122"/>
                <a:cs typeface="Arial" panose="020B0604020202020204" pitchFamily="34" charset="0"/>
              </a:rPr>
              <a:t>。 我们表明，这样的网络</a:t>
            </a:r>
            <a:r>
              <a:rPr lang="zh-CN" altLang="en-US" b="1" spc="100" dirty="0">
                <a:latin typeface="Arial" panose="020B0604020202020204" pitchFamily="34" charset="0"/>
                <a:ea typeface="微软雅黑" panose="020B0503020204020204" pitchFamily="34" charset="-122"/>
                <a:cs typeface="Arial" panose="020B0604020202020204" pitchFamily="34" charset="0"/>
              </a:rPr>
              <a:t>可以从很少的图像中进行端到端训练</a:t>
            </a:r>
            <a:r>
              <a:rPr lang="zh-CN" altLang="en-US" spc="100" dirty="0">
                <a:latin typeface="Arial" panose="020B0604020202020204" pitchFamily="34" charset="0"/>
                <a:ea typeface="微软雅黑" panose="020B0503020204020204" pitchFamily="34" charset="-122"/>
                <a:cs typeface="Arial" panose="020B0604020202020204" pitchFamily="34" charset="0"/>
              </a:rPr>
              <a:t>，并且在</a:t>
            </a:r>
            <a:r>
              <a:rPr lang="en-US" altLang="zh-CN" spc="100" dirty="0">
                <a:latin typeface="Arial" panose="020B0604020202020204" pitchFamily="34" charset="0"/>
                <a:ea typeface="微软雅黑" panose="020B0503020204020204" pitchFamily="34" charset="-122"/>
                <a:cs typeface="Arial" panose="020B0604020202020204" pitchFamily="34" charset="0"/>
              </a:rPr>
              <a:t>ISBI</a:t>
            </a:r>
            <a:r>
              <a:rPr lang="zh-CN" altLang="en-US" spc="100" dirty="0">
                <a:latin typeface="Arial" panose="020B0604020202020204" pitchFamily="34" charset="0"/>
                <a:ea typeface="微软雅黑" panose="020B0503020204020204" pitchFamily="34" charset="-122"/>
                <a:cs typeface="Arial" panose="020B0604020202020204" pitchFamily="34" charset="0"/>
              </a:rPr>
              <a:t>挑战中优于先前的最佳方法（滑动窗口卷积网络），以分割电子显微镜堆栈中的神经元结构。</a:t>
            </a:r>
            <a:endParaRPr lang="en-US" altLang="zh-CN" spc="1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40704" y="0"/>
            <a:ext cx="3456384" cy="734108"/>
            <a:chOff x="-240704" y="246620"/>
            <a:chExt cx="3456384" cy="734108"/>
          </a:xfrm>
        </p:grpSpPr>
        <p:sp>
          <p:nvSpPr>
            <p:cNvPr id="6" name="矩形: 圆角 5"/>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7"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p:cNvSpPr txBox="1"/>
          <p:nvPr/>
        </p:nvSpPr>
        <p:spPr>
          <a:xfrm>
            <a:off x="551815" y="1055370"/>
            <a:ext cx="7310755" cy="570865"/>
          </a:xfrm>
          <a:prstGeom prst="rect">
            <a:avLst/>
          </a:prstGeom>
          <a:noFill/>
        </p:spPr>
        <p:txBody>
          <a:bodyPr wrap="square" rtlCol="0">
            <a:spAutoFit/>
          </a:bodyPr>
          <a:lstStyle/>
          <a:p>
            <a:pPr algn="l">
              <a:lnSpc>
                <a:spcPct val="130000"/>
              </a:lnSpc>
            </a:pPr>
            <a:r>
              <a:rPr lang="zh-CN" altLang="en-US" sz="2400" dirty="0">
                <a:latin typeface="微软雅黑" panose="020B0503020204020204" pitchFamily="34" charset="-122"/>
                <a:ea typeface="微软雅黑" panose="020B0503020204020204" pitchFamily="34" charset="-122"/>
              </a:rPr>
              <a:t>深度学习在视觉识别中的突破与生物医学领域的挑战</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55266" y="1916579"/>
            <a:ext cx="1851660" cy="1531620"/>
          </a:xfrm>
          <a:prstGeom prst="rect">
            <a:avLst/>
          </a:prstGeom>
        </p:spPr>
      </p:pic>
      <p:pic>
        <p:nvPicPr>
          <p:cNvPr id="4" name="图片 3"/>
          <p:cNvPicPr>
            <a:picLocks noChangeAspect="1"/>
          </p:cNvPicPr>
          <p:nvPr/>
        </p:nvPicPr>
        <p:blipFill>
          <a:blip r:embed="rId2"/>
          <a:stretch>
            <a:fillRect/>
          </a:stretch>
        </p:blipFill>
        <p:spPr>
          <a:xfrm>
            <a:off x="1055648" y="4148747"/>
            <a:ext cx="1661160" cy="1516380"/>
          </a:xfrm>
          <a:prstGeom prst="rect">
            <a:avLst/>
          </a:prstGeom>
        </p:spPr>
      </p:pic>
      <p:sp>
        <p:nvSpPr>
          <p:cNvPr id="8" name="文本框 7"/>
          <p:cNvSpPr txBox="1"/>
          <p:nvPr/>
        </p:nvSpPr>
        <p:spPr>
          <a:xfrm>
            <a:off x="3143781" y="1700679"/>
            <a:ext cx="4064000" cy="491490"/>
          </a:xfrm>
          <a:prstGeom prst="rect">
            <a:avLst/>
          </a:prstGeom>
          <a:noFill/>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核心背景</a:t>
            </a:r>
            <a:endParaRPr lang="zh-CN" altLang="en-US" sz="20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143885" y="2241550"/>
            <a:ext cx="8034655" cy="1529715"/>
          </a:xfrm>
          <a:prstGeom prst="rect">
            <a:avLst/>
          </a:prstGeom>
          <a:noFill/>
        </p:spPr>
        <p:txBody>
          <a:bodyPr wrap="square" rtlCol="0" anchor="t">
            <a:spAutoFit/>
          </a:bodyPr>
          <a:lstStyle/>
          <a:p>
            <a:pPr>
              <a:lnSpc>
                <a:spcPct val="130000"/>
              </a:lnSpc>
            </a:pPr>
            <a:r>
              <a:rPr lang="zh-CN" altLang="en-US" dirty="0">
                <a:latin typeface="微软雅黑" panose="020B0503020204020204" pitchFamily="34" charset="-122"/>
                <a:ea typeface="微软雅黑" panose="020B0503020204020204" pitchFamily="34" charset="-122"/>
              </a:rPr>
              <a:t>近两年来，深度卷积网络在多项视觉识别任务中超越传统方法（如</a:t>
            </a:r>
            <a:r>
              <a:rPr lang="en-US" altLang="zh-CN" dirty="0">
                <a:latin typeface="微软雅黑" panose="020B0503020204020204" pitchFamily="34" charset="-122"/>
                <a:ea typeface="微软雅黑" panose="020B0503020204020204" pitchFamily="34" charset="-122"/>
              </a:rPr>
              <a:t> Krizhevsky </a:t>
            </a:r>
            <a:r>
              <a:rPr lang="zh-CN" altLang="en-US" dirty="0">
                <a:latin typeface="微软雅黑" panose="020B0503020204020204" pitchFamily="34" charset="-122"/>
                <a:ea typeface="微软雅黑" panose="020B0503020204020204" pitchFamily="34" charset="-122"/>
              </a:rPr>
              <a:t>等人</a:t>
            </a:r>
            <a:r>
              <a:rPr lang="en-US" altLang="zh-CN" dirty="0">
                <a:latin typeface="微软雅黑" panose="020B0503020204020204" pitchFamily="34" charset="-122"/>
                <a:ea typeface="微软雅黑" panose="020B0503020204020204" pitchFamily="34" charset="-122"/>
              </a:rPr>
              <a:t> 2012 </a:t>
            </a:r>
            <a:r>
              <a:rPr lang="zh-CN" altLang="en-US" dirty="0">
                <a:latin typeface="微软雅黑" panose="020B0503020204020204" pitchFamily="34" charset="-122"/>
                <a:ea typeface="微软雅黑" panose="020B0503020204020204" pitchFamily="34" charset="-122"/>
              </a:rPr>
              <a:t>年的工作）。</a:t>
            </a: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卷积网络虽早已存在，但受限于训练数据集规模和网络大小，早期进展有限；直到利用百万级图像的</a:t>
            </a:r>
            <a:r>
              <a:rPr lang="en-US" altLang="zh-CN" dirty="0">
                <a:latin typeface="微软雅黑" panose="020B0503020204020204" pitchFamily="34" charset="-122"/>
                <a:ea typeface="微软雅黑" panose="020B0503020204020204" pitchFamily="34" charset="-122"/>
              </a:rPr>
              <a:t> ImageNet </a:t>
            </a:r>
            <a:r>
              <a:rPr lang="zh-CN" altLang="en-US" dirty="0">
                <a:latin typeface="微软雅黑" panose="020B0503020204020204" pitchFamily="34" charset="-122"/>
                <a:ea typeface="微软雅黑" panose="020B0503020204020204" pitchFamily="34" charset="-122"/>
              </a:rPr>
              <a:t>数据集训练</a:t>
            </a:r>
            <a:r>
              <a:rPr lang="en-US" altLang="zh-CN" dirty="0">
                <a:latin typeface="微软雅黑" panose="020B0503020204020204" pitchFamily="34" charset="-122"/>
                <a:ea typeface="微软雅黑" panose="020B0503020204020204" pitchFamily="34" charset="-122"/>
              </a:rPr>
              <a:t> 8 </a:t>
            </a:r>
            <a:r>
              <a:rPr lang="zh-CN" altLang="en-US" dirty="0">
                <a:latin typeface="微软雅黑" panose="020B0503020204020204" pitchFamily="34" charset="-122"/>
                <a:ea typeface="微软雅黑" panose="020B0503020204020204" pitchFamily="34" charset="-122"/>
              </a:rPr>
              <a:t>层大型网络后，才实现突破。</a:t>
            </a:r>
            <a:endParaRPr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3143885" y="4467225"/>
            <a:ext cx="8189595" cy="1170305"/>
          </a:xfrm>
          <a:prstGeom prst="rect">
            <a:avLst/>
          </a:prstGeom>
          <a:noFill/>
        </p:spPr>
        <p:txBody>
          <a:bodyPr wrap="square" rtlCol="0" anchor="t">
            <a:spAutoFit/>
          </a:bodyPr>
          <a:lstStyle/>
          <a:p>
            <a:pPr>
              <a:lnSpc>
                <a:spcPct val="130000"/>
              </a:lnSpc>
            </a:pPr>
            <a:r>
              <a:rPr lang="zh-CN" altLang="en-US" dirty="0">
                <a:latin typeface="微软雅黑" panose="020B0503020204020204" pitchFamily="34" charset="-122"/>
                <a:ea typeface="微软雅黑" panose="020B0503020204020204" pitchFamily="34" charset="-122"/>
              </a:rPr>
              <a:t>传统卷积网络多用于分类任务（输出单类别标签），但生物医学图像处理需像素级定位（为每个像素分配类别标签）。</a:t>
            </a:r>
            <a:endParaRPr lang="zh-CN" altLang="en-US"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关键瓶颈：生物医学任务中，数千张训练图像通常难以获取，数据稀缺问题突出。</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144163" y="3892207"/>
            <a:ext cx="6096000" cy="491490"/>
          </a:xfrm>
          <a:prstGeom prst="rect">
            <a:avLst/>
          </a:prstGeom>
          <a:noFill/>
        </p:spPr>
        <p:txBody>
          <a:bodyPr wrap="square" rtlCol="0" anchor="t">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生物医学图像的特殊需求</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40704" y="0"/>
            <a:ext cx="3456384" cy="734108"/>
            <a:chOff x="-240704" y="246620"/>
            <a:chExt cx="3456384" cy="734108"/>
          </a:xfrm>
        </p:grpSpPr>
        <p:sp>
          <p:nvSpPr>
            <p:cNvPr id="6" name="矩形: 圆角 5"/>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9"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Introduction</a:t>
              </a:r>
              <a:endParaRPr kumimoji="0" lang="zh-CN" altLang="en-US" sz="2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p:cNvSpPr txBox="1"/>
          <p:nvPr/>
        </p:nvSpPr>
        <p:spPr>
          <a:xfrm>
            <a:off x="551180" y="1484630"/>
            <a:ext cx="10522585" cy="2249170"/>
          </a:xfrm>
          <a:prstGeom prst="rect">
            <a:avLst/>
          </a:prstGeom>
          <a:noFill/>
        </p:spPr>
        <p:txBody>
          <a:bodyPr wrap="square" rtlCol="0" anchor="t">
            <a:spAutoFit/>
          </a:bodyPr>
          <a:lstStyle/>
          <a:p>
            <a:pPr algn="l">
              <a:lnSpc>
                <a:spcPct val="130000"/>
              </a:lnSpc>
            </a:pPr>
            <a:r>
              <a:rPr lang="zh-CN" altLang="en-US" dirty="0">
                <a:latin typeface="微软雅黑" panose="020B0503020204020204" pitchFamily="34" charset="-122"/>
                <a:ea typeface="微软雅黑" panose="020B0503020204020204" pitchFamily="34" charset="-122"/>
              </a:rPr>
              <a:t>核心思路：通过输入像素周围的局部区域（补丁）预测每个像素的类别，从而实现定位；同时，利用补丁数量远多于原始图像的特点扩充训练数据。</a:t>
            </a:r>
            <a:endParaRPr lang="zh-CN" altLang="en-US" dirty="0">
              <a:latin typeface="微软雅黑" panose="020B0503020204020204" pitchFamily="34" charset="-122"/>
              <a:ea typeface="微软雅黑" panose="020B0503020204020204" pitchFamily="34" charset="-122"/>
            </a:endParaRPr>
          </a:p>
          <a:p>
            <a:pPr algn="l">
              <a:lnSpc>
                <a:spcPct val="130000"/>
              </a:lnSpc>
            </a:pPr>
            <a:r>
              <a:rPr lang="zh-CN" altLang="en-US" dirty="0">
                <a:latin typeface="微软雅黑" panose="020B0503020204020204" pitchFamily="34" charset="-122"/>
                <a:ea typeface="微软雅黑" panose="020B0503020204020204" pitchFamily="34" charset="-122"/>
              </a:rPr>
              <a:t>历史成果：曾以显著优势赢得</a:t>
            </a:r>
            <a:r>
              <a:rPr lang="en-US" altLang="zh-CN" dirty="0">
                <a:latin typeface="微软雅黑" panose="020B0503020204020204" pitchFamily="34" charset="-122"/>
                <a:ea typeface="微软雅黑" panose="020B0503020204020204" pitchFamily="34" charset="-122"/>
              </a:rPr>
              <a:t> 2012 </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 ISBI </a:t>
            </a:r>
            <a:r>
              <a:rPr lang="zh-CN" altLang="en-US" dirty="0">
                <a:latin typeface="微软雅黑" panose="020B0503020204020204" pitchFamily="34" charset="-122"/>
                <a:ea typeface="微软雅黑" panose="020B0503020204020204" pitchFamily="34" charset="-122"/>
              </a:rPr>
              <a:t>电子显微镜（</a:t>
            </a:r>
            <a:r>
              <a:rPr lang="en-US" altLang="zh-CN" dirty="0">
                <a:latin typeface="微软雅黑" panose="020B0503020204020204" pitchFamily="34" charset="-122"/>
                <a:ea typeface="微软雅黑" panose="020B0503020204020204" pitchFamily="34" charset="-122"/>
              </a:rPr>
              <a:t>EM</a:t>
            </a:r>
            <a:r>
              <a:rPr lang="zh-CN" altLang="en-US" dirty="0">
                <a:latin typeface="微软雅黑" panose="020B0503020204020204" pitchFamily="34" charset="-122"/>
                <a:ea typeface="微软雅黑" panose="020B0503020204020204" pitchFamily="34" charset="-122"/>
              </a:rPr>
              <a:t>）神经结构分割挑战赛。</a:t>
            </a:r>
            <a:endParaRPr lang="zh-CN" altLang="en-US" dirty="0">
              <a:latin typeface="微软雅黑" panose="020B0503020204020204" pitchFamily="34" charset="-122"/>
              <a:ea typeface="微软雅黑" panose="020B0503020204020204" pitchFamily="34" charset="-122"/>
            </a:endParaRPr>
          </a:p>
          <a:p>
            <a:pPr algn="l">
              <a:lnSpc>
                <a:spcPct val="130000"/>
              </a:lnSpc>
            </a:pPr>
            <a:r>
              <a:rPr lang="zh-CN" altLang="en-US" dirty="0">
                <a:latin typeface="微软雅黑" panose="020B0503020204020204" pitchFamily="34" charset="-122"/>
                <a:ea typeface="微软雅黑" panose="020B0503020204020204" pitchFamily="34" charset="-122"/>
                <a:sym typeface="+mn-ea"/>
              </a:rPr>
              <a:t>局限：</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效率低下：需对每个补丁单独运行网络，重叠补丁导致大量冗余计算，速度较慢。</a:t>
            </a:r>
            <a:endParaRPr lang="zh-CN" altLang="en-US" dirty="0">
              <a:latin typeface="微软雅黑" panose="020B0503020204020204" pitchFamily="34" charset="-122"/>
              <a:ea typeface="微软雅黑" panose="020B0503020204020204" pitchFamily="34" charset="-122"/>
              <a:sym typeface="+mn-ea"/>
            </a:endParaRPr>
          </a:p>
          <a:p>
            <a:pPr algn="l">
              <a:lnSpc>
                <a:spcPct val="130000"/>
              </a:lnSpc>
            </a:pPr>
            <a:r>
              <a:rPr lang="en-US" altLang="zh-CN" dirty="0">
                <a:latin typeface="微软雅黑" panose="020B0503020204020204" pitchFamily="34" charset="-122"/>
                <a:ea typeface="微软雅黑" panose="020B0503020204020204" pitchFamily="34" charset="-122"/>
                <a:sym typeface="+mn-ea"/>
              </a:rPr>
              <a:t>      2.</a:t>
            </a:r>
            <a:r>
              <a:rPr lang="zh-CN" altLang="en-US" dirty="0">
                <a:latin typeface="微软雅黑" panose="020B0503020204020204" pitchFamily="34" charset="-122"/>
                <a:ea typeface="微软雅黑" panose="020B0503020204020204" pitchFamily="34" charset="-122"/>
                <a:sym typeface="+mn-ea"/>
              </a:rPr>
              <a:t>定位与上下文的矛盾：大补丁需更多池化层，降低定位精度；小补丁则无法捕获足够上下文信息。</a:t>
            </a:r>
            <a:endParaRPr lang="zh-CN" altLang="en-US" dirty="0">
              <a:latin typeface="微软雅黑" panose="020B0503020204020204" pitchFamily="34" charset="-122"/>
              <a:ea typeface="微软雅黑" panose="020B0503020204020204" pitchFamily="34" charset="-122"/>
              <a:sym typeface="+mn-ea"/>
            </a:endParaRPr>
          </a:p>
          <a:p>
            <a:pPr algn="l">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551180" y="1062958"/>
            <a:ext cx="6096000" cy="491490"/>
          </a:xfrm>
          <a:prstGeom prst="rect">
            <a:avLst/>
          </a:prstGeom>
          <a:noFill/>
        </p:spPr>
        <p:txBody>
          <a:bodyPr wrap="square" rtlCol="0" anchor="t">
            <a:spAutoFit/>
          </a:bodyPr>
          <a:lstStyle/>
          <a:p>
            <a:pPr algn="l">
              <a:lnSpc>
                <a:spcPct val="130000"/>
              </a:lnSpc>
            </a:pPr>
            <a:r>
              <a:rPr lang="zh-CN" altLang="en-US" sz="2000" dirty="0">
                <a:latin typeface="微软雅黑" panose="020B0503020204020204" pitchFamily="34" charset="-122"/>
                <a:ea typeface="微软雅黑" panose="020B0503020204020204" pitchFamily="34" charset="-122"/>
                <a:sym typeface="+mn-ea"/>
              </a:rPr>
              <a:t>滑动窗口卷积网络（</a:t>
            </a:r>
            <a:r>
              <a:rPr lang="en-US" altLang="zh-CN" sz="2000" dirty="0">
                <a:latin typeface="微软雅黑" panose="020B0503020204020204" pitchFamily="34" charset="-122"/>
                <a:ea typeface="微软雅黑" panose="020B0503020204020204" pitchFamily="34" charset="-122"/>
                <a:sym typeface="+mn-ea"/>
              </a:rPr>
              <a:t>Ciresan et al.</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551180" y="3356610"/>
            <a:ext cx="9924415" cy="491490"/>
          </a:xfrm>
          <a:prstGeom prst="rect">
            <a:avLst/>
          </a:prstGeom>
          <a:noFill/>
        </p:spPr>
        <p:txBody>
          <a:bodyPr wrap="square" rtlCol="0" anchor="t">
            <a:spAutoFit/>
          </a:bodyPr>
          <a:lstStyle/>
          <a:p>
            <a:pPr algn="l">
              <a:lnSpc>
                <a:spcPct val="130000"/>
              </a:lnSpc>
            </a:pPr>
            <a:r>
              <a:rPr lang="zh-CN" altLang="en-US" sz="2000" dirty="0">
                <a:latin typeface="微软雅黑" panose="020B0503020204020204" pitchFamily="34" charset="-122"/>
                <a:ea typeface="微软雅黑" panose="020B0503020204020204" pitchFamily="34" charset="-122"/>
                <a:sym typeface="+mn-ea"/>
              </a:rPr>
              <a:t>全卷积网络（</a:t>
            </a:r>
            <a:r>
              <a:rPr lang="en-US" altLang="zh-CN" sz="2000" dirty="0">
                <a:latin typeface="微软雅黑" panose="020B0503020204020204" pitchFamily="34" charset="-122"/>
                <a:ea typeface="微软雅黑" panose="020B0503020204020204" pitchFamily="34" charset="-122"/>
                <a:sym typeface="+mn-ea"/>
              </a:rPr>
              <a:t>Long et al.</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sym typeface="+mn-ea"/>
            </a:endParaRPr>
          </a:p>
        </p:txBody>
      </p:sp>
      <p:sp>
        <p:nvSpPr>
          <p:cNvPr id="7" name="文本框 6"/>
          <p:cNvSpPr txBox="1"/>
          <p:nvPr/>
        </p:nvSpPr>
        <p:spPr>
          <a:xfrm>
            <a:off x="551180" y="3781425"/>
            <a:ext cx="9780905" cy="1363345"/>
          </a:xfrm>
          <a:prstGeom prst="rect">
            <a:avLst/>
          </a:prstGeom>
        </p:spPr>
        <p:txBody>
          <a:bodyPr wrap="square">
            <a:spAutoFit/>
          </a:bodyPr>
          <a:lstStyle/>
          <a:p>
            <a:pPr indent="0" algn="l" fontAlgn="auto">
              <a:lnSpc>
                <a:spcPct val="150000"/>
              </a:lnSpc>
              <a:spcBef>
                <a:spcPts val="200"/>
              </a:spcBef>
              <a:spcAft>
                <a:spcPct val="0"/>
              </a:spcAft>
              <a:buFont typeface="Arial" panose="020B0604020202020204"/>
              <a:buNone/>
            </a:pPr>
            <a:r>
              <a:rPr lang="zh-CN" altLang="en-US" sz="1800" b="0" i="0" dirty="0">
                <a:latin typeface="微软雅黑" panose="020B0503020204020204" pitchFamily="34" charset="-122"/>
                <a:ea typeface="微软雅黑" panose="020B0503020204020204" pitchFamily="34" charset="-122"/>
              </a:rPr>
              <a:t>设计思路：用 “上采样” 替代池化层提升输出分辨率，融合收缩路径的高分辨率特征与上采样结果，实现定位与上下文结合。</a:t>
            </a:r>
            <a:endParaRPr lang="zh-CN" altLang="en-US" sz="1800" b="0" i="0" dirty="0">
              <a:latin typeface="微软雅黑" panose="020B0503020204020204" pitchFamily="34" charset="-122"/>
              <a:ea typeface="微软雅黑" panose="020B0503020204020204" pitchFamily="34" charset="-122"/>
            </a:endParaRPr>
          </a:p>
          <a:p>
            <a:pPr indent="0" algn="l" fontAlgn="auto">
              <a:lnSpc>
                <a:spcPct val="150000"/>
              </a:lnSpc>
              <a:spcBef>
                <a:spcPts val="200"/>
              </a:spcBef>
              <a:spcAft>
                <a:spcPct val="0"/>
              </a:spcAft>
              <a:buFont typeface="Arial" panose="020B0604020202020204"/>
              <a:buNone/>
            </a:pPr>
            <a:r>
              <a:rPr lang="zh-CN" altLang="en-US" sz="1800" b="0" i="0" dirty="0">
                <a:latin typeface="微软雅黑" panose="020B0503020204020204" pitchFamily="34" charset="-122"/>
                <a:ea typeface="微软雅黑" panose="020B0503020204020204" pitchFamily="34" charset="-122"/>
              </a:rPr>
              <a:t>局限：未充分优化扩张路径的特征通道设计，对少量训练数据的适应性较弱。</a:t>
            </a:r>
            <a:endParaRPr lang="zh-CN" altLang="en-US" sz="1800" b="0" i="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51180" y="5152390"/>
            <a:ext cx="3506470" cy="553085"/>
          </a:xfrm>
          <a:prstGeom prst="rect">
            <a:avLst/>
          </a:prstGeom>
        </p:spPr>
        <p:txBody>
          <a:bodyPr wrap="square">
            <a:spAutoFit/>
          </a:bodyPr>
          <a:lstStyle/>
          <a:p>
            <a:pPr indent="0" algn="l" fontAlgn="auto">
              <a:lnSpc>
                <a:spcPct val="150000"/>
              </a:lnSpc>
            </a:pPr>
            <a:r>
              <a:rPr lang="zh-CN" altLang="en-US" sz="2000" b="0" i="0" dirty="0">
                <a:latin typeface="微软雅黑" panose="020B0503020204020204" pitchFamily="34" charset="-122"/>
                <a:ea typeface="微软雅黑" panose="020B0503020204020204" pitchFamily="34" charset="-122"/>
              </a:rPr>
              <a:t>其他近年方法（如 [11,4]）：</a:t>
            </a:r>
            <a:endParaRPr lang="zh-CN" altLang="en-US" sz="2000" b="0" i="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51180" y="5661025"/>
            <a:ext cx="7910830" cy="948055"/>
          </a:xfrm>
          <a:prstGeom prst="rect">
            <a:avLst/>
          </a:prstGeom>
        </p:spPr>
        <p:txBody>
          <a:bodyPr wrap="square">
            <a:spAutoFit/>
          </a:bodyPr>
          <a:lstStyle/>
          <a:p>
            <a:pPr indent="0" algn="l" fontAlgn="auto">
              <a:lnSpc>
                <a:spcPct val="150000"/>
              </a:lnSpc>
              <a:spcBef>
                <a:spcPts val="200"/>
              </a:spcBef>
              <a:spcAft>
                <a:spcPct val="0"/>
              </a:spcAft>
              <a:buFont typeface="Arial" panose="020B0604020202020204"/>
              <a:buNone/>
            </a:pPr>
            <a:r>
              <a:rPr lang="zh-CN" altLang="en-US" sz="1800" b="0" i="0" dirty="0">
                <a:latin typeface="微软雅黑" panose="020B0503020204020204" pitchFamily="34" charset="-122"/>
                <a:ea typeface="微软雅黑" panose="020B0503020204020204" pitchFamily="34" charset="-122"/>
              </a:rPr>
              <a:t>设计思路：通过结合多层特征，尝试同时兼顾定位精度与上下文信息。</a:t>
            </a:r>
            <a:endParaRPr lang="zh-CN" altLang="en-US" sz="1800" b="0" i="0" dirty="0">
              <a:latin typeface="微软雅黑" panose="020B0503020204020204" pitchFamily="34" charset="-122"/>
              <a:ea typeface="微软雅黑" panose="020B0503020204020204" pitchFamily="34" charset="-122"/>
            </a:endParaRPr>
          </a:p>
          <a:p>
            <a:pPr indent="0" algn="l" fontAlgn="auto">
              <a:lnSpc>
                <a:spcPct val="150000"/>
              </a:lnSpc>
              <a:spcBef>
                <a:spcPts val="200"/>
              </a:spcBef>
              <a:spcAft>
                <a:spcPct val="0"/>
              </a:spcAft>
              <a:buFont typeface="Arial" panose="020B0604020202020204"/>
              <a:buNone/>
            </a:pPr>
            <a:r>
              <a:rPr lang="zh-CN" altLang="en-US" sz="1800" b="0" i="0" dirty="0">
                <a:latin typeface="微软雅黑" panose="020B0503020204020204" pitchFamily="34" charset="-122"/>
                <a:ea typeface="微软雅黑" panose="020B0503020204020204" pitchFamily="34" charset="-122"/>
              </a:rPr>
              <a:t>局限：架构复杂度较高，在生物医学数据稀缺场景下的表现有限。</a:t>
            </a:r>
            <a:endParaRPr lang="zh-CN" altLang="en-US" sz="1800" b="0" i="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40704" y="0"/>
            <a:ext cx="3456384" cy="734108"/>
            <a:chOff x="-240704" y="246620"/>
            <a:chExt cx="3456384" cy="734108"/>
          </a:xfrm>
        </p:grpSpPr>
        <p:sp>
          <p:nvSpPr>
            <p:cNvPr id="10" name="矩形: 圆角 9"/>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13"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Network </a:t>
              </a: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Architecture</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15" name="图片 14"/>
          <p:cNvPicPr>
            <a:picLocks noChangeAspect="1"/>
          </p:cNvPicPr>
          <p:nvPr/>
        </p:nvPicPr>
        <p:blipFill>
          <a:blip r:embed="rId1"/>
          <a:srcRect l="7001" t="8000" r="13047" b="1"/>
          <a:stretch>
            <a:fillRect/>
          </a:stretch>
        </p:blipFill>
        <p:spPr>
          <a:xfrm>
            <a:off x="51493" y="1772816"/>
            <a:ext cx="6332539" cy="4662649"/>
          </a:xfrm>
          <a:prstGeom prst="rect">
            <a:avLst/>
          </a:prstGeom>
        </p:spPr>
      </p:pic>
      <p:sp>
        <p:nvSpPr>
          <p:cNvPr id="18" name="文本框 17"/>
          <p:cNvSpPr txBox="1"/>
          <p:nvPr/>
        </p:nvSpPr>
        <p:spPr>
          <a:xfrm>
            <a:off x="-7506" y="734107"/>
            <a:ext cx="12177560" cy="1200329"/>
          </a:xfrm>
          <a:prstGeom prst="rect">
            <a:avLst/>
          </a:prstGeom>
          <a:noFill/>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U-Net </a:t>
            </a:r>
            <a:r>
              <a:rPr lang="zh-CN" altLang="en-US" dirty="0">
                <a:latin typeface="微软雅黑" panose="020B0503020204020204" pitchFamily="34" charset="-122"/>
                <a:ea typeface="微软雅黑" panose="020B0503020204020204" pitchFamily="34" charset="-122"/>
              </a:rPr>
              <a:t>属于一种</a:t>
            </a:r>
            <a:r>
              <a:rPr lang="zh-CN" altLang="en-US" b="1" dirty="0">
                <a:latin typeface="微软雅黑" panose="020B0503020204020204" pitchFamily="34" charset="-122"/>
                <a:ea typeface="微软雅黑" panose="020B0503020204020204" pitchFamily="34" charset="-122"/>
              </a:rPr>
              <a:t>专为图像分割设计的深度学习模型</a:t>
            </a:r>
            <a:r>
              <a:rPr lang="zh-CN" altLang="en-US" dirty="0">
                <a:latin typeface="微软雅黑" panose="020B0503020204020204" pitchFamily="34" charset="-122"/>
                <a:ea typeface="微软雅黑" panose="020B0503020204020204" pitchFamily="34" charset="-122"/>
              </a:rPr>
              <a:t>，它是 </a:t>
            </a:r>
            <a:r>
              <a:rPr lang="zh-CN" altLang="en-US" b="1" dirty="0">
                <a:latin typeface="微软雅黑" panose="020B0503020204020204" pitchFamily="34" charset="-122"/>
                <a:ea typeface="微软雅黑" panose="020B0503020204020204" pitchFamily="34" charset="-122"/>
              </a:rPr>
              <a:t>编码器</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解码器</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Encoder-Decoder</a:t>
            </a:r>
            <a:r>
              <a:rPr lang="zh-CN" altLang="en-US" dirty="0">
                <a:latin typeface="微软雅黑" panose="020B0503020204020204" pitchFamily="34" charset="-122"/>
                <a:ea typeface="微软雅黑" panose="020B0503020204020204" pitchFamily="34" charset="-122"/>
              </a:rPr>
              <a:t>）架构的变体，并加入了 </a:t>
            </a:r>
            <a:r>
              <a:rPr lang="zh-CN" altLang="en-US" b="1" dirty="0">
                <a:latin typeface="微软雅黑" panose="020B0503020204020204" pitchFamily="34" charset="-122"/>
                <a:ea typeface="微软雅黑" panose="020B0503020204020204" pitchFamily="34" charset="-122"/>
              </a:rPr>
              <a:t>跳跃连接</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Skip Connections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684755" y="2233051"/>
            <a:ext cx="5184576" cy="3830857"/>
          </a:xfrm>
          <a:prstGeom prst="rect">
            <a:avLst/>
          </a:prstGeom>
          <a:noFill/>
        </p:spPr>
        <p:txBody>
          <a:bodyPr wrap="square" rtlCol="0">
            <a:spAutoFit/>
          </a:bodyPr>
          <a:lstStyle/>
          <a:p>
            <a:pPr algn="just">
              <a:lnSpc>
                <a:spcPct val="150000"/>
              </a:lnSpc>
            </a:pPr>
            <a:r>
              <a:rPr lang="en-US" altLang="zh-CN" sz="1600" b="1" dirty="0">
                <a:latin typeface="微软雅黑" panose="020B0503020204020204" pitchFamily="34" charset="-122"/>
                <a:ea typeface="微软雅黑" panose="020B0503020204020204" pitchFamily="34" charset="-122"/>
              </a:rPr>
              <a:t>1. </a:t>
            </a:r>
            <a:r>
              <a:rPr lang="zh-CN" altLang="en-US" sz="1600" b="1" dirty="0">
                <a:latin typeface="微软雅黑" panose="020B0503020204020204" pitchFamily="34" charset="-122"/>
                <a:ea typeface="微软雅黑" panose="020B0503020204020204" pitchFamily="34" charset="-122"/>
              </a:rPr>
              <a:t>编码器（左半边</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收缩路径）</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通过卷积和池化逐步下采样，</a:t>
            </a:r>
            <a:r>
              <a:rPr lang="zh-CN" altLang="en-US" sz="1600" b="1" dirty="0">
                <a:latin typeface="微软雅黑" panose="020B0503020204020204" pitchFamily="34" charset="-122"/>
                <a:ea typeface="微软雅黑" panose="020B0503020204020204" pitchFamily="34" charset="-122"/>
              </a:rPr>
              <a:t>提取图像的高级语义特征</a:t>
            </a:r>
            <a:endParaRPr lang="zh-CN" altLang="en-US" sz="1600" b="1" dirty="0">
              <a:latin typeface="微软雅黑" panose="020B0503020204020204" pitchFamily="34" charset="-122"/>
              <a:ea typeface="微软雅黑" panose="020B0503020204020204" pitchFamily="34" charset="-122"/>
            </a:endParaRPr>
          </a:p>
          <a:p>
            <a:pPr algn="just">
              <a:lnSpc>
                <a:spcPct val="150000"/>
              </a:lnSpc>
            </a:pPr>
            <a:r>
              <a:rPr lang="zh-CN" altLang="en-US" sz="1600" b="1" dirty="0">
                <a:latin typeface="微软雅黑" panose="020B0503020204020204" pitchFamily="34" charset="-122"/>
                <a:ea typeface="微软雅黑" panose="020B0503020204020204" pitchFamily="34" charset="-122"/>
              </a:rPr>
              <a:t>解码器（右半边</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扩张路径）：</a:t>
            </a:r>
            <a:endParaRPr lang="zh-CN" altLang="en-US" sz="1600" b="1"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通过上采样和卷积逐步恢复分辨率，</a:t>
            </a:r>
            <a:r>
              <a:rPr lang="zh-CN" altLang="en-US" sz="1600" b="1" dirty="0">
                <a:latin typeface="微软雅黑" panose="020B0503020204020204" pitchFamily="34" charset="-122"/>
                <a:ea typeface="微软雅黑" panose="020B0503020204020204" pitchFamily="34" charset="-122"/>
              </a:rPr>
              <a:t>实现像素级定位</a:t>
            </a:r>
            <a:endParaRPr lang="en-US" altLang="zh-CN" sz="1600" b="1" dirty="0">
              <a:latin typeface="微软雅黑" panose="020B0503020204020204" pitchFamily="34" charset="-122"/>
              <a:ea typeface="微软雅黑" panose="020B0503020204020204" pitchFamily="34" charset="-122"/>
            </a:endParaRPr>
          </a:p>
          <a:p>
            <a:pPr algn="just">
              <a:lnSpc>
                <a:spcPct val="150000"/>
              </a:lnSpc>
            </a:pPr>
            <a:r>
              <a:rPr lang="en-US" altLang="zh-CN" sz="1600" b="1"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全卷积网络（</a:t>
            </a:r>
            <a:r>
              <a:rPr lang="en-US" altLang="zh-CN" sz="1600" dirty="0">
                <a:latin typeface="微软雅黑" panose="020B0503020204020204" pitchFamily="34" charset="-122"/>
                <a:ea typeface="微软雅黑" panose="020B0503020204020204" pitchFamily="34" charset="-122"/>
              </a:rPr>
              <a:t>Fully Convolutional Network, FCN</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gn="just">
              <a:lnSpc>
                <a:spcPct val="150000"/>
              </a:lnSpc>
            </a:pPr>
            <a:r>
              <a:rPr lang="zh-CN" altLang="en-US" sz="1600" b="1" dirty="0">
                <a:latin typeface="微软雅黑" panose="020B0503020204020204" pitchFamily="34" charset="-122"/>
                <a:ea typeface="微软雅黑" panose="020B0503020204020204" pitchFamily="34" charset="-122"/>
              </a:rPr>
              <a:t>没有全连接层</a:t>
            </a:r>
            <a:r>
              <a:rPr lang="zh-CN" altLang="en-US" sz="1600" dirty="0">
                <a:latin typeface="微软雅黑" panose="020B0503020204020204" pitchFamily="34" charset="-122"/>
                <a:ea typeface="微软雅黑" panose="020B0503020204020204" pitchFamily="34" charset="-122"/>
              </a:rPr>
              <a:t>，全部由卷积层组成 → 可处理任意尺寸的输入图像。</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en-US" altLang="zh-CN" sz="1600" b="1" dirty="0">
                <a:latin typeface="微软雅黑" panose="020B0503020204020204" pitchFamily="34" charset="-122"/>
                <a:ea typeface="微软雅黑" panose="020B0503020204020204" pitchFamily="34" charset="-122"/>
              </a:rPr>
              <a:t>3. </a:t>
            </a:r>
            <a:r>
              <a:rPr lang="zh-CN" altLang="en-US" sz="1600" b="1" dirty="0">
                <a:latin typeface="微软雅黑" panose="020B0503020204020204" pitchFamily="34" charset="-122"/>
                <a:ea typeface="微软雅黑" panose="020B0503020204020204" pitchFamily="34" charset="-122"/>
              </a:rPr>
              <a:t>跳跃连接</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Skip Connections</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将</a:t>
            </a:r>
            <a:r>
              <a:rPr lang="zh-CN" altLang="en-US" sz="1600" b="1" dirty="0">
                <a:latin typeface="微软雅黑" panose="020B0503020204020204" pitchFamily="34" charset="-122"/>
                <a:ea typeface="微软雅黑" panose="020B0503020204020204" pitchFamily="34" charset="-122"/>
              </a:rPr>
              <a:t>编码器的中间特征图直接拼接到解码器对应层，</a:t>
            </a:r>
            <a:r>
              <a:rPr lang="zh-CN" altLang="en-US" dirty="0"/>
              <a:t>直接传递底层细节</a:t>
            </a:r>
            <a:r>
              <a:rPr lang="zh-CN" altLang="en-US" sz="1600" dirty="0">
                <a:latin typeface="微软雅黑" panose="020B0503020204020204" pitchFamily="34" charset="-122"/>
                <a:ea typeface="微软雅黑" panose="020B0503020204020204" pitchFamily="34" charset="-122"/>
              </a:rPr>
              <a:t>→ 解决信息丢失问题</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40704" y="0"/>
            <a:ext cx="3456384" cy="734108"/>
            <a:chOff x="-240704" y="246620"/>
            <a:chExt cx="3456384" cy="734108"/>
          </a:xfrm>
        </p:grpSpPr>
        <p:sp>
          <p:nvSpPr>
            <p:cNvPr id="10" name="矩形: 圆角 9"/>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13"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Network </a:t>
              </a: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Architecture</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15" name="图片 14"/>
          <p:cNvPicPr>
            <a:picLocks noChangeAspect="1"/>
          </p:cNvPicPr>
          <p:nvPr/>
        </p:nvPicPr>
        <p:blipFill>
          <a:blip r:embed="rId1"/>
          <a:srcRect l="7001" t="8000" r="13047" b="1"/>
          <a:stretch>
            <a:fillRect/>
          </a:stretch>
        </p:blipFill>
        <p:spPr>
          <a:xfrm>
            <a:off x="198164" y="734107"/>
            <a:ext cx="8136904" cy="5991203"/>
          </a:xfrm>
          <a:prstGeom prst="rect">
            <a:avLst/>
          </a:prstGeom>
        </p:spPr>
      </p:pic>
      <p:sp>
        <p:nvSpPr>
          <p:cNvPr id="2" name="文本框 1"/>
          <p:cNvSpPr txBox="1"/>
          <p:nvPr/>
        </p:nvSpPr>
        <p:spPr>
          <a:xfrm>
            <a:off x="8310997" y="574360"/>
            <a:ext cx="3672408" cy="2462213"/>
          </a:xfrm>
          <a:prstGeom prst="rect">
            <a:avLst/>
          </a:prstGeom>
          <a:noFill/>
        </p:spPr>
        <p:txBody>
          <a:bodyPr wrap="square" rtlCol="0">
            <a:spAutoFit/>
          </a:bodyPr>
          <a:lstStyle/>
          <a:p>
            <a:pPr algn="l">
              <a:lnSpc>
                <a:spcPct val="130000"/>
              </a:lnSpc>
            </a:pPr>
            <a:r>
              <a:rPr lang="zh-CN" altLang="en-US" dirty="0">
                <a:latin typeface="+mn-ea"/>
              </a:rPr>
              <a:t> </a:t>
            </a:r>
            <a:r>
              <a:rPr lang="zh-CN" altLang="en-US" b="1" dirty="0">
                <a:latin typeface="微软雅黑" panose="020B0503020204020204" pitchFamily="34" charset="-122"/>
                <a:ea typeface="微软雅黑" panose="020B0503020204020204" pitchFamily="34" charset="-122"/>
              </a:rPr>
              <a:t>左半边：收缩路径（下采样）：</a:t>
            </a:r>
            <a:endParaRPr lang="en-US" altLang="zh-CN" b="1" dirty="0">
              <a:latin typeface="微软雅黑" panose="020B0503020204020204" pitchFamily="34" charset="-122"/>
              <a:ea typeface="微软雅黑" panose="020B0503020204020204" pitchFamily="34" charset="-122"/>
            </a:endParaRPr>
          </a:p>
          <a:p>
            <a:pPr algn="just"/>
            <a:r>
              <a:rPr lang="zh-CN" altLang="en-US" sz="1600" dirty="0">
                <a:latin typeface="微软雅黑" panose="020B0503020204020204" pitchFamily="34" charset="-122"/>
                <a:ea typeface="微软雅黑" panose="020B0503020204020204" pitchFamily="34" charset="-122"/>
              </a:rPr>
              <a:t>两层</a:t>
            </a:r>
            <a:r>
              <a:rPr lang="en-US" altLang="zh-CN" sz="1600" dirty="0">
                <a:latin typeface="微软雅黑" panose="020B0503020204020204" pitchFamily="34" charset="-122"/>
                <a:ea typeface="微软雅黑" panose="020B0503020204020204" pitchFamily="34" charset="-122"/>
              </a:rPr>
              <a:t>3×3</a:t>
            </a:r>
            <a:r>
              <a:rPr lang="zh-CN" altLang="en-US" sz="1600" dirty="0">
                <a:latin typeface="微软雅黑" panose="020B0503020204020204" pitchFamily="34" charset="-122"/>
                <a:ea typeface="微软雅黑" panose="020B0503020204020204" pitchFamily="34" charset="-122"/>
              </a:rPr>
              <a:t>卷积 </a:t>
            </a:r>
            <a:r>
              <a:rPr lang="en-US" altLang="zh-CN" sz="1600" dirty="0">
                <a:latin typeface="微软雅黑" panose="020B0503020204020204" pitchFamily="34" charset="-122"/>
                <a:ea typeface="微软雅黑" panose="020B0503020204020204" pitchFamily="34" charset="-122"/>
              </a:rPr>
              <a:t>+ ReLU</a:t>
            </a:r>
            <a:endParaRPr lang="zh-CN" altLang="en-US" sz="1600" dirty="0">
              <a:latin typeface="微软雅黑" panose="020B0503020204020204" pitchFamily="34" charset="-122"/>
              <a:ea typeface="微软雅黑" panose="020B0503020204020204" pitchFamily="34" charset="-122"/>
            </a:endParaRPr>
          </a:p>
          <a:p>
            <a:pPr lvl="1" algn="just"/>
            <a:r>
              <a:rPr lang="zh-CN" altLang="en-US" sz="1600" dirty="0">
                <a:latin typeface="微软雅黑" panose="020B0503020204020204" pitchFamily="34" charset="-122"/>
                <a:ea typeface="微软雅黑" panose="020B0503020204020204" pitchFamily="34" charset="-122"/>
              </a:rPr>
              <a:t>用</a:t>
            </a:r>
            <a:r>
              <a:rPr lang="en-US" altLang="zh-CN" sz="1600" dirty="0">
                <a:latin typeface="微软雅黑" panose="020B0503020204020204" pitchFamily="34" charset="-122"/>
                <a:ea typeface="微软雅黑" panose="020B0503020204020204" pitchFamily="34" charset="-122"/>
              </a:rPr>
              <a:t>3×3</a:t>
            </a:r>
            <a:r>
              <a:rPr lang="zh-CN" altLang="en-US" sz="1600" dirty="0">
                <a:latin typeface="微软雅黑" panose="020B0503020204020204" pitchFamily="34" charset="-122"/>
                <a:ea typeface="微软雅黑" panose="020B0503020204020204" pitchFamily="34" charset="-122"/>
              </a:rPr>
              <a:t>的卷积核扫描图像（无填充，所以图像会变小一圈）。</a:t>
            </a:r>
            <a:endParaRPr lang="zh-CN" altLang="en-US" sz="1600" dirty="0">
              <a:latin typeface="微软雅黑" panose="020B0503020204020204" pitchFamily="34" charset="-122"/>
              <a:ea typeface="微软雅黑" panose="020B0503020204020204" pitchFamily="34" charset="-122"/>
            </a:endParaRPr>
          </a:p>
          <a:p>
            <a:pPr lvl="1" algn="just"/>
            <a:r>
              <a:rPr lang="en-US" altLang="zh-CN" sz="1600" dirty="0">
                <a:latin typeface="微软雅黑" panose="020B0503020204020204" pitchFamily="34" charset="-122"/>
                <a:ea typeface="微软雅黑" panose="020B0503020204020204" pitchFamily="34" charset="-122"/>
              </a:rPr>
              <a:t>ReLU</a:t>
            </a:r>
            <a:r>
              <a:rPr lang="zh-CN" altLang="en-US" sz="1600" dirty="0">
                <a:latin typeface="微软雅黑" panose="020B0503020204020204" pitchFamily="34" charset="-122"/>
                <a:ea typeface="微软雅黑" panose="020B0503020204020204" pitchFamily="34" charset="-122"/>
              </a:rPr>
              <a:t>激活函数：保留正数，负数归零（ “去掉无用信息”）。</a:t>
            </a:r>
            <a:endParaRPr lang="zh-CN" altLang="en-US" sz="1600" dirty="0">
              <a:latin typeface="微软雅黑" panose="020B0503020204020204" pitchFamily="34" charset="-122"/>
              <a:ea typeface="微软雅黑" panose="020B0503020204020204" pitchFamily="34" charset="-122"/>
            </a:endParaRPr>
          </a:p>
          <a:p>
            <a:pPr algn="just"/>
            <a:r>
              <a:rPr lang="en-US" altLang="zh-CN" sz="1600" dirty="0">
                <a:latin typeface="微软雅黑" panose="020B0503020204020204" pitchFamily="34" charset="-122"/>
                <a:ea typeface="微软雅黑" panose="020B0503020204020204" pitchFamily="34" charset="-122"/>
              </a:rPr>
              <a:t>2×2</a:t>
            </a:r>
            <a:r>
              <a:rPr lang="zh-CN" altLang="en-US" sz="1600" dirty="0">
                <a:latin typeface="微软雅黑" panose="020B0503020204020204" pitchFamily="34" charset="-122"/>
                <a:ea typeface="微软雅黑" panose="020B0503020204020204" pitchFamily="34" charset="-122"/>
              </a:rPr>
              <a:t>最大池化（</a:t>
            </a:r>
            <a:r>
              <a:rPr lang="en-US" altLang="zh-CN" sz="1600" dirty="0">
                <a:latin typeface="微软雅黑" panose="020B0503020204020204" pitchFamily="34" charset="-122"/>
                <a:ea typeface="微软雅黑" panose="020B0503020204020204" pitchFamily="34" charset="-122"/>
              </a:rPr>
              <a:t>Max Pooling</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lvl="1" algn="just"/>
            <a:r>
              <a:rPr lang="zh-CN" altLang="en-US" sz="1600" dirty="0">
                <a:latin typeface="微软雅黑" panose="020B0503020204020204" pitchFamily="34" charset="-122"/>
                <a:ea typeface="微软雅黑" panose="020B0503020204020204" pitchFamily="34" charset="-122"/>
              </a:rPr>
              <a:t>把</a:t>
            </a:r>
            <a:r>
              <a:rPr lang="en-US" altLang="zh-CN" sz="1600" dirty="0">
                <a:latin typeface="微软雅黑" panose="020B0503020204020204" pitchFamily="34" charset="-122"/>
                <a:ea typeface="微软雅黑" panose="020B0503020204020204" pitchFamily="34" charset="-122"/>
              </a:rPr>
              <a:t>2×2</a:t>
            </a:r>
            <a:r>
              <a:rPr lang="zh-CN" altLang="en-US" sz="1600" dirty="0">
                <a:latin typeface="微软雅黑" panose="020B0503020204020204" pitchFamily="34" charset="-122"/>
                <a:ea typeface="微软雅黑" panose="020B0503020204020204" pitchFamily="34" charset="-122"/>
              </a:rPr>
              <a:t>区域内的最大值保留，其他丢弃 → 图像尺寸减半</a:t>
            </a:r>
            <a:endParaRPr lang="zh-CN" altLang="en-US" sz="1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400256" y="2875756"/>
            <a:ext cx="3672408" cy="3982244"/>
          </a:xfrm>
          <a:prstGeom prst="rect">
            <a:avLst/>
          </a:prstGeom>
          <a:noFill/>
        </p:spPr>
        <p:txBody>
          <a:bodyPr wrap="square" rtlCol="0">
            <a:spAutoFit/>
          </a:bodyPr>
          <a:lstStyle/>
          <a:p>
            <a:pPr algn="just">
              <a:lnSpc>
                <a:spcPct val="130000"/>
              </a:lnSpc>
            </a:pPr>
            <a:r>
              <a:rPr lang="zh-CN" altLang="en-US" b="1" dirty="0">
                <a:latin typeface="微软雅黑" panose="020B0503020204020204" pitchFamily="34" charset="-122"/>
                <a:ea typeface="微软雅黑" panose="020B0503020204020204" pitchFamily="34" charset="-122"/>
              </a:rPr>
              <a:t>右半边：扩张路径（上采样</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algn="just">
              <a:lnSpc>
                <a:spcPct val="130000"/>
              </a:lnSpc>
            </a:pPr>
            <a:r>
              <a:rPr lang="zh-CN" altLang="en-US" sz="1600" b="1" dirty="0">
                <a:latin typeface="微软雅黑" panose="020B0503020204020204" pitchFamily="34" charset="-122"/>
                <a:ea typeface="微软雅黑" panose="020B0503020204020204" pitchFamily="34" charset="-122"/>
              </a:rPr>
              <a:t>上采样（转置卷积）</a:t>
            </a:r>
            <a:endParaRPr lang="zh-CN" altLang="en-US" sz="1600" b="1" dirty="0">
              <a:latin typeface="微软雅黑" panose="020B0503020204020204" pitchFamily="34" charset="-122"/>
              <a:ea typeface="微软雅黑" panose="020B0503020204020204" pitchFamily="34" charset="-122"/>
            </a:endParaRPr>
          </a:p>
          <a:p>
            <a:pPr algn="just">
              <a:lnSpc>
                <a:spcPct val="130000"/>
              </a:lnSpc>
            </a:pPr>
            <a:r>
              <a:rPr lang="zh-CN" altLang="en-US" sz="1600" dirty="0">
                <a:latin typeface="微软雅黑" panose="020B0503020204020204" pitchFamily="34" charset="-122"/>
                <a:ea typeface="微软雅黑" panose="020B0503020204020204" pitchFamily="34" charset="-122"/>
              </a:rPr>
              <a:t>把低分辨率特征图“放大”回高分辨率（如</a:t>
            </a:r>
            <a:r>
              <a:rPr lang="en-US" altLang="zh-CN" sz="1600" dirty="0">
                <a:latin typeface="微软雅黑" panose="020B0503020204020204" pitchFamily="34" charset="-122"/>
                <a:ea typeface="微软雅黑" panose="020B0503020204020204" pitchFamily="34" charset="-122"/>
              </a:rPr>
              <a:t>256×256 → 512×512</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gn="just">
              <a:lnSpc>
                <a:spcPct val="130000"/>
              </a:lnSpc>
            </a:pPr>
            <a:r>
              <a:rPr lang="zh-CN" altLang="en-US" sz="1600" b="1" dirty="0">
                <a:latin typeface="微软雅黑" panose="020B0503020204020204" pitchFamily="34" charset="-122"/>
                <a:ea typeface="微软雅黑" panose="020B0503020204020204" pitchFamily="34" charset="-122"/>
              </a:rPr>
              <a:t>拼接（</a:t>
            </a:r>
            <a:r>
              <a:rPr lang="en-US" altLang="zh-CN" sz="1600" b="1" dirty="0">
                <a:latin typeface="微软雅黑" panose="020B0503020204020204" pitchFamily="34" charset="-122"/>
                <a:ea typeface="微软雅黑" panose="020B0503020204020204" pitchFamily="34" charset="-122"/>
              </a:rPr>
              <a:t>Skip Connection</a:t>
            </a:r>
            <a:r>
              <a:rPr lang="zh-CN" altLang="en-US" sz="1600" b="1"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algn="just">
              <a:lnSpc>
                <a:spcPct val="130000"/>
              </a:lnSpc>
            </a:pPr>
            <a:r>
              <a:rPr lang="zh-CN" altLang="en-US" sz="1600" dirty="0">
                <a:latin typeface="微软雅黑" panose="020B0503020204020204" pitchFamily="34" charset="-122"/>
                <a:ea typeface="微软雅黑" panose="020B0503020204020204" pitchFamily="34" charset="-122"/>
              </a:rPr>
              <a:t>把左半边同层的特征图（未下采样的）裁剪后拼过来。</a:t>
            </a:r>
            <a:endParaRPr lang="zh-CN" altLang="en-US" sz="1600" dirty="0">
              <a:latin typeface="微软雅黑" panose="020B0503020204020204" pitchFamily="34" charset="-122"/>
              <a:ea typeface="微软雅黑" panose="020B0503020204020204" pitchFamily="34" charset="-122"/>
            </a:endParaRPr>
          </a:p>
          <a:p>
            <a:pPr algn="just">
              <a:lnSpc>
                <a:spcPct val="130000"/>
              </a:lnSpc>
            </a:pPr>
            <a:r>
              <a:rPr lang="zh-CN" altLang="en-US" sz="1600" dirty="0">
                <a:latin typeface="微软雅黑" panose="020B0503020204020204" pitchFamily="34" charset="-122"/>
                <a:ea typeface="微软雅黑" panose="020B0503020204020204" pitchFamily="34" charset="-122"/>
              </a:rPr>
              <a:t>作用：补充丢失的细节（比如细胞边缘）。</a:t>
            </a:r>
            <a:endParaRPr lang="zh-CN" altLang="en-US" sz="1600" dirty="0">
              <a:latin typeface="微软雅黑" panose="020B0503020204020204" pitchFamily="34" charset="-122"/>
              <a:ea typeface="微软雅黑" panose="020B0503020204020204" pitchFamily="34" charset="-122"/>
            </a:endParaRPr>
          </a:p>
          <a:p>
            <a:pPr algn="just">
              <a:lnSpc>
                <a:spcPct val="130000"/>
              </a:lnSpc>
            </a:pPr>
            <a:r>
              <a:rPr lang="zh-CN" altLang="en-US" sz="1600" b="1" dirty="0">
                <a:latin typeface="微软雅黑" panose="020B0503020204020204" pitchFamily="34" charset="-122"/>
                <a:ea typeface="微软雅黑" panose="020B0503020204020204" pitchFamily="34" charset="-122"/>
              </a:rPr>
              <a:t>两层</a:t>
            </a:r>
            <a:r>
              <a:rPr lang="en-US" altLang="zh-CN" sz="1600" b="1" dirty="0">
                <a:latin typeface="微软雅黑" panose="020B0503020204020204" pitchFamily="34" charset="-122"/>
                <a:ea typeface="微软雅黑" panose="020B0503020204020204" pitchFamily="34" charset="-122"/>
              </a:rPr>
              <a:t>3×3</a:t>
            </a:r>
            <a:r>
              <a:rPr lang="zh-CN" altLang="en-US" sz="1600" b="1" dirty="0">
                <a:latin typeface="微软雅黑" panose="020B0503020204020204" pitchFamily="34" charset="-122"/>
                <a:ea typeface="微软雅黑" panose="020B0503020204020204" pitchFamily="34" charset="-122"/>
              </a:rPr>
              <a:t>卷积 </a:t>
            </a:r>
            <a:r>
              <a:rPr lang="en-US" altLang="zh-CN" sz="1600" b="1" dirty="0">
                <a:latin typeface="微软雅黑" panose="020B0503020204020204" pitchFamily="34" charset="-122"/>
                <a:ea typeface="微软雅黑" panose="020B0503020204020204" pitchFamily="34" charset="-122"/>
              </a:rPr>
              <a:t>+ ReLU</a:t>
            </a:r>
            <a:endParaRPr lang="en-US" altLang="zh-CN" sz="1600" dirty="0">
              <a:latin typeface="微软雅黑" panose="020B0503020204020204" pitchFamily="34" charset="-122"/>
              <a:ea typeface="微软雅黑" panose="020B0503020204020204" pitchFamily="34" charset="-122"/>
            </a:endParaRPr>
          </a:p>
          <a:p>
            <a:pPr algn="just">
              <a:lnSpc>
                <a:spcPct val="130000"/>
              </a:lnSpc>
            </a:pPr>
            <a:r>
              <a:rPr lang="zh-CN" altLang="en-US" sz="1600" dirty="0">
                <a:latin typeface="微软雅黑" panose="020B0503020204020204" pitchFamily="34" charset="-122"/>
                <a:ea typeface="微软雅黑" panose="020B0503020204020204" pitchFamily="34" charset="-122"/>
              </a:rPr>
              <a:t>再次用卷积细化特征，通道数减半（如</a:t>
            </a:r>
            <a:r>
              <a:rPr lang="en-US" altLang="zh-CN" sz="1600" dirty="0">
                <a:latin typeface="微软雅黑" panose="020B0503020204020204" pitchFamily="34" charset="-122"/>
                <a:ea typeface="微软雅黑" panose="020B0503020204020204" pitchFamily="34" charset="-122"/>
              </a:rPr>
              <a:t>256→128</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40704" y="0"/>
            <a:ext cx="3456384" cy="734108"/>
            <a:chOff x="-240704" y="246620"/>
            <a:chExt cx="3456384" cy="734108"/>
          </a:xfrm>
        </p:grpSpPr>
        <p:sp>
          <p:nvSpPr>
            <p:cNvPr id="5" name="矩形: 圆角 4"/>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8"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b="1" dirty="0">
                  <a:solidFill>
                    <a:prstClr val="white"/>
                  </a:solidFill>
                  <a:latin typeface="微软雅黑" panose="020B0503020204020204" pitchFamily="34" charset="-122"/>
                  <a:ea typeface="微软雅黑" panose="020B0503020204020204" pitchFamily="34" charset="-122"/>
                </a:rPr>
                <a:t>Training</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1559496" y="4221088"/>
            <a:ext cx="9436158" cy="1296144"/>
            <a:chOff x="-240704" y="246620"/>
            <a:chExt cx="3456384" cy="734108"/>
          </a:xfrm>
        </p:grpSpPr>
        <p:sp>
          <p:nvSpPr>
            <p:cNvPr id="12" name="矩形: 圆角 11"/>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13"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b="1" dirty="0">
                <a:solidFill>
                  <a:prstClr val="white"/>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7968208" y="691128"/>
            <a:ext cx="1440160" cy="816634"/>
          </a:xfrm>
          <a:prstGeom prst="rect">
            <a:avLst/>
          </a:prstGeom>
          <a:noFill/>
        </p:spPr>
        <p:txBody>
          <a:bodyPr wrap="square" rtlCol="0">
            <a:spAutoFit/>
          </a:bodyPr>
          <a:lstStyle/>
          <a:p>
            <a:pPr algn="l">
              <a:lnSpc>
                <a:spcPct val="130000"/>
              </a:lnSpc>
            </a:pPr>
            <a:r>
              <a:rPr lang="zh-CN" altLang="en-US" sz="4000" dirty="0">
                <a:latin typeface="+mn-ea"/>
              </a:rPr>
              <a:t>❓</a:t>
            </a:r>
            <a:endParaRPr lang="zh-CN" altLang="en-US" sz="4000" dirty="0">
              <a:latin typeface="+mn-ea"/>
            </a:endParaRPr>
          </a:p>
        </p:txBody>
      </p:sp>
      <p:sp>
        <p:nvSpPr>
          <p:cNvPr id="15" name="文本框 14"/>
          <p:cNvSpPr txBox="1"/>
          <p:nvPr/>
        </p:nvSpPr>
        <p:spPr>
          <a:xfrm>
            <a:off x="407368" y="1988840"/>
            <a:ext cx="11593288" cy="453457"/>
          </a:xfrm>
          <a:prstGeom prst="rect">
            <a:avLst/>
          </a:prstGeom>
          <a:noFill/>
        </p:spPr>
        <p:txBody>
          <a:bodyPr wrap="square" rtlCol="0">
            <a:spAutoFit/>
          </a:bodyPr>
          <a:lstStyle/>
          <a:p>
            <a:pPr algn="l">
              <a:lnSpc>
                <a:spcPct val="130000"/>
              </a:lnSpc>
            </a:pPr>
            <a:r>
              <a:rPr lang="en-US" altLang="zh-CN" sz="2000" dirty="0">
                <a:latin typeface="微软雅黑" panose="020B0503020204020204" pitchFamily="34" charset="-122"/>
                <a:ea typeface="微软雅黑" panose="020B0503020204020204" pitchFamily="34" charset="-122"/>
              </a:rPr>
              <a:t>U-Net</a:t>
            </a:r>
            <a:r>
              <a:rPr lang="zh-CN" altLang="en-US" sz="2000" dirty="0">
                <a:latin typeface="微软雅黑" panose="020B0503020204020204" pitchFamily="34" charset="-122"/>
                <a:ea typeface="微软雅黑" panose="020B0503020204020204" pitchFamily="34" charset="-122"/>
              </a:rPr>
              <a:t>的训练目标是让网络学会：输入一张医学图像，输出对应的分割图（比如标出所有细胞的位置）</a:t>
            </a:r>
            <a:endParaRPr lang="zh-CN" altLang="en-US" sz="2000"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448200" y="773020"/>
            <a:ext cx="3456384" cy="734108"/>
            <a:chOff x="-240704" y="246620"/>
            <a:chExt cx="3456384" cy="734108"/>
          </a:xfrm>
        </p:grpSpPr>
        <p:sp>
          <p:nvSpPr>
            <p:cNvPr id="19" name="矩形: 圆角 18"/>
            <p:cNvSpPr/>
            <p:nvPr/>
          </p:nvSpPr>
          <p:spPr>
            <a:xfrm>
              <a:off x="-240704" y="246620"/>
              <a:ext cx="3456384" cy="734108"/>
            </a:xfrm>
            <a:prstGeom prst="roundRect">
              <a:avLst/>
            </a:prstGeom>
            <a:solidFill>
              <a:srgbClr val="034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Light" panose="020B0502040204020203"/>
                <a:ea typeface="微软雅黑 Light" panose="020B0502040204020203" charset="-122"/>
                <a:cs typeface="+mn-cs"/>
              </a:endParaRPr>
            </a:p>
          </p:txBody>
        </p:sp>
        <p:sp>
          <p:nvSpPr>
            <p:cNvPr id="20" name="文本占位符 3"/>
            <p:cNvSpPr txBox="1"/>
            <p:nvPr/>
          </p:nvSpPr>
          <p:spPr>
            <a:xfrm>
              <a:off x="-240704" y="310719"/>
              <a:ext cx="3456384" cy="605909"/>
            </a:xfrm>
            <a:prstGeom prst="roundRect">
              <a:avLst>
                <a:gd name="adj" fmla="val 50000"/>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b="1" dirty="0">
                  <a:solidFill>
                    <a:prstClr val="white"/>
                  </a:solidFill>
                  <a:latin typeface="微软雅黑" panose="020B0503020204020204" pitchFamily="34" charset="-122"/>
                  <a:ea typeface="微软雅黑" panose="020B0503020204020204" pitchFamily="34" charset="-122"/>
                </a:rPr>
                <a:t>训练的核心目标</a:t>
              </a:r>
              <a:endParaRPr lang="zh-CN" altLang="en-US" b="1" dirty="0">
                <a:solidFill>
                  <a:prstClr val="white"/>
                </a:solidFill>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1811524" y="4334261"/>
            <a:ext cx="8932102" cy="961289"/>
          </a:xfrm>
          <a:prstGeom prst="rect">
            <a:avLst/>
          </a:prstGeom>
          <a:noFill/>
        </p:spPr>
        <p:txBody>
          <a:bodyPr wrap="square">
            <a:spAutoFit/>
          </a:bodyPr>
          <a:lstStyle/>
          <a:p>
            <a:pPr algn="just">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1. </a:t>
            </a:r>
            <a:r>
              <a:rPr lang="zh-CN" altLang="en-US" sz="2000" dirty="0">
                <a:solidFill>
                  <a:schemeClr val="bg1"/>
                </a:solidFill>
                <a:latin typeface="微软雅黑" panose="020B0503020204020204" pitchFamily="34" charset="-122"/>
                <a:ea typeface="微软雅黑" panose="020B0503020204020204" pitchFamily="34" charset="-122"/>
              </a:rPr>
              <a:t>如何计算预测结果与真实标签的差异？ → 损失函数（</a:t>
            </a:r>
            <a:r>
              <a:rPr lang="en-US" altLang="zh-CN" sz="2000" dirty="0">
                <a:solidFill>
                  <a:schemeClr val="bg1"/>
                </a:solidFill>
                <a:latin typeface="微软雅黑" panose="020B0503020204020204" pitchFamily="34" charset="-122"/>
                <a:ea typeface="微软雅黑" panose="020B0503020204020204" pitchFamily="34" charset="-122"/>
              </a:rPr>
              <a:t>Loss Function</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2. </a:t>
            </a:r>
            <a:r>
              <a:rPr lang="zh-CN" altLang="en-US" sz="2000" dirty="0">
                <a:solidFill>
                  <a:schemeClr val="bg1"/>
                </a:solidFill>
                <a:latin typeface="微软雅黑" panose="020B0503020204020204" pitchFamily="34" charset="-122"/>
                <a:ea typeface="微软雅黑" panose="020B0503020204020204" pitchFamily="34" charset="-122"/>
              </a:rPr>
              <a:t>如何用少量数据训练出高精度模型？ → 数据增强（</a:t>
            </a:r>
            <a:r>
              <a:rPr lang="en-US" altLang="zh-CN" sz="2000" dirty="0">
                <a:solidFill>
                  <a:schemeClr val="bg1"/>
                </a:solidFill>
                <a:latin typeface="微软雅黑" panose="020B0503020204020204" pitchFamily="34" charset="-122"/>
                <a:ea typeface="微软雅黑" panose="020B0503020204020204" pitchFamily="34" charset="-122"/>
              </a:rPr>
              <a:t>Data Augmentation</a:t>
            </a:r>
            <a:r>
              <a:rPr lang="zh-CN" altLang="en-US"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3" name="箭头: 下 22"/>
          <p:cNvSpPr/>
          <p:nvPr/>
        </p:nvSpPr>
        <p:spPr>
          <a:xfrm>
            <a:off x="5627948" y="2805588"/>
            <a:ext cx="936104" cy="10522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ISLIDE.GUIDESSETTING" val="{&quot;Id&quot;:&quot;ee252524-b08a-4296-8705-2aea4263011f&quot;,&quot;Name&quot;:null,&quot;Kind&quot;:&quot;Custom&quot;,&quot;OldGuidesSetting&quot;:{&quot;HeaderHeight&quot;:0.0,&quot;FooterHeight&quot;:0.0,&quot;SideMargin&quot;:0.0,&quot;TopMargin&quot;:0.0,&quot;BottomMargin&quot;:0.0,&quot;IntervalMargin&quot;:0.0}}"/>
  <p:tag name="COMMONDATA" val="eyJoZGlkIjoiZDdjN2NjMDJjMDhlNTcyODdhZDcxZWMyYWM4YWYyMGQifQ=="/>
</p:tagLst>
</file>

<file path=ppt/theme/theme1.xml><?xml version="1.0" encoding="utf-8"?>
<a:theme xmlns:a="http://schemas.openxmlformats.org/drawingml/2006/main" name="Office 主题​​">
  <a:themeElements>
    <a:clrScheme name="西大模板">
      <a:dk1>
        <a:sysClr val="windowText" lastClr="000000"/>
      </a:dk1>
      <a:lt1>
        <a:sysClr val="window" lastClr="FFFFFF"/>
      </a:lt1>
      <a:dk2>
        <a:srgbClr val="44546A"/>
      </a:dk2>
      <a:lt2>
        <a:srgbClr val="E7E6E6"/>
      </a:lt2>
      <a:accent1>
        <a:srgbClr val="034C9C"/>
      </a:accent1>
      <a:accent2>
        <a:srgbClr val="FFA405"/>
      </a:accent2>
      <a:accent3>
        <a:srgbClr val="B5B5B5"/>
      </a:accent3>
      <a:accent4>
        <a:srgbClr val="D4D9DD"/>
      </a:accent4>
      <a:accent5>
        <a:srgbClr val="66BE96"/>
      </a:accent5>
      <a:accent6>
        <a:srgbClr val="104685"/>
      </a:accent6>
      <a:hlink>
        <a:srgbClr val="0563C1"/>
      </a:hlink>
      <a:folHlink>
        <a:srgbClr val="954F72"/>
      </a:folHlink>
    </a:clrScheme>
    <a:fontScheme name="西大模板">
      <a:majorFont>
        <a:latin typeface="Segoe UI Black"/>
        <a:ea typeface="思源宋体 CN Heavy"/>
        <a:cs typeface=""/>
      </a:majorFont>
      <a:minorFont>
        <a:latin typeface="Segoe U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30000"/>
          </a:lnSpc>
          <a:defRPr sz="2000" dirty="0" smtClean="0">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4008</Words>
  <Application>WPS 演示</Application>
  <PresentationFormat>宽屏</PresentationFormat>
  <Paragraphs>252</Paragraphs>
  <Slides>19</Slides>
  <Notes>7</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宋体</vt:lpstr>
      <vt:lpstr>Wingdings</vt:lpstr>
      <vt:lpstr>Segoe UI Light</vt:lpstr>
      <vt:lpstr>微软雅黑 Light</vt:lpstr>
      <vt:lpstr>微软雅黑</vt:lpstr>
      <vt:lpstr>Times New Roman</vt:lpstr>
      <vt:lpstr>Arial</vt:lpstr>
      <vt:lpstr>Cambria Math</vt:lpstr>
      <vt:lpstr>KaTeX_Main</vt:lpstr>
      <vt:lpstr>Segoe Print</vt:lpstr>
      <vt:lpstr>KaTeX_Math</vt:lpstr>
      <vt:lpstr>quote-cjk-patch</vt:lpstr>
      <vt:lpstr>Calibri</vt:lpstr>
      <vt:lpstr>Ubuntu</vt:lpstr>
      <vt:lpstr>Arial Unicode MS</vt:lpstr>
      <vt:lpstr>思源宋体 CN Heavy</vt:lpstr>
      <vt:lpstr>Segoe UI Black</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锅炉爷爷</dc:creator>
  <cp:lastModifiedBy>听风</cp:lastModifiedBy>
  <cp:revision>97</cp:revision>
  <dcterms:created xsi:type="dcterms:W3CDTF">2020-05-09T22:50:00Z</dcterms:created>
  <dcterms:modified xsi:type="dcterms:W3CDTF">2025-08-01T04:49:53Z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FB3A6676251842289C9F4E600D4DEBA5_13</vt:lpwstr>
  </property>
  <property fmtid="{D5CDD505-2E9C-101B-9397-08002B2CF9AE}" pid="3" name="KSOProductBuildVer">
    <vt:lpwstr>2052-12.1.0.21915</vt:lpwstr>
  </property>
</Properties>
</file>