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306" r:id="rId3"/>
    <p:sldId id="360" r:id="rId4"/>
    <p:sldId id="316" r:id="rId5"/>
    <p:sldId id="367" r:id="rId6"/>
    <p:sldId id="365" r:id="rId7"/>
    <p:sldId id="366" r:id="rId8"/>
    <p:sldId id="368" r:id="rId9"/>
    <p:sldId id="31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82" r:id="rId20"/>
    <p:sldId id="361" r:id="rId21"/>
    <p:sldId id="304" r:id="rId22"/>
    <p:sldId id="305" r:id="rId2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课件首页" id="{BCC0DC43-B8A6-A444-B6D9-699BE3B1606E}">
          <p14:sldIdLst>
            <p14:sldId id="313"/>
            <p14:sldId id="306"/>
            <p14:sldId id="360"/>
          </p14:sldIdLst>
        </p14:section>
        <p14:section name="课时 1" id="{9359586E-A46A-2441-8D4F-4630A70B68E2}">
          <p14:sldIdLst>
            <p14:sldId id="316"/>
            <p14:sldId id="367"/>
            <p14:sldId id="365"/>
            <p14:sldId id="366"/>
            <p14:sldId id="368"/>
            <p14:sldId id="31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2"/>
          </p14:sldIdLst>
        </p14:section>
        <p14:section name="课时 2" id="{75245455-0D4A-9946-BDBB-21627299AE52}">
          <p14:sldIdLst/>
        </p14:section>
        <p14:section name="课程结尾页" id="{DE80566A-9A67-BE4F-919D-495C67416F22}">
          <p14:sldIdLst>
            <p14:sldId id="361"/>
            <p14:sldId id="304"/>
            <p14:sldId id="3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535353"/>
    <a:srgbClr val="FF5C00"/>
    <a:srgbClr val="35B558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9706" autoAdjust="0"/>
  </p:normalViewPr>
  <p:slideViewPr>
    <p:cSldViewPr snapToObjects="1">
      <p:cViewPr>
        <p:scale>
          <a:sx n="35" d="100"/>
          <a:sy n="35" d="100"/>
        </p:scale>
        <p:origin x="-1278" y="-504"/>
      </p:cViewPr>
      <p:guideLst>
        <p:guide orient="horz" pos="1598"/>
        <p:guide pos="643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单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 单行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课件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件首页-双行课程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 双行</a:t>
            </a:r>
            <a:r>
              <a:rPr lang="en-US" altLang="zh-CN" sz="9600" dirty="0" smtClean="0">
                <a:solidFill>
                  <a:srgbClr val="FFFFFF"/>
                </a:solidFill>
              </a:rPr>
              <a:t/>
            </a:r>
            <a:br>
              <a:rPr lang="en-US" altLang="zh-CN" sz="9600" dirty="0" smtClean="0">
                <a:solidFill>
                  <a:srgbClr val="FFFFFF"/>
                </a:solidFill>
              </a:rPr>
            </a:br>
            <a:r>
              <a:rPr lang="zh-CN" altLang="en-US" sz="9600" dirty="0" smtClean="0">
                <a:solidFill>
                  <a:srgbClr val="FFFFFF"/>
                </a:solidFill>
              </a:rPr>
              <a:t>标题过长为两行时用此页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r>
              <a:rPr lang="zh-CN" altLang="en-US" dirty="0" smtClean="0"/>
              <a:t>第二课时名称</a:t>
            </a:r>
            <a:endParaRPr lang="en-US" altLang="zh-CN" dirty="0" smtClean="0"/>
          </a:p>
          <a:p>
            <a:r>
              <a:rPr lang="zh-CN" altLang="en-US" dirty="0" smtClean="0"/>
              <a:t>第三课时名称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首页-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一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二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30760" y="253752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87" r:id="rId5"/>
    <p:sldLayoutId id="2147483676" r:id="rId6"/>
    <p:sldLayoutId id="2147483677" r:id="rId7"/>
    <p:sldLayoutId id="2147483678" r:id="rId8"/>
    <p:sldLayoutId id="2147483675" r:id="rId9"/>
    <p:sldLayoutId id="2147483660" r:id="rId10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 </a:t>
            </a:r>
            <a:r>
              <a:rPr lang="zh-CN" altLang="en-US" dirty="0" smtClean="0"/>
              <a:t>之增强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AOP</a:t>
            </a:r>
            <a:r>
              <a:rPr lang="zh-CN" altLang="en-US" dirty="0"/>
              <a:t>的前置增强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通过配置文件实现增强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964691" y="2541600"/>
            <a:ext cx="22201200" cy="10119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1112299" y="3193768"/>
            <a:ext cx="4474269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配置文件：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50" name="Shape 128"/>
          <p:cNvSpPr txBox="1">
            <a:spLocks/>
          </p:cNvSpPr>
          <p:nvPr/>
        </p:nvSpPr>
        <p:spPr>
          <a:xfrm>
            <a:off x="1108706" y="4337720"/>
            <a:ext cx="15547790" cy="5408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bean id="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greetingBefore"class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=“……..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GreetingBeforeAdvice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/&gt;①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id="target" class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=“…….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NaiveWaiter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/&gt;②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id="waiter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 class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28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org.springframework.aop.framework.ProxyFactoryBean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p:proxyInterfaces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=“…….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Waiter"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③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p:interceptorNames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greetingAdvice“④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   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p:target-ref="target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"⑤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0" name="Shape 128"/>
          <p:cNvSpPr txBox="1">
            <a:spLocks/>
          </p:cNvSpPr>
          <p:nvPr/>
        </p:nvSpPr>
        <p:spPr>
          <a:xfrm>
            <a:off x="16872520" y="3193768"/>
            <a:ext cx="4474269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常用可配置属性：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6872520" y="4337720"/>
            <a:ext cx="6192688" cy="5832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en-US" altLang="zh-CN" sz="3600" b="1" dirty="0" smtClean="0"/>
              <a:t>target</a:t>
            </a:r>
          </a:p>
          <a:p>
            <a:r>
              <a:rPr lang="en-US" altLang="zh-CN" sz="3600" b="1" dirty="0" err="1" smtClean="0"/>
              <a:t>proxyInterfaces</a:t>
            </a:r>
            <a:endParaRPr lang="en-US" altLang="zh-CN" sz="3600" b="1" dirty="0" smtClean="0"/>
          </a:p>
          <a:p>
            <a:r>
              <a:rPr lang="en-US" altLang="zh-CN" sz="3600" b="1" dirty="0" err="1" smtClean="0"/>
              <a:t>interceptorNames</a:t>
            </a:r>
            <a:endParaRPr lang="en-US" altLang="zh-CN" sz="3600" b="1" dirty="0" smtClean="0"/>
          </a:p>
          <a:p>
            <a:r>
              <a:rPr lang="en-US" altLang="zh-CN" sz="3600" b="1" dirty="0" smtClean="0"/>
              <a:t>singleton</a:t>
            </a:r>
          </a:p>
          <a:p>
            <a:r>
              <a:rPr lang="en-US" altLang="zh-CN" sz="3600" b="1" dirty="0" smtClean="0"/>
              <a:t>optimize</a:t>
            </a:r>
          </a:p>
          <a:p>
            <a:r>
              <a:rPr lang="en-US" altLang="zh-CN" sz="3600" b="1" dirty="0" err="1" smtClean="0"/>
              <a:t>proxyTargetClass</a:t>
            </a:r>
            <a:endParaRPr lang="en-US" altLang="zh-CN" sz="3600" b="1" dirty="0" smtClean="0"/>
          </a:p>
          <a:p>
            <a:endParaRPr lang="en-US" altLang="zh-CN" sz="3600" b="1" dirty="0" smtClean="0"/>
          </a:p>
          <a:p>
            <a:endParaRPr lang="en-US" altLang="zh-CN" sz="3600" b="1" dirty="0"/>
          </a:p>
        </p:txBody>
      </p:sp>
      <p:sp>
        <p:nvSpPr>
          <p:cNvPr id="9" name="Shape 128"/>
          <p:cNvSpPr txBox="1">
            <a:spLocks/>
          </p:cNvSpPr>
          <p:nvPr/>
        </p:nvSpPr>
        <p:spPr>
          <a:xfrm>
            <a:off x="1115891" y="11075397"/>
            <a:ext cx="19501045" cy="1266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&lt;bean 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id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=“waiter“     class=”</a:t>
            </a:r>
            <a:r>
              <a:rPr lang="en-US" altLang="zh-CN" sz="28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org.springframework.aop.framework.ProxyFactoryBean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“    …… ……</a:t>
            </a:r>
            <a:r>
              <a:rPr lang="en-US" altLang="zh-CN" sz="28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 </a:t>
            </a:r>
            <a:r>
              <a:rPr lang="en-US" altLang="zh-CN" sz="28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p:proxyTargetClass</a:t>
            </a:r>
            <a:r>
              <a:rPr lang="en-US" altLang="zh-CN" sz="28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="</a:t>
            </a:r>
            <a:r>
              <a:rPr lang="en-US" altLang="zh-CN" sz="28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true“  </a:t>
            </a:r>
            <a:r>
              <a:rPr lang="en-US" altLang="zh-CN" sz="28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/&gt;</a:t>
            </a:r>
            <a:endParaRPr lang="en-US" altLang="zh-CN" sz="2800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3" name="Shape 128"/>
          <p:cNvSpPr txBox="1">
            <a:spLocks/>
          </p:cNvSpPr>
          <p:nvPr/>
        </p:nvSpPr>
        <p:spPr>
          <a:xfrm>
            <a:off x="1108706" y="10170368"/>
            <a:ext cx="4474269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常用可配置属性：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178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0" grpId="0" animBg="1"/>
      <p:bldP spid="10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的后置增强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3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的后置增强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30760" y="2609528"/>
            <a:ext cx="22201200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/>
            <a:r>
              <a:rPr lang="zh-CN" altLang="en-US" dirty="0" smtClean="0"/>
              <a:t>后置增强在目标方法调用后执行，例如上例中，在服务生每次服务后，也需要向客人问候，可以通过后置增强来实施这一要求，步骤如下：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创建业务接口类：</a:t>
            </a:r>
            <a:r>
              <a:rPr lang="en-US" altLang="zh-CN" dirty="0">
                <a:solidFill>
                  <a:srgbClr val="666666"/>
                </a:solidFill>
              </a:rPr>
              <a:t>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创建业务实现类：</a:t>
            </a:r>
            <a:r>
              <a:rPr lang="en-US" altLang="zh-CN" dirty="0">
                <a:solidFill>
                  <a:srgbClr val="666666"/>
                </a:solidFill>
              </a:rPr>
              <a:t>NativeWaiter.java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创建业务增强类：</a:t>
            </a:r>
            <a:r>
              <a:rPr lang="en-US" altLang="zh-CN" dirty="0" smtClean="0">
                <a:solidFill>
                  <a:srgbClr val="666666"/>
                </a:solidFill>
              </a:rPr>
              <a:t>GreetingAfterAdvice.java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创建配置文件：</a:t>
            </a:r>
            <a:r>
              <a:rPr lang="en-US" altLang="zh-CN" dirty="0" smtClean="0">
                <a:solidFill>
                  <a:srgbClr val="666666"/>
                </a:solidFill>
              </a:rPr>
              <a:t>conf-advice.xml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创建增强测试类：</a:t>
            </a:r>
            <a:r>
              <a:rPr lang="en-US" altLang="zh-CN" dirty="0" smtClean="0">
                <a:solidFill>
                  <a:srgbClr val="666666"/>
                </a:solidFill>
              </a:rPr>
              <a:t>TestAdvice.java</a:t>
            </a:r>
            <a:endParaRPr lang="en-US" altLang="zh-C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的环绕增强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的环绕增强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4691" y="2541600"/>
            <a:ext cx="22201200" cy="1011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30760" y="2609528"/>
            <a:ext cx="22201200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/>
            <a:r>
              <a:rPr lang="zh-CN" altLang="en-US" dirty="0" smtClean="0"/>
              <a:t>环绕增强允许在目标类方法调用前后织入横切逻辑，它综合实现了前置，后置增强两者的功能，下面是我们用环绕增强同时实现前礼貌用语和后礼貌用语的示例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创建业务接口类：</a:t>
            </a:r>
            <a:r>
              <a:rPr lang="en-US" altLang="zh-CN" dirty="0">
                <a:solidFill>
                  <a:srgbClr val="666666"/>
                </a:solidFill>
              </a:rPr>
              <a:t>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创建业务实现类：</a:t>
            </a:r>
            <a:r>
              <a:rPr lang="en-US" altLang="zh-CN" dirty="0">
                <a:solidFill>
                  <a:srgbClr val="666666"/>
                </a:solidFill>
              </a:rPr>
              <a:t>NativeWaiter.java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创建业务增强类</a:t>
            </a:r>
            <a:r>
              <a:rPr lang="zh-CN" altLang="en-US" dirty="0" smtClean="0">
                <a:solidFill>
                  <a:srgbClr val="666666"/>
                </a:solidFill>
              </a:rPr>
              <a:t>：</a:t>
            </a:r>
            <a:r>
              <a:rPr lang="en-US" altLang="zh-CN" dirty="0" err="1" smtClean="0">
                <a:solidFill>
                  <a:srgbClr val="666666"/>
                </a:solidFill>
              </a:rPr>
              <a:t>GreetingInterceptor</a:t>
            </a:r>
            <a:r>
              <a:rPr lang="en-US" altLang="zh-CN" dirty="0" smtClean="0">
                <a:solidFill>
                  <a:srgbClr val="666666"/>
                </a:solidFill>
              </a:rPr>
              <a:t> .java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创建配置文件：</a:t>
            </a:r>
            <a:r>
              <a:rPr lang="en-US" altLang="zh-CN" dirty="0" smtClean="0">
                <a:solidFill>
                  <a:srgbClr val="666666"/>
                </a:solidFill>
              </a:rPr>
              <a:t>conf-advice.xml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创建增强测试类：</a:t>
            </a:r>
            <a:r>
              <a:rPr lang="en-US" altLang="zh-CN" dirty="0">
                <a:solidFill>
                  <a:srgbClr val="666666"/>
                </a:solidFill>
              </a:rPr>
              <a:t>TestAdvice.java</a:t>
            </a:r>
          </a:p>
          <a:p>
            <a:pPr marL="190800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267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的异常抛出增强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4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的异常抛出增强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4691" y="2541600"/>
            <a:ext cx="22201200" cy="1011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030760" y="2609528"/>
            <a:ext cx="22201200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/>
            <a:r>
              <a:rPr lang="zh-CN" altLang="en-US" dirty="0" smtClean="0"/>
              <a:t>异常抛出增强表示在目标方法抛出异常后实施增强，最适合的场景是事务管理，比如当参与事务的方法抛出异常后需要回滚事务，示例如下：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创建</a:t>
            </a:r>
            <a:r>
              <a:rPr lang="zh-CN" altLang="en-US" dirty="0">
                <a:solidFill>
                  <a:srgbClr val="666666"/>
                </a:solidFill>
              </a:rPr>
              <a:t>业务实现类</a:t>
            </a:r>
            <a:r>
              <a:rPr lang="zh-CN" altLang="en-US" dirty="0" smtClean="0">
                <a:solidFill>
                  <a:srgbClr val="666666"/>
                </a:solidFill>
              </a:rPr>
              <a:t>：</a:t>
            </a:r>
            <a:r>
              <a:rPr lang="en-US" altLang="zh-CN" dirty="0" smtClean="0">
                <a:solidFill>
                  <a:srgbClr val="666666"/>
                </a:solidFill>
              </a:rPr>
              <a:t>ForumService.java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创建业务增强类</a:t>
            </a:r>
            <a:r>
              <a:rPr lang="zh-CN" altLang="en-US" dirty="0" smtClean="0">
                <a:solidFill>
                  <a:srgbClr val="666666"/>
                </a:solidFill>
              </a:rPr>
              <a:t>：</a:t>
            </a:r>
            <a:r>
              <a:rPr lang="en-US" altLang="zh-CN" dirty="0" smtClean="0">
                <a:solidFill>
                  <a:srgbClr val="666666"/>
                </a:solidFill>
              </a:rPr>
              <a:t>TransactionManager.java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创建配置文件：</a:t>
            </a:r>
            <a:r>
              <a:rPr lang="en-US" altLang="zh-CN" dirty="0" smtClean="0">
                <a:solidFill>
                  <a:srgbClr val="666666"/>
                </a:solidFill>
              </a:rPr>
              <a:t>conf-advice.xml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创建增强测试类：</a:t>
            </a:r>
            <a:r>
              <a:rPr lang="en-US" altLang="zh-CN" dirty="0">
                <a:solidFill>
                  <a:srgbClr val="666666"/>
                </a:solidFill>
              </a:rPr>
              <a:t>TestAdvice.java</a:t>
            </a:r>
          </a:p>
          <a:p>
            <a:pPr marL="190800" indent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0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的异常抛出增强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4691" y="2541600"/>
            <a:ext cx="22201200" cy="10119600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2" name="副标题 2"/>
          <p:cNvSpPr txBox="1">
            <a:spLocks/>
          </p:cNvSpPr>
          <p:nvPr/>
        </p:nvSpPr>
        <p:spPr>
          <a:xfrm>
            <a:off x="1030760" y="2825552"/>
            <a:ext cx="3708000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600" b="1" dirty="0" smtClean="0"/>
              <a:t>增强方法</a:t>
            </a:r>
            <a:endParaRPr lang="en-US" altLang="zh-CN" sz="3600" b="1" dirty="0" smtClean="0"/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3600" b="1" dirty="0" smtClean="0"/>
              <a:t>	</a:t>
            </a:r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sz="3600" b="1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1690456" y="3473624"/>
            <a:ext cx="16766240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/>
              <a:t>	public void </a:t>
            </a:r>
            <a:r>
              <a:rPr lang="en-US" altLang="zh-CN" sz="2800" dirty="0" err="1"/>
              <a:t>afterThrowing</a:t>
            </a:r>
            <a:r>
              <a:rPr lang="en-US" altLang="zh-CN" sz="2800" dirty="0"/>
              <a:t>(Method </a:t>
            </a:r>
            <a:r>
              <a:rPr lang="en-US" altLang="zh-CN" sz="2800" dirty="0" err="1"/>
              <a:t>method</a:t>
            </a:r>
            <a:r>
              <a:rPr lang="en-US" altLang="zh-CN" sz="2800" dirty="0"/>
              <a:t>, Object[]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, Object target</a:t>
            </a:r>
            <a:r>
              <a:rPr lang="en-US" altLang="zh-CN" sz="2800" dirty="0" smtClean="0"/>
              <a:t>, </a:t>
            </a:r>
            <a:r>
              <a:rPr lang="en-US" altLang="zh-CN" sz="2800" dirty="0" err="1" smtClean="0"/>
              <a:t>Throwable</a:t>
            </a:r>
            <a:r>
              <a:rPr lang="en-US" altLang="zh-CN" sz="2800" dirty="0" smtClean="0"/>
              <a:t> t)</a:t>
            </a:r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1030578" y="4553744"/>
            <a:ext cx="5112749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600" b="1" dirty="0" smtClean="0"/>
              <a:t>合法方法示例</a:t>
            </a:r>
            <a:endParaRPr lang="en-US" altLang="zh-CN" sz="3600" b="1" dirty="0" smtClean="0"/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3600" b="1" dirty="0" smtClean="0"/>
              <a:t>	</a:t>
            </a:r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sz="3600" b="1" dirty="0" smtClean="0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690275" y="5273824"/>
            <a:ext cx="16766240" cy="201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afterThrowing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SQLException</a:t>
            </a:r>
            <a:r>
              <a:rPr lang="en-US" altLang="zh-CN" sz="2800" dirty="0" smtClean="0"/>
              <a:t> e)</a:t>
            </a:r>
          </a:p>
          <a:p>
            <a:pPr marL="19080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afterThrowing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RuntimeException</a:t>
            </a:r>
            <a:r>
              <a:rPr lang="en-US" altLang="zh-CN" sz="2800" dirty="0" smtClean="0"/>
              <a:t> e)</a:t>
            </a:r>
          </a:p>
          <a:p>
            <a:pPr marL="19080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afterThrowing</a:t>
            </a:r>
            <a:r>
              <a:rPr lang="en-US" altLang="zh-CN" sz="2800" dirty="0"/>
              <a:t>(Method </a:t>
            </a:r>
            <a:r>
              <a:rPr lang="en-US" altLang="zh-CN" sz="2800" dirty="0" err="1"/>
              <a:t>method</a:t>
            </a:r>
            <a:r>
              <a:rPr lang="en-US" altLang="zh-CN" sz="2800" dirty="0"/>
              <a:t>, Object[]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, Object target, </a:t>
            </a:r>
            <a:r>
              <a:rPr lang="en-US" altLang="zh-CN" sz="2800" dirty="0" err="1" smtClean="0"/>
              <a:t>RuntimeException</a:t>
            </a:r>
            <a:r>
              <a:rPr lang="en-US" altLang="zh-CN" sz="2800" dirty="0" smtClean="0"/>
              <a:t> e)</a:t>
            </a:r>
          </a:p>
          <a:p>
            <a:pPr marL="19080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1030579" y="7578080"/>
            <a:ext cx="5112749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600" b="1" dirty="0"/>
              <a:t>非法</a:t>
            </a:r>
            <a:r>
              <a:rPr lang="zh-CN" altLang="en-US" sz="3600" b="1" dirty="0" smtClean="0"/>
              <a:t>方法示例</a:t>
            </a:r>
            <a:endParaRPr lang="en-US" altLang="zh-CN" sz="3600" b="1" dirty="0" smtClean="0"/>
          </a:p>
          <a:p>
            <a:pPr marL="190800" indent="0">
              <a:buFont typeface="Arial" panose="020B0604020202020204" pitchFamily="34" charset="0"/>
              <a:buNone/>
            </a:pPr>
            <a:r>
              <a:rPr lang="en-US" altLang="zh-CN" sz="3600" b="1" dirty="0" smtClean="0"/>
              <a:t>	</a:t>
            </a:r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sz="3600" b="1" dirty="0" smtClean="0"/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690276" y="8298160"/>
            <a:ext cx="16766240" cy="1512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 smtClean="0"/>
              <a:t>afterThrowing</a:t>
            </a:r>
            <a:r>
              <a:rPr lang="en-US" altLang="zh-CN" sz="2800" dirty="0" smtClean="0"/>
              <a:t>(Object</a:t>
            </a:r>
            <a:r>
              <a:rPr lang="en-US" altLang="zh-CN" sz="2800" dirty="0"/>
              <a:t>[]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, Object target, </a:t>
            </a:r>
            <a:r>
              <a:rPr lang="en-US" altLang="zh-CN" sz="2800" dirty="0" err="1" smtClean="0"/>
              <a:t>RuntimeException</a:t>
            </a:r>
            <a:r>
              <a:rPr lang="en-US" altLang="zh-CN" sz="2800" dirty="0" smtClean="0"/>
              <a:t> e)</a:t>
            </a:r>
          </a:p>
          <a:p>
            <a:pPr marL="190800" indent="0">
              <a:buNone/>
            </a:pPr>
            <a:r>
              <a:rPr lang="en-US" altLang="zh-CN" sz="2800" dirty="0"/>
              <a:t>        </a:t>
            </a:r>
            <a:r>
              <a:rPr lang="en-US" altLang="zh-CN" sz="2800" dirty="0" err="1"/>
              <a:t>s</a:t>
            </a:r>
            <a:r>
              <a:rPr lang="en-US" altLang="zh-CN" sz="2800" dirty="0" err="1" smtClean="0"/>
              <a:t>olveThrowing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RuntimeException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e)</a:t>
            </a:r>
          </a:p>
          <a:p>
            <a:pPr marL="190800" indent="0">
              <a:buNone/>
            </a:pPr>
            <a:endParaRPr lang="en-US" altLang="zh-CN" sz="2800" dirty="0" smtClean="0"/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1030579" y="10026352"/>
            <a:ext cx="5112749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zh-CN" altLang="en-US" sz="3600" b="1" dirty="0" smtClean="0"/>
              <a:t>自动匹配</a:t>
            </a:r>
            <a:r>
              <a:rPr lang="en-US" altLang="zh-CN" sz="3600" b="1" dirty="0" smtClean="0"/>
              <a:t>	</a:t>
            </a:r>
          </a:p>
          <a:p>
            <a:pPr marL="190800" indent="0">
              <a:buFont typeface="Arial" panose="020B0604020202020204" pitchFamily="34" charset="0"/>
              <a:buNone/>
            </a:pPr>
            <a:endParaRPr lang="en-US" altLang="zh-CN" sz="3600" b="1" dirty="0" smtClean="0"/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1690276" y="10674424"/>
            <a:ext cx="16766240" cy="1554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err="1"/>
              <a:t>afterThrowing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SQLException</a:t>
            </a:r>
            <a:r>
              <a:rPr lang="en-US" altLang="zh-CN" sz="2800" dirty="0"/>
              <a:t> e)</a:t>
            </a:r>
          </a:p>
          <a:p>
            <a:pPr marL="19080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/>
              <a:t>afterThrowing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Throwable</a:t>
            </a:r>
            <a:r>
              <a:rPr lang="en-US" altLang="zh-CN" sz="2800" dirty="0" smtClean="0"/>
              <a:t> t)</a:t>
            </a:r>
            <a:endParaRPr lang="en-US" altLang="zh-CN" sz="2800" dirty="0"/>
          </a:p>
          <a:p>
            <a:pPr marL="190800" indent="0">
              <a:buNone/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8915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引介</a:t>
            </a:r>
            <a:r>
              <a:rPr kumimoji="1" lang="zh-CN" altLang="en-US" dirty="0" smtClean="0"/>
              <a:t>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1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</a:t>
            </a:r>
            <a:r>
              <a:rPr lang="zh-CN" altLang="en-US" dirty="0"/>
              <a:t>引介</a:t>
            </a:r>
            <a:r>
              <a:rPr lang="zh-CN" altLang="en-US" dirty="0" smtClean="0"/>
              <a:t>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1030760" y="2609528"/>
            <a:ext cx="22201200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/>
            <a:r>
              <a:rPr lang="zh-CN" altLang="en-US" dirty="0"/>
              <a:t>引</a:t>
            </a:r>
            <a:r>
              <a:rPr lang="zh-CN" altLang="en-US" dirty="0" smtClean="0"/>
              <a:t>介增强是一种比较特殊的增强类型，它不是在目标方法周围织入增强，而是为目标创建新的方法和属性，所以它的连接点是类级别而非方法级别的，实现步骤如下：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创建接口</a:t>
            </a:r>
            <a:r>
              <a:rPr lang="zh-CN" altLang="en-US" dirty="0">
                <a:solidFill>
                  <a:srgbClr val="666666"/>
                </a:solidFill>
              </a:rPr>
              <a:t>类</a:t>
            </a:r>
            <a:r>
              <a:rPr lang="zh-CN" altLang="en-US" dirty="0" smtClean="0">
                <a:solidFill>
                  <a:srgbClr val="666666"/>
                </a:solidFill>
              </a:rPr>
              <a:t>：</a:t>
            </a:r>
            <a:r>
              <a:rPr lang="en-US" altLang="zh-CN" dirty="0">
                <a:solidFill>
                  <a:srgbClr val="666666"/>
                </a:solidFill>
              </a:rPr>
              <a:t>Monitorable</a:t>
            </a:r>
            <a:r>
              <a:rPr lang="en-US" altLang="zh-CN" dirty="0" smtClean="0">
                <a:solidFill>
                  <a:srgbClr val="666666"/>
                </a:solidFill>
              </a:rPr>
              <a:t>.java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</a:t>
            </a:r>
            <a:r>
              <a:rPr lang="zh-CN" altLang="en-US" dirty="0" smtClean="0">
                <a:solidFill>
                  <a:srgbClr val="666666"/>
                </a:solidFill>
              </a:rPr>
              <a:t>业务类：</a:t>
            </a:r>
            <a:r>
              <a:rPr lang="en-US" altLang="zh-CN" dirty="0" smtClean="0">
                <a:solidFill>
                  <a:srgbClr val="666666"/>
                </a:solidFill>
              </a:rPr>
              <a:t>PerformanceMonitor.java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创建增强</a:t>
            </a:r>
            <a:r>
              <a:rPr lang="zh-CN" altLang="en-US" dirty="0">
                <a:solidFill>
                  <a:srgbClr val="666666"/>
                </a:solidFill>
              </a:rPr>
              <a:t>类</a:t>
            </a:r>
            <a:r>
              <a:rPr lang="zh-CN" altLang="en-US" dirty="0" smtClean="0">
                <a:solidFill>
                  <a:srgbClr val="666666"/>
                </a:solidFill>
              </a:rPr>
              <a:t>：</a:t>
            </a:r>
            <a:r>
              <a:rPr lang="en-US" altLang="zh-CN" dirty="0" smtClean="0">
                <a:solidFill>
                  <a:srgbClr val="666666"/>
                </a:solidFill>
              </a:rPr>
              <a:t>ControllablePerformanceMonitor.java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6666"/>
                </a:solidFill>
              </a:rPr>
              <a:t>创建配置文件：</a:t>
            </a:r>
            <a:r>
              <a:rPr lang="en-US" altLang="zh-CN" dirty="0" smtClean="0">
                <a:solidFill>
                  <a:srgbClr val="666666"/>
                </a:solidFill>
              </a:rPr>
              <a:t>conf-advice-introduce.xml</a:t>
            </a:r>
            <a:endParaRPr lang="en-US" altLang="zh-CN" dirty="0">
              <a:solidFill>
                <a:srgbClr val="666666"/>
              </a:solidFill>
            </a:endParaRP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创建增强测试类：</a:t>
            </a:r>
            <a:r>
              <a:rPr lang="en-US" altLang="zh-CN" dirty="0" smtClean="0">
                <a:solidFill>
                  <a:srgbClr val="666666"/>
                </a:solidFill>
              </a:rPr>
              <a:t>TestIntroduce.java</a:t>
            </a:r>
            <a:endParaRPr lang="en-US" altLang="zh-C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1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之增强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的增强类型</a:t>
            </a:r>
            <a:endParaRPr lang="en-US" altLang="zh-CN" dirty="0" smtClean="0"/>
          </a:p>
          <a:p>
            <a:r>
              <a:rPr lang="en-US" altLang="zh-CN" dirty="0"/>
              <a:t>Spring AOP</a:t>
            </a:r>
            <a:r>
              <a:rPr lang="zh-CN" altLang="en-US" dirty="0"/>
              <a:t>的前</a:t>
            </a:r>
            <a:r>
              <a:rPr lang="zh-CN" altLang="en-US" dirty="0" smtClean="0"/>
              <a:t>置增强</a:t>
            </a:r>
            <a:endParaRPr lang="en-US" altLang="zh-CN" dirty="0" smtClean="0"/>
          </a:p>
          <a:p>
            <a:r>
              <a:rPr lang="en-US" altLang="zh-CN" dirty="0"/>
              <a:t>Spring AOP</a:t>
            </a:r>
            <a:r>
              <a:rPr lang="zh-CN" altLang="en-US" dirty="0"/>
              <a:t>的</a:t>
            </a:r>
            <a:r>
              <a:rPr lang="zh-CN" altLang="en-US" dirty="0" smtClean="0"/>
              <a:t>后置增强</a:t>
            </a:r>
            <a:endParaRPr lang="en-US" altLang="zh-CN" dirty="0" smtClean="0"/>
          </a:p>
          <a:p>
            <a:r>
              <a:rPr lang="en-US" altLang="zh-CN" dirty="0"/>
              <a:t>Spring AOP</a:t>
            </a:r>
            <a:r>
              <a:rPr lang="zh-CN" altLang="en-US" dirty="0"/>
              <a:t>的环绕</a:t>
            </a:r>
            <a:r>
              <a:rPr lang="zh-CN" altLang="en-US" dirty="0" smtClean="0"/>
              <a:t>增强</a:t>
            </a:r>
            <a:endParaRPr lang="en-US" altLang="zh-CN" dirty="0" smtClean="0"/>
          </a:p>
          <a:p>
            <a:r>
              <a:rPr lang="en-US" altLang="zh-CN" dirty="0"/>
              <a:t>Spring AOP</a:t>
            </a:r>
            <a:r>
              <a:rPr lang="zh-CN" altLang="en-US" dirty="0"/>
              <a:t>的</a:t>
            </a:r>
            <a:r>
              <a:rPr lang="zh-CN" altLang="en-US" dirty="0" smtClean="0"/>
              <a:t>异常抛出增强</a:t>
            </a:r>
            <a:endParaRPr lang="en-US" altLang="zh-CN" dirty="0" smtClean="0"/>
          </a:p>
          <a:p>
            <a:r>
              <a:rPr lang="en-US" altLang="zh-CN" dirty="0"/>
              <a:t>Spring AOP</a:t>
            </a:r>
            <a:r>
              <a:rPr lang="zh-CN" altLang="en-US" dirty="0"/>
              <a:t>的引</a:t>
            </a:r>
            <a:r>
              <a:rPr lang="zh-CN" altLang="en-US" dirty="0" smtClean="0"/>
              <a:t>介增强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Spring AOP</a:t>
            </a:r>
            <a:r>
              <a:rPr kumimoji="1" lang="zh-CN" altLang="en-US" dirty="0"/>
              <a:t>之增强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课后练习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7" name="Shape 128"/>
          <p:cNvSpPr txBox="1">
            <a:spLocks/>
          </p:cNvSpPr>
          <p:nvPr/>
        </p:nvSpPr>
        <p:spPr>
          <a:xfrm>
            <a:off x="1244119" y="3345976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请根据以上讲解的示例，利用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XML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配置的方式实现一个学生上课的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AOP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功能，要求如下：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创建一个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Java 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，例如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Study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Bean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前置增强：上课前向老师问好；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后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置增强：下课后向老师道别；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环绕增强：提问问题前说打扰，提问问题后说谢谢；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异常抛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出增强：如果中途瞌睡的话，老师需要重新讲解一遍；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92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Spring AOP</a:t>
            </a:r>
            <a:r>
              <a:rPr kumimoji="1" lang="zh-CN" altLang="en-US" dirty="0"/>
              <a:t>之增强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30760" y="2537520"/>
            <a:ext cx="22201200" cy="11178480"/>
          </a:xfrm>
        </p:spPr>
        <p:txBody>
          <a:bodyPr/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套课程中我们学习</a:t>
            </a:r>
            <a:r>
              <a:rPr lang="zh-CN" altLang="en-US" dirty="0" smtClean="0"/>
              <a:t>了</a:t>
            </a:r>
            <a:r>
              <a:rPr lang="en-US" altLang="zh-CN" dirty="0" smtClean="0"/>
              <a:t>Spring  AOP</a:t>
            </a:r>
            <a:r>
              <a:rPr lang="zh-CN" altLang="en-US" dirty="0" smtClean="0"/>
              <a:t>增强的基本概念，相关术语以及实现方法。</a:t>
            </a:r>
            <a:r>
              <a:rPr lang="zh-CN" altLang="en-US" dirty="0"/>
              <a:t>你应当掌握了以下知识：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Spring 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的前置增强的概念和用法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Spring AOP</a:t>
            </a:r>
            <a:r>
              <a:rPr lang="zh-CN" altLang="en-US" dirty="0" smtClean="0"/>
              <a:t>的</a:t>
            </a:r>
            <a:r>
              <a:rPr lang="zh-CN" altLang="en-US" dirty="0"/>
              <a:t>后置</a:t>
            </a:r>
            <a:r>
              <a:rPr lang="zh-CN" altLang="en-US" dirty="0" smtClean="0"/>
              <a:t>增强</a:t>
            </a:r>
            <a:r>
              <a:rPr lang="zh-CN" altLang="en-US" dirty="0"/>
              <a:t>的概念和用法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Spring AOP</a:t>
            </a:r>
            <a:r>
              <a:rPr lang="zh-CN" altLang="en-US" dirty="0" smtClean="0"/>
              <a:t>的</a:t>
            </a:r>
            <a:r>
              <a:rPr lang="zh-CN" altLang="en-US" dirty="0"/>
              <a:t>环绕</a:t>
            </a:r>
            <a:r>
              <a:rPr lang="zh-CN" altLang="en-US" dirty="0" smtClean="0"/>
              <a:t>增强</a:t>
            </a:r>
            <a:r>
              <a:rPr lang="zh-CN" altLang="en-US" dirty="0"/>
              <a:t>的概念和用法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Spring AOP</a:t>
            </a:r>
            <a:r>
              <a:rPr lang="zh-CN" altLang="en-US" dirty="0" smtClean="0"/>
              <a:t>的</a:t>
            </a:r>
            <a:r>
              <a:rPr lang="zh-CN" altLang="en-US" dirty="0"/>
              <a:t>异常抛出</a:t>
            </a:r>
            <a:r>
              <a:rPr lang="zh-CN" altLang="en-US" dirty="0" smtClean="0"/>
              <a:t>增强</a:t>
            </a:r>
            <a:r>
              <a:rPr lang="zh-CN" altLang="en-US" dirty="0"/>
              <a:t>的概念和用法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Spring AOP</a:t>
            </a:r>
            <a:r>
              <a:rPr lang="zh-CN" altLang="en-US" dirty="0" smtClean="0"/>
              <a:t>的</a:t>
            </a:r>
            <a:r>
              <a:rPr lang="zh-CN" altLang="en-US" dirty="0"/>
              <a:t>引介</a:t>
            </a:r>
            <a:r>
              <a:rPr lang="zh-CN" altLang="en-US" dirty="0" smtClean="0"/>
              <a:t>增强</a:t>
            </a:r>
            <a:r>
              <a:rPr lang="zh-CN" altLang="en-US" dirty="0"/>
              <a:t>的概念和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 smtClean="0"/>
              <a:t>本课程学习的内容仅对</a:t>
            </a:r>
            <a:r>
              <a:rPr lang="en-US" altLang="zh-CN" dirty="0" smtClean="0"/>
              <a:t>Spring AOP</a:t>
            </a:r>
            <a:r>
              <a:rPr lang="zh-CN" altLang="en-US" dirty="0" smtClean="0"/>
              <a:t>的术语增强的概念进行了单独的讲解，后续课程还包括</a:t>
            </a:r>
            <a:r>
              <a:rPr lang="en-US" altLang="zh-CN" dirty="0" smtClean="0"/>
              <a:t>Spring  AOP</a:t>
            </a:r>
            <a:r>
              <a:rPr lang="zh-CN" altLang="en-US" dirty="0" smtClean="0"/>
              <a:t>切面的详细知识，如果</a:t>
            </a:r>
            <a:r>
              <a:rPr lang="zh-CN" altLang="en-US" dirty="0"/>
              <a:t>想继续提高</a:t>
            </a:r>
            <a:r>
              <a:rPr lang="zh-CN" altLang="en-US" dirty="0" smtClean="0"/>
              <a:t>，深入了解</a:t>
            </a:r>
            <a:r>
              <a:rPr lang="en-US" altLang="zh-CN" dirty="0" smtClean="0"/>
              <a:t>Spring  AOP</a:t>
            </a:r>
            <a:r>
              <a:rPr lang="zh-CN" altLang="en-US" dirty="0" smtClean="0"/>
              <a:t>的相关知识，你</a:t>
            </a:r>
            <a:r>
              <a:rPr lang="zh-CN" altLang="en-US" dirty="0"/>
              <a:t>可以继续在极客学院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Spring  AOP</a:t>
            </a:r>
            <a:r>
              <a:rPr lang="zh-CN" altLang="en-US" dirty="0" smtClean="0"/>
              <a:t>相关的课程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90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6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AOP</a:t>
            </a:r>
            <a:r>
              <a:rPr lang="zh-CN" altLang="en-US" dirty="0"/>
              <a:t>之</a:t>
            </a:r>
            <a:r>
              <a:rPr lang="zh-CN" altLang="en-US" dirty="0" smtClean="0"/>
              <a:t>增强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学习目标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5" name="Shape 128"/>
          <p:cNvSpPr txBox="1">
            <a:spLocks/>
          </p:cNvSpPr>
          <p:nvPr/>
        </p:nvSpPr>
        <p:spPr>
          <a:xfrm>
            <a:off x="1296691" y="3345976"/>
            <a:ext cx="22200565" cy="450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知识目标：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了解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AOP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增强的概念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熟悉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AOP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增强的类型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理解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Spring AOP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增强的原理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  <p:sp>
        <p:nvSpPr>
          <p:cNvPr id="6" name="Shape 128"/>
          <p:cNvSpPr txBox="1">
            <a:spLocks/>
          </p:cNvSpPr>
          <p:nvPr/>
        </p:nvSpPr>
        <p:spPr>
          <a:xfrm>
            <a:off x="1296691" y="8082136"/>
            <a:ext cx="22200565" cy="450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 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技能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目标：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编写不同类型的增强类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利用代码织入增强类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  <a:p>
            <a:pPr marL="698500" indent="-508000" algn="l">
              <a:lnSpc>
                <a:spcPct val="140000"/>
              </a:lnSpc>
              <a:buClr>
                <a:srgbClr val="35B558"/>
              </a:buClr>
              <a:buSzPct val="104999"/>
              <a:buFontTx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</a:rPr>
              <a:t>利用配置文件织入增强类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0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的增强类型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的增强类型 </a:t>
            </a:r>
            <a:endParaRPr kumimoji="1" lang="zh-CN" altLang="en-US" dirty="0"/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3407024" y="8490707"/>
            <a:ext cx="3739482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zh-CN" altLang="en-US" sz="3000" b="1" dirty="0"/>
              <a:t>前</a:t>
            </a:r>
            <a:r>
              <a:rPr lang="zh-CN" altLang="en-US" sz="3000" b="1" dirty="0" smtClean="0"/>
              <a:t>置增强</a:t>
            </a:r>
            <a:endParaRPr lang="en-US" altLang="zh-CN" sz="3000" b="1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7209642" y="8456334"/>
            <a:ext cx="9878902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 smtClean="0"/>
              <a:t>org.springframework.aop.BeforeAdvice</a:t>
            </a:r>
            <a:endParaRPr lang="en-US" altLang="zh-CN" sz="2800" dirty="0" smtClean="0"/>
          </a:p>
        </p:txBody>
      </p:sp>
      <p:sp>
        <p:nvSpPr>
          <p:cNvPr id="13" name="副标题 2"/>
          <p:cNvSpPr txBox="1">
            <a:spLocks/>
          </p:cNvSpPr>
          <p:nvPr/>
        </p:nvSpPr>
        <p:spPr>
          <a:xfrm>
            <a:off x="3407024" y="9396676"/>
            <a:ext cx="3739482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zh-CN" altLang="en-US" sz="3000" b="1" dirty="0" smtClean="0"/>
              <a:t>后置增强</a:t>
            </a:r>
            <a:endParaRPr lang="en-US" altLang="zh-CN" sz="3000" b="1" dirty="0"/>
          </a:p>
        </p:txBody>
      </p:sp>
      <p:sp>
        <p:nvSpPr>
          <p:cNvPr id="14" name="副标题 2"/>
          <p:cNvSpPr txBox="1">
            <a:spLocks/>
          </p:cNvSpPr>
          <p:nvPr/>
        </p:nvSpPr>
        <p:spPr>
          <a:xfrm>
            <a:off x="7209642" y="9374436"/>
            <a:ext cx="9878902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 smtClean="0"/>
              <a:t>org.springframework.aop.AfterReturningAdvice</a:t>
            </a:r>
            <a:endParaRPr lang="en-US" altLang="zh-CN" sz="2800" dirty="0" smtClean="0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3407024" y="10302645"/>
            <a:ext cx="3739482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zh-CN" altLang="en-US" sz="3000" b="1" dirty="0"/>
              <a:t>环绕</a:t>
            </a:r>
            <a:r>
              <a:rPr lang="zh-CN" altLang="en-US" sz="3000" b="1" dirty="0" smtClean="0"/>
              <a:t>增强</a:t>
            </a:r>
            <a:endParaRPr lang="en-US" altLang="zh-CN" sz="3000" b="1" dirty="0"/>
          </a:p>
        </p:txBody>
      </p:sp>
      <p:sp>
        <p:nvSpPr>
          <p:cNvPr id="16" name="副标题 2"/>
          <p:cNvSpPr txBox="1">
            <a:spLocks/>
          </p:cNvSpPr>
          <p:nvPr/>
        </p:nvSpPr>
        <p:spPr>
          <a:xfrm>
            <a:off x="7209642" y="10292538"/>
            <a:ext cx="9878902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 smtClean="0"/>
              <a:t>org.aopalliance.intercept.MethodInterceptor</a:t>
            </a:r>
            <a:endParaRPr lang="en-US" altLang="zh-CN" sz="2800" dirty="0" smtClean="0"/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3407024" y="11208614"/>
            <a:ext cx="3739482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zh-CN" altLang="en-US" sz="3000" b="1" dirty="0" smtClean="0"/>
              <a:t>异常抛出增强</a:t>
            </a:r>
            <a:endParaRPr lang="en-US" altLang="zh-CN" sz="3000" b="1" dirty="0"/>
          </a:p>
        </p:txBody>
      </p:sp>
      <p:sp>
        <p:nvSpPr>
          <p:cNvPr id="18" name="副标题 2"/>
          <p:cNvSpPr txBox="1">
            <a:spLocks/>
          </p:cNvSpPr>
          <p:nvPr/>
        </p:nvSpPr>
        <p:spPr>
          <a:xfrm>
            <a:off x="7209642" y="11210640"/>
            <a:ext cx="9878902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 smtClean="0"/>
              <a:t>org.springframework.aop.ThrowsAdvice</a:t>
            </a:r>
            <a:endParaRPr lang="en-US" altLang="zh-CN" sz="2800" dirty="0" smtClean="0"/>
          </a:p>
        </p:txBody>
      </p:sp>
      <p:sp>
        <p:nvSpPr>
          <p:cNvPr id="19" name="副标题 2"/>
          <p:cNvSpPr txBox="1">
            <a:spLocks/>
          </p:cNvSpPr>
          <p:nvPr/>
        </p:nvSpPr>
        <p:spPr>
          <a:xfrm>
            <a:off x="3407024" y="12114584"/>
            <a:ext cx="3739482" cy="1008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defTabSz="825458" eaLnBrk="1" hangingPunct="1">
              <a:spcBef>
                <a:spcPts val="5900"/>
              </a:spcBef>
              <a:buSzPct val="75000"/>
              <a:buNone/>
              <a:defRPr sz="2000"/>
            </a:lvl2pPr>
            <a:lvl3pPr marL="914400" indent="0" defTabSz="825458" eaLnBrk="1" hangingPunct="1">
              <a:spcBef>
                <a:spcPts val="5900"/>
              </a:spcBef>
              <a:buSzPct val="75000"/>
              <a:buNone/>
              <a:defRPr sz="1800"/>
            </a:lvl3pPr>
            <a:lvl4pPr marL="1371600" indent="0" defTabSz="825458" eaLnBrk="1" hangingPunct="1">
              <a:spcBef>
                <a:spcPts val="5900"/>
              </a:spcBef>
              <a:buSzPct val="75000"/>
              <a:buNone/>
              <a:defRPr sz="1600"/>
            </a:lvl4pPr>
            <a:lvl5pPr marL="1828800" indent="0" defTabSz="825458" eaLnBrk="1" hangingPunct="1">
              <a:spcBef>
                <a:spcPts val="5900"/>
              </a:spcBef>
              <a:buSzPct val="75000"/>
              <a:buNone/>
              <a:defRPr sz="1600"/>
            </a:lvl5pPr>
            <a:lvl6pPr marL="2286000" indent="0" defTabSz="825458" eaLnBrk="1" hangingPunct="1">
              <a:spcBef>
                <a:spcPts val="5900"/>
              </a:spcBef>
              <a:buSzPct val="75000"/>
              <a:buNone/>
              <a:defRPr sz="1600"/>
            </a:lvl6pPr>
            <a:lvl7pPr marL="2743200" indent="0" defTabSz="825458" eaLnBrk="1" hangingPunct="1">
              <a:spcBef>
                <a:spcPts val="5900"/>
              </a:spcBef>
              <a:buSzPct val="75000"/>
              <a:buNone/>
              <a:defRPr sz="1600"/>
            </a:lvl7pPr>
            <a:lvl8pPr marL="3200400" indent="0" defTabSz="825458" eaLnBrk="1" hangingPunct="1">
              <a:spcBef>
                <a:spcPts val="5900"/>
              </a:spcBef>
              <a:buSzPct val="75000"/>
              <a:buNone/>
              <a:defRPr sz="1600"/>
            </a:lvl8pPr>
            <a:lvl9pPr marL="3657600" indent="0" defTabSz="825458" eaLnBrk="1" hangingPunct="1">
              <a:spcBef>
                <a:spcPts val="5900"/>
              </a:spcBef>
              <a:buSzPct val="75000"/>
              <a:buNone/>
              <a:defRPr sz="1600"/>
            </a:lvl9pPr>
          </a:lstStyle>
          <a:p>
            <a:r>
              <a:rPr lang="zh-CN" altLang="en-US" sz="3000" b="1" dirty="0"/>
              <a:t>引介</a:t>
            </a:r>
            <a:r>
              <a:rPr lang="zh-CN" altLang="en-US" sz="3000" b="1" dirty="0" smtClean="0"/>
              <a:t>增强</a:t>
            </a:r>
            <a:endParaRPr lang="en-US" altLang="zh-CN" sz="3000" b="1" dirty="0"/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7209642" y="12128742"/>
            <a:ext cx="9878902" cy="9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>
              <a:buNone/>
            </a:pPr>
            <a:r>
              <a:rPr lang="en-US" altLang="zh-CN" sz="2800" dirty="0" err="1" smtClean="0"/>
              <a:t>org.springframework.aop.IntroductionInterceptor</a:t>
            </a:r>
            <a:endParaRPr lang="en-US" altLang="zh-CN" sz="2800" dirty="0" smtClean="0"/>
          </a:p>
        </p:txBody>
      </p:sp>
      <p:sp>
        <p:nvSpPr>
          <p:cNvPr id="21" name="圆角矩形 20"/>
          <p:cNvSpPr/>
          <p:nvPr/>
        </p:nvSpPr>
        <p:spPr>
          <a:xfrm>
            <a:off x="2974976" y="2537520"/>
            <a:ext cx="15985776" cy="5400600"/>
          </a:xfrm>
          <a:prstGeom prst="round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47584" y="2744284"/>
            <a:ext cx="5004096" cy="900186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</a:t>
            </a: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aopalliance</a:t>
            </a: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55097" y="4073756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《spring》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ThrowsAdvice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82105" y="4073756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</a:t>
            </a: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aopalliance</a:t>
            </a: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Interceptor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16654" y="4058948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《spring》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AfterReturningAdvice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55097" y="5457543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《spring》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Before</a:t>
            </a: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55097" y="6854977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《spring》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MethodBeforeAdvice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982105" y="5450938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</a:t>
            </a: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aopalliance</a:t>
            </a: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MethodInterceptor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982105" y="6887061"/>
            <a:ext cx="3960000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</a:t>
            </a: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aopalliance</a:t>
            </a: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IntroductionInterceptor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3523688" y="5450938"/>
            <a:ext cx="4464496" cy="792000"/>
          </a:xfrm>
          <a:prstGeom prst="rect">
            <a:avLst/>
          </a:prstGeom>
          <a:noFill/>
          <a:ln w="1905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《spring》</a:t>
            </a:r>
          </a:p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DynamicIntroductionAdvice</a:t>
            </a:r>
            <a:endParaRPr lang="zh-CN" altLang="en-US" sz="22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cxnSp>
        <p:nvCxnSpPr>
          <p:cNvPr id="3" name="肘形连接符 2"/>
          <p:cNvCxnSpPr>
            <a:stCxn id="26" idx="1"/>
            <a:endCxn id="22" idx="1"/>
          </p:cNvCxnSpPr>
          <p:nvPr/>
        </p:nvCxnSpPr>
        <p:spPr>
          <a:xfrm rot="10800000" flipH="1">
            <a:off x="4055096" y="3194377"/>
            <a:ext cx="4392487" cy="2659166"/>
          </a:xfrm>
          <a:prstGeom prst="bentConnector3">
            <a:avLst>
              <a:gd name="adj1" fmla="val -5204"/>
            </a:avLst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接连接符 5"/>
          <p:cNvCxnSpPr>
            <a:stCxn id="23" idx="0"/>
          </p:cNvCxnSpPr>
          <p:nvPr/>
        </p:nvCxnSpPr>
        <p:spPr>
          <a:xfrm flipV="1">
            <a:off x="6035097" y="3248340"/>
            <a:ext cx="0" cy="825416"/>
          </a:xfrm>
          <a:prstGeom prst="line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>
            <a:stCxn id="24" idx="0"/>
            <a:endCxn id="22" idx="2"/>
          </p:cNvCxnSpPr>
          <p:nvPr/>
        </p:nvCxnSpPr>
        <p:spPr>
          <a:xfrm flipH="1" flipV="1">
            <a:off x="10949632" y="3644470"/>
            <a:ext cx="12473" cy="429286"/>
          </a:xfrm>
          <a:prstGeom prst="straightConnector1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0962106" y="4908709"/>
            <a:ext cx="5778" cy="528124"/>
          </a:xfrm>
          <a:prstGeom prst="straightConnector1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V="1">
            <a:off x="10967884" y="6206596"/>
            <a:ext cx="0" cy="680465"/>
          </a:xfrm>
          <a:prstGeom prst="straightConnector1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>
            <a:stCxn id="27" idx="0"/>
          </p:cNvCxnSpPr>
          <p:nvPr/>
        </p:nvCxnSpPr>
        <p:spPr>
          <a:xfrm flipV="1">
            <a:off x="6035097" y="6353944"/>
            <a:ext cx="0" cy="501033"/>
          </a:xfrm>
          <a:prstGeom prst="straightConnector1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肘形连接符 33"/>
          <p:cNvCxnSpPr>
            <a:stCxn id="30" idx="2"/>
            <a:endCxn id="29" idx="3"/>
          </p:cNvCxnSpPr>
          <p:nvPr/>
        </p:nvCxnSpPr>
        <p:spPr>
          <a:xfrm rot="5400000">
            <a:off x="13828960" y="5356084"/>
            <a:ext cx="1040123" cy="2813831"/>
          </a:xfrm>
          <a:prstGeom prst="bentConnector2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肘形连接符 36"/>
          <p:cNvCxnSpPr>
            <a:stCxn id="30" idx="3"/>
            <a:endCxn id="22" idx="3"/>
          </p:cNvCxnSpPr>
          <p:nvPr/>
        </p:nvCxnSpPr>
        <p:spPr>
          <a:xfrm flipH="1" flipV="1">
            <a:off x="13451680" y="3194377"/>
            <a:ext cx="4536504" cy="2652561"/>
          </a:xfrm>
          <a:prstGeom prst="bentConnector3">
            <a:avLst>
              <a:gd name="adj1" fmla="val -5039"/>
            </a:avLst>
          </a:prstGeom>
          <a:noFill/>
          <a:ln w="1905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连接符 40"/>
          <p:cNvCxnSpPr/>
          <p:nvPr/>
        </p:nvCxnSpPr>
        <p:spPr>
          <a:xfrm flipH="1" flipV="1">
            <a:off x="15827944" y="3215185"/>
            <a:ext cx="10" cy="858571"/>
          </a:xfrm>
          <a:prstGeom prst="line">
            <a:avLst/>
          </a:prstGeom>
          <a:noFill/>
          <a:ln w="19050" cap="flat">
            <a:solidFill>
              <a:srgbClr val="2EAA46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2" name="Shape 128"/>
          <p:cNvSpPr txBox="1">
            <a:spLocks/>
          </p:cNvSpPr>
          <p:nvPr/>
        </p:nvSpPr>
        <p:spPr>
          <a:xfrm>
            <a:off x="1337275" y="2494627"/>
            <a:ext cx="1013855" cy="5356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eaVert"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增强接口继承关系图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6" name="Shape 128"/>
          <p:cNvSpPr txBox="1">
            <a:spLocks/>
          </p:cNvSpPr>
          <p:nvPr/>
        </p:nvSpPr>
        <p:spPr>
          <a:xfrm>
            <a:off x="1362318" y="8453904"/>
            <a:ext cx="1013855" cy="4472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eaVert"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增强类型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2974976" y="8453903"/>
            <a:ext cx="15985776" cy="4884817"/>
          </a:xfrm>
          <a:prstGeom prst="round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51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62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之增强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Spring AOP</a:t>
            </a:r>
            <a:r>
              <a:rPr kumimoji="1" lang="zh-CN" altLang="en-US" dirty="0" smtClean="0"/>
              <a:t>的前置增强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1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的前置增强 </a:t>
            </a:r>
            <a:r>
              <a:rPr lang="en-US" altLang="zh-CN" dirty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课时</a:t>
            </a:r>
            <a:r>
              <a:rPr lang="en-US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知识点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通过代码实现增强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ProxyFactory</a:t>
            </a:r>
            <a:r>
              <a:rPr kumimoji="1" lang="zh-CN" altLang="en-US" dirty="0" smtClean="0"/>
              <a:t>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通过配置文件实现增强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4525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AOP</a:t>
            </a:r>
            <a:r>
              <a:rPr lang="zh-CN" altLang="en-US" dirty="0" smtClean="0"/>
              <a:t>的前置增强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通过代码实现增强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1030760" y="2697080"/>
            <a:ext cx="22201200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535353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800" indent="0"/>
            <a:r>
              <a:rPr lang="zh-CN" altLang="en-US" dirty="0" smtClean="0"/>
              <a:t>在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当中，仅支持方法级别的增强，利用</a:t>
            </a:r>
            <a:r>
              <a:rPr lang="en-US" altLang="zh-CN" dirty="0" err="1" smtClean="0"/>
              <a:t>MethodBeforeAdvice</a:t>
            </a:r>
            <a:r>
              <a:rPr lang="zh-CN" altLang="en-US" dirty="0" smtClean="0"/>
              <a:t>实现，表示在目标方法执行前实施增强，步骤如下：</a:t>
            </a:r>
            <a:endParaRPr lang="en-US" altLang="zh-CN" dirty="0" smtClean="0"/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创建业务接口类：</a:t>
            </a:r>
            <a:r>
              <a:rPr lang="en-US" altLang="zh-CN" dirty="0">
                <a:solidFill>
                  <a:srgbClr val="666666"/>
                </a:solidFill>
              </a:rPr>
              <a:t>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创建业务实现类：</a:t>
            </a:r>
            <a:r>
              <a:rPr lang="en-US" altLang="zh-CN" dirty="0">
                <a:solidFill>
                  <a:srgbClr val="666666"/>
                </a:solidFill>
              </a:rPr>
              <a:t>NativeWaiter.java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创建业务增强类：</a:t>
            </a:r>
            <a:r>
              <a:rPr lang="en-US" altLang="zh-CN" dirty="0">
                <a:solidFill>
                  <a:srgbClr val="666666"/>
                </a:solidFill>
              </a:rPr>
              <a:t>GreetingBeforeAdvice.java</a:t>
            </a:r>
          </a:p>
          <a:p>
            <a:pPr marL="698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666666"/>
                </a:solidFill>
              </a:rPr>
              <a:t>创建增强测试类：</a:t>
            </a:r>
            <a:r>
              <a:rPr lang="en-US" altLang="zh-CN" dirty="0" smtClean="0">
                <a:solidFill>
                  <a:srgbClr val="666666"/>
                </a:solidFill>
              </a:rPr>
              <a:t>TestAdvice.java</a:t>
            </a:r>
            <a:endParaRPr lang="en-US" altLang="zh-CN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Spring AOP</a:t>
            </a:r>
            <a:r>
              <a:rPr lang="zh-CN" altLang="en-US" dirty="0"/>
              <a:t>的前置增强 </a:t>
            </a:r>
            <a:r>
              <a:rPr lang="en-US" altLang="zh-CN" dirty="0"/>
              <a:t>— </a:t>
            </a:r>
            <a:r>
              <a:rPr lang="en-US" altLang="zh-CN" dirty="0" err="1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ProxyFactory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介绍</a:t>
            </a:r>
            <a:endParaRPr kumimoji="1" lang="zh-CN" altLang="en-US" dirty="0"/>
          </a:p>
        </p:txBody>
      </p:sp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033200" y="2541600"/>
            <a:ext cx="22201200" cy="10119600"/>
          </a:xfrm>
        </p:spPr>
        <p:txBody>
          <a:bodyPr/>
          <a:lstStyle/>
          <a:p>
            <a:pPr marL="19080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4" name="Shape 128"/>
          <p:cNvSpPr txBox="1">
            <a:spLocks/>
          </p:cNvSpPr>
          <p:nvPr/>
        </p:nvSpPr>
        <p:spPr>
          <a:xfrm>
            <a:off x="8480296" y="2611025"/>
            <a:ext cx="4474269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AOP Proxy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类结构：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15" name="Shape 128"/>
          <p:cNvSpPr txBox="1">
            <a:spLocks/>
          </p:cNvSpPr>
          <p:nvPr/>
        </p:nvSpPr>
        <p:spPr>
          <a:xfrm>
            <a:off x="2448397" y="7865770"/>
            <a:ext cx="3550915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JDK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代理：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44" name="Shape 128"/>
          <p:cNvSpPr txBox="1">
            <a:spLocks/>
          </p:cNvSpPr>
          <p:nvPr/>
        </p:nvSpPr>
        <p:spPr>
          <a:xfrm>
            <a:off x="12912080" y="7865770"/>
            <a:ext cx="3550915" cy="705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CGLIB</a:t>
            </a:r>
            <a:r>
              <a:rPr lang="zh-CN" altLang="en-US" sz="36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代理：</a:t>
            </a:r>
            <a:endParaRPr lang="en-US" altLang="zh-CN" sz="36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</p:txBody>
      </p:sp>
      <p:sp>
        <p:nvSpPr>
          <p:cNvPr id="50" name="Shape 128"/>
          <p:cNvSpPr txBox="1">
            <a:spLocks/>
          </p:cNvSpPr>
          <p:nvPr/>
        </p:nvSpPr>
        <p:spPr>
          <a:xfrm>
            <a:off x="2497460" y="8684524"/>
            <a:ext cx="9710488" cy="3458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ProxyFactory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ProxyFactory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pf.setInterfaces</a:t>
            </a:r>
            <a:r>
              <a:rPr lang="en-US" altLang="zh-CN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4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target.getClass</a:t>
            </a:r>
            <a:r>
              <a:rPr lang="en-US" altLang="zh-CN" sz="2400" b="1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().</a:t>
            </a:r>
            <a:r>
              <a:rPr lang="en-US" altLang="zh-CN" sz="2400" b="1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getInterfaces</a:t>
            </a:r>
            <a:r>
              <a:rPr lang="en-US" altLang="zh-CN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());①</a:t>
            </a:r>
            <a:endParaRPr lang="en-US" altLang="zh-CN" sz="24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pf.setTarget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(target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pf.addAdvice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(advice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</p:txBody>
      </p:sp>
      <p:sp>
        <p:nvSpPr>
          <p:cNvPr id="51" name="Shape 128"/>
          <p:cNvSpPr txBox="1">
            <a:spLocks/>
          </p:cNvSpPr>
          <p:nvPr/>
        </p:nvSpPr>
        <p:spPr>
          <a:xfrm>
            <a:off x="12995464" y="8684524"/>
            <a:ext cx="7909504" cy="3934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t">
            <a:no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ProxyFactory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 = new 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ProxyFactory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pf.setInterfaces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</a:t>
            </a: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target.getClass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().</a:t>
            </a:r>
            <a:r>
              <a:rPr lang="en-US" altLang="zh-CN" sz="2400" dirty="0" err="1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getInterfaces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());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b="1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pf.setOptimize</a:t>
            </a:r>
            <a:r>
              <a:rPr lang="en-US" altLang="zh-CN" sz="2400" b="1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(true);②</a:t>
            </a:r>
            <a:endParaRPr lang="en-US" altLang="zh-CN" sz="2400" b="1" dirty="0">
              <a:solidFill>
                <a:srgbClr val="666666"/>
              </a:solidFill>
              <a:latin typeface="Noto Sans CJK SC Medium" pitchFamily="34" charset="-122"/>
              <a:ea typeface="Noto Sans CJK SC Medium" pitchFamily="34" charset="-122"/>
              <a:cs typeface="Noto Sans CJK SC Regular"/>
            </a:endParaRP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pf.setTarget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(target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  <a:p>
            <a:pPr marL="190500" algn="l">
              <a:lnSpc>
                <a:spcPct val="140000"/>
              </a:lnSpc>
              <a:spcBef>
                <a:spcPts val="1200"/>
              </a:spcBef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2400" dirty="0" err="1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pf.addAdvice</a:t>
            </a:r>
            <a:r>
              <a:rPr lang="en-US" altLang="zh-CN" sz="2400" dirty="0" smtClean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(advice</a:t>
            </a:r>
            <a:r>
              <a:rPr lang="en-US" altLang="zh-CN" sz="2400" dirty="0">
                <a:solidFill>
                  <a:srgbClr val="666666"/>
                </a:solidFill>
                <a:latin typeface="Noto Sans CJK SC Medium" pitchFamily="34" charset="-122"/>
                <a:ea typeface="Noto Sans CJK SC Medium" pitchFamily="34" charset="-122"/>
                <a:cs typeface="Noto Sans CJK SC Regular"/>
              </a:rPr>
              <a:t>);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353444" y="3861111"/>
            <a:ext cx="18263492" cy="3121049"/>
          </a:xfrm>
          <a:prstGeom prst="round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7331" y="4015723"/>
            <a:ext cx="5004096" cy="900186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AopProxy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92770" y="5697960"/>
            <a:ext cx="4246708" cy="792000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Cglib2AopProxy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27787" y="5717259"/>
            <a:ext cx="4304231" cy="792000"/>
          </a:xfrm>
          <a:prstGeom prst="rect">
            <a:avLst/>
          </a:prstGeom>
          <a:noFill/>
          <a:ln w="12700" cap="flat">
            <a:solidFill>
              <a:srgbClr val="2EAA46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err="1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JdkDynamicAopProxy</a:t>
            </a:r>
            <a:endParaRPr lang="zh-CN" altLang="en-US" sz="2800" b="1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  <p:cxnSp>
        <p:nvCxnSpPr>
          <p:cNvPr id="32" name="直接箭头连接符 31"/>
          <p:cNvCxnSpPr>
            <a:stCxn id="13" idx="0"/>
          </p:cNvCxnSpPr>
          <p:nvPr/>
        </p:nvCxnSpPr>
        <p:spPr>
          <a:xfrm flipV="1">
            <a:off x="6416124" y="4872674"/>
            <a:ext cx="1496459" cy="825286"/>
          </a:xfrm>
          <a:prstGeom prst="straightConnector1">
            <a:avLst/>
          </a:prstGeom>
          <a:noFill/>
          <a:ln w="254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箭头连接符 36"/>
          <p:cNvCxnSpPr>
            <a:stCxn id="17" idx="0"/>
          </p:cNvCxnSpPr>
          <p:nvPr/>
        </p:nvCxnSpPr>
        <p:spPr>
          <a:xfrm flipH="1" flipV="1">
            <a:off x="12715597" y="4915909"/>
            <a:ext cx="1664306" cy="801350"/>
          </a:xfrm>
          <a:prstGeom prst="straightConnector1">
            <a:avLst/>
          </a:prstGeom>
          <a:noFill/>
          <a:ln w="25400" cap="flat">
            <a:solidFill>
              <a:srgbClr val="2EAA46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034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4" grpId="0" animBg="1"/>
      <p:bldP spid="50" grpId="0" animBg="1"/>
      <p:bldP spid="51" grpId="0" animBg="1"/>
      <p:bldP spid="10" grpId="0" animBg="1"/>
      <p:bldP spid="11" grpId="0" animBg="1"/>
      <p:bldP spid="13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2095</TotalTime>
  <Words>1013</Words>
  <Application>Microsoft Office PowerPoint</Application>
  <PresentationFormat>自定义</PresentationFormat>
  <Paragraphs>168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Black</vt:lpstr>
      <vt:lpstr>Spring AOP 之增强</vt:lpstr>
      <vt:lpstr>Spring AOP之增强 — 课程概要</vt:lpstr>
      <vt:lpstr>Spring AOP之增强 — 学习目标</vt:lpstr>
      <vt:lpstr>Spring AOP之增强</vt:lpstr>
      <vt:lpstr>Spring AOP的增强类型 </vt:lpstr>
      <vt:lpstr>Spring AOP之增强</vt:lpstr>
      <vt:lpstr>Spring AOP的前置增强 — 课时知识点</vt:lpstr>
      <vt:lpstr>Spring AOP的前置增强 — 通过代码实现增强</vt:lpstr>
      <vt:lpstr>Spring AOP的前置增强 — ProxyFactory介绍</vt:lpstr>
      <vt:lpstr>Spring AOP的前置增强 — 通过配置文件实现增强</vt:lpstr>
      <vt:lpstr>Spring AOP之增强</vt:lpstr>
      <vt:lpstr>Spring AOP的后置增强</vt:lpstr>
      <vt:lpstr>Spring AOP之增强</vt:lpstr>
      <vt:lpstr>Spring AOP的环绕增强</vt:lpstr>
      <vt:lpstr>Spring AOP之增强</vt:lpstr>
      <vt:lpstr>Spring AOP的异常抛出增强</vt:lpstr>
      <vt:lpstr>Spring AOP的异常抛出增强</vt:lpstr>
      <vt:lpstr>Spring AOP之增强</vt:lpstr>
      <vt:lpstr>Spring AOP的引介增强</vt:lpstr>
      <vt:lpstr>Spring AOP之增强— 课后练习</vt:lpstr>
      <vt:lpstr>Spring AOP之增强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Leon</cp:lastModifiedBy>
  <cp:revision>324</cp:revision>
  <dcterms:created xsi:type="dcterms:W3CDTF">2015-03-23T11:35:35Z</dcterms:created>
  <dcterms:modified xsi:type="dcterms:W3CDTF">2015-09-07T09:18:08Z</dcterms:modified>
</cp:coreProperties>
</file>