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62" r:id="rId3"/>
    <p:sldId id="434" r:id="rId4"/>
    <p:sldId id="435" r:id="rId5"/>
    <p:sldId id="436" r:id="rId6"/>
    <p:sldId id="443" r:id="rId7"/>
    <p:sldId id="445" r:id="rId8"/>
    <p:sldId id="446" r:id="rId9"/>
    <p:sldId id="437" r:id="rId10"/>
    <p:sldId id="438" r:id="rId11"/>
    <p:sldId id="439" r:id="rId12"/>
    <p:sldId id="448" r:id="rId13"/>
    <p:sldId id="441" r:id="rId14"/>
    <p:sldId id="449" r:id="rId15"/>
    <p:sldId id="450" r:id="rId16"/>
    <p:sldId id="451" r:id="rId17"/>
    <p:sldId id="442" r:id="rId18"/>
    <p:sldId id="452" r:id="rId19"/>
    <p:sldId id="453" r:id="rId20"/>
    <p:sldId id="454" r:id="rId21"/>
    <p:sldId id="455" r:id="rId22"/>
    <p:sldId id="456" r:id="rId23"/>
    <p:sldId id="458" r:id="rId24"/>
    <p:sldId id="477" r:id="rId25"/>
    <p:sldId id="478" r:id="rId26"/>
    <p:sldId id="459" r:id="rId27"/>
    <p:sldId id="460" r:id="rId28"/>
    <p:sldId id="461" r:id="rId29"/>
    <p:sldId id="480" r:id="rId30"/>
    <p:sldId id="481" r:id="rId31"/>
    <p:sldId id="462" r:id="rId32"/>
    <p:sldId id="463" r:id="rId33"/>
    <p:sldId id="464" r:id="rId34"/>
    <p:sldId id="465" r:id="rId35"/>
    <p:sldId id="466" r:id="rId36"/>
    <p:sldId id="359" r:id="rId37"/>
    <p:sldId id="317" r:id="rId3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8D3F62F8-9978-4023-AFFA-D6A5953C786D}">
          <p14:sldIdLst>
            <p14:sldId id="257"/>
            <p14:sldId id="262"/>
            <p14:sldId id="434"/>
            <p14:sldId id="435"/>
            <p14:sldId id="436"/>
            <p14:sldId id="443"/>
            <p14:sldId id="445"/>
            <p14:sldId id="446"/>
            <p14:sldId id="437"/>
            <p14:sldId id="438"/>
            <p14:sldId id="439"/>
            <p14:sldId id="448"/>
            <p14:sldId id="441"/>
            <p14:sldId id="449"/>
            <p14:sldId id="450"/>
            <p14:sldId id="451"/>
            <p14:sldId id="442"/>
            <p14:sldId id="452"/>
            <p14:sldId id="453"/>
            <p14:sldId id="454"/>
            <p14:sldId id="455"/>
            <p14:sldId id="456"/>
            <p14:sldId id="458"/>
            <p14:sldId id="477"/>
            <p14:sldId id="478"/>
            <p14:sldId id="459"/>
            <p14:sldId id="460"/>
            <p14:sldId id="461"/>
            <p14:sldId id="480"/>
            <p14:sldId id="481"/>
            <p14:sldId id="462"/>
            <p14:sldId id="463"/>
            <p14:sldId id="464"/>
            <p14:sldId id="465"/>
            <p14:sldId id="466"/>
          </p14:sldIdLst>
        </p14:section>
        <p14:section name="无标题节" id="{0B4060A7-62FF-40F8-A8D4-7D372B6BD806}">
          <p14:sldIdLst/>
        </p14:section>
        <p14:section name="无标题节" id="{F0C91008-600A-41D1-A548-27343A5832DA}">
          <p14:sldIdLst>
            <p14:sldId id="35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33" clrIdx="0"/>
  <p:cmAuthor id="1" name="Leo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66666"/>
    <a:srgbClr val="FFFFFF"/>
    <a:srgbClr val="2EA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 autoAdjust="0"/>
    <p:restoredTop sz="81351" autoAdjust="0"/>
  </p:normalViewPr>
  <p:slideViewPr>
    <p:cSldViewPr snapToGrid="0" snapToObjects="1">
      <p:cViewPr varScale="1">
        <p:scale>
          <a:sx n="35" d="100"/>
          <a:sy n="35" d="100"/>
        </p:scale>
        <p:origin x="110" y="235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2800" dirty="0">
                <a:solidFill>
                  <a:srgbClr val="FFFFFF"/>
                </a:solidFill>
              </a:rPr>
              <a:t>简化</a:t>
            </a:r>
            <a:r>
              <a:rPr lang="en-US" sz="12800" dirty="0">
                <a:solidFill>
                  <a:srgbClr val="FFFFFF"/>
                </a:solidFill>
              </a:rPr>
              <a:t>Spring </a:t>
            </a:r>
            <a:r>
              <a:rPr lang="en-US" altLang="zh-CN" sz="12800" dirty="0">
                <a:solidFill>
                  <a:srgbClr val="FFFFFF"/>
                </a:solidFill>
              </a:rPr>
              <a:t>XML</a:t>
            </a:r>
            <a:r>
              <a:rPr lang="zh-CN" altLang="en-US" sz="12800" dirty="0">
                <a:solidFill>
                  <a:srgbClr val="FFFFFF"/>
                </a:solidFill>
              </a:rPr>
              <a:t>的配置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dirty="0">
                <a:solidFill>
                  <a:srgbClr val="2EAA46"/>
                </a:solidFill>
              </a:rPr>
              <a:t>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混合装配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当我们对某个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选择了自动装配策略时，仍然可以为任意一个属性配置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&lt;property&gt;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属性，即可以同时使用自动装配和显式装配策略：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4505" y="9307506"/>
            <a:ext cx="16923012" cy="38701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1800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Customer“autowire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&lt;property name="person" &gt;&lt;null/&gt;&lt;/property&gt;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   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id="person1" 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/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/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505" y="5569478"/>
            <a:ext cx="16923012" cy="35783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1800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Customer“autowire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&lt;property name="person" ref="person1" 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    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id="person1"  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0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98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基于注解的配置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0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Spring2.0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开始引入基于注解的配置方式，即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的定义信息可以通过在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的实现类上标注注解实现：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注解配置示例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加载注解配置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常用注解详解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996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注解配置示例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@Component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容器中的基本注解，表示容器中的一个组件（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），可以作用在任何层次，下面的示例介绍该注解的使用方法：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8705" y="6099818"/>
            <a:ext cx="8224191" cy="19721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@Component(“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”)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  class    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……  }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8705" y="9501091"/>
            <a:ext cx="11627791" cy="163961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class=“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39353" y="5183410"/>
            <a:ext cx="6747447" cy="59582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可用作定义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Bean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的注解：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@Component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@Controller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@Repository</a:t>
            </a:r>
          </a:p>
          <a:p>
            <a:pPr marL="698500" indent="-508000" algn="l" rtl="0" latinLnBrk="1" hangingPunct="0">
              <a:lnSpc>
                <a:spcPct val="140000"/>
              </a:lnSpc>
              <a:spcBef>
                <a:spcPts val="2400"/>
              </a:spcBef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@Service</a:t>
            </a: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856105" y="5371691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注解配置示例：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932305" y="8804495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等效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170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2.5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后提供了一个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的命名空间，它提供了通过扫描类包来加载利用注解定义的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的方式：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3353" y="5142645"/>
            <a:ext cx="20157293" cy="676484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&lt;?xml version="1.0" encoding="UTF-8"?&gt;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="http://www.springframework.org/schema/beans"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xmlns:xsi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="http://www.w3.org/2001/XMLSchema-instance"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xmlns:context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="http://www.springframework.org/schema/context"    ①   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xsi:schemaLocation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="......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             http://www.springframework.org/schema/context/spring-context-3.0.xsd"&gt;  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&lt;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context:component-scan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  base-package="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com.jike.spring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"/&gt;   ②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&lt;/beans&gt; 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67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673245" y="3488347"/>
            <a:ext cx="22200565" cy="830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645" y="4321640"/>
            <a:ext cx="17247082" cy="177837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base-package="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com.jike.spring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                                                            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resoure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-pattern=“anno/*.class”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825645" y="3456264"/>
            <a:ext cx="6819667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过滤方式之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resource-pattern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5645" y="7244299"/>
            <a:ext cx="17424881" cy="408364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base-package="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com.jike.spring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&lt;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context:include-filter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type=“regex” expression=“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com.jike.spring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.*”/&gt;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   &lt;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context:exclude-filter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type=“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aspectj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” expression=“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com.jike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..*Controller+”/&gt;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825645" y="6595711"/>
            <a:ext cx="6819667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过滤方式之过滤子元素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612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加载注解配置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2615388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975738" y="3167944"/>
            <a:ext cx="528866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0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过滤表达式</a:t>
            </a:r>
            <a:endParaRPr lang="en-US" sz="40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59979"/>
              </p:ext>
            </p:extLst>
          </p:nvPr>
        </p:nvGraphicFramePr>
        <p:xfrm>
          <a:off x="1975738" y="4307307"/>
          <a:ext cx="20706461" cy="1157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7672"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类别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示例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  <a:sym typeface="Helvetica Light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91493"/>
              </p:ext>
            </p:extLst>
          </p:nvPr>
        </p:nvGraphicFramePr>
        <p:xfrm>
          <a:off x="1975738" y="10267197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Custom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com.MyTypeFilter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Spring3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新增自定</a:t>
                      </a: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Type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，实作</a:t>
                      </a:r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org.springframework.core.type.TypeFilter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4194"/>
              </p:ext>
            </p:extLst>
          </p:nvPr>
        </p:nvGraphicFramePr>
        <p:xfrm>
          <a:off x="1975738" y="9000116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regex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Com\.Default\.*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Regelar</a:t>
                      </a: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Expression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036"/>
              </p:ext>
            </p:extLst>
          </p:nvPr>
        </p:nvGraphicFramePr>
        <p:xfrm>
          <a:off x="1975738" y="7733037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aspectj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com…*Service+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  <a:p>
                      <a:pPr algn="l" defTabSz="825500"/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AspectJ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语法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0158"/>
              </p:ext>
            </p:extLst>
          </p:nvPr>
        </p:nvGraphicFramePr>
        <p:xfrm>
          <a:off x="1975738" y="6709462"/>
          <a:ext cx="20706461" cy="102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5665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assignable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com.XxxService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class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interface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的全名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60769"/>
              </p:ext>
            </p:extLst>
          </p:nvPr>
        </p:nvGraphicFramePr>
        <p:xfrm>
          <a:off x="1975738" y="5494420"/>
          <a:ext cx="20706461" cy="121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7132">
                <a:tc>
                  <a:txBody>
                    <a:bodyPr/>
                    <a:lstStyle/>
                    <a:p>
                      <a:pPr marL="190500" indent="0" algn="ctr" rtl="0" latinLnBrk="1" hangingPunct="0">
                        <a:lnSpc>
                          <a:spcPct val="140000"/>
                        </a:lnSpc>
                        <a:spcBef>
                          <a:spcPts val="2400"/>
                        </a:spcBef>
                        <a:buClr>
                          <a:srgbClr val="35B558"/>
                        </a:buClr>
                        <a:buSzPct val="104999"/>
                        <a:buFontTx/>
                        <a:buNone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320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com.</a:t>
                      </a:r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XxxAnnotation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符合</a:t>
                      </a:r>
                      <a:r>
                        <a:rPr lang="en-US" altLang="zh-CN" sz="32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XxxAnnotation</a:t>
                      </a:r>
                      <a:r>
                        <a:rPr lang="zh-CN" altLang="en-US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32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target</a:t>
                      </a:r>
                      <a:r>
                        <a:rPr lang="en-US" altLang="zh-CN" sz="3200" baseline="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 class</a:t>
                      </a:r>
                      <a:endParaRPr lang="zh-CN" altLang="en-US" sz="32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3.0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提供了一系列的针对依赖注入的注解，这使得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文件之外多了一种可行的选择，主要包含如下注解类型：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的定义注解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的生命周期注解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的依赖检查注解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的自动装配注解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9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常用注解详解（定义注解）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2.0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开始，陆续引入了一些注解用于简化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的开发。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注解便属于最先引入的一批，用于将数据访问层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(DAO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层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的类标识为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33118" y="6600580"/>
            <a:ext cx="18574267" cy="59453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① 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使用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@Repository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将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类声明为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@Repository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public class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UserDaoImpl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implements 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{ …… } </a:t>
            </a:r>
          </a:p>
          <a:p>
            <a:pPr algn="l" rtl="0" latinLnBrk="1" hangingPunct="0">
              <a:spcBef>
                <a:spcPts val="1200"/>
              </a:spcBef>
            </a:pPr>
            <a:endParaRPr lang="en-US" altLang="zh-CN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②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配置文件中启动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Spring 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的自动扫描功能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&lt;beans … 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base-package=“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com.jike.dao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 /&gt;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……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&lt;/beans&gt;</a:t>
            </a:r>
          </a:p>
        </p:txBody>
      </p:sp>
    </p:spTree>
    <p:extLst>
      <p:ext uri="{BB962C8B-B14F-4D97-AF65-F5344CB8AC3E}">
        <p14:creationId xmlns:p14="http://schemas.microsoft.com/office/powerpoint/2010/main" val="42233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Bean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定义注解）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2.5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的基础上增加了功能类似的额外三个注解，共有如下四种注解：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@Component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：一个泛化的概念，表示一个组件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(Bean)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，可作用在任何层次；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@Repository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：用于对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DAO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@Service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用于对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Service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@Controller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：用于对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Controller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实现类进行标注；</a:t>
            </a:r>
          </a:p>
        </p:txBody>
      </p:sp>
      <p:sp>
        <p:nvSpPr>
          <p:cNvPr id="5" name="矩形 4"/>
          <p:cNvSpPr/>
          <p:nvPr/>
        </p:nvSpPr>
        <p:spPr>
          <a:xfrm>
            <a:off x="1955319" y="9372599"/>
            <a:ext cx="12421081" cy="31750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&lt;beans ...&gt;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	&lt;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context:component-scan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base-package=“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”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	   name-generator=“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com.jike.SimpleNameGenerator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"/&gt;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&lt;/beans&gt;</a:t>
            </a:r>
          </a:p>
        </p:txBody>
      </p:sp>
      <p:sp>
        <p:nvSpPr>
          <p:cNvPr id="6" name="矩形 5"/>
          <p:cNvSpPr/>
          <p:nvPr/>
        </p:nvSpPr>
        <p:spPr>
          <a:xfrm>
            <a:off x="15584019" y="9702799"/>
            <a:ext cx="6966467" cy="21471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@Scope("prototype")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@Repository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public class Demo { … }</a:t>
            </a:r>
          </a:p>
        </p:txBody>
      </p:sp>
    </p:spTree>
    <p:extLst>
      <p:ext uri="{BB962C8B-B14F-4D97-AF65-F5344CB8AC3E}">
        <p14:creationId xmlns:p14="http://schemas.microsoft.com/office/powerpoint/2010/main" val="21653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的配置 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6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的属性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基于注解的配置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</a:t>
            </a:r>
            <a:r>
              <a:rPr lang="en-US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类的配置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不同配置方式的比较</a:t>
            </a:r>
            <a:endParaRPr lang="en-US" altLang="zh-CN"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常用注解详解（生命周期注解）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5899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在某些情况下，可能需要我们手工做一些额外的初始化或者销毁操作，例如资源的获取和释放操作，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1.x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为此提供了两种方式供用户指定执行生命周期回调的方法：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实现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提供的两个接口：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InitializingBean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 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DisposableBean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文件中使用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&lt;bean&gt;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 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destroy-method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5517" y="8717234"/>
            <a:ext cx="19075883" cy="25891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  id=“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userService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     class=“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com.jike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.***.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UserService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           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-method=“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init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  destroy-method=“destroy”&gt;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&lt;/bean&gt; </a:t>
            </a:r>
          </a:p>
        </p:txBody>
      </p:sp>
    </p:spTree>
    <p:extLst>
      <p:ext uri="{BB962C8B-B14F-4D97-AF65-F5344CB8AC3E}">
        <p14:creationId xmlns:p14="http://schemas.microsoft.com/office/powerpoint/2010/main" val="4154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常用注解详解（生命周期注解）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417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2.5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在保留以上两种方式的基础上，提供了对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JSR-250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的支持。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JSR-250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规范定义了两个用于指定声明周期方法的注解：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PostConstruct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：初始化之后执行的回调方法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PreDestroy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：销毁之前执行的回调方法 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55399" y="8435415"/>
            <a:ext cx="8939895" cy="12175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context:annotation-config</a:t>
            </a:r>
            <a:r>
              <a:rPr lang="en-US" altLang="zh-CN" sz="4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</a:t>
            </a:r>
          </a:p>
        </p:txBody>
      </p:sp>
      <p:sp>
        <p:nvSpPr>
          <p:cNvPr id="10" name="矩形 9"/>
          <p:cNvSpPr/>
          <p:nvPr/>
        </p:nvSpPr>
        <p:spPr>
          <a:xfrm>
            <a:off x="2463319" y="8435415"/>
            <a:ext cx="7849081" cy="467276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PersonService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PostConstruct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void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init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(){  ……}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PreDestroy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void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dostory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(){  …… }  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2158519" y="7594278"/>
            <a:ext cx="553768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注解示例说明：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1455400" y="7594278"/>
            <a:ext cx="5537681" cy="7383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配置文件示例说明：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3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常用注解详解（依赖检查注解）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2.0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之前使用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dependency-check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在配置文件中设置，属性用于进行依赖检查，缺点是粒度较粗；该属性的取值包括以下几种：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none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默认不执行依赖检查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simple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对原始基本类型和集合类型进行检查</a:t>
            </a:r>
            <a:endParaRPr lang="en-US" altLang="zh-CN" sz="40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objects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对复杂类型进行检查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all -- 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对所有类型进行检查</a:t>
            </a:r>
            <a:endParaRPr lang="en-US" altLang="zh-CN" sz="4000" dirty="0">
              <a:solidFill>
                <a:srgbClr val="666666"/>
              </a:solidFill>
              <a:latin typeface="Noto Sans CJK SC Regular" pitchFamily="34" charset="-122"/>
              <a:ea typeface="Noto Sans CJK SC Regular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1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Spring2.0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提供的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@Required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注解，提供了更细粒度的控制，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@Required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注解只能标注在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Setter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方法之上：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7838" y="11182712"/>
            <a:ext cx="8939895" cy="121752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&lt;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context:annotation-config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itchFamily="34" charset="-122"/>
                <a:ea typeface="Noto Sans CJK SC Regular" pitchFamily="34" charset="-122"/>
                <a:cs typeface="Noto Sans CJK SC Regular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2929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可以对成员变量、方法和构造函数进行标注，来完成自动装配的工作，它根据类型进行自动装配，如需按名称进行装配，则需要配合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@Qualifier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435" y="7199234"/>
            <a:ext cx="6568623" cy="253223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@Service①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②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529011" y="6329656"/>
            <a:ext cx="6577588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3200" b="1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Autowired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2360" y="7199234"/>
            <a:ext cx="7189692" cy="309701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zh-CN" altLang="en-US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（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required=false</a:t>
            </a:r>
            <a:r>
              <a:rPr lang="zh-CN" altLang="en-US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）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③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982360" y="6329657"/>
            <a:ext cx="6577588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required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56267" y="7199234"/>
            <a:ext cx="6568623" cy="309701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	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”)④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private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15556267" y="6329657"/>
            <a:ext cx="8038836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@Qualifier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示例：</a:t>
            </a:r>
            <a:endParaRPr lang="en-US" altLang="zh-CN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58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可以对类成员变量以及方法的入参进行标注，如下所示：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9585" y="5540769"/>
            <a:ext cx="8998061" cy="68305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   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public void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setLogDao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endParaRPr lang="en-US" altLang="zh-CN" sz="2800" dirty="0">
              <a:solidFill>
                <a:srgbClr val="FF5C00"/>
              </a:solidFill>
              <a:latin typeface="Noto Sans CJK SC Medium" pitchFamily="34" charset="-122"/>
              <a:ea typeface="Noto Sans CJK SC Medium" pitchFamily="34" charset="-122"/>
              <a:cs typeface="Noto Sans CJK SC Medium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 ②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public void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setUserDao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759585" y="4774573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@</a:t>
            </a:r>
            <a:r>
              <a:rPr lang="en-US" altLang="zh-CN" sz="3200" b="1" dirty="0" err="1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Autowired</a:t>
            </a:r>
            <a:r>
              <a:rPr lang="zh-CN" altLang="en-US" sz="3200" b="1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标注方法入参示例：</a:t>
            </a:r>
            <a:endParaRPr lang="en-US" altLang="zh-CN" sz="3200" b="1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01712" y="5540769"/>
            <a:ext cx="11600333" cy="267299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Autowired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public void 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init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(@Qualifier(“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”)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 </a:t>
            </a:r>
            <a:r>
              <a:rPr lang="en-US" altLang="zh-CN" sz="28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userDao</a:t>
            </a: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) {③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	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this.userDao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userDao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11501712" y="4774573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@Qualifier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用于方法入参示例：</a:t>
            </a:r>
            <a:endParaRPr lang="en-US" altLang="zh-CN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75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常用注解详解（自动装配注解）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793388" cy="1006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Autowired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可以对类中集合类的变量或方法入参进行标注，此时会将容器中类型匹配的所有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都自动注入进来，如下所示：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2689" y="6482060"/>
            <a:ext cx="8460181" cy="49748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LogonService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</a:t>
            </a:r>
            <a:r>
              <a:rPr lang="en-US" altLang="zh-CN" sz="32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@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Autowired</a:t>
            </a:r>
            <a:r>
              <a:rPr lang="en-US" altLang="zh-CN" sz="3200" dirty="0">
                <a:solidFill>
                  <a:srgbClr val="FF5C00"/>
                </a:solidFill>
                <a:latin typeface="Noto Sans CJK SC Medium" pitchFamily="34" charset="-122"/>
                <a:ea typeface="Noto Sans CJK SC Medium" pitchFamily="34" charset="-122"/>
                <a:cs typeface="Noto Sans CJK SC Medium"/>
              </a:rPr>
              <a:t>(required=false) ①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public List&lt;Plugin&gt; plugins 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public List&lt;Plugin&gt;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getPlugins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 {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	return plugins;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}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517538" y="5703285"/>
            <a:ext cx="7760929" cy="76619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200" b="1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@</a:t>
            </a:r>
            <a:r>
              <a:rPr lang="en-US" altLang="zh-CN" sz="3200" b="1" dirty="0" err="1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Autowired</a:t>
            </a:r>
            <a:r>
              <a:rPr lang="zh-CN" altLang="en-US" sz="3200" b="1" dirty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</a:rPr>
              <a:t>标注集合入参示例：</a:t>
            </a:r>
            <a:endParaRPr lang="en-US" altLang="zh-CN" sz="3200" b="1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94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基于</a:t>
            </a:r>
            <a:r>
              <a:rPr lang="en-US" altLang="zh-CN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Java</a:t>
            </a: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类的配置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329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</a:t>
            </a:r>
            <a:r>
              <a:rPr lang="en-US" altLang="zh-CN" sz="5400" dirty="0">
                <a:solidFill>
                  <a:srgbClr val="666666"/>
                </a:solidFill>
              </a:rPr>
              <a:t>Java</a:t>
            </a:r>
            <a:r>
              <a:rPr lang="zh-CN" altLang="en-US" sz="5400" dirty="0">
                <a:solidFill>
                  <a:srgbClr val="666666"/>
                </a:solidFill>
              </a:rPr>
              <a:t>类的配置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配置元数据，其实就是通过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配置元数据，且直接消除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类的配置示例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注解介绍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注解介绍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结合基于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类的配置信息启动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172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基于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Java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类的配置示例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首先让我们看一下基于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类如何定义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配置元数据，具体步骤如下：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注解需要作为配置的类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@Bean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注解相应的方法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3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AnnotationConfigApplicationContext</a:t>
            </a:r>
            <a:r>
              <a:rPr lang="zh-CN" altLang="en-US" sz="43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或子类进行加载</a:t>
            </a:r>
            <a:endParaRPr lang="zh-CN" altLang="zh-CN" sz="43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8714" y="8187247"/>
            <a:ext cx="7943850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 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@Bean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String message()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return "hello";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}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684243" y="7368312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配置类示例：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54508" y="8187247"/>
            <a:ext cx="13844596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ConfigurationTest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public static void main(String[]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new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System.out.println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ctx.getBean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("message"));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}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0093144" y="7368312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加载类示例：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84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@Configuration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注解介绍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注解的类将被作为配置类使用，表示在该类中将定义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配置元数据，且使用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注解的类本身也是一个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，使用方式如下所示：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6974" y="6497739"/>
            <a:ext cx="9046508" cy="474400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@Configuration("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")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……</a:t>
            </a:r>
            <a:r>
              <a:rPr lang="zh-CN" altLang="en-US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469091" y="5801143"/>
            <a:ext cx="670672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@Configuration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自动装配</a:t>
            </a:r>
            <a:r>
              <a:rPr lang="en-US" altLang="zh-CN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Bean</a:t>
            </a: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的属性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22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@Bean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注解介绍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945788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注解配置类中的相应方法，则该方法名默认就是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名，该方法返回值就是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对象，并定义了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容器如何实例化、自动装配、初始化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逻辑，具体使用方法如下：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0725" y="6659103"/>
            <a:ext cx="5630955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@Bean(name={},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=Autowire.NO,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initMethod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="",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destroyMethod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="") </a:t>
            </a: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146364" y="5939757"/>
            <a:ext cx="670672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@Bean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注解格式：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9890" y="6659103"/>
            <a:ext cx="5630955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@Bean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String message() {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return new String("hello");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</a:t>
            </a:r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7493373" y="5939757"/>
            <a:ext cx="5030322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@Bean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注解示例：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9986" y="6659103"/>
            <a:ext cx="9154084" cy="34799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id="message"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java.lang.String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"&gt;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&lt;constructor-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index="0" value="hello"/&gt;  </a:t>
            </a:r>
          </a:p>
          <a:p>
            <a:pPr algn="l" rtl="0" latinLnBrk="1" hangingPunct="0">
              <a:spcBef>
                <a:spcPts val="18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 </a:t>
            </a: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4046575" y="5939757"/>
            <a:ext cx="4187638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等价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配置：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0532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结合基于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Java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和基于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XML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的配置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方式的配置方式不是为了完全替代基于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方式的配置，两者可以结合使用，因此可以有两种结合使用方式：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方式的配置类中引入基于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方式的配置文件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方式的配置文件中中引入基于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方式的配置</a:t>
            </a:r>
            <a:endParaRPr lang="zh-CN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0630" y="7700006"/>
            <a:ext cx="9624200" cy="181148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id="message" class="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java.lang.String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&lt;constructor-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index="0" value="test"&gt;&lt;/constructor-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arg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 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270630" y="6904863"/>
            <a:ext cx="584210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引入基于</a:t>
            </a: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XML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0630" y="9368781"/>
            <a:ext cx="10321196" cy="25946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@Configuration("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") </a:t>
            </a:r>
            <a:r>
              <a:rPr lang="zh-CN" altLang="en-US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ImportResource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classpath:com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jike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/***/appCtx.xml")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{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……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  <p:sp>
        <p:nvSpPr>
          <p:cNvPr id="12" name="矩形 11"/>
          <p:cNvSpPr/>
          <p:nvPr/>
        </p:nvSpPr>
        <p:spPr>
          <a:xfrm>
            <a:off x="11591826" y="7700006"/>
            <a:ext cx="11423144" cy="114677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context:annotation-config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class=“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.***..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"/&gt; </a:t>
            </a: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1591826" y="6904863"/>
            <a:ext cx="584210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引入基于</a:t>
            </a:r>
            <a:r>
              <a:rPr lang="en-US" altLang="zh-CN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Java</a:t>
            </a: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的配置文件：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1826" y="9368781"/>
            <a:ext cx="12792174" cy="23839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void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testXmlConfig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 {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String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configLocations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[] = {"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classpath:com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jike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/***/appCtx.xml"};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ClassPathXmlApplicationContext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configLocations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 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……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61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基于注解的配置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启动</a:t>
            </a:r>
            <a:r>
              <a:rPr lang="en-US" altLang="zh-CN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Spring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容器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091719" y="338407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提供了一个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AnnotationConfigApplicanContext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类，能够直接通过标注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@Configuration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类启动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8565" y="5790018"/>
            <a:ext cx="16541860" cy="159375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AnnotationConfigApplicationContext(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AppConf.class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288942" y="5082626"/>
            <a:ext cx="6428495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通过构造函数加载配置类</a:t>
            </a:r>
            <a:r>
              <a:rPr lang="en-US" altLang="zh-CN" sz="36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:</a:t>
            </a:r>
            <a:endParaRPr lang="en-US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8564" y="7533030"/>
            <a:ext cx="16541861" cy="25913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AnnotationConfigApplicationContext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AnnotationConfigApplicationContext();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ctx.register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ctx.register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ServiceConfig.class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ctx.refresh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  <a:endParaRPr lang="zh-CN" altLang="en-US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Shape 128"/>
          <p:cNvSpPr txBox="1">
            <a:spLocks/>
          </p:cNvSpPr>
          <p:nvPr/>
        </p:nvSpPr>
        <p:spPr>
          <a:xfrm>
            <a:off x="1288942" y="6820155"/>
            <a:ext cx="668019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190500" indent="0" algn="l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None/>
              <a:defRPr sz="320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defRPr>
            </a:lvl1pPr>
            <a:lvl2pPr marL="0">
              <a:spcBef>
                <a:spcPts val="0"/>
              </a:spcBef>
              <a:buSzTx/>
              <a:buNone/>
              <a:defRPr sz="4400"/>
            </a:lvl2pPr>
            <a:lvl3pPr marL="0">
              <a:spcBef>
                <a:spcPts val="0"/>
              </a:spcBef>
              <a:buSzTx/>
              <a:buNone/>
              <a:defRPr sz="4400"/>
            </a:lvl3pPr>
            <a:lvl4pPr marL="0">
              <a:spcBef>
                <a:spcPts val="0"/>
              </a:spcBef>
              <a:buSzTx/>
              <a:buNone/>
              <a:defRPr sz="4400"/>
            </a:lvl4pPr>
            <a:lvl5pPr marL="0">
              <a:spcBef>
                <a:spcPts val="0"/>
              </a:spcBef>
              <a:buSzTx/>
              <a:buNone/>
              <a:defRPr sz="4400"/>
            </a:lvl5pPr>
            <a:lvl6pPr marL="3810000" indent="-635000">
              <a:spcBef>
                <a:spcPts val="5900"/>
              </a:spcBef>
              <a:buSzPct val="75000"/>
              <a:buChar char="•"/>
              <a:defRPr sz="5200"/>
            </a:lvl6pPr>
            <a:lvl7pPr marL="4445000" indent="-635000">
              <a:spcBef>
                <a:spcPts val="5900"/>
              </a:spcBef>
              <a:buSzPct val="75000"/>
              <a:buChar char="•"/>
              <a:defRPr sz="5200"/>
            </a:lvl7pPr>
            <a:lvl8pPr marL="5080000" indent="-635000">
              <a:spcBef>
                <a:spcPts val="5900"/>
              </a:spcBef>
              <a:buSzPct val="75000"/>
              <a:buChar char="•"/>
              <a:defRPr sz="5200"/>
            </a:lvl8pPr>
            <a:lvl9pPr marL="5715000" indent="-635000">
              <a:spcBef>
                <a:spcPts val="5900"/>
              </a:spcBef>
              <a:buSzPct val="75000"/>
              <a:buChar char="•"/>
              <a:defRPr sz="5200"/>
            </a:lvl9pPr>
          </a:lstStyle>
          <a:p>
            <a:r>
              <a:rPr lang="zh-CN" altLang="en-US" b="1" dirty="0"/>
              <a:t>通过编码方式注册配置类</a:t>
            </a:r>
            <a:r>
              <a:rPr lang="zh-CN" altLang="en-US" b="1" dirty="0">
                <a:sym typeface="Noto Sans CJK SC Regular"/>
              </a:rPr>
              <a:t>：</a:t>
            </a:r>
            <a:endParaRPr lang="en-US" b="1" dirty="0">
              <a:sym typeface="Noto Sans CJK SC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8564" y="10756475"/>
            <a:ext cx="7188681" cy="1710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@Configuration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@Import(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DaoConfig.class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ServiceConfig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{……}</a:t>
            </a:r>
          </a:p>
        </p:txBody>
      </p:sp>
      <p:sp>
        <p:nvSpPr>
          <p:cNvPr id="16" name="Shape 128"/>
          <p:cNvSpPr txBox="1">
            <a:spLocks/>
          </p:cNvSpPr>
          <p:nvPr/>
        </p:nvSpPr>
        <p:spPr>
          <a:xfrm>
            <a:off x="1315836" y="10059879"/>
            <a:ext cx="6680199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190500" indent="0" algn="l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None/>
              <a:defRPr sz="320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defRPr>
            </a:lvl1pPr>
            <a:lvl2pPr marL="0">
              <a:spcBef>
                <a:spcPts val="0"/>
              </a:spcBef>
              <a:buSzTx/>
              <a:buNone/>
              <a:defRPr sz="4400"/>
            </a:lvl2pPr>
            <a:lvl3pPr marL="0">
              <a:spcBef>
                <a:spcPts val="0"/>
              </a:spcBef>
              <a:buSzTx/>
              <a:buNone/>
              <a:defRPr sz="4400"/>
            </a:lvl3pPr>
            <a:lvl4pPr marL="0">
              <a:spcBef>
                <a:spcPts val="0"/>
              </a:spcBef>
              <a:buSzTx/>
              <a:buNone/>
              <a:defRPr sz="4400"/>
            </a:lvl4pPr>
            <a:lvl5pPr marL="0">
              <a:spcBef>
                <a:spcPts val="0"/>
              </a:spcBef>
              <a:buSzTx/>
              <a:buNone/>
              <a:defRPr sz="4400"/>
            </a:lvl5pPr>
            <a:lvl6pPr marL="3810000" indent="-635000">
              <a:spcBef>
                <a:spcPts val="5900"/>
              </a:spcBef>
              <a:buSzPct val="75000"/>
              <a:buChar char="•"/>
              <a:defRPr sz="5200"/>
            </a:lvl6pPr>
            <a:lvl7pPr marL="4445000" indent="-635000">
              <a:spcBef>
                <a:spcPts val="5900"/>
              </a:spcBef>
              <a:buSzPct val="75000"/>
              <a:buChar char="•"/>
              <a:defRPr sz="5200"/>
            </a:lvl7pPr>
            <a:lvl8pPr marL="5080000" indent="-635000">
              <a:spcBef>
                <a:spcPts val="5900"/>
              </a:spcBef>
              <a:buSzPct val="75000"/>
              <a:buChar char="•"/>
              <a:defRPr sz="5200"/>
            </a:lvl8pPr>
            <a:lvl9pPr marL="5715000" indent="-635000">
              <a:spcBef>
                <a:spcPts val="5900"/>
              </a:spcBef>
              <a:buSzPct val="75000"/>
              <a:buChar char="•"/>
              <a:defRPr sz="5200"/>
            </a:lvl9pPr>
          </a:lstStyle>
          <a:p>
            <a:r>
              <a:rPr lang="zh-CN" altLang="en-US" b="1" dirty="0"/>
              <a:t>引入多个配置类</a:t>
            </a:r>
            <a:r>
              <a:rPr lang="zh-CN" altLang="en-US" b="1" dirty="0">
                <a:sym typeface="Noto Sans CJK SC Regular"/>
              </a:rPr>
              <a:t>：</a:t>
            </a:r>
            <a:endParaRPr lang="en-US" b="1" dirty="0"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06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/>
      <p:bldP spid="12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</a:rPr>
              <a:t>的配置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不同配置方式比较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不同配置方式比较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  <a:solidFill>
            <a:srgbClr val="F8F8F8"/>
          </a:solidFill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06066"/>
              </p:ext>
            </p:extLst>
          </p:nvPr>
        </p:nvGraphicFramePr>
        <p:xfrm>
          <a:off x="1091719" y="3403226"/>
          <a:ext cx="20706461" cy="1433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3435">
                <a:tc>
                  <a:txBody>
                    <a:bodyPr/>
                    <a:lstStyle/>
                    <a:p>
                      <a:pPr algn="ctr" defTabSz="825500"/>
                      <a:endParaRPr lang="zh-CN" altLang="en-US" sz="3600" dirty="0">
                        <a:solidFill>
                          <a:srgbClr val="2EAA46"/>
                        </a:solidFill>
                        <a:latin typeface="Noto Sans CJK SC Regular"/>
                        <a:ea typeface="Noto Sans CJK SC Regular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</a:t>
                      </a:r>
                      <a:r>
                        <a:rPr lang="en-US" altLang="zh-CN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XML</a:t>
                      </a:r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基于注解配置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/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基于</a:t>
                      </a:r>
                      <a:r>
                        <a:rPr lang="en-US" altLang="zh-CN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Java</a:t>
                      </a:r>
                      <a:r>
                        <a:rPr lang="zh-CN" altLang="en-US" sz="3600" dirty="0">
                          <a:solidFill>
                            <a:srgbClr val="2EAA46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Helvetica Light"/>
                        </a:rPr>
                        <a:t>类配置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45024"/>
              </p:ext>
            </p:extLst>
          </p:nvPr>
        </p:nvGraphicFramePr>
        <p:xfrm>
          <a:off x="1091719" y="4835455"/>
          <a:ext cx="20706461" cy="1252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0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2166">
                <a:tc>
                  <a:txBody>
                    <a:bodyPr/>
                    <a:lstStyle/>
                    <a:p>
                      <a:pPr marL="190500" indent="0" algn="ctr" rtl="0" latinLnBrk="1" hangingPunct="0">
                        <a:lnSpc>
                          <a:spcPct val="140000"/>
                        </a:lnSpc>
                        <a:spcBef>
                          <a:spcPts val="2400"/>
                        </a:spcBef>
                        <a:buClr>
                          <a:srgbClr val="35B558"/>
                        </a:buClr>
                        <a:buSzPct val="104999"/>
                        <a:buFontTx/>
                        <a:buNone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Noto Sans CJK SC Regular"/>
                        </a:rPr>
                        <a:t>定义</a:t>
                      </a:r>
                      <a:endParaRPr lang="en-US" altLang="zh-CN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Noto Sans CJK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XML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文件中通过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元素定义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实现类处通过标注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@Component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等定义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在标注了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@Configuration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Java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类中，在类方法上标注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46067"/>
              </p:ext>
            </p:extLst>
          </p:nvPr>
        </p:nvGraphicFramePr>
        <p:xfrm>
          <a:off x="1091719" y="6118480"/>
          <a:ext cx="20706461" cy="1025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5665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name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通过注解的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value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属性定义，如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@Component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userDao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”)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name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属性定义，如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userDao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”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48519"/>
              </p:ext>
            </p:extLst>
          </p:nvPr>
        </p:nvGraphicFramePr>
        <p:xfrm>
          <a:off x="1091719" y="7175004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注入</a:t>
                      </a:r>
                      <a:endParaRPr lang="en-US" altLang="zh-CN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&lt;property&gt;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子元素或通过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命名空间的动态属性注入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通过标出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Autowired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，按类型匹配自动注入，课配合使用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@qualifier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按名称匹配注入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1.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方法处通过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Autowired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是方法入参绑定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</a:p>
                    <a:p>
                      <a:pPr algn="l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2.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通过调用配置类的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方法进行注入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3650"/>
              </p:ext>
            </p:extLst>
          </p:nvPr>
        </p:nvGraphicFramePr>
        <p:xfrm>
          <a:off x="1091719" y="8475032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生命过程方法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-method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destroy-method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实现类方法名。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通过在目标方法上标注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PostConstruct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PreDestroy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注解指定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initMethod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destoryMethod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指定相应方法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0449"/>
              </p:ext>
            </p:extLst>
          </p:nvPr>
        </p:nvGraphicFramePr>
        <p:xfrm>
          <a:off x="1091719" y="11061309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延迟初始化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lazy-</a:t>
                      </a:r>
                      <a:r>
                        <a:rPr lang="en-US" altLang="zh-CN" sz="2400" dirty="0" err="1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init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属性指定，默认为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default</a:t>
                      </a:r>
                      <a:endParaRPr lang="zh-CN" altLang="en-US" sz="2400" dirty="0">
                        <a:solidFill>
                          <a:srgbClr val="666666"/>
                        </a:solidFill>
                        <a:latin typeface="Noto Sans CJK SC Medium" pitchFamily="34" charset="-122"/>
                        <a:ea typeface="Noto Sans CJK SC Medium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通过在类定义出标注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指定，如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（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true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方法定义出标注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@Lazy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35727"/>
              </p:ext>
            </p:extLst>
          </p:nvPr>
        </p:nvGraphicFramePr>
        <p:xfrm>
          <a:off x="1091719" y="9772229"/>
          <a:ext cx="20706461" cy="1269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9169">
                <a:tc>
                  <a:txBody>
                    <a:bodyPr/>
                    <a:lstStyle/>
                    <a:p>
                      <a:pPr algn="ctr" defTabSz="825500"/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作用范围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&lt;bean&gt;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scope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属性指定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通过在类定义出标注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@Scope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25500"/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通过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Bean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方法定义出标注</a:t>
                      </a:r>
                      <a:r>
                        <a:rPr lang="en-US" altLang="zh-CN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@Scope</a:t>
                      </a:r>
                      <a:r>
                        <a:rPr lang="zh-CN" altLang="en-US" sz="2400" dirty="0">
                          <a:solidFill>
                            <a:srgbClr val="666666"/>
                          </a:solidFill>
                          <a:latin typeface="Noto Sans CJK SC Medium" pitchFamily="34" charset="-122"/>
                          <a:ea typeface="Noto Sans CJK SC Medium" pitchFamily="34" charset="-122"/>
                          <a:cs typeface="+mn-cs"/>
                          <a:sym typeface="Helvetica Light"/>
                        </a:rPr>
                        <a:t>指定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不同配置方式比较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34532" y="2570120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948933" y="3173805"/>
            <a:ext cx="18802868" cy="284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的配置：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第三方类库，如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DataSource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JdbcTemplate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等；</a:t>
            </a: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命名空间，如</a:t>
            </a:r>
            <a:r>
              <a:rPr lang="en-US" altLang="zh-CN" sz="40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、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context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等；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948933" y="6586693"/>
            <a:ext cx="18802868" cy="2306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基于注解的配置：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5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的实现类是当前项目开发的，可直接在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类中使用注解配置</a:t>
            </a: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948933" y="9416290"/>
            <a:ext cx="18802868" cy="237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类的配置：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5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对于实例化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的逻辑比较复杂，则比较适合用基于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类配置</a:t>
            </a:r>
            <a:r>
              <a:rPr lang="zh-CN" altLang="en-US" sz="40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的方式</a:t>
            </a:r>
            <a:endParaRPr lang="zh-CN" altLang="en-US" sz="40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95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简化</a:t>
            </a:r>
            <a:r>
              <a:rPr lang="en-US" altLang="zh-CN" sz="5400" dirty="0">
                <a:solidFill>
                  <a:srgbClr val="666666"/>
                </a:solidFill>
              </a:rPr>
              <a:t>Spring XML</a:t>
            </a:r>
            <a:r>
              <a:rPr lang="zh-CN" altLang="en-US" sz="5400" dirty="0">
                <a:solidFill>
                  <a:srgbClr val="666666"/>
                </a:solidFill>
              </a:rPr>
              <a:t>配置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深入和详细的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学习了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简化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配置文件的方法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。你应当掌握了以下知识：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的自动装配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基于注解的配置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类的配置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不同配置方式的优劣</a:t>
            </a: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通过本课程的学习，你应该对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的配置文件的简化有了比较深入的了解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可以根据实际情况来选择不同的配置方式。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想继续提高，可以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继续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在极客学院学习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的其他相关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93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装配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的属性时，如果非常明确，则可以使用自动装配模式：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自动装配类型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默认自动装配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混合装配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9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</a:t>
            </a:r>
            <a:r>
              <a:rPr lang="en-US" altLang="zh-CN" sz="5400" dirty="0">
                <a:solidFill>
                  <a:srgbClr val="666666"/>
                </a:solidFill>
              </a:rPr>
              <a:t> 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4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种各具特色的自动装配策略：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byName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byType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constructor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autodetect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00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默认情况下，不自动装配，通过“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ref”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标签手动设定：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1582" y="5491689"/>
            <a:ext cx="8361418" cy="6041368"/>
          </a:xfrm>
          <a:prstGeom prst="rect">
            <a:avLst/>
          </a:prstGeom>
          <a:noFill/>
          <a:ln w="635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public class Customer 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{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private  Person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public void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setPerson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(Person person) {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    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this.person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= person;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    }</a:t>
            </a: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</a:rPr>
              <a:t>}</a:t>
            </a:r>
          </a:p>
          <a:p>
            <a:pPr algn="l" rtl="0" latinLnBrk="1" hangingPunct="0">
              <a:spcBef>
                <a:spcPts val="600"/>
              </a:spcBef>
            </a:pPr>
            <a:endParaRPr lang="en-US" altLang="zh-CN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public class Person {……}</a:t>
            </a:r>
            <a:endParaRPr lang="zh-CN" altLang="en-US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algn="l" rtl="0" latinLnBrk="1" hangingPunct="0">
              <a:spcBef>
                <a:spcPts val="600"/>
              </a:spcBef>
            </a:pP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33325" y="5574177"/>
            <a:ext cx="10132850" cy="4943332"/>
          </a:xfrm>
          <a:prstGeom prst="rect">
            <a:avLst/>
          </a:prstGeom>
          <a:noFill/>
          <a:ln w="635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.***.Customer"&gt;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	&lt;property name="person" ref="person" /&gt;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&lt;/bean&gt;</a:t>
            </a:r>
          </a:p>
          <a:p>
            <a:pPr algn="l" rtl="0" latinLnBrk="1" hangingPunct="0">
              <a:spcBef>
                <a:spcPts val="1200"/>
              </a:spcBef>
            </a:pP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&lt;bean id="person" class="</a:t>
            </a:r>
            <a:r>
              <a:rPr lang="en-US" altLang="zh-CN" sz="30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0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0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662183" y="4795093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类文件：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0833325" y="4869836"/>
            <a:ext cx="3057880" cy="69659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  <a:sym typeface="Noto Sans CJK SC Regular"/>
              </a:rPr>
              <a:t>配置文件：</a:t>
            </a:r>
            <a:endParaRPr lang="en-US" sz="32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64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420" y="10718074"/>
            <a:ext cx="18657218" cy="19941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id="person2"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-candidate=“false”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420" y="6946853"/>
            <a:ext cx="18657218" cy="192475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byType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6420" y="8782418"/>
            <a:ext cx="18657219" cy="199944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autowire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id="person1"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primary=“false”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6420" y="3952001"/>
            <a:ext cx="18373440" cy="24234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="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byName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4119" y="3269776"/>
            <a:ext cx="4623281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byName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4119" y="6099751"/>
            <a:ext cx="4623281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byType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61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自动装配类型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9187" y="4184385"/>
            <a:ext cx="19671467" cy="236618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=“constructor" 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9187" y="7612181"/>
            <a:ext cx="19671466" cy="274981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id="customer"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.***.Customer” 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</a:t>
            </a:r>
            <a:r>
              <a:rPr lang="en-US" altLang="zh-CN" sz="32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autodetect</a:t>
            </a:r>
            <a:r>
              <a:rPr lang="en-US" altLang="zh-CN" sz="32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"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/&gt;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id="person" class="</a:t>
            </a:r>
            <a:r>
              <a:rPr lang="en-US" altLang="zh-CN" sz="32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com.jike</a:t>
            </a:r>
            <a:r>
              <a:rPr lang="en-US" altLang="zh-CN" sz="32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.***.Person"  /&gt;</a:t>
            </a:r>
            <a:endParaRPr lang="zh-CN" altLang="en-US" sz="32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64987" y="3339828"/>
            <a:ext cx="5645413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constructor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4119" y="6842401"/>
            <a:ext cx="5645413" cy="12117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autodetect</a:t>
            </a:r>
            <a:r>
              <a:rPr lang="zh-CN" altLang="en-US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自动装配：</a:t>
            </a:r>
            <a:endParaRPr lang="en-US" altLang="zh-CN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6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自动装配</a:t>
            </a:r>
            <a:r>
              <a:rPr lang="en-US" altLang="zh-CN" sz="5400" dirty="0">
                <a:solidFill>
                  <a:srgbClr val="666666"/>
                </a:solidFill>
              </a:rPr>
              <a:t>Bean</a:t>
            </a:r>
            <a:r>
              <a:rPr lang="zh-CN" altLang="en-US" sz="5400" dirty="0">
                <a:solidFill>
                  <a:srgbClr val="666666"/>
                </a:solidFill>
              </a:rPr>
              <a:t>的属性 </a:t>
            </a:r>
            <a:r>
              <a:rPr lang="en-US" altLang="zh-CN" sz="5400" dirty="0">
                <a:solidFill>
                  <a:srgbClr val="666666"/>
                </a:solidFill>
              </a:rPr>
              <a:t>– </a:t>
            </a:r>
            <a:r>
              <a:rPr lang="zh-CN" altLang="en-US" sz="5400" dirty="0">
                <a:solidFill>
                  <a:srgbClr val="2EAA46"/>
                </a:solidFill>
                <a:latin typeface="Noto Sans CJK SC Bold" pitchFamily="34" charset="-122"/>
                <a:ea typeface="Noto Sans CJK SC Bold" pitchFamily="34" charset="-122"/>
              </a:rPr>
              <a:t>默认自动装配</a:t>
            </a:r>
            <a:endParaRPr sz="5400" dirty="0">
              <a:solidFill>
                <a:srgbClr val="2EAA46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当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要为它所创建的所有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应用相同的自动装配策略来简化配置时，可以在根元素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&lt;bean&gt;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上增加一个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default-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autowire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属性：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1475" y="5772260"/>
            <a:ext cx="22276032" cy="70924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400" rIns="50800" bIns="50800" numCol="1" spcCol="38100" rtlCol="0" anchor="t" anchorCtr="0">
            <a:noAutofit/>
          </a:bodyPr>
          <a:lstStyle/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&lt;beans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="http://www.springframework.org/schema/beans"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xmlns:xsi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="http://www.w3.org/2001/XMLSchema-instance" 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     </a:t>
            </a:r>
            <a:r>
              <a:rPr lang="en-US" altLang="zh-CN" sz="36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xsi:schemaLocation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="http://www.springframework.org/schema/beans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	            http://www.springframework.org/schema/beans/spring-beans-3.0.xsd”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    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default-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autowire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=“</a:t>
            </a:r>
            <a:r>
              <a:rPr lang="en-US" altLang="zh-CN" sz="3600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byType</a:t>
            </a:r>
            <a:r>
              <a:rPr lang="en-US" altLang="zh-CN" sz="3600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”  </a:t>
            </a: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&gt;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               …………………</a:t>
            </a:r>
          </a:p>
          <a:p>
            <a:pPr algn="l" rtl="0" latinLnBrk="1" hangingPunct="0">
              <a:spcBef>
                <a:spcPts val="2400"/>
              </a:spcBef>
            </a:pPr>
            <a:r>
              <a:rPr lang="en-US" altLang="zh-CN" sz="36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&lt;/beans&gt;</a:t>
            </a:r>
            <a:endParaRPr lang="zh-CN" altLang="en-US" sz="36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58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11899</TotalTime>
  <Words>3056</Words>
  <Application>Microsoft Office PowerPoint</Application>
  <PresentationFormat>自定义</PresentationFormat>
  <Paragraphs>375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Medium</vt:lpstr>
      <vt:lpstr>Noto Sans CJK SC Regular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马 昕</cp:lastModifiedBy>
  <cp:revision>1654</cp:revision>
  <dcterms:modified xsi:type="dcterms:W3CDTF">2018-10-12T07:30:43Z</dcterms:modified>
</cp:coreProperties>
</file>