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3" r:id="rId2"/>
    <p:sldId id="306" r:id="rId3"/>
    <p:sldId id="360" r:id="rId4"/>
    <p:sldId id="316" r:id="rId5"/>
    <p:sldId id="334" r:id="rId6"/>
    <p:sldId id="318" r:id="rId7"/>
    <p:sldId id="326" r:id="rId8"/>
    <p:sldId id="364" r:id="rId9"/>
    <p:sldId id="350" r:id="rId10"/>
    <p:sldId id="338" r:id="rId11"/>
    <p:sldId id="339" r:id="rId12"/>
    <p:sldId id="340" r:id="rId13"/>
    <p:sldId id="341" r:id="rId14"/>
    <p:sldId id="342" r:id="rId15"/>
    <p:sldId id="351" r:id="rId16"/>
    <p:sldId id="352" r:id="rId17"/>
    <p:sldId id="356" r:id="rId18"/>
    <p:sldId id="357" r:id="rId19"/>
    <p:sldId id="361" r:id="rId20"/>
    <p:sldId id="304" r:id="rId21"/>
    <p:sldId id="305" r:id="rId22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  <p14:sldId id="306"/>
            <p14:sldId id="360"/>
          </p14:sldIdLst>
        </p14:section>
        <p14:section name="课时 1" id="{9359586E-A46A-2441-8D4F-4630A70B68E2}">
          <p14:sldIdLst>
            <p14:sldId id="316"/>
            <p14:sldId id="334"/>
            <p14:sldId id="318"/>
            <p14:sldId id="326"/>
            <p14:sldId id="364"/>
            <p14:sldId id="350"/>
          </p14:sldIdLst>
        </p14:section>
        <p14:section name="课时 2" id="{75245455-0D4A-9946-BDBB-21627299AE52}">
          <p14:sldIdLst>
            <p14:sldId id="338"/>
            <p14:sldId id="339"/>
            <p14:sldId id="340"/>
            <p14:sldId id="341"/>
            <p14:sldId id="342"/>
            <p14:sldId id="351"/>
            <p14:sldId id="352"/>
            <p14:sldId id="356"/>
            <p14:sldId id="357"/>
          </p14:sldIdLst>
        </p14:section>
        <p14:section name="课程结尾页" id="{DE80566A-9A67-BE4F-919D-495C67416F22}">
          <p14:sldIdLst>
            <p14:sldId id="361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46"/>
    <a:srgbClr val="535353"/>
    <a:srgbClr val="FF5C00"/>
    <a:srgbClr val="35B558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5" autoAdjust="0"/>
    <p:restoredTop sz="99706" autoAdjust="0"/>
  </p:normalViewPr>
  <p:slideViewPr>
    <p:cSldViewPr snapToObjects="1">
      <p:cViewPr>
        <p:scale>
          <a:sx n="40" d="100"/>
          <a:sy n="40" d="100"/>
        </p:scale>
        <p:origin x="-672" y="-324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的实现方法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的实现方法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Proxy </a:t>
            </a:r>
            <a:r>
              <a:rPr kumimoji="1" lang="zh-CN" altLang="en-US" dirty="0" smtClean="0"/>
              <a:t>实现</a:t>
            </a:r>
            <a:r>
              <a:rPr kumimoji="1" lang="en-US" altLang="zh-CN" dirty="0"/>
              <a:t>AOP</a:t>
            </a:r>
            <a:r>
              <a:rPr kumimoji="1" lang="zh-CN" altLang="en-US" dirty="0"/>
              <a:t>功能</a:t>
            </a:r>
          </a:p>
          <a:p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CGLib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实现</a:t>
            </a:r>
            <a:r>
              <a:rPr kumimoji="1" lang="en-US" altLang="zh-CN" dirty="0"/>
              <a:t>AOP</a:t>
            </a:r>
            <a:r>
              <a:rPr kumimoji="1" lang="zh-CN" altLang="en-US" dirty="0" smtClean="0"/>
              <a:t>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5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的实现方法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利用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Proxy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实现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AOP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功能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采用</a:t>
            </a:r>
            <a:r>
              <a:rPr lang="en-US" altLang="zh-CN" dirty="0"/>
              <a:t>Proxy</a:t>
            </a:r>
            <a:r>
              <a:rPr lang="zh-CN" altLang="en-US" dirty="0"/>
              <a:t>类方法</a:t>
            </a:r>
            <a:r>
              <a:rPr lang="zh-CN" altLang="en-US" dirty="0" smtClean="0"/>
              <a:t>，基本流程为：主</a:t>
            </a:r>
            <a:r>
              <a:rPr lang="zh-CN" altLang="en-US" dirty="0"/>
              <a:t>函数</a:t>
            </a:r>
            <a:r>
              <a:rPr lang="en-US" altLang="zh-CN" dirty="0"/>
              <a:t>--&gt;</a:t>
            </a:r>
            <a:r>
              <a:rPr lang="zh-CN" altLang="en-US" dirty="0"/>
              <a:t>代理</a:t>
            </a:r>
            <a:r>
              <a:rPr lang="en-US" altLang="zh-CN" dirty="0"/>
              <a:t>--&gt;</a:t>
            </a:r>
            <a:r>
              <a:rPr lang="zh-CN" altLang="en-US" dirty="0"/>
              <a:t>目标对象的</a:t>
            </a:r>
            <a:r>
              <a:rPr lang="zh-CN" altLang="en-US" dirty="0" smtClean="0"/>
              <a:t>方法。对于</a:t>
            </a:r>
            <a:r>
              <a:rPr lang="en-US" altLang="zh-CN" dirty="0"/>
              <a:t>Proxy</a:t>
            </a:r>
            <a:r>
              <a:rPr lang="zh-CN" altLang="en-US" dirty="0"/>
              <a:t>类有一个使用前提，就是目标对象必须要实现</a:t>
            </a:r>
            <a:r>
              <a:rPr lang="zh-CN" altLang="en-US" dirty="0" smtClean="0"/>
              <a:t>接口，否则不能</a:t>
            </a:r>
            <a:r>
              <a:rPr lang="zh-CN" altLang="en-US" dirty="0"/>
              <a:t>使用这个方法</a:t>
            </a:r>
            <a:r>
              <a:rPr lang="zh-CN" altLang="en-US" dirty="0" smtClean="0"/>
              <a:t>。实现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功能步骤如下：</a:t>
            </a:r>
            <a:endParaRPr lang="en-US" altLang="zh-CN" dirty="0" smtClean="0"/>
          </a:p>
          <a:p>
            <a:r>
              <a:rPr lang="zh-CN" altLang="en-US" dirty="0" smtClean="0"/>
              <a:t>创建接口：</a:t>
            </a:r>
            <a:r>
              <a:rPr lang="en-US" altLang="zh-CN" dirty="0" smtClean="0"/>
              <a:t>StudengInterface.java</a:t>
            </a:r>
          </a:p>
          <a:p>
            <a:r>
              <a:rPr lang="zh-CN" altLang="en-US" dirty="0" smtClean="0"/>
              <a:t>创建接口实现类：</a:t>
            </a:r>
            <a:r>
              <a:rPr lang="en-US" altLang="zh-CN" dirty="0" smtClean="0"/>
              <a:t>Student.java</a:t>
            </a:r>
          </a:p>
          <a:p>
            <a:r>
              <a:rPr lang="zh-CN" altLang="en-US" dirty="0" smtClean="0"/>
              <a:t>创建代理工厂类：</a:t>
            </a:r>
            <a:r>
              <a:rPr lang="en-US" altLang="zh-CN" dirty="0" smtClean="0"/>
              <a:t>ProxyFactory.java</a:t>
            </a:r>
          </a:p>
        </p:txBody>
      </p:sp>
    </p:spTree>
    <p:extLst>
      <p:ext uri="{BB962C8B-B14F-4D97-AF65-F5344CB8AC3E}">
        <p14:creationId xmlns:p14="http://schemas.microsoft.com/office/powerpoint/2010/main" val="41640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的实现方法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利用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Proxy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实现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AOP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功能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功能的总结如下：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zh-CN" altLang="en-US" dirty="0"/>
              <a:t>对象必须实现</a:t>
            </a:r>
            <a:r>
              <a:rPr lang="zh-CN" altLang="en-US" dirty="0" smtClean="0"/>
              <a:t>接口</a:t>
            </a:r>
            <a:endParaRPr lang="zh-CN" altLang="en-US" dirty="0"/>
          </a:p>
          <a:p>
            <a:r>
              <a:rPr lang="zh-CN" altLang="en-US" dirty="0" smtClean="0"/>
              <a:t>返回</a:t>
            </a:r>
            <a:r>
              <a:rPr lang="zh-CN" altLang="en-US" dirty="0"/>
              <a:t>创建的代理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重写</a:t>
            </a:r>
            <a:r>
              <a:rPr lang="en-US" altLang="zh-CN" dirty="0" smtClean="0"/>
              <a:t>invoke()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r>
              <a:rPr lang="zh-CN" altLang="en-US" dirty="0" smtClean="0"/>
              <a:t>限制条件放在</a:t>
            </a:r>
            <a:r>
              <a:rPr lang="en-US" altLang="zh-CN" dirty="0" smtClean="0"/>
              <a:t>invoke()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0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的实现方法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利用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CGLib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实现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AOP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功能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err="1" smtClean="0"/>
              <a:t>CGLib</a:t>
            </a:r>
            <a:r>
              <a:rPr lang="en-US" altLang="zh-CN" dirty="0" smtClean="0"/>
              <a:t>(Code </a:t>
            </a:r>
            <a:r>
              <a:rPr lang="en-US" altLang="zh-CN" dirty="0"/>
              <a:t>Generation </a:t>
            </a:r>
            <a:r>
              <a:rPr lang="en-US" altLang="zh-CN" dirty="0" smtClean="0"/>
              <a:t>Library)</a:t>
            </a:r>
            <a:r>
              <a:rPr lang="zh-CN" altLang="en-US" dirty="0" smtClean="0"/>
              <a:t>是</a:t>
            </a:r>
            <a:r>
              <a:rPr lang="zh-CN" altLang="en-US" dirty="0"/>
              <a:t>一个开源项目</a:t>
            </a:r>
            <a:r>
              <a:rPr lang="en-US" altLang="zh-CN" dirty="0"/>
              <a:t>,</a:t>
            </a:r>
            <a:r>
              <a:rPr lang="zh-CN" altLang="en-US" dirty="0"/>
              <a:t>它是一个强大的，高性能，高质量的</a:t>
            </a:r>
            <a:r>
              <a:rPr lang="en-US" altLang="zh-CN" dirty="0"/>
              <a:t>Code</a:t>
            </a:r>
            <a:r>
              <a:rPr lang="zh-CN" altLang="en-US" dirty="0"/>
              <a:t>生成类库，它可以在运行期扩展</a:t>
            </a:r>
            <a:r>
              <a:rPr lang="en-US" altLang="zh-CN" dirty="0"/>
              <a:t>Java</a:t>
            </a:r>
            <a:r>
              <a:rPr lang="zh-CN" altLang="en-US" dirty="0"/>
              <a:t>类与实现</a:t>
            </a:r>
            <a:r>
              <a:rPr lang="en-US" altLang="zh-CN" dirty="0"/>
              <a:t>Java</a:t>
            </a:r>
            <a:r>
              <a:rPr lang="zh-CN" altLang="en-US" dirty="0"/>
              <a:t>接口</a:t>
            </a:r>
            <a:r>
              <a:rPr lang="zh-CN" altLang="en-US" dirty="0" smtClean="0"/>
              <a:t>。实现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功能步骤如下所示：</a:t>
            </a:r>
            <a:endParaRPr lang="en-US" altLang="zh-CN" dirty="0" smtClean="0"/>
          </a:p>
          <a:p>
            <a:r>
              <a:rPr lang="zh-CN" altLang="en-US" dirty="0" smtClean="0"/>
              <a:t>引入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创建实体类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CGLIB</a:t>
            </a:r>
            <a:r>
              <a:rPr lang="zh-CN" altLang="en-US" dirty="0" smtClean="0"/>
              <a:t>代理类</a:t>
            </a:r>
            <a:endParaRPr lang="en-US" altLang="zh-CN" dirty="0" smtClean="0"/>
          </a:p>
          <a:p>
            <a:r>
              <a:rPr lang="zh-CN" altLang="en-US" dirty="0" smtClean="0"/>
              <a:t>创建入口类进行测试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97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的实现方法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二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5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的实现方法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Spring </a:t>
            </a:r>
            <a:r>
              <a:rPr kumimoji="1" lang="zh-CN" altLang="en-US" dirty="0" smtClean="0"/>
              <a:t>注解</a:t>
            </a:r>
            <a:r>
              <a:rPr kumimoji="1" lang="zh-CN" altLang="en-US" dirty="0"/>
              <a:t>方式实现</a:t>
            </a:r>
            <a:r>
              <a:rPr kumimoji="1" lang="en-US" altLang="zh-CN" dirty="0"/>
              <a:t>AOP</a:t>
            </a:r>
            <a:r>
              <a:rPr kumimoji="1" lang="zh-CN" altLang="en-US" dirty="0"/>
              <a:t>功能</a:t>
            </a:r>
          </a:p>
          <a:p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Spring XML</a:t>
            </a:r>
            <a:r>
              <a:rPr kumimoji="1" lang="zh-CN" altLang="en-US" dirty="0" smtClean="0"/>
              <a:t>配置</a:t>
            </a:r>
            <a:r>
              <a:rPr kumimoji="1" lang="zh-CN" altLang="en-US" dirty="0"/>
              <a:t>方式实现</a:t>
            </a:r>
            <a:r>
              <a:rPr kumimoji="1" lang="en-US" altLang="zh-CN" dirty="0"/>
              <a:t>AOP</a:t>
            </a:r>
            <a:r>
              <a:rPr kumimoji="1"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38395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的实现方法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利用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pring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注解方式实现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AOP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功能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注解方式来实现前置通知，后置通知，例外通知以及环绕通知等。实现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功能步骤如下：</a:t>
            </a:r>
            <a:endParaRPr lang="en-US" altLang="zh-CN" dirty="0" smtClean="0"/>
          </a:p>
          <a:p>
            <a:r>
              <a:rPr lang="zh-CN" altLang="en-US" dirty="0" smtClean="0"/>
              <a:t>引入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命名空间</a:t>
            </a:r>
            <a:endParaRPr lang="en-US" altLang="zh-CN" dirty="0" smtClean="0"/>
          </a:p>
          <a:p>
            <a:r>
              <a:rPr lang="zh-CN" altLang="en-US" dirty="0" smtClean="0"/>
              <a:t>创建目标对象类</a:t>
            </a:r>
            <a:endParaRPr lang="en-US" altLang="zh-CN" dirty="0" smtClean="0"/>
          </a:p>
          <a:p>
            <a:r>
              <a:rPr lang="zh-CN" altLang="en-US" dirty="0" smtClean="0"/>
              <a:t>创建切面</a:t>
            </a:r>
            <a:endParaRPr lang="en-US" altLang="zh-CN" dirty="0" smtClean="0"/>
          </a:p>
          <a:p>
            <a:r>
              <a:rPr lang="zh-CN" altLang="en-US" dirty="0" smtClean="0"/>
              <a:t>在配置文件中配置切面</a:t>
            </a:r>
            <a:endParaRPr lang="en-US" altLang="zh-CN" dirty="0" smtClean="0"/>
          </a:p>
          <a:p>
            <a:r>
              <a:rPr lang="zh-CN" altLang="en-US" dirty="0" smtClean="0"/>
              <a:t>创建入口类进行测试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462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的实现方法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利用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pring XML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文件配置方式实现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AOP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功能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Spring XML</a:t>
            </a:r>
            <a:r>
              <a:rPr lang="zh-CN" altLang="en-US" dirty="0"/>
              <a:t>文件配置方式实现</a:t>
            </a:r>
            <a:r>
              <a:rPr lang="en-US" altLang="zh-CN" dirty="0"/>
              <a:t>AOP</a:t>
            </a:r>
            <a:r>
              <a:rPr lang="zh-CN" altLang="en-US" dirty="0" smtClean="0"/>
              <a:t>功能步骤如下：</a:t>
            </a:r>
            <a:endParaRPr lang="en-US" altLang="zh-CN" dirty="0" smtClean="0"/>
          </a:p>
          <a:p>
            <a:r>
              <a:rPr lang="zh-CN" altLang="en-US" dirty="0" smtClean="0"/>
              <a:t>引入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命名空间</a:t>
            </a:r>
            <a:endParaRPr lang="en-US" altLang="zh-CN" dirty="0" smtClean="0"/>
          </a:p>
          <a:p>
            <a:r>
              <a:rPr lang="zh-CN" altLang="en-US" dirty="0" smtClean="0"/>
              <a:t>创建目标对象类</a:t>
            </a:r>
            <a:endParaRPr lang="en-US" altLang="zh-CN" dirty="0" smtClean="0"/>
          </a:p>
          <a:p>
            <a:r>
              <a:rPr lang="zh-CN" altLang="en-US" dirty="0" smtClean="0"/>
              <a:t>创建切面</a:t>
            </a:r>
            <a:endParaRPr lang="en-US" altLang="zh-CN" dirty="0" smtClean="0"/>
          </a:p>
          <a:p>
            <a:r>
              <a:rPr lang="zh-CN" altLang="en-US" dirty="0" smtClean="0"/>
              <a:t>在配置文件中配置</a:t>
            </a:r>
            <a:endParaRPr lang="en-US" altLang="zh-CN" dirty="0" smtClean="0"/>
          </a:p>
          <a:p>
            <a:r>
              <a:rPr lang="zh-CN" altLang="en-US" dirty="0" smtClean="0"/>
              <a:t>创建入口类进行测试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41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概述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课后练习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请根据以上讲解的示例，利用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配置的方式实现一个日志信息输出的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功能，要求如下：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创建一个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 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，例如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PersonBean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；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PersonBean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包含一些简单的业务逻辑，例如运动相关，包括走路，跑步，爬山，打球等；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在每个运动的方法前，方法中，以及方法后输出相关的日志信息；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92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概述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的基本概念</a:t>
            </a:r>
            <a:endParaRPr lang="en-US" altLang="zh-CN" dirty="0" smtClean="0"/>
          </a:p>
          <a:p>
            <a:r>
              <a:rPr lang="en-US" altLang="zh-CN" dirty="0" smtClean="0"/>
              <a:t>AOP</a:t>
            </a:r>
            <a:r>
              <a:rPr lang="zh-CN" altLang="en-US" dirty="0" smtClean="0"/>
              <a:t>的实现方法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AOP</a:t>
            </a:r>
            <a:r>
              <a:rPr lang="zh-CN" altLang="en-US" dirty="0" smtClean="0"/>
              <a:t>的实现方法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的基本概念，相关术语以及实现方法。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AOP</a:t>
            </a:r>
            <a:r>
              <a:rPr lang="zh-CN" altLang="en-US" dirty="0" smtClean="0"/>
              <a:t>的基本概念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AOP</a:t>
            </a:r>
            <a:r>
              <a:rPr lang="zh-CN" altLang="en-US" dirty="0" smtClean="0"/>
              <a:t>的相关术语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AOP</a:t>
            </a:r>
            <a:r>
              <a:rPr lang="zh-CN" altLang="en-US" dirty="0" smtClean="0"/>
              <a:t>的实现原理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AOP</a:t>
            </a:r>
            <a:r>
              <a:rPr lang="zh-CN" altLang="en-US" dirty="0" smtClean="0"/>
              <a:t>的实现方法</a:t>
            </a:r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课程学习的内容仅涉及到了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的基本概念以及相关原理，</a:t>
            </a:r>
            <a:r>
              <a:rPr lang="zh-CN" altLang="en-US" dirty="0"/>
              <a:t>如果想继续提高</a:t>
            </a:r>
            <a:r>
              <a:rPr lang="zh-CN" altLang="en-US" dirty="0" smtClean="0"/>
              <a:t>，深入了解</a:t>
            </a:r>
            <a:r>
              <a:rPr lang="en-US" altLang="zh-CN" dirty="0" smtClean="0"/>
              <a:t>Spring AOP</a:t>
            </a:r>
            <a:r>
              <a:rPr lang="zh-CN" altLang="en-US" dirty="0" smtClean="0"/>
              <a:t>的相关知识，你</a:t>
            </a:r>
            <a:r>
              <a:rPr lang="zh-CN" altLang="en-US" dirty="0"/>
              <a:t>可以继续在极客学院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Spring AOP</a:t>
            </a:r>
            <a:r>
              <a:rPr lang="zh-CN" altLang="en-US" dirty="0" smtClean="0"/>
              <a:t>相关的课程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概述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学习目标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296691" y="3345976"/>
            <a:ext cx="22200565" cy="4505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知识目标：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理解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的基本概念以及原理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熟悉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的相关基本术语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简单了解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的相关实现者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296691" y="7229550"/>
            <a:ext cx="22200565" cy="4505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技能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目标：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利用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注解方式实现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功能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利用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XML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文件配置方式实现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功能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0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的基本概念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的基本概念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的简介</a:t>
            </a:r>
            <a:endParaRPr kumimoji="1" lang="en-US" altLang="zh-CN" dirty="0" smtClean="0"/>
          </a:p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的示例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的术语</a:t>
            </a:r>
            <a:endParaRPr kumimoji="1" lang="en-US" altLang="zh-CN" dirty="0" smtClean="0"/>
          </a:p>
          <a:p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的实现者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的基本概念 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AOP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753544"/>
            <a:ext cx="5400600" cy="1224136"/>
          </a:xfrm>
          <a:ln w="12700">
            <a:miter lim="400000"/>
          </a:ln>
        </p:spPr>
        <p:txBody>
          <a:bodyPr lIns="0" tIns="0" rIns="0" bIns="0" anchor="t">
            <a:noAutofit/>
          </a:bodyPr>
          <a:lstStyle/>
          <a:p>
            <a:r>
              <a:rPr lang="en-US" altLang="zh-CN" dirty="0"/>
              <a:t>AOP</a:t>
            </a:r>
            <a:r>
              <a:rPr lang="zh-CN" altLang="en-US" dirty="0"/>
              <a:t>的基本</a:t>
            </a:r>
            <a:r>
              <a:rPr lang="zh-CN" altLang="en-US" dirty="0" smtClean="0"/>
              <a:t>概念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34816" y="3761656"/>
            <a:ext cx="21026336" cy="1267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Font typeface="Arial" panose="020B0604020202020204" pitchFamily="34" charset="0"/>
              <a:buNone/>
            </a:pPr>
            <a:r>
              <a:rPr lang="en-US" altLang="zh-CN" sz="2800" dirty="0" smtClean="0"/>
              <a:t>AOP</a:t>
            </a:r>
            <a:r>
              <a:rPr lang="zh-CN" altLang="en-US" sz="2800" dirty="0" smtClean="0"/>
              <a:t>即</a:t>
            </a:r>
            <a:r>
              <a:rPr lang="en-US" altLang="zh-CN" sz="2800" dirty="0" smtClean="0"/>
              <a:t>Aspect-Oriented Programming</a:t>
            </a:r>
            <a:r>
              <a:rPr lang="zh-CN" altLang="en-US" sz="2800" dirty="0" smtClean="0"/>
              <a:t>的缩写，中文意思是面向切面（或方面）编程。它是一种思想，可在不改变程序源码的情况下为程序添加额外的功能；</a:t>
            </a:r>
            <a:endParaRPr lang="en-US" altLang="zh-CN" sz="2800" dirty="0" smtClean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30760" y="5201816"/>
            <a:ext cx="522498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dirty="0" smtClean="0"/>
              <a:t>AOP</a:t>
            </a:r>
            <a:r>
              <a:rPr lang="zh-CN" altLang="en-US" dirty="0" smtClean="0"/>
              <a:t>的发展阶段</a:t>
            </a:r>
            <a:endParaRPr lang="en-US" altLang="zh-CN" dirty="0" smtClean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534816" y="6209928"/>
            <a:ext cx="16705856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b="1" dirty="0" smtClean="0"/>
              <a:t>静态</a:t>
            </a:r>
            <a:r>
              <a:rPr lang="en-US" altLang="zh-CN" sz="2800" b="1" dirty="0" smtClean="0"/>
              <a:t>AOP</a:t>
            </a:r>
            <a:r>
              <a:rPr lang="zh-CN" altLang="en-US" sz="2800" b="1" dirty="0" smtClean="0"/>
              <a:t>：</a:t>
            </a:r>
            <a:r>
              <a:rPr lang="en-US" altLang="zh-CN" sz="2800" dirty="0" smtClean="0"/>
              <a:t>Aspect</a:t>
            </a:r>
            <a:r>
              <a:rPr lang="zh-CN" altLang="en-US" sz="2800" dirty="0" smtClean="0"/>
              <a:t>形式，通过</a:t>
            </a:r>
            <a:r>
              <a:rPr lang="zh-CN" altLang="en-US" sz="2800" dirty="0"/>
              <a:t>特定的编译器，将实现后的</a:t>
            </a:r>
            <a:r>
              <a:rPr lang="en-US" altLang="zh-CN" sz="2800" dirty="0"/>
              <a:t>Aspect</a:t>
            </a:r>
            <a:r>
              <a:rPr lang="zh-CN" altLang="en-US" sz="2800" dirty="0"/>
              <a:t>编译并织入到系统的静态类</a:t>
            </a:r>
            <a:r>
              <a:rPr lang="zh-CN" altLang="en-US" sz="2800" dirty="0" smtClean="0"/>
              <a:t>中；</a:t>
            </a:r>
            <a:endParaRPr lang="en-US" altLang="zh-CN" sz="2800" dirty="0" smtClean="0"/>
          </a:p>
          <a:p>
            <a:pPr marL="190800" indent="0">
              <a:buNone/>
            </a:pPr>
            <a:r>
              <a:rPr lang="zh-CN" altLang="en-US" sz="2800" b="1" dirty="0" smtClean="0"/>
              <a:t>动态</a:t>
            </a:r>
            <a:r>
              <a:rPr lang="en-US" altLang="zh-CN" sz="2800" b="1" dirty="0" smtClean="0"/>
              <a:t>AOP</a:t>
            </a:r>
            <a:r>
              <a:rPr lang="zh-CN" altLang="en-US" sz="2800" b="1" dirty="0" smtClean="0"/>
              <a:t>：</a:t>
            </a:r>
            <a:r>
              <a:rPr lang="en-US" altLang="zh-CN" sz="2800" dirty="0"/>
              <a:t>AOP</a:t>
            </a:r>
            <a:r>
              <a:rPr lang="zh-CN" altLang="en-US" sz="2800" dirty="0"/>
              <a:t>的织入过程在系统运行开始之后进行，而不是预先编译到系统</a:t>
            </a:r>
            <a:r>
              <a:rPr lang="zh-CN" altLang="en-US" sz="2800" dirty="0" smtClean="0"/>
              <a:t>中；</a:t>
            </a:r>
            <a:endParaRPr lang="en-US" altLang="zh-CN" sz="2800" dirty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30760" y="7890114"/>
            <a:ext cx="522498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/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/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/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/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/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/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/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/>
            </a:lvl9pPr>
          </a:lstStyle>
          <a:p>
            <a:r>
              <a:rPr lang="en-US" altLang="zh-CN" dirty="0"/>
              <a:t>AOP</a:t>
            </a:r>
            <a:r>
              <a:rPr lang="zh-CN" altLang="en-US" dirty="0"/>
              <a:t>的主要意图</a:t>
            </a:r>
            <a:endParaRPr lang="en-US" altLang="zh-CN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544872" y="8960390"/>
            <a:ext cx="20872264" cy="9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/>
              <a:t>允许通过分离应用的业务逻辑与系统级服务进行内聚性的开发。应用对象只实现业务逻辑即可，并不负责其它的系统级关注</a:t>
            </a:r>
            <a:r>
              <a:rPr lang="zh-CN" altLang="en-US" sz="2800" dirty="0" smtClean="0"/>
              <a:t>点；</a:t>
            </a:r>
            <a:endParaRPr lang="en-US" altLang="zh-CN" sz="2800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030760" y="9954344"/>
            <a:ext cx="522498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dirty="0" smtClean="0"/>
              <a:t>AOP</a:t>
            </a:r>
            <a:r>
              <a:rPr lang="zh-CN" altLang="en-US" dirty="0" smtClean="0"/>
              <a:t>的发展阶段</a:t>
            </a:r>
            <a:endParaRPr lang="en-US" altLang="zh-CN" dirty="0" smtClean="0"/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390800" y="10928608"/>
            <a:ext cx="20872264" cy="154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/>
              <a:t>日志记录、跟踪、监控和优化，性能统计、优化，安全、权限控制，应用系统的异常捕捉及处理，事务处理，缓存，持久化，懒加载（</a:t>
            </a:r>
            <a:r>
              <a:rPr lang="en-US" altLang="zh-CN" sz="2800" dirty="0"/>
              <a:t>Lazy loading</a:t>
            </a:r>
            <a:r>
              <a:rPr lang="zh-CN" altLang="en-US" sz="2800" dirty="0"/>
              <a:t>），内容传递，调试，资源池，同步等等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的基本概念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AOP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的示例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4691" y="2541600"/>
            <a:ext cx="22201200" cy="101196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90555" y="4864508"/>
            <a:ext cx="5844861" cy="575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ForumService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public void </a:t>
            </a:r>
            <a:r>
              <a:rPr lang="en-US" altLang="zh-CN" sz="2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removeTopic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int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topicId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 {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</a:t>
            </a:r>
            <a:r>
              <a:rPr lang="en-US" altLang="zh-CN" sz="2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pmomitor.start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();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200" b="1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transManager.beginTransaction</a:t>
            </a:r>
            <a:r>
              <a:rPr lang="en-US" altLang="zh-CN" sz="2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();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topicDao.removeTopic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topicId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  <a:r>
              <a:rPr lang="en-US" altLang="zh-CN" sz="2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①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200" b="1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transManager.commit</a:t>
            </a:r>
            <a:r>
              <a:rPr lang="en-US" altLang="zh-CN" sz="2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();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2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pmonitor.end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();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2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}  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1237011" y="3409792"/>
            <a:ext cx="3550915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示例代码：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8231560" y="3401616"/>
            <a:ext cx="3550915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横切逻辑示意图：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00239" y="5831886"/>
            <a:ext cx="2040862" cy="2040862"/>
          </a:xfrm>
          <a:prstGeom prst="ellipse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856925" y="6263934"/>
            <a:ext cx="1152128" cy="1152128"/>
          </a:xfrm>
          <a:prstGeom prst="ellipse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46835" y="5453844"/>
            <a:ext cx="2844316" cy="2844316"/>
          </a:xfrm>
          <a:prstGeom prst="ellipse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432989" y="7200038"/>
            <a:ext cx="1800200" cy="0"/>
          </a:xfrm>
          <a:prstGeom prst="line">
            <a:avLst/>
          </a:prstGeom>
          <a:noFill/>
          <a:ln w="25400" cap="flat">
            <a:solidFill>
              <a:srgbClr val="2EAA46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连接符 21"/>
          <p:cNvCxnSpPr/>
          <p:nvPr/>
        </p:nvCxnSpPr>
        <p:spPr>
          <a:xfrm>
            <a:off x="10118184" y="6623974"/>
            <a:ext cx="1115005" cy="0"/>
          </a:xfrm>
          <a:prstGeom prst="line">
            <a:avLst/>
          </a:prstGeom>
          <a:noFill/>
          <a:ln w="25400" cap="flat">
            <a:solidFill>
              <a:srgbClr val="2EAA46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hape 128"/>
          <p:cNvSpPr txBox="1">
            <a:spLocks/>
          </p:cNvSpPr>
          <p:nvPr/>
        </p:nvSpPr>
        <p:spPr>
          <a:xfrm>
            <a:off x="11156845" y="6893658"/>
            <a:ext cx="2736304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业务</a:t>
            </a:r>
            <a:r>
              <a:rPr lang="zh-CN" altLang="en-US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逻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辑</a:t>
            </a:r>
            <a:endParaRPr lang="en-US" altLang="zh-CN" sz="24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28" name="Shape 128"/>
          <p:cNvSpPr txBox="1">
            <a:spLocks/>
          </p:cNvSpPr>
          <p:nvPr/>
        </p:nvSpPr>
        <p:spPr>
          <a:xfrm>
            <a:off x="11089173" y="6350249"/>
            <a:ext cx="2736304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事务管理逻辑</a:t>
            </a:r>
            <a:endParaRPr lang="en-US" altLang="zh-CN" sz="24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29" name="Shape 128"/>
          <p:cNvSpPr txBox="1">
            <a:spLocks/>
          </p:cNvSpPr>
          <p:nvPr/>
        </p:nvSpPr>
        <p:spPr>
          <a:xfrm>
            <a:off x="11340117" y="5851224"/>
            <a:ext cx="2736304" cy="570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性能监视逻辑</a:t>
            </a:r>
            <a:endParaRPr lang="en-US" altLang="zh-CN" sz="24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0333089" y="6141917"/>
            <a:ext cx="1115005" cy="0"/>
          </a:xfrm>
          <a:prstGeom prst="line">
            <a:avLst/>
          </a:prstGeom>
          <a:noFill/>
          <a:ln w="25400" cap="flat">
            <a:solidFill>
              <a:srgbClr val="2EAA46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5" name="圆角矩形 1034"/>
          <p:cNvSpPr/>
          <p:nvPr/>
        </p:nvSpPr>
        <p:spPr>
          <a:xfrm>
            <a:off x="14868509" y="5273824"/>
            <a:ext cx="3267219" cy="6264696"/>
          </a:xfrm>
          <a:prstGeom prst="round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15664933" y="5651866"/>
            <a:ext cx="1800200" cy="2520280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664933" y="5651866"/>
            <a:ext cx="1800200" cy="423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664933" y="6092298"/>
            <a:ext cx="1800200" cy="423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664933" y="7748482"/>
            <a:ext cx="1800200" cy="423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664933" y="7316434"/>
            <a:ext cx="1800200" cy="423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664933" y="6515962"/>
            <a:ext cx="1800200" cy="800472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1</a:t>
            </a:r>
            <a:endParaRPr lang="zh-CN" altLang="en-US" sz="28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664933" y="8532186"/>
            <a:ext cx="1800200" cy="2520280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664933" y="8532186"/>
            <a:ext cx="1800200" cy="423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664933" y="8972618"/>
            <a:ext cx="1800200" cy="423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5664933" y="10628802"/>
            <a:ext cx="1800200" cy="423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664933" y="10196754"/>
            <a:ext cx="1800200" cy="423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664933" y="9396282"/>
            <a:ext cx="1800200" cy="800472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2</a:t>
            </a:r>
            <a:endParaRPr lang="zh-CN" altLang="en-US" sz="28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9549029" y="5273824"/>
            <a:ext cx="3024336" cy="2433619"/>
          </a:xfrm>
          <a:prstGeom prst="round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116709" y="5539662"/>
            <a:ext cx="1800200" cy="800472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1</a:t>
            </a:r>
            <a:endParaRPr lang="zh-CN" altLang="en-US" sz="28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116709" y="6601434"/>
            <a:ext cx="1800200" cy="800472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2</a:t>
            </a:r>
            <a:endParaRPr lang="zh-CN" altLang="en-US" sz="28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9549029" y="8743568"/>
            <a:ext cx="3024336" cy="2433619"/>
          </a:xfrm>
          <a:prstGeom prst="round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0197101" y="10189218"/>
            <a:ext cx="1800200" cy="423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0167141" y="9364470"/>
            <a:ext cx="1800200" cy="423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3" name="Shape 128"/>
          <p:cNvSpPr txBox="1">
            <a:spLocks/>
          </p:cNvSpPr>
          <p:nvPr/>
        </p:nvSpPr>
        <p:spPr>
          <a:xfrm>
            <a:off x="14545741" y="3401616"/>
            <a:ext cx="3550915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横向抽取示意图：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64" name="Shape 128"/>
          <p:cNvSpPr txBox="1">
            <a:spLocks/>
          </p:cNvSpPr>
          <p:nvPr/>
        </p:nvSpPr>
        <p:spPr>
          <a:xfrm>
            <a:off x="15664933" y="4769768"/>
            <a:ext cx="1775457" cy="43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业务逻辑</a:t>
            </a:r>
            <a:endParaRPr lang="en-US" altLang="zh-CN" sz="24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65" name="Shape 128"/>
          <p:cNvSpPr txBox="1">
            <a:spLocks/>
          </p:cNvSpPr>
          <p:nvPr/>
        </p:nvSpPr>
        <p:spPr>
          <a:xfrm>
            <a:off x="20116525" y="4766321"/>
            <a:ext cx="1775457" cy="43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业务逻辑</a:t>
            </a:r>
            <a:endParaRPr lang="en-US" altLang="zh-CN" sz="24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66" name="Shape 128"/>
          <p:cNvSpPr txBox="1">
            <a:spLocks/>
          </p:cNvSpPr>
          <p:nvPr/>
        </p:nvSpPr>
        <p:spPr>
          <a:xfrm>
            <a:off x="20268925" y="8226152"/>
            <a:ext cx="1775457" cy="439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横切逻辑</a:t>
            </a:r>
            <a:endParaRPr lang="en-US" altLang="zh-CN" sz="24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37" name="右箭头 1036"/>
          <p:cNvSpPr/>
          <p:nvPr/>
        </p:nvSpPr>
        <p:spPr>
          <a:xfrm>
            <a:off x="18180877" y="7841474"/>
            <a:ext cx="1224136" cy="824613"/>
          </a:xfrm>
          <a:prstGeom prst="rightArrow">
            <a:avLst/>
          </a:prstGeom>
          <a:solidFill>
            <a:srgbClr val="2EAA46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" grpId="0" animBg="1"/>
      <p:bldP spid="7" grpId="0" animBg="1"/>
      <p:bldP spid="11" grpId="0" animBg="1"/>
      <p:bldP spid="27" grpId="0" animBg="1"/>
      <p:bldP spid="28" grpId="0" animBg="1"/>
      <p:bldP spid="29" grpId="0" animBg="1"/>
      <p:bldP spid="1035" grpId="0" animBg="1"/>
      <p:bldP spid="1036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0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的基本概念 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AOP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术语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753544"/>
            <a:ext cx="3708000" cy="1224136"/>
          </a:xfrm>
        </p:spPr>
        <p:txBody>
          <a:bodyPr/>
          <a:lstStyle/>
          <a:p>
            <a:r>
              <a:rPr lang="zh-CN" altLang="en-US" dirty="0" smtClean="0"/>
              <a:t>连接点：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sz="2400" dirty="0"/>
              <a:t>	</a:t>
            </a:r>
            <a:endParaRPr lang="en-US" altLang="zh-CN" sz="2800" dirty="0" smtClean="0"/>
          </a:p>
          <a:p>
            <a:pPr marL="190800" indent="0">
              <a:buNone/>
            </a:pPr>
            <a:endParaRPr lang="en-US" altLang="zh-CN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933240" y="2969568"/>
            <a:ext cx="16043736" cy="97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Font typeface="Arial" panose="020B0604020202020204" pitchFamily="34" charset="0"/>
              <a:buNone/>
            </a:pPr>
            <a:r>
              <a:rPr lang="zh-CN" altLang="en-US" sz="2800" dirty="0" smtClean="0"/>
              <a:t>程序执行的某个特定位置，比如类初始化前，初始化后，方法调用前，方法调用后</a:t>
            </a:r>
            <a:r>
              <a:rPr lang="zh-CN" altLang="en-US" sz="2800" dirty="0" smtClean="0"/>
              <a:t>等等</a:t>
            </a:r>
            <a:endParaRPr lang="en-US" altLang="zh-CN" sz="2800" dirty="0" smtClean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30760" y="4111409"/>
            <a:ext cx="370800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 smtClean="0"/>
              <a:t>切点：</a:t>
            </a:r>
            <a:endParaRPr lang="en-US" altLang="zh-CN" dirty="0" smtClean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4991200" y="4265712"/>
            <a:ext cx="16259760" cy="8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 smtClean="0"/>
              <a:t>通过切点来定位特定的连接点</a:t>
            </a:r>
            <a:endParaRPr lang="en-US" altLang="zh-CN" sz="2800" dirty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30760" y="5253250"/>
            <a:ext cx="370800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 smtClean="0"/>
              <a:t>增强：</a:t>
            </a:r>
            <a:endParaRPr lang="en-US" altLang="zh-CN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4991200" y="6608128"/>
            <a:ext cx="15985776" cy="8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 smtClean="0"/>
              <a:t>增强逻辑的织入目标类</a:t>
            </a:r>
            <a:endParaRPr lang="en-US" altLang="zh-CN" sz="2800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030760" y="6395091"/>
            <a:ext cx="370800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 smtClean="0"/>
              <a:t>目标对象：</a:t>
            </a:r>
            <a:endParaRPr lang="en-US" altLang="zh-CN" dirty="0" smtClean="0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4991200" y="5456000"/>
            <a:ext cx="16259760" cy="8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/>
              <a:t>织</a:t>
            </a:r>
            <a:r>
              <a:rPr lang="zh-CN" altLang="en-US" sz="2800" dirty="0" smtClean="0"/>
              <a:t>入到目标类连接点上的一段程序代码</a:t>
            </a:r>
            <a:endParaRPr lang="en-US" altLang="zh-CN" sz="2800" dirty="0" smtClean="0"/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4991200" y="7707588"/>
            <a:ext cx="15985776" cy="8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 smtClean="0"/>
              <a:t>引介是一种特殊的增强，它为类添加一些属性和方法</a:t>
            </a:r>
            <a:endParaRPr lang="en-US" altLang="zh-CN" sz="2800" dirty="0" smtClean="0"/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1030760" y="7536932"/>
            <a:ext cx="370800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/>
              <a:t>引</a:t>
            </a:r>
            <a:r>
              <a:rPr lang="zh-CN" altLang="en-US" dirty="0" smtClean="0"/>
              <a:t>介：</a:t>
            </a:r>
            <a:endParaRPr lang="en-US" altLang="zh-CN" dirty="0" smtClean="0"/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4991200" y="8864551"/>
            <a:ext cx="15985776" cy="8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 smtClean="0"/>
              <a:t>将增强添加对目标类的具体连接点上的过程</a:t>
            </a:r>
            <a:endParaRPr lang="en-US" altLang="zh-CN" sz="2800" dirty="0" smtClean="0"/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1030760" y="8678773"/>
            <a:ext cx="370800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/>
              <a:t>织</a:t>
            </a:r>
            <a:r>
              <a:rPr lang="zh-CN" altLang="en-US" dirty="0" smtClean="0"/>
              <a:t>入：</a:t>
            </a:r>
            <a:endParaRPr lang="en-US" altLang="zh-CN" dirty="0"/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4991200" y="10021514"/>
            <a:ext cx="15985776" cy="8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 smtClean="0"/>
              <a:t>一个类被</a:t>
            </a:r>
            <a:r>
              <a:rPr lang="en-US" altLang="zh-CN" sz="2800" dirty="0" smtClean="0"/>
              <a:t>AOP</a:t>
            </a:r>
            <a:r>
              <a:rPr lang="zh-CN" altLang="en-US" sz="2800" dirty="0" smtClean="0"/>
              <a:t>织入增强后，会产生一个结果类，该类融合了原类和增强逻辑的代理类</a:t>
            </a:r>
            <a:endParaRPr lang="en-US" altLang="zh-CN" sz="2800" dirty="0" smtClean="0"/>
          </a:p>
        </p:txBody>
      </p:sp>
      <p:sp>
        <p:nvSpPr>
          <p:cNvPr id="18" name="副标题 2"/>
          <p:cNvSpPr txBox="1">
            <a:spLocks/>
          </p:cNvSpPr>
          <p:nvPr/>
        </p:nvSpPr>
        <p:spPr>
          <a:xfrm>
            <a:off x="1030760" y="9820614"/>
            <a:ext cx="370800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 smtClean="0"/>
              <a:t>代理：</a:t>
            </a:r>
            <a:endParaRPr lang="en-US" altLang="zh-CN" dirty="0" smtClean="0"/>
          </a:p>
        </p:txBody>
      </p:sp>
      <p:sp>
        <p:nvSpPr>
          <p:cNvPr id="19" name="副标题 2"/>
          <p:cNvSpPr txBox="1">
            <a:spLocks/>
          </p:cNvSpPr>
          <p:nvPr/>
        </p:nvSpPr>
        <p:spPr>
          <a:xfrm>
            <a:off x="4991200" y="11178480"/>
            <a:ext cx="15985776" cy="8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 smtClean="0"/>
              <a:t>由切点和增强组成，既包括了横切逻辑的定义，也包括了连接点的定义</a:t>
            </a:r>
            <a:endParaRPr lang="en-US" altLang="zh-CN" sz="2800" dirty="0" smtClean="0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1030760" y="10962456"/>
            <a:ext cx="370800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 smtClean="0"/>
              <a:t>切面：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70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的基本概念 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AOP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的实现者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	</a:t>
            </a:r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030760" y="2537520"/>
            <a:ext cx="3708000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dirty="0" err="1" smtClean="0"/>
              <a:t>AspectJ</a:t>
            </a:r>
            <a:endParaRPr lang="en-US" altLang="zh-CN" dirty="0" smtClean="0"/>
          </a:p>
          <a:p>
            <a:pPr marL="19080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	</a:t>
            </a:r>
            <a:endParaRPr lang="en-US" altLang="zh-CN" sz="2800" dirty="0" smtClean="0"/>
          </a:p>
          <a:p>
            <a:pPr marL="19080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690456" y="3617640"/>
            <a:ext cx="21806800" cy="136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 err="1"/>
              <a:t>AspectJ</a:t>
            </a:r>
            <a:r>
              <a:rPr lang="zh-CN" altLang="en-US" sz="2800" dirty="0"/>
              <a:t>是目前最完善的</a:t>
            </a:r>
            <a:r>
              <a:rPr lang="en-US" altLang="zh-CN" sz="2800" dirty="0"/>
              <a:t>AOP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，对</a:t>
            </a:r>
            <a:r>
              <a:rPr lang="en-US" altLang="zh-CN" sz="2800" dirty="0"/>
              <a:t>Java</a:t>
            </a:r>
            <a:r>
              <a:rPr lang="zh-CN" altLang="en-US" sz="2800" dirty="0"/>
              <a:t>编程语言</a:t>
            </a:r>
            <a:r>
              <a:rPr lang="zh-CN" altLang="en-US" sz="2800" dirty="0" smtClean="0"/>
              <a:t>的进行了扩展，定义了</a:t>
            </a:r>
            <a:r>
              <a:rPr lang="en-US" altLang="zh-CN" sz="2800" dirty="0" smtClean="0"/>
              <a:t>AOP</a:t>
            </a:r>
            <a:r>
              <a:rPr lang="zh-CN" altLang="en-US" sz="2800" dirty="0" smtClean="0"/>
              <a:t>语法，能够在编译期提供横切代码的织入。</a:t>
            </a:r>
            <a:r>
              <a:rPr lang="en-US" altLang="zh-CN" sz="2800" dirty="0" err="1"/>
              <a:t>AspectJ</a:t>
            </a:r>
            <a:r>
              <a:rPr lang="zh-CN" altLang="en-US" sz="2800" dirty="0"/>
              <a:t>提供了两种横切实现机制，一种称为动态横切（</a:t>
            </a:r>
            <a:r>
              <a:rPr lang="en-US" altLang="zh-CN" sz="2800" dirty="0"/>
              <a:t>Dynamic Crosscutting</a:t>
            </a:r>
            <a:r>
              <a:rPr lang="zh-CN" altLang="en-US" sz="2800" dirty="0"/>
              <a:t>），另一种称为静态横切（</a:t>
            </a:r>
            <a:r>
              <a:rPr lang="en-US" altLang="zh-CN" sz="2800" dirty="0"/>
              <a:t>Static Crosscutting</a:t>
            </a:r>
            <a:r>
              <a:rPr lang="zh-CN" altLang="en-US" sz="2800" dirty="0"/>
              <a:t>）。</a:t>
            </a:r>
            <a:endParaRPr lang="en-US" altLang="zh-CN" sz="2800" dirty="0" smtClean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030760" y="4985792"/>
            <a:ext cx="5544616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dirty="0" err="1"/>
              <a:t>AspectWerkz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19080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	</a:t>
            </a:r>
            <a:endParaRPr lang="en-US" altLang="zh-CN" sz="2800" dirty="0" smtClean="0"/>
          </a:p>
          <a:p>
            <a:pPr marL="19080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690456" y="6065912"/>
            <a:ext cx="21806800" cy="15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zh-CN" altLang="en-US" sz="2800" dirty="0" smtClean="0"/>
              <a:t>基于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的简单、动态和轻量级的</a:t>
            </a:r>
            <a:r>
              <a:rPr lang="en-US" altLang="zh-CN" sz="2800" dirty="0" smtClean="0"/>
              <a:t>AOP</a:t>
            </a:r>
            <a:r>
              <a:rPr lang="zh-CN" altLang="en-US" sz="2800" dirty="0"/>
              <a:t>框架</a:t>
            </a:r>
            <a:r>
              <a:rPr lang="zh-CN" altLang="en-US" sz="2800" dirty="0" smtClean="0"/>
              <a:t>，支持运行期或类装载期织入横切代码，它拥有一个特殊的类装载器。它与</a:t>
            </a:r>
            <a:r>
              <a:rPr lang="en-US" altLang="zh-CN" sz="2800" dirty="0" err="1" smtClean="0"/>
              <a:t>AspectJ</a:t>
            </a:r>
            <a:r>
              <a:rPr lang="zh-CN" altLang="en-US" sz="2800" dirty="0" smtClean="0"/>
              <a:t>项目已经合并，第一个发布版本是</a:t>
            </a:r>
            <a:r>
              <a:rPr lang="en-US" altLang="zh-CN" sz="2800" dirty="0" smtClean="0"/>
              <a:t>AspectJ5</a:t>
            </a:r>
            <a:r>
              <a:rPr lang="zh-CN" altLang="en-US" sz="2800" dirty="0" smtClean="0"/>
              <a:t>：扩展</a:t>
            </a:r>
            <a:r>
              <a:rPr lang="en-US" altLang="zh-CN" sz="2800" dirty="0" err="1" smtClean="0"/>
              <a:t>AspectJ</a:t>
            </a:r>
            <a:r>
              <a:rPr lang="zh-CN" altLang="en-US" sz="2800" dirty="0" smtClean="0"/>
              <a:t>语言，以基于注解的方式支持类似</a:t>
            </a:r>
            <a:r>
              <a:rPr lang="en-US" altLang="zh-CN" sz="2800" dirty="0" err="1" smtClean="0"/>
              <a:t>AspectJ</a:t>
            </a:r>
            <a:r>
              <a:rPr lang="zh-CN" altLang="en-US" sz="2800" dirty="0" smtClean="0"/>
              <a:t>的代码风格。</a:t>
            </a:r>
            <a:endParaRPr lang="en-US" altLang="zh-CN" sz="2800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183160" y="7578080"/>
            <a:ext cx="5392216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dirty="0" err="1"/>
              <a:t>JBoss</a:t>
            </a:r>
            <a:r>
              <a:rPr lang="en-US" altLang="zh-CN" dirty="0"/>
              <a:t> </a:t>
            </a:r>
            <a:r>
              <a:rPr lang="en-US" altLang="zh-CN" dirty="0" smtClean="0"/>
              <a:t>AOP</a:t>
            </a:r>
          </a:p>
          <a:p>
            <a:pPr marL="19080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	</a:t>
            </a:r>
            <a:endParaRPr lang="en-US" altLang="zh-CN" sz="2800" dirty="0" smtClean="0"/>
          </a:p>
          <a:p>
            <a:pPr marL="19080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842856" y="8658200"/>
            <a:ext cx="21806800" cy="136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 err="1"/>
              <a:t>JBoss</a:t>
            </a:r>
            <a:r>
              <a:rPr lang="zh-CN" altLang="en-US" sz="2800" dirty="0"/>
              <a:t>是一个开源的符合</a:t>
            </a:r>
            <a:r>
              <a:rPr lang="en-US" altLang="zh-CN" sz="2800" dirty="0"/>
              <a:t>J2EE</a:t>
            </a:r>
            <a:r>
              <a:rPr lang="zh-CN" altLang="en-US" sz="2800" dirty="0"/>
              <a:t>规范的应用服务器，作为</a:t>
            </a:r>
            <a:r>
              <a:rPr lang="en-US" altLang="zh-CN" sz="2800" dirty="0"/>
              <a:t>J2EE</a:t>
            </a:r>
            <a:r>
              <a:rPr lang="zh-CN" altLang="en-US" sz="2800" dirty="0"/>
              <a:t>规范的补充，</a:t>
            </a:r>
            <a:r>
              <a:rPr lang="en-US" altLang="zh-CN" sz="2800" dirty="0" err="1" smtClean="0"/>
              <a:t>JBoss</a:t>
            </a:r>
            <a:r>
              <a:rPr lang="zh-CN" altLang="en-US" sz="2800" dirty="0"/>
              <a:t>中引入了</a:t>
            </a:r>
            <a:r>
              <a:rPr lang="en-US" altLang="zh-CN" sz="2800" dirty="0"/>
              <a:t>AOP</a:t>
            </a:r>
            <a:r>
              <a:rPr lang="zh-CN" altLang="en-US" sz="2800" dirty="0"/>
              <a:t>框架，为普通</a:t>
            </a:r>
            <a:r>
              <a:rPr lang="en-US" altLang="zh-CN" sz="2800" dirty="0"/>
              <a:t>Java</a:t>
            </a:r>
            <a:r>
              <a:rPr lang="zh-CN" altLang="en-US" sz="2800" dirty="0"/>
              <a:t>类提供了</a:t>
            </a:r>
            <a:r>
              <a:rPr lang="en-US" altLang="zh-CN" sz="2800" dirty="0"/>
              <a:t>J2EE</a:t>
            </a:r>
            <a:r>
              <a:rPr lang="zh-CN" altLang="en-US" sz="2800" dirty="0"/>
              <a:t>服务，而无需遵循</a:t>
            </a:r>
            <a:r>
              <a:rPr lang="en-US" altLang="zh-CN" sz="2800" dirty="0"/>
              <a:t>EJB</a:t>
            </a:r>
            <a:r>
              <a:rPr lang="zh-CN" altLang="en-US" sz="2800" dirty="0"/>
              <a:t>规范。</a:t>
            </a:r>
            <a:r>
              <a:rPr lang="en-US" altLang="zh-CN" sz="2800" dirty="0" err="1" smtClean="0"/>
              <a:t>JBoss</a:t>
            </a:r>
            <a:r>
              <a:rPr lang="zh-CN" altLang="en-US" sz="2800" dirty="0"/>
              <a:t>通过类载入时，使用</a:t>
            </a:r>
            <a:r>
              <a:rPr lang="en-US" altLang="zh-CN" sz="2800" dirty="0" err="1"/>
              <a:t>Javassist</a:t>
            </a:r>
            <a:r>
              <a:rPr lang="zh-CN" altLang="en-US" sz="2800" dirty="0"/>
              <a:t>对字节码操作实现动态</a:t>
            </a:r>
            <a:r>
              <a:rPr lang="en-US" altLang="zh-CN" sz="2800" dirty="0"/>
              <a:t>AOP</a:t>
            </a:r>
            <a:r>
              <a:rPr lang="zh-CN" altLang="en-US" sz="2800" dirty="0" smtClean="0"/>
              <a:t>框架。</a:t>
            </a:r>
            <a:endParaRPr lang="en-US" altLang="zh-CN" sz="2800" dirty="0" smtClean="0"/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174776" y="9954344"/>
            <a:ext cx="5392216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dirty="0"/>
              <a:t>Spring</a:t>
            </a:r>
            <a:r>
              <a:rPr lang="en-US" altLang="zh-CN" dirty="0" smtClean="0"/>
              <a:t> AOP</a:t>
            </a:r>
          </a:p>
          <a:p>
            <a:pPr marL="19080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	</a:t>
            </a:r>
            <a:endParaRPr lang="en-US" altLang="zh-CN" sz="2800" dirty="0" smtClean="0"/>
          </a:p>
          <a:p>
            <a:pPr marL="19080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1834472" y="11034464"/>
            <a:ext cx="21806800" cy="136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 smtClean="0"/>
              <a:t>Spring AOP</a:t>
            </a:r>
            <a:r>
              <a:rPr lang="zh-CN" altLang="en-US" sz="2800" dirty="0" smtClean="0"/>
              <a:t>使用纯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实现，不需要专门的编译过程，不需要特殊的类装载</a:t>
            </a:r>
            <a:r>
              <a:rPr lang="zh-CN" altLang="en-US" sz="2800" smtClean="0"/>
              <a:t>器</a:t>
            </a:r>
            <a:r>
              <a:rPr lang="zh-CN" altLang="en-US" sz="2800" smtClean="0"/>
              <a:t>，</a:t>
            </a:r>
            <a:r>
              <a:rPr lang="zh-CN" altLang="en-US" sz="2800"/>
              <a:t>它</a:t>
            </a:r>
            <a:r>
              <a:rPr lang="zh-CN" altLang="en-US" sz="2800" smtClean="0"/>
              <a:t>在</a:t>
            </a:r>
            <a:r>
              <a:rPr lang="zh-CN" altLang="en-US" sz="2800" dirty="0" smtClean="0"/>
              <a:t>运行期通过代理方式向目标类织入增强代码。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并不尝试提供最完整的</a:t>
            </a:r>
            <a:r>
              <a:rPr lang="en-US" altLang="zh-CN" sz="2800" dirty="0" smtClean="0"/>
              <a:t>AOP</a:t>
            </a:r>
            <a:r>
              <a:rPr lang="zh-CN" altLang="en-US" sz="2800" dirty="0" smtClean="0"/>
              <a:t>实现，主要侧重于提供一种和</a:t>
            </a:r>
            <a:r>
              <a:rPr lang="en-US" altLang="zh-CN" sz="2800" dirty="0" smtClean="0"/>
              <a:t>Spring </a:t>
            </a:r>
            <a:r>
              <a:rPr lang="en-US" altLang="zh-CN" sz="2800" dirty="0" err="1" smtClean="0"/>
              <a:t>IoC</a:t>
            </a:r>
            <a:r>
              <a:rPr lang="zh-CN" altLang="en-US" sz="2800" dirty="0" smtClean="0"/>
              <a:t>容器整合的</a:t>
            </a:r>
            <a:r>
              <a:rPr lang="en-US" altLang="zh-CN" sz="2800" dirty="0" smtClean="0"/>
              <a:t>AOP</a:t>
            </a:r>
            <a:r>
              <a:rPr lang="zh-CN" altLang="en-US" sz="2800" dirty="0" smtClean="0"/>
              <a:t>实现，以解决企业级开发中常见问题。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734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1680</TotalTime>
  <Words>1310</Words>
  <Application>Microsoft Office PowerPoint</Application>
  <PresentationFormat>自定义</PresentationFormat>
  <Paragraphs>140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Black</vt:lpstr>
      <vt:lpstr>AOP概述</vt:lpstr>
      <vt:lpstr>AOP概述 — 课程概要</vt:lpstr>
      <vt:lpstr>AOP概述 — 学习目标</vt:lpstr>
      <vt:lpstr>AOP概述</vt:lpstr>
      <vt:lpstr>AOP的基本概念 — 课时知识点</vt:lpstr>
      <vt:lpstr>AOP的基本概念 — AOP的简介</vt:lpstr>
      <vt:lpstr>AOP的基本概念 — AOP的示例</vt:lpstr>
      <vt:lpstr>AOP的基本概念 — AOP的术语</vt:lpstr>
      <vt:lpstr>AOP的基本概念 — AOP的实现者 </vt:lpstr>
      <vt:lpstr>AOP概述</vt:lpstr>
      <vt:lpstr>AOP的实现方法(一)  — 课时知识点</vt:lpstr>
      <vt:lpstr>AOP的实现方法(一)  — 利用Proxy实现AOP功能</vt:lpstr>
      <vt:lpstr>AOP的实现方法(一)  — 利用Proxy实现AOP功能</vt:lpstr>
      <vt:lpstr>AOP的实现方法 (一) — 利用CGLib实现AOP功能</vt:lpstr>
      <vt:lpstr>AOP概述</vt:lpstr>
      <vt:lpstr>AOP的实现方法(二) — 课时知识点</vt:lpstr>
      <vt:lpstr>AOP的实现方法(二) — 利用Spring注解方式实现AOP功能</vt:lpstr>
      <vt:lpstr>AOP的实现方法(二) — 利用Spring XML文件配置方式实现AOP功能</vt:lpstr>
      <vt:lpstr>AOP概述 — 课后练习</vt:lpstr>
      <vt:lpstr>AOP概述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Leon</cp:lastModifiedBy>
  <cp:revision>213</cp:revision>
  <dcterms:created xsi:type="dcterms:W3CDTF">2015-03-23T11:35:35Z</dcterms:created>
  <dcterms:modified xsi:type="dcterms:W3CDTF">2015-08-05T06:40:16Z</dcterms:modified>
</cp:coreProperties>
</file>