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63" r:id="rId3"/>
    <p:sldId id="264" r:id="rId4"/>
    <p:sldId id="271" r:id="rId5"/>
    <p:sldId id="280" r:id="rId6"/>
    <p:sldId id="279" r:id="rId7"/>
    <p:sldId id="281" r:id="rId8"/>
    <p:sldId id="282" r:id="rId9"/>
    <p:sldId id="283" r:id="rId10"/>
    <p:sldId id="284" r:id="rId11"/>
    <p:sldId id="278" r:id="rId12"/>
    <p:sldId id="277" r:id="rId1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A46"/>
    <a:srgbClr val="66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-230" y="-6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transition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6399" y="4076699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-5565" y="5467124"/>
            <a:ext cx="24395130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800" dirty="0" smtClean="0">
                <a:solidFill>
                  <a:srgbClr val="FFFFFF"/>
                </a:solidFill>
              </a:rPr>
              <a:t>Struts2</a:t>
            </a:r>
            <a:r>
              <a:rPr lang="zh-CN" altLang="en-US" sz="12800" dirty="0" smtClean="0">
                <a:solidFill>
                  <a:srgbClr val="FFFFFF"/>
                </a:solidFill>
              </a:rPr>
              <a:t>概述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666666"/>
                </a:solidFill>
              </a:rPr>
              <a:t>S</a:t>
            </a:r>
            <a:r>
              <a:rPr lang="en-US" altLang="zh-CN" sz="5400" dirty="0" smtClean="0">
                <a:solidFill>
                  <a:srgbClr val="666666"/>
                </a:solidFill>
              </a:rPr>
              <a:t>truts2 </a:t>
            </a:r>
            <a:r>
              <a:rPr lang="zh-CN" altLang="en-US" sz="5400" dirty="0" smtClean="0">
                <a:solidFill>
                  <a:srgbClr val="666666"/>
                </a:solidFill>
              </a:rPr>
              <a:t>核心处理机制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pic>
        <p:nvPicPr>
          <p:cNvPr id="3077" name="Picture 5" descr="C:\Users\Administrator\Desktop\图\未标题-1 副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7" y="2175659"/>
            <a:ext cx="11310215" cy="1034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Administrator\Desktop\图\未标题-1 副本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712" y="2369046"/>
            <a:ext cx="11271876" cy="103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3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666666"/>
                </a:solidFill>
              </a:rPr>
              <a:t>S</a:t>
            </a:r>
            <a:r>
              <a:rPr lang="en-US" altLang="zh-CN" sz="5400" dirty="0" smtClean="0">
                <a:solidFill>
                  <a:srgbClr val="666666"/>
                </a:solidFill>
              </a:rPr>
              <a:t>truts2 </a:t>
            </a:r>
            <a:r>
              <a:rPr lang="zh-CN" altLang="en-US" sz="5400" dirty="0" smtClean="0">
                <a:solidFill>
                  <a:srgbClr val="666666"/>
                </a:solidFill>
              </a:rPr>
              <a:t>概述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本套课程中我们学习了</a:t>
            </a: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框架的意义和基本原理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  <a:r>
              <a:rPr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你应当掌握了以下知识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极大地提高了开发效率、项目稳定性、安全性和可拓展性。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中有哪些知识点需要学习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的核心处理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机制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本节课是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的第一课，下一课将带着大家做第一个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项目</a:t>
            </a:r>
            <a:r>
              <a:rPr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90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zh-CN" sz="5400" dirty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Struts2</a:t>
            </a:r>
            <a:r>
              <a:rPr lang="zh-CN" altLang="en-US" sz="5400" dirty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概述</a:t>
            </a:r>
            <a:r>
              <a:rPr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sz="5400" dirty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sz="5400" dirty="0" err="1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Regular"/>
                <a:sym typeface="Noto Sans CJK SC Regular"/>
              </a:rPr>
              <a:t>课程概要</a:t>
            </a:r>
            <a:endParaRPr sz="5400" dirty="0">
              <a:solidFill>
                <a:srgbClr val="35B558"/>
              </a:solidFill>
              <a:latin typeface="Noto Sans CJK SC Bold" pitchFamily="34" charset="-122"/>
              <a:ea typeface="Noto Sans CJK SC Bold" pitchFamily="34" charset="-122"/>
              <a:cs typeface="Noto Sans CJK SC Regular"/>
              <a:sym typeface="Noto Sans CJK SC Regular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3516669" y="3531024"/>
            <a:ext cx="20431833" cy="3316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 </a:t>
            </a:r>
            <a:r>
              <a:rPr lang="zh-CN" altLang="en-US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背景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 </a:t>
            </a:r>
            <a:r>
              <a:rPr lang="zh-CN" altLang="en-US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框架的意义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 </a:t>
            </a:r>
            <a:r>
              <a:rPr lang="zh-CN" altLang="en-US" sz="54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核心处理机制讲解</a:t>
            </a:r>
            <a:endParaRPr sz="54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666666"/>
                </a:solidFill>
              </a:rPr>
              <a:t>S</a:t>
            </a:r>
            <a:r>
              <a:rPr lang="en-US" altLang="zh-CN" sz="5400" dirty="0" smtClean="0">
                <a:solidFill>
                  <a:srgbClr val="666666"/>
                </a:solidFill>
              </a:rPr>
              <a:t>truts2 </a:t>
            </a:r>
            <a:r>
              <a:rPr lang="zh-CN" altLang="en-US" sz="5400" dirty="0" smtClean="0">
                <a:solidFill>
                  <a:srgbClr val="666666"/>
                </a:solidFill>
              </a:rPr>
              <a:t>概述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S</a:t>
            </a: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truts2 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背景</a:t>
            </a:r>
            <a:endParaRPr lang="zh-CN" altLang="en-US" b="0" dirty="0"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666666"/>
                </a:solidFill>
              </a:rPr>
              <a:t>S</a:t>
            </a:r>
            <a:r>
              <a:rPr lang="en-US" altLang="zh-CN" sz="5400" dirty="0" smtClean="0">
                <a:solidFill>
                  <a:srgbClr val="666666"/>
                </a:solidFill>
              </a:rPr>
              <a:t>truts2 </a:t>
            </a:r>
            <a:r>
              <a:rPr lang="zh-CN" altLang="en-US" sz="5400" dirty="0" smtClean="0">
                <a:solidFill>
                  <a:srgbClr val="666666"/>
                </a:solidFill>
              </a:rPr>
              <a:t>背景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由出色稳定的框架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Struts1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和</a:t>
            </a: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WebWork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框架整合而来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吸取了两大框架的优点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提高了开发效率和规范性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更好的实现了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MVC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架构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解除了与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Servlet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的强耦合性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666666"/>
                </a:solidFill>
              </a:rPr>
              <a:t>S</a:t>
            </a:r>
            <a:r>
              <a:rPr lang="en-US" altLang="zh-CN" sz="5400" dirty="0" smtClean="0">
                <a:solidFill>
                  <a:srgbClr val="666666"/>
                </a:solidFill>
              </a:rPr>
              <a:t>truts2 </a:t>
            </a:r>
            <a:r>
              <a:rPr lang="zh-CN" altLang="en-US" sz="5400" dirty="0" smtClean="0">
                <a:solidFill>
                  <a:srgbClr val="666666"/>
                </a:solidFill>
              </a:rPr>
              <a:t>概述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S</a:t>
            </a: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truts2 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框架的意义</a:t>
            </a:r>
            <a:endParaRPr lang="zh-CN" altLang="en-US" b="0" dirty="0"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5502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666666"/>
                </a:solidFill>
              </a:rPr>
              <a:t>S</a:t>
            </a:r>
            <a:r>
              <a:rPr lang="en-US" altLang="zh-CN" sz="5400" dirty="0" smtClean="0">
                <a:solidFill>
                  <a:srgbClr val="666666"/>
                </a:solidFill>
              </a:rPr>
              <a:t>truts2 </a:t>
            </a:r>
            <a:r>
              <a:rPr lang="zh-CN" altLang="en-US" sz="5400" dirty="0" smtClean="0">
                <a:solidFill>
                  <a:srgbClr val="666666"/>
                </a:solidFill>
              </a:rPr>
              <a:t>框架的意义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更便捷的开发</a:t>
            </a: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1.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自动封装表单提交数据：属性驱动、模型驱动</a:t>
            </a: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2.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便捷的实现上传文件：</a:t>
            </a:r>
            <a:r>
              <a:rPr lang="en-US" altLang="zh-CN" sz="4800" dirty="0" err="1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FileUpload</a:t>
            </a:r>
            <a:endParaRPr lang="en-US" altLang="zh-CN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3.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使网站通用于国内外：国际化</a:t>
            </a: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4.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通过配置完成表单验证：校验器</a:t>
            </a: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5.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强大的标签库：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Struts2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标签库、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OGNL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标签库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更科学的管理</a:t>
            </a: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1.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使用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xml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文件管理程序文件对应关系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143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666666"/>
                </a:solidFill>
              </a:rPr>
              <a:t>S</a:t>
            </a:r>
            <a:r>
              <a:rPr lang="en-US" altLang="zh-CN" sz="5400" dirty="0" smtClean="0">
                <a:solidFill>
                  <a:srgbClr val="666666"/>
                </a:solidFill>
              </a:rPr>
              <a:t>truts2 </a:t>
            </a:r>
            <a:r>
              <a:rPr lang="zh-CN" altLang="en-US" sz="5400" dirty="0" smtClean="0">
                <a:solidFill>
                  <a:srgbClr val="666666"/>
                </a:solidFill>
              </a:rPr>
              <a:t>框架的意义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更安全的操作</a:t>
            </a: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1.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安全的线程机制：每个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action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都是独立的</a:t>
            </a: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2.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防止数据重复提交：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token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令牌机制</a:t>
            </a: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3.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异常处理机制：通过配置来完成，更便于管理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先进的编程思路</a:t>
            </a:r>
          </a:p>
          <a:p>
            <a:pPr marL="190500" lvl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1.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面向切面编程：拦截器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1128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666666"/>
                </a:solidFill>
              </a:rPr>
              <a:t>S</a:t>
            </a:r>
            <a:r>
              <a:rPr lang="en-US" altLang="zh-CN" sz="5400" dirty="0" smtClean="0">
                <a:solidFill>
                  <a:srgbClr val="666666"/>
                </a:solidFill>
              </a:rPr>
              <a:t>truts2 </a:t>
            </a:r>
            <a:r>
              <a:rPr lang="zh-CN" altLang="en-US" sz="5400" dirty="0" smtClean="0">
                <a:solidFill>
                  <a:srgbClr val="666666"/>
                </a:solidFill>
              </a:rPr>
              <a:t>概述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S</a:t>
            </a:r>
            <a:r>
              <a:rPr lang="en-US" altLang="zh-CN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truts2 </a:t>
            </a:r>
            <a:r>
              <a:rPr lang="zh-CN" altLang="en-US" sz="9600" b="0" dirty="0" smtClean="0">
                <a:solidFill>
                  <a:srgbClr val="35B558"/>
                </a:solidFill>
                <a:latin typeface="Noto Sans CJK SC Bold" pitchFamily="34" charset="-122"/>
                <a:ea typeface="Noto Sans CJK SC Bold" pitchFamily="34" charset="-122"/>
                <a:cs typeface="Noto Sans CJK SC Medium"/>
              </a:rPr>
              <a:t>核心处理机制</a:t>
            </a:r>
            <a:endParaRPr lang="zh-CN" altLang="en-US" b="0" dirty="0">
              <a:latin typeface="Noto Sans CJK SC Bold" pitchFamily="34" charset="-122"/>
              <a:ea typeface="Noto Sans CJK SC Bold" pitchFamily="34" charset="-122"/>
              <a:cs typeface="Noto Sans CJK S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1726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666666"/>
                </a:solidFill>
              </a:rPr>
              <a:t>S</a:t>
            </a:r>
            <a:r>
              <a:rPr lang="en-US" altLang="zh-CN" sz="5400" dirty="0" smtClean="0">
                <a:solidFill>
                  <a:srgbClr val="666666"/>
                </a:solidFill>
              </a:rPr>
              <a:t>truts2 </a:t>
            </a:r>
            <a:r>
              <a:rPr lang="zh-CN" altLang="en-US" sz="5400" dirty="0" smtClean="0">
                <a:solidFill>
                  <a:srgbClr val="666666"/>
                </a:solidFill>
              </a:rPr>
              <a:t>核心处理机制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使用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Filter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作为控制器的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MVC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应用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实战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1" indent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	</a:t>
            </a: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1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、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流程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概念分析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190500" lvl="1" indent="0" algn="l">
              <a:lnSpc>
                <a:spcPct val="140000"/>
              </a:lnSpc>
              <a:buClr>
                <a:srgbClr val="35B558"/>
              </a:buClr>
              <a:buSzPct val="104999"/>
              <a:defRPr sz="180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 2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、简单业务实现</a:t>
            </a:r>
            <a:endParaRPr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013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299</Words>
  <Application>Microsoft Office PowerPoint</Application>
  <PresentationFormat>自定义</PresentationFormat>
  <Paragraphs>45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cp:lastModifiedBy>admin</cp:lastModifiedBy>
  <cp:revision>37</cp:revision>
  <dcterms:modified xsi:type="dcterms:W3CDTF">2015-03-15T03:02:48Z</dcterms:modified>
</cp:coreProperties>
</file>