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notesMasterIdLst>
    <p:notesMasterId r:id="rId76"/>
  </p:notesMasterIdLst>
  <p:handoutMasterIdLst>
    <p:handoutMasterId r:id="rId77"/>
  </p:handoutMasterIdLst>
  <p:sldIdLst>
    <p:sldId id="1585" r:id="rId2"/>
    <p:sldId id="1581" r:id="rId3"/>
    <p:sldId id="1588" r:id="rId4"/>
    <p:sldId id="1589" r:id="rId5"/>
    <p:sldId id="1590" r:id="rId6"/>
    <p:sldId id="1591" r:id="rId7"/>
    <p:sldId id="1592" r:id="rId8"/>
    <p:sldId id="1593" r:id="rId9"/>
    <p:sldId id="1594" r:id="rId10"/>
    <p:sldId id="1595" r:id="rId11"/>
    <p:sldId id="1596" r:id="rId12"/>
    <p:sldId id="1597" r:id="rId13"/>
    <p:sldId id="1649" r:id="rId14"/>
    <p:sldId id="1582" r:id="rId15"/>
    <p:sldId id="1600" r:id="rId16"/>
    <p:sldId id="1602" r:id="rId17"/>
    <p:sldId id="1601" r:id="rId18"/>
    <p:sldId id="1603" r:id="rId19"/>
    <p:sldId id="1604" r:id="rId20"/>
    <p:sldId id="1605" r:id="rId21"/>
    <p:sldId id="1606" r:id="rId22"/>
    <p:sldId id="1607" r:id="rId23"/>
    <p:sldId id="1608" r:id="rId24"/>
    <p:sldId id="1650" r:id="rId25"/>
    <p:sldId id="1584" r:id="rId26"/>
    <p:sldId id="1610" r:id="rId27"/>
    <p:sldId id="1583" r:id="rId28"/>
    <p:sldId id="1611" r:id="rId29"/>
    <p:sldId id="1612" r:id="rId30"/>
    <p:sldId id="1613" r:id="rId31"/>
    <p:sldId id="1614" r:id="rId32"/>
    <p:sldId id="1651" r:id="rId33"/>
    <p:sldId id="1652" r:id="rId34"/>
    <p:sldId id="1619" r:id="rId35"/>
    <p:sldId id="1615" r:id="rId36"/>
    <p:sldId id="1616" r:id="rId37"/>
    <p:sldId id="1617" r:id="rId38"/>
    <p:sldId id="1618" r:id="rId39"/>
    <p:sldId id="1586" r:id="rId40"/>
    <p:sldId id="1620" r:id="rId41"/>
    <p:sldId id="1622" r:id="rId42"/>
    <p:sldId id="1623" r:id="rId43"/>
    <p:sldId id="1624" r:id="rId44"/>
    <p:sldId id="1587" r:id="rId45"/>
    <p:sldId id="1621" r:id="rId46"/>
    <p:sldId id="1635" r:id="rId47"/>
    <p:sldId id="1636" r:id="rId48"/>
    <p:sldId id="1625" r:id="rId49"/>
    <p:sldId id="1626" r:id="rId50"/>
    <p:sldId id="1653" r:id="rId51"/>
    <p:sldId id="1627" r:id="rId52"/>
    <p:sldId id="1628" r:id="rId53"/>
    <p:sldId id="1637" r:id="rId54"/>
    <p:sldId id="1638" r:id="rId55"/>
    <p:sldId id="1639" r:id="rId56"/>
    <p:sldId id="1644" r:id="rId57"/>
    <p:sldId id="1640" r:id="rId58"/>
    <p:sldId id="1645" r:id="rId59"/>
    <p:sldId id="1646" r:id="rId60"/>
    <p:sldId id="1654" r:id="rId61"/>
    <p:sldId id="1629" r:id="rId62"/>
    <p:sldId id="1630" r:id="rId63"/>
    <p:sldId id="1631" r:id="rId64"/>
    <p:sldId id="1632" r:id="rId65"/>
    <p:sldId id="1641" r:id="rId66"/>
    <p:sldId id="1642" r:id="rId67"/>
    <p:sldId id="1643" r:id="rId68"/>
    <p:sldId id="1633" r:id="rId69"/>
    <p:sldId id="1634" r:id="rId70"/>
    <p:sldId id="1580" r:id="rId71"/>
    <p:sldId id="1647" r:id="rId72"/>
    <p:sldId id="1598" r:id="rId73"/>
    <p:sldId id="1599" r:id="rId74"/>
    <p:sldId id="1648" r:id="rId7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33"/>
    <a:srgbClr val="FF0000"/>
    <a:srgbClr val="FF3399"/>
    <a:srgbClr val="008000"/>
    <a:srgbClr val="000099"/>
    <a:srgbClr val="FF6600"/>
    <a:srgbClr val="66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7366" autoAdjust="0"/>
  </p:normalViewPr>
  <p:slideViewPr>
    <p:cSldViewPr>
      <p:cViewPr varScale="1">
        <p:scale>
          <a:sx n="68" d="100"/>
          <a:sy n="68" d="100"/>
        </p:scale>
        <p:origin x="1186"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TIÊU ĐỀ SLIDE</a:t>
            </a:r>
            <a:endParaRPr lang="vi-VN"/>
          </a:p>
        </p:txBody>
      </p:sp>
    </p:spTree>
    <p:extLst>
      <p:ext uri="{BB962C8B-B14F-4D97-AF65-F5344CB8AC3E}">
        <p14:creationId xmlns:p14="http://schemas.microsoft.com/office/powerpoint/2010/main" val="186454966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2_Standard Slide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80999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410200"/>
            <a:ext cx="10972800" cy="734960"/>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1863100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02_Standard Slide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extLst>
      <p:ext uri="{BB962C8B-B14F-4D97-AF65-F5344CB8AC3E}">
        <p14:creationId xmlns:p14="http://schemas.microsoft.com/office/powerpoint/2010/main" val="37499821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2_Standard Slide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C3E9201-BB7C-7361-D15B-554D97FD4941}"/>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59643877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2_Standard Slide 06">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CF2D223-6151-F61A-0F95-44A484E45C9E}"/>
              </a:ext>
            </a:extLst>
          </p:cNvPr>
          <p:cNvSpPr>
            <a:spLocks noGrp="1"/>
          </p:cNvSpPr>
          <p:nvPr>
            <p:ph idx="1"/>
          </p:nvPr>
        </p:nvSpPr>
        <p:spPr>
          <a:xfrm>
            <a:off x="609600" y="0"/>
            <a:ext cx="10972800" cy="6096000"/>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57848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2_Standard Slide 07">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CF2D223-6151-F61A-0F95-44A484E45C9E}"/>
              </a:ext>
            </a:extLst>
          </p:cNvPr>
          <p:cNvSpPr>
            <a:spLocks noGrp="1"/>
          </p:cNvSpPr>
          <p:nvPr>
            <p:ph idx="1"/>
          </p:nvPr>
        </p:nvSpPr>
        <p:spPr>
          <a:xfrm>
            <a:off x="0" y="0"/>
            <a:ext cx="12192000" cy="6096000"/>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1532198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02_Standard Slide 08">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26075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03_Program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SLIDE PROGRAM</a:t>
            </a:r>
            <a:endParaRPr lang="vi-VN"/>
          </a:p>
        </p:txBody>
      </p:sp>
    </p:spTree>
    <p:extLst>
      <p:ext uri="{BB962C8B-B14F-4D97-AF65-F5344CB8AC3E}">
        <p14:creationId xmlns:p14="http://schemas.microsoft.com/office/powerpoint/2010/main" val="379038162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03_Program Slide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99875236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3_Program Slid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marL="971550" indent="-514350">
              <a:buFont typeface="+mj-lt"/>
              <a:buAutoNum type="arabicPeriod"/>
              <a:defRPr sz="2800">
                <a:latin typeface="Courier New" panose="02070309020205020404" pitchFamily="49" charset="0"/>
                <a:cs typeface="Courier New" panose="02070309020205020404" pitchFamily="49" charset="0"/>
              </a:defRPr>
            </a:lvl2pPr>
            <a:lvl3pPr marL="1371600" indent="-457200">
              <a:buFont typeface="+mj-lt"/>
              <a:buAutoNum type="arabicPeriod"/>
              <a:defRPr sz="2400">
                <a:latin typeface="Courier New" panose="02070309020205020404" pitchFamily="49" charset="0"/>
                <a:cs typeface="Courier New" panose="02070309020205020404" pitchFamily="49" charset="0"/>
              </a:defRPr>
            </a:lvl3pPr>
            <a:lvl4pPr marL="1828800" indent="-457200">
              <a:buFont typeface="+mj-lt"/>
              <a:buAutoNum type="arabicPeriod"/>
              <a:defRPr sz="2000">
                <a:latin typeface="Courier New" panose="02070309020205020404" pitchFamily="49" charset="0"/>
                <a:cs typeface="Courier New" panose="02070309020205020404" pitchFamily="49" charset="0"/>
              </a:defRPr>
            </a:lvl4pPr>
          </a:lstStyle>
          <a:p>
            <a:pPr lvl="0"/>
            <a:r>
              <a:rPr lang="en-US"/>
              <a:t>Click to edit Master text styles</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77276024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Program Slide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809998"/>
          </a:xfrm>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marL="971550" indent="-514350">
              <a:buFont typeface="+mj-lt"/>
              <a:buAutoNum type="arabicPeriod"/>
              <a:defRPr sz="2800">
                <a:latin typeface="Courier New" panose="02070309020205020404" pitchFamily="49" charset="0"/>
                <a:cs typeface="Courier New" panose="02070309020205020404" pitchFamily="49" charset="0"/>
              </a:defRPr>
            </a:lvl2pPr>
            <a:lvl3pPr marL="1371600" indent="-457200">
              <a:buFont typeface="+mj-lt"/>
              <a:buAutoNum type="arabicPeriod"/>
              <a:defRPr sz="2400">
                <a:latin typeface="Courier New" panose="02070309020205020404" pitchFamily="49" charset="0"/>
                <a:cs typeface="Courier New" panose="02070309020205020404" pitchFamily="49" charset="0"/>
              </a:defRPr>
            </a:lvl3pPr>
            <a:lvl4pPr marL="1828800" indent="-457200">
              <a:buFont typeface="+mj-lt"/>
              <a:buAutoNum type="arabicPeriod"/>
              <a:defRPr sz="2000">
                <a:latin typeface="Courier New" panose="02070309020205020404" pitchFamily="49" charset="0"/>
                <a:cs typeface="Courier New" panose="02070309020205020404" pitchFamily="49" charset="0"/>
              </a:defRPr>
            </a:lvl4pPr>
          </a:lstStyle>
          <a:p>
            <a:pPr lvl="0"/>
            <a:r>
              <a:rPr lang="en-US"/>
              <a:t>Click to edit Master text styles</a:t>
            </a:r>
          </a:p>
        </p:txBody>
      </p:sp>
      <p:sp>
        <p:nvSpPr>
          <p:cNvPr id="5" name="Content Placeholder 2">
            <a:extLst>
              <a:ext uri="{FF2B5EF4-FFF2-40B4-BE49-F238E27FC236}">
                <a16:creationId xmlns:a16="http://schemas.microsoft.com/office/drawing/2014/main" id="{20BF5967-6241-0E40-D844-CD2FB96F1181}"/>
              </a:ext>
            </a:extLst>
          </p:cNvPr>
          <p:cNvSpPr>
            <a:spLocks noGrp="1"/>
          </p:cNvSpPr>
          <p:nvPr>
            <p:ph idx="16" hasCustomPrompt="1"/>
          </p:nvPr>
        </p:nvSpPr>
        <p:spPr>
          <a:xfrm>
            <a:off x="609600" y="5410200"/>
            <a:ext cx="10972800" cy="734960"/>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2151298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01_Title Slide 01">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7" name="Content Placeholder 2">
            <a:extLst>
              <a:ext uri="{FF2B5EF4-FFF2-40B4-BE49-F238E27FC236}">
                <a16:creationId xmlns:a16="http://schemas.microsoft.com/office/drawing/2014/main" id="{9C027E77-6012-42D7-99B0-1D322EEAFE5D}"/>
              </a:ext>
            </a:extLst>
          </p:cNvPr>
          <p:cNvSpPr>
            <a:spLocks noGrp="1"/>
          </p:cNvSpPr>
          <p:nvPr>
            <p:ph idx="12"/>
          </p:nvPr>
        </p:nvSpPr>
        <p:spPr>
          <a:xfrm>
            <a:off x="4086803" y="3886200"/>
            <a:ext cx="3999344" cy="1752600"/>
          </a:xfrm>
        </p:spPr>
        <p:txBody>
          <a:bodyPr/>
          <a:lstStyle>
            <a:lvl1pPr>
              <a:spcBef>
                <a:spcPts val="30"/>
              </a:spcBef>
              <a:defRPr sz="14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p:txBody>
      </p:sp>
      <p:sp>
        <p:nvSpPr>
          <p:cNvPr id="8" name="Content Placeholder 2">
            <a:extLst>
              <a:ext uri="{FF2B5EF4-FFF2-40B4-BE49-F238E27FC236}">
                <a16:creationId xmlns:a16="http://schemas.microsoft.com/office/drawing/2014/main" id="{F597A347-30EE-4B72-93DA-C4CBE7049AF0}"/>
              </a:ext>
            </a:extLst>
          </p:cNvPr>
          <p:cNvSpPr>
            <a:spLocks noGrp="1"/>
          </p:cNvSpPr>
          <p:nvPr>
            <p:ph idx="13"/>
          </p:nvPr>
        </p:nvSpPr>
        <p:spPr>
          <a:xfrm>
            <a:off x="0" y="3886200"/>
            <a:ext cx="3999344" cy="1752600"/>
          </a:xfrm>
        </p:spPr>
        <p:txBody>
          <a:bodyPr/>
          <a:lstStyle>
            <a:lvl1pPr>
              <a:spcBef>
                <a:spcPts val="30"/>
              </a:spcBef>
              <a:defRPr sz="14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p:txBody>
      </p:sp>
      <p:sp>
        <p:nvSpPr>
          <p:cNvPr id="9" name="Content Placeholder 2">
            <a:extLst>
              <a:ext uri="{FF2B5EF4-FFF2-40B4-BE49-F238E27FC236}">
                <a16:creationId xmlns:a16="http://schemas.microsoft.com/office/drawing/2014/main" id="{CCF626F4-8319-BB9A-3962-FB52D8DEB450}"/>
              </a:ext>
            </a:extLst>
          </p:cNvPr>
          <p:cNvSpPr>
            <a:spLocks noGrp="1"/>
          </p:cNvSpPr>
          <p:nvPr>
            <p:ph idx="14"/>
          </p:nvPr>
        </p:nvSpPr>
        <p:spPr>
          <a:xfrm>
            <a:off x="8192656" y="3886200"/>
            <a:ext cx="3999344" cy="1752600"/>
          </a:xfrm>
        </p:spPr>
        <p:txBody>
          <a:bodyPr/>
          <a:lstStyle>
            <a:lvl1pPr>
              <a:spcBef>
                <a:spcPts val="30"/>
              </a:spcBef>
              <a:defRPr sz="14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p:txBody>
      </p:sp>
    </p:spTree>
    <p:extLst>
      <p:ext uri="{BB962C8B-B14F-4D97-AF65-F5344CB8AC3E}">
        <p14:creationId xmlns:p14="http://schemas.microsoft.com/office/powerpoint/2010/main" val="299838081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04_Slide Up Dow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SLIDE HAI PHẦN TRÊN DƯỚI</a:t>
            </a:r>
            <a:endParaRPr lang="vi-VN"/>
          </a:p>
        </p:txBody>
      </p:sp>
    </p:spTree>
    <p:extLst>
      <p:ext uri="{BB962C8B-B14F-4D97-AF65-F5344CB8AC3E}">
        <p14:creationId xmlns:p14="http://schemas.microsoft.com/office/powerpoint/2010/main" val="135437916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4 Slide Up Down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4953001"/>
            <a:ext cx="10972800" cy="1172495"/>
          </a:xfrm>
        </p:spPr>
        <p:txBody>
          <a:bodyPr/>
          <a:lstStyle>
            <a:lvl1pPr>
              <a:defRPr sz="2800"/>
            </a:lvl1pPr>
            <a:lvl2pPr>
              <a:defRPr sz="2800"/>
            </a:lvl2pPr>
            <a:lvl3pPr>
              <a:defRPr sz="2000"/>
            </a:lvl3pPr>
            <a:lvl4pPr>
              <a:defRPr sz="1800"/>
            </a:lvl4pPr>
          </a:lstStyle>
          <a:p>
            <a:pPr lvl="0"/>
            <a:r>
              <a:rPr lang="en-US"/>
              <a:t>Click toa edit Master text styles</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4 Slide Up Down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514598"/>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4114801"/>
            <a:ext cx="10972800" cy="2010695"/>
          </a:xfrm>
        </p:spPr>
        <p:txBody>
          <a:bodyPr/>
          <a:lstStyle>
            <a:lvl1pPr>
              <a:defRPr sz="2800"/>
            </a:lvl1pPr>
            <a:lvl2pPr>
              <a:defRPr sz="2800"/>
            </a:lvl2pPr>
            <a:lvl3pPr>
              <a:defRPr sz="2000"/>
            </a:lvl3pPr>
            <a:lvl4pPr>
              <a:defRPr sz="1800"/>
            </a:lvl4pPr>
          </a:lstStyle>
          <a:p>
            <a:pPr lvl="0"/>
            <a:r>
              <a:rPr lang="en-US"/>
              <a:t>Click toa edit Master text styles</a:t>
            </a:r>
          </a:p>
        </p:txBody>
      </p:sp>
    </p:spTree>
    <p:extLst>
      <p:ext uri="{BB962C8B-B14F-4D97-AF65-F5344CB8AC3E}">
        <p14:creationId xmlns:p14="http://schemas.microsoft.com/office/powerpoint/2010/main" val="69190481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4 Slide Up Down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71597"/>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2971801"/>
            <a:ext cx="10972800" cy="3153696"/>
          </a:xfrm>
        </p:spPr>
        <p:txBody>
          <a:bodyPr/>
          <a:lstStyle>
            <a:lvl1pPr>
              <a:defRPr sz="2800"/>
            </a:lvl1pPr>
            <a:lvl2pPr>
              <a:defRPr sz="2800"/>
            </a:lvl2pPr>
            <a:lvl3pPr>
              <a:defRPr sz="2000"/>
            </a:lvl3pPr>
            <a:lvl4pPr>
              <a:defRPr sz="1800"/>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Second level</a:t>
            </a:r>
          </a:p>
        </p:txBody>
      </p:sp>
    </p:spTree>
    <p:extLst>
      <p:ext uri="{BB962C8B-B14F-4D97-AF65-F5344CB8AC3E}">
        <p14:creationId xmlns:p14="http://schemas.microsoft.com/office/powerpoint/2010/main" val="25415433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05_Slide Two Colum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SLIDE HAI CỘT</a:t>
            </a:r>
            <a:endParaRPr lang="vi-VN"/>
          </a:p>
        </p:txBody>
      </p:sp>
    </p:spTree>
    <p:extLst>
      <p:ext uri="{BB962C8B-B14F-4D97-AF65-F5344CB8AC3E}">
        <p14:creationId xmlns:p14="http://schemas.microsoft.com/office/powerpoint/2010/main" val="20112387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05_Slide Two Column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0254237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5_Slide Two Column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10" name="Content Placeholder 2">
            <a:extLst>
              <a:ext uri="{FF2B5EF4-FFF2-40B4-BE49-F238E27FC236}">
                <a16:creationId xmlns:a16="http://schemas.microsoft.com/office/drawing/2014/main" id="{4A5C2EBD-EF57-4343-AF38-1F0DEC4C0994}"/>
              </a:ext>
            </a:extLst>
          </p:cNvPr>
          <p:cNvSpPr>
            <a:spLocks noGrp="1"/>
          </p:cNvSpPr>
          <p:nvPr>
            <p:ph sz="half" idx="1"/>
          </p:nvPr>
        </p:nvSpPr>
        <p:spPr>
          <a:xfrm>
            <a:off x="609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a:extLst>
              <a:ext uri="{FF2B5EF4-FFF2-40B4-BE49-F238E27FC236}">
                <a16:creationId xmlns:a16="http://schemas.microsoft.com/office/drawing/2014/main" id="{8AC06C03-737D-475A-93EF-E21A1FC9ACF3}"/>
              </a:ext>
            </a:extLst>
          </p:cNvPr>
          <p:cNvSpPr>
            <a:spLocks noGrp="1"/>
          </p:cNvSpPr>
          <p:nvPr>
            <p:ph sz="half" idx="2"/>
          </p:nvPr>
        </p:nvSpPr>
        <p:spPr>
          <a:xfrm>
            <a:off x="6197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933671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05_Slide Two Column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10" name="Content Placeholder 2">
            <a:extLst>
              <a:ext uri="{FF2B5EF4-FFF2-40B4-BE49-F238E27FC236}">
                <a16:creationId xmlns:a16="http://schemas.microsoft.com/office/drawing/2014/main" id="{4A5C2EBD-EF57-4343-AF38-1F0DEC4C0994}"/>
              </a:ext>
            </a:extLst>
          </p:cNvPr>
          <p:cNvSpPr>
            <a:spLocks noGrp="1"/>
          </p:cNvSpPr>
          <p:nvPr>
            <p:ph sz="half" idx="1"/>
          </p:nvPr>
        </p:nvSpPr>
        <p:spPr>
          <a:xfrm>
            <a:off x="609600" y="1600201"/>
            <a:ext cx="5384800" cy="380999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a:extLst>
              <a:ext uri="{FF2B5EF4-FFF2-40B4-BE49-F238E27FC236}">
                <a16:creationId xmlns:a16="http://schemas.microsoft.com/office/drawing/2014/main" id="{8AC06C03-737D-475A-93EF-E21A1FC9ACF3}"/>
              </a:ext>
            </a:extLst>
          </p:cNvPr>
          <p:cNvSpPr>
            <a:spLocks noGrp="1"/>
          </p:cNvSpPr>
          <p:nvPr>
            <p:ph sz="half" idx="2"/>
          </p:nvPr>
        </p:nvSpPr>
        <p:spPr>
          <a:xfrm>
            <a:off x="6197600" y="1600201"/>
            <a:ext cx="5384800" cy="380999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48716980-92B1-EFAB-E559-9C67E7C615BC}"/>
              </a:ext>
            </a:extLst>
          </p:cNvPr>
          <p:cNvSpPr>
            <a:spLocks noGrp="1"/>
          </p:cNvSpPr>
          <p:nvPr>
            <p:ph idx="16" hasCustomPrompt="1"/>
          </p:nvPr>
        </p:nvSpPr>
        <p:spPr>
          <a:xfrm>
            <a:off x="609600" y="5410200"/>
            <a:ext cx="10972800" cy="734960"/>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0075568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5_Slide Two Column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65532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7162800" y="1600200"/>
            <a:ext cx="44196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372464217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5_Slide Two Column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2"/>
            <a:ext cx="6553200" cy="4286864"/>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7162800" y="1600201"/>
            <a:ext cx="4419600" cy="4286864"/>
          </a:xfrm>
        </p:spPr>
        <p:txBody>
          <a:bodyPr/>
          <a:lstStyle>
            <a:lvl1pPr>
              <a:defRPr sz="2800"/>
            </a:lvl1pPr>
            <a:lvl2pPr>
              <a:defRPr sz="2400"/>
            </a:lvl2pPr>
          </a:lstStyle>
          <a:p>
            <a:pPr lvl="0"/>
            <a:r>
              <a:rPr lang="en-US"/>
              <a:t>Click to edit Master text styles</a:t>
            </a:r>
          </a:p>
        </p:txBody>
      </p:sp>
      <p:sp>
        <p:nvSpPr>
          <p:cNvPr id="5" name="Content Placeholder 2">
            <a:extLst>
              <a:ext uri="{FF2B5EF4-FFF2-40B4-BE49-F238E27FC236}">
                <a16:creationId xmlns:a16="http://schemas.microsoft.com/office/drawing/2014/main" id="{17B267FE-1A4A-FC5A-B1BF-212E21F3C20F}"/>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2399129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01_Title Slide 02">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Tree>
    <p:extLst>
      <p:ext uri="{BB962C8B-B14F-4D97-AF65-F5344CB8AC3E}">
        <p14:creationId xmlns:p14="http://schemas.microsoft.com/office/powerpoint/2010/main" val="405615748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5_Slide Two Column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2"/>
            <a:ext cx="6553200" cy="3810000"/>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7162800" y="1600201"/>
            <a:ext cx="4419600" cy="3810000"/>
          </a:xfrm>
        </p:spPr>
        <p:txBody>
          <a:bodyPr/>
          <a:lstStyle>
            <a:lvl1pPr>
              <a:defRPr sz="2800"/>
            </a:lvl1pPr>
            <a:lvl2pPr>
              <a:defRPr sz="2400"/>
            </a:lvl2pPr>
          </a:lstStyle>
          <a:p>
            <a:pPr lvl="0"/>
            <a:r>
              <a:rPr lang="en-US"/>
              <a:t>Click to edit Master text styles</a:t>
            </a:r>
          </a:p>
        </p:txBody>
      </p:sp>
      <p:sp>
        <p:nvSpPr>
          <p:cNvPr id="5" name="Content Placeholder 2">
            <a:extLst>
              <a:ext uri="{FF2B5EF4-FFF2-40B4-BE49-F238E27FC236}">
                <a16:creationId xmlns:a16="http://schemas.microsoft.com/office/drawing/2014/main" id="{87C8D0DD-B54D-81D5-B7D4-10338B1E3280}"/>
              </a:ext>
            </a:extLst>
          </p:cNvPr>
          <p:cNvSpPr>
            <a:spLocks noGrp="1"/>
          </p:cNvSpPr>
          <p:nvPr>
            <p:ph idx="16" hasCustomPrompt="1"/>
          </p:nvPr>
        </p:nvSpPr>
        <p:spPr>
          <a:xfrm>
            <a:off x="609600" y="5410200"/>
            <a:ext cx="10972800" cy="734960"/>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9230448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05_Slide Two Column 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6106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232254708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05_Slide Two Column 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610600" cy="42868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286863"/>
          </a:xfrm>
        </p:spPr>
        <p:txBody>
          <a:bodyPr/>
          <a:lstStyle>
            <a:lvl1pPr>
              <a:defRPr sz="2800"/>
            </a:lvl1pPr>
            <a:lvl2pPr>
              <a:defRPr sz="2400"/>
            </a:lvl2pPr>
          </a:lstStyle>
          <a:p>
            <a:pPr lvl="0"/>
            <a:r>
              <a:rPr lang="en-US"/>
              <a:t>Click to edit Master text styles</a:t>
            </a:r>
          </a:p>
        </p:txBody>
      </p:sp>
      <p:sp>
        <p:nvSpPr>
          <p:cNvPr id="5" name="Content Placeholder 2">
            <a:extLst>
              <a:ext uri="{FF2B5EF4-FFF2-40B4-BE49-F238E27FC236}">
                <a16:creationId xmlns:a16="http://schemas.microsoft.com/office/drawing/2014/main" id="{DA1A5BA2-D508-AFA2-E487-FE996D715498}"/>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216089533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05_Slide Two Column 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610600" cy="3809999"/>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3809999"/>
          </a:xfrm>
        </p:spPr>
        <p:txBody>
          <a:bodyPr/>
          <a:lstStyle>
            <a:lvl1pPr>
              <a:defRPr sz="2800"/>
            </a:lvl1pPr>
            <a:lvl2pPr>
              <a:defRPr sz="2400"/>
            </a:lvl2pPr>
          </a:lstStyle>
          <a:p>
            <a:pPr lvl="0"/>
            <a:r>
              <a:rPr lang="en-US"/>
              <a:t>Click to edit Master text styles</a:t>
            </a:r>
          </a:p>
        </p:txBody>
      </p:sp>
      <p:sp>
        <p:nvSpPr>
          <p:cNvPr id="5" name="Content Placeholder 2">
            <a:extLst>
              <a:ext uri="{FF2B5EF4-FFF2-40B4-BE49-F238E27FC236}">
                <a16:creationId xmlns:a16="http://schemas.microsoft.com/office/drawing/2014/main" id="{9B108584-BFF3-2406-377A-3236D4DB99A3}"/>
              </a:ext>
            </a:extLst>
          </p:cNvPr>
          <p:cNvSpPr>
            <a:spLocks noGrp="1"/>
          </p:cNvSpPr>
          <p:nvPr>
            <p:ph idx="16" hasCustomPrompt="1"/>
          </p:nvPr>
        </p:nvSpPr>
        <p:spPr>
          <a:xfrm>
            <a:off x="609600" y="5410200"/>
            <a:ext cx="10972800" cy="734960"/>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80506977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05_Slide Two Column 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9417047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05_Slide Two Column 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9944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Content Placeholder 2">
            <a:extLst>
              <a:ext uri="{FF2B5EF4-FFF2-40B4-BE49-F238E27FC236}">
                <a16:creationId xmlns:a16="http://schemas.microsoft.com/office/drawing/2014/main" id="{11640B4C-4BB4-59DC-6FB5-BE2BEAB17DCB}"/>
              </a:ext>
            </a:extLst>
          </p:cNvPr>
          <p:cNvSpPr>
            <a:spLocks noGrp="1"/>
          </p:cNvSpPr>
          <p:nvPr>
            <p:ph idx="16" hasCustomPrompt="1"/>
          </p:nvPr>
        </p:nvSpPr>
        <p:spPr>
          <a:xfrm>
            <a:off x="609600" y="5887064"/>
            <a:ext cx="115824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10927781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05_Slide Two Column 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380999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994400" cy="380999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Content Placeholder 2">
            <a:extLst>
              <a:ext uri="{FF2B5EF4-FFF2-40B4-BE49-F238E27FC236}">
                <a16:creationId xmlns:a16="http://schemas.microsoft.com/office/drawing/2014/main" id="{501540FF-506E-C951-CCC4-F2846A5D1DE5}"/>
              </a:ext>
            </a:extLst>
          </p:cNvPr>
          <p:cNvSpPr>
            <a:spLocks noGrp="1"/>
          </p:cNvSpPr>
          <p:nvPr>
            <p:ph idx="16" hasCustomPrompt="1"/>
          </p:nvPr>
        </p:nvSpPr>
        <p:spPr>
          <a:xfrm>
            <a:off x="609600" y="5410200"/>
            <a:ext cx="11612880" cy="734960"/>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20451748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05_Slide Two Column 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9944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989440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05_Slide Two Column 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9944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Content Placeholder 2">
            <a:extLst>
              <a:ext uri="{FF2B5EF4-FFF2-40B4-BE49-F238E27FC236}">
                <a16:creationId xmlns:a16="http://schemas.microsoft.com/office/drawing/2014/main" id="{739BE0C1-77A6-4A1D-2879-D18D2A156490}"/>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73437677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5_Slide Two Column 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380999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97600" y="1600201"/>
            <a:ext cx="5994400" cy="380999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Content Placeholder 2">
            <a:extLst>
              <a:ext uri="{FF2B5EF4-FFF2-40B4-BE49-F238E27FC236}">
                <a16:creationId xmlns:a16="http://schemas.microsoft.com/office/drawing/2014/main" id="{B7836774-98E2-8399-1A89-B989AAE076F4}"/>
              </a:ext>
            </a:extLst>
          </p:cNvPr>
          <p:cNvSpPr>
            <a:spLocks noGrp="1"/>
          </p:cNvSpPr>
          <p:nvPr>
            <p:ph idx="16" hasCustomPrompt="1"/>
          </p:nvPr>
        </p:nvSpPr>
        <p:spPr>
          <a:xfrm>
            <a:off x="0" y="5410200"/>
            <a:ext cx="12222480" cy="734960"/>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41486005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01_Title Slide 03">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p:nvPr>
        </p:nvSpPr>
        <p:spPr>
          <a:xfrm>
            <a:off x="304800" y="3886200"/>
            <a:ext cx="11582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Tree>
    <p:extLst>
      <p:ext uri="{BB962C8B-B14F-4D97-AF65-F5344CB8AC3E}">
        <p14:creationId xmlns:p14="http://schemas.microsoft.com/office/powerpoint/2010/main" val="254747701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05_Slide Two Column 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385862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05_Slide Two Column 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Text Placeholder 4"/>
          <p:cNvSpPr>
            <a:spLocks noGrp="1"/>
          </p:cNvSpPr>
          <p:nvPr>
            <p:ph type="body" sz="quarter" idx="3"/>
          </p:nvPr>
        </p:nvSpPr>
        <p:spPr>
          <a:xfrm>
            <a:off x="6193368" y="1535113"/>
            <a:ext cx="5998632"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998632"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1243889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05_Slide Two Column 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4633863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05_Slide Two Column 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1582400"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169637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05_Slide Two Column 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2114" y="1535113"/>
            <a:ext cx="12194114"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14"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6193368" y="2174875"/>
            <a:ext cx="5998632" cy="3951288"/>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5550995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05_Slide Two Column 21">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32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648856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06_Slide Three Column ">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SLIDE BA CỘT</a:t>
            </a:r>
            <a:endParaRPr lang="vi-VN"/>
          </a:p>
        </p:txBody>
      </p:sp>
    </p:spTree>
    <p:extLst>
      <p:ext uri="{BB962C8B-B14F-4D97-AF65-F5344CB8AC3E}">
        <p14:creationId xmlns:p14="http://schemas.microsoft.com/office/powerpoint/2010/main" val="3876098984"/>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4958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4958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4958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7019878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07_Slide Four Column ">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SLIDE BỐN CỘT</a:t>
            </a:r>
            <a:endParaRPr lang="vi-VN"/>
          </a:p>
        </p:txBody>
      </p:sp>
    </p:spTree>
    <p:extLst>
      <p:ext uri="{BB962C8B-B14F-4D97-AF65-F5344CB8AC3E}">
        <p14:creationId xmlns:p14="http://schemas.microsoft.com/office/powerpoint/2010/main" val="30940094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01_Title Slide 04">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0697005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08_Slide Four Pa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SLIDE BỐN PHẦN</a:t>
            </a:r>
            <a:endParaRPr lang="vi-VN"/>
          </a:p>
        </p:txBody>
      </p:sp>
    </p:spTree>
    <p:extLst>
      <p:ext uri="{BB962C8B-B14F-4D97-AF65-F5344CB8AC3E}">
        <p14:creationId xmlns:p14="http://schemas.microsoft.com/office/powerpoint/2010/main" val="205230299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0167656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Tree>
    <p:extLst>
      <p:ext uri="{BB962C8B-B14F-4D97-AF65-F5344CB8AC3E}">
        <p14:creationId xmlns:p14="http://schemas.microsoft.com/office/powerpoint/2010/main" val="180967635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09_Flow Cha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SLIDE LƯU ĐỒ</a:t>
            </a:r>
            <a:endParaRPr lang="vi-VN"/>
          </a:p>
        </p:txBody>
      </p:sp>
    </p:spTree>
    <p:extLst>
      <p:ext uri="{BB962C8B-B14F-4D97-AF65-F5344CB8AC3E}">
        <p14:creationId xmlns:p14="http://schemas.microsoft.com/office/powerpoint/2010/main" val="178214023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solidFill>
                  <a:srgbClr val="FF0000"/>
                </a:solidFill>
              </a:defRPr>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0"/>
            <a:ext cx="5994400" cy="914401"/>
          </a:xfrm>
          <a:solidFill>
            <a:srgbClr val="00B0F0"/>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79195953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14854" y="1066801"/>
            <a:ext cx="3022600" cy="5059363"/>
          </a:xfrm>
        </p:spPr>
        <p:txBody>
          <a:bodyPr/>
          <a:lstStyle>
            <a:lvl1pPr>
              <a:defRPr sz="2800"/>
            </a:lvl1pPr>
            <a:lvl2pPr>
              <a:defRPr sz="2800">
                <a:solidFill>
                  <a:srgbClr val="FF0000"/>
                </a:solidFill>
              </a:defRPr>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14854" y="0"/>
            <a:ext cx="6077146"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157118" y="1066800"/>
            <a:ext cx="3022600" cy="5059363"/>
          </a:xfrm>
        </p:spPr>
        <p:txBody>
          <a:bodyPr/>
          <a:lstStyle>
            <a:lvl1pPr>
              <a:defRPr sz="2800"/>
            </a:lvl1pPr>
            <a:lvl2pPr>
              <a:defRPr sz="2800">
                <a:solidFill>
                  <a:srgbClr val="FF0000"/>
                </a:solidFill>
              </a:defRPr>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871140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914400"/>
            <a:ext cx="5994400" cy="5211764"/>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0184098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88173" y="0"/>
            <a:ext cx="5994400" cy="60960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34309164"/>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7/13/2022</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5097451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05">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3508374"/>
          </a:xfrm>
        </p:spPr>
        <p:txBody>
          <a:bodyPr/>
          <a:lstStyle>
            <a:lvl1pPr>
              <a:defRPr>
                <a:solidFill>
                  <a:srgbClr val="FF0000"/>
                </a:solidFill>
              </a:defRPr>
            </a:lvl1pPr>
          </a:lstStyle>
          <a:p>
            <a:r>
              <a:rPr lang="en-US"/>
              <a:t>Click to edit Master title style</a:t>
            </a:r>
            <a:endParaRPr lang="vi-VN"/>
          </a:p>
        </p:txBody>
      </p:sp>
    </p:spTree>
    <p:extLst>
      <p:ext uri="{BB962C8B-B14F-4D97-AF65-F5344CB8AC3E}">
        <p14:creationId xmlns:p14="http://schemas.microsoft.com/office/powerpoint/2010/main" val="194447936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6"/>
            <a:ext cx="11811000" cy="3508374"/>
          </a:xfrm>
        </p:spPr>
        <p:txBody>
          <a:bodyPr/>
          <a:lstStyle/>
          <a:p>
            <a:r>
              <a:rPr lang="en-US"/>
              <a:t>Click to edit Master 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7/13/2022</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9529072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2_Standard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172200"/>
          </a:xfrm>
          <a:solidFill>
            <a:srgbClr val="00B0F0"/>
          </a:solidFill>
        </p:spPr>
        <p:txBody>
          <a:bodyPr/>
          <a:lstStyle>
            <a:lvl1pPr>
              <a:defRPr>
                <a:solidFill>
                  <a:srgbClr val="002060"/>
                </a:solidFill>
              </a:defRPr>
            </a:lvl1pPr>
          </a:lstStyle>
          <a:p>
            <a:r>
              <a:rPr lang="en-US"/>
              <a:t>SLIDE CHUẨN</a:t>
            </a:r>
            <a:endParaRPr lang="vi-VN"/>
          </a:p>
        </p:txBody>
      </p:sp>
    </p:spTree>
    <p:extLst>
      <p:ext uri="{BB962C8B-B14F-4D97-AF65-F5344CB8AC3E}">
        <p14:creationId xmlns:p14="http://schemas.microsoft.com/office/powerpoint/2010/main" val="1394712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02_Standard Slide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2_Standard Slid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76017107"/>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3.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2">
            <a:lum/>
          </a:blip>
          <a:srcRect/>
          <a:stretch>
            <a:fillRect l="-1000" r="-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pic>
        <p:nvPicPr>
          <p:cNvPr id="7" name="Picture 6" descr="A picture containing text&#10;&#10;Description automatically generated">
            <a:extLst>
              <a:ext uri="{FF2B5EF4-FFF2-40B4-BE49-F238E27FC236}">
                <a16:creationId xmlns:a16="http://schemas.microsoft.com/office/drawing/2014/main" id="{B82A81E1-3619-4A2C-AB88-C7D0762594CD}"/>
              </a:ext>
            </a:extLst>
          </p:cNvPr>
          <p:cNvPicPr>
            <a:picLocks noChangeAspect="1"/>
          </p:cNvPicPr>
          <p:nvPr userDrawn="1"/>
        </p:nvPicPr>
        <p:blipFill>
          <a:blip r:embed="rId63" cstate="print">
            <a:extLst>
              <a:ext uri="{28A0092B-C50C-407E-A947-70E740481C1C}">
                <a14:useLocalDpi xmlns:a14="http://schemas.microsoft.com/office/drawing/2010/main" val="0"/>
              </a:ext>
            </a:extLst>
          </a:blip>
          <a:stretch>
            <a:fillRect/>
          </a:stretch>
        </p:blipFill>
        <p:spPr>
          <a:xfrm>
            <a:off x="9906000" y="103160"/>
            <a:ext cx="1375575" cy="567426"/>
          </a:xfrm>
          <a:prstGeom prst="rect">
            <a:avLst/>
          </a:prstGeom>
        </p:spPr>
      </p:pic>
      <p:pic>
        <p:nvPicPr>
          <p:cNvPr id="8" name="Picture 7" descr="Logo&#10;&#10;Description automatically generated">
            <a:extLst>
              <a:ext uri="{FF2B5EF4-FFF2-40B4-BE49-F238E27FC236}">
                <a16:creationId xmlns:a16="http://schemas.microsoft.com/office/drawing/2014/main" id="{0B594A5E-2439-4755-BAA8-30F12FADD3C7}"/>
              </a:ext>
            </a:extLst>
          </p:cNvPr>
          <p:cNvPicPr>
            <a:picLocks noChangeAspect="1"/>
          </p:cNvPicPr>
          <p:nvPr userDrawn="1"/>
        </p:nvPicPr>
        <p:blipFill>
          <a:blip r:embed="rId64" cstate="print">
            <a:extLst>
              <a:ext uri="{28A0092B-C50C-407E-A947-70E740481C1C}">
                <a14:useLocalDpi xmlns:a14="http://schemas.microsoft.com/office/drawing/2010/main" val="0"/>
              </a:ext>
            </a:extLst>
          </a:blip>
          <a:stretch>
            <a:fillRect/>
          </a:stretch>
        </p:blipFill>
        <p:spPr>
          <a:xfrm>
            <a:off x="11284908" y="70999"/>
            <a:ext cx="843402" cy="843402"/>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649" r:id="rId3"/>
    <p:sldLayoutId id="2147483720" r:id="rId4"/>
    <p:sldLayoutId id="2147483652" r:id="rId5"/>
    <p:sldLayoutId id="2147483750" r:id="rId6"/>
    <p:sldLayoutId id="2147483718" r:id="rId7"/>
    <p:sldLayoutId id="2147483650" r:id="rId8"/>
    <p:sldLayoutId id="2147483721" r:id="rId9"/>
    <p:sldLayoutId id="2147483723" r:id="rId10"/>
    <p:sldLayoutId id="2147483716" r:id="rId11"/>
    <p:sldLayoutId id="2147483722" r:id="rId12"/>
    <p:sldLayoutId id="2147483748" r:id="rId13"/>
    <p:sldLayoutId id="2147483749" r:id="rId14"/>
    <p:sldLayoutId id="2147483717" r:id="rId15"/>
    <p:sldLayoutId id="2147483719" r:id="rId16"/>
    <p:sldLayoutId id="2147483725" r:id="rId17"/>
    <p:sldLayoutId id="2147483726" r:id="rId18"/>
    <p:sldLayoutId id="2147483727" r:id="rId19"/>
    <p:sldLayoutId id="2147483724" r:id="rId20"/>
    <p:sldLayoutId id="2147483651" r:id="rId21"/>
    <p:sldLayoutId id="2147483712" r:id="rId22"/>
    <p:sldLayoutId id="2147483713" r:id="rId23"/>
    <p:sldLayoutId id="2147483728" r:id="rId24"/>
    <p:sldLayoutId id="2147483707" r:id="rId25"/>
    <p:sldLayoutId id="2147483709" r:id="rId26"/>
    <p:sldLayoutId id="2147483730" r:id="rId27"/>
    <p:sldLayoutId id="2147483700" r:id="rId28"/>
    <p:sldLayoutId id="2147483731" r:id="rId29"/>
    <p:sldLayoutId id="2147483732" r:id="rId30"/>
    <p:sldLayoutId id="2147483689" r:id="rId31"/>
    <p:sldLayoutId id="2147483733" r:id="rId32"/>
    <p:sldLayoutId id="2147483734" r:id="rId33"/>
    <p:sldLayoutId id="2147483679" r:id="rId34"/>
    <p:sldLayoutId id="2147483735" r:id="rId35"/>
    <p:sldLayoutId id="2147483736" r:id="rId36"/>
    <p:sldLayoutId id="2147483684" r:id="rId37"/>
    <p:sldLayoutId id="2147483737" r:id="rId38"/>
    <p:sldLayoutId id="2147483738" r:id="rId39"/>
    <p:sldLayoutId id="2147483741" r:id="rId40"/>
    <p:sldLayoutId id="2147483742" r:id="rId41"/>
    <p:sldLayoutId id="2147483743" r:id="rId42"/>
    <p:sldLayoutId id="2147483744" r:id="rId43"/>
    <p:sldLayoutId id="2147483745" r:id="rId44"/>
    <p:sldLayoutId id="2147483747" r:id="rId45"/>
    <p:sldLayoutId id="2147483729" r:id="rId46"/>
    <p:sldLayoutId id="2147483686" r:id="rId47"/>
    <p:sldLayoutId id="2147483711" r:id="rId48"/>
    <p:sldLayoutId id="2147483739" r:id="rId49"/>
    <p:sldLayoutId id="2147483688" r:id="rId50"/>
    <p:sldLayoutId id="2147483740" r:id="rId51"/>
    <p:sldLayoutId id="2147483694" r:id="rId52"/>
    <p:sldLayoutId id="2147483687" r:id="rId53"/>
    <p:sldLayoutId id="2147483746" r:id="rId54"/>
    <p:sldLayoutId id="2147483701" r:id="rId55"/>
    <p:sldLayoutId id="2147483702" r:id="rId56"/>
    <p:sldLayoutId id="2147483703" r:id="rId57"/>
    <p:sldLayoutId id="2147483704" r:id="rId58"/>
    <p:sldLayoutId id="2147483751" r:id="rId59"/>
    <p:sldLayoutId id="2147483752" r:id="rId60"/>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9.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9.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3612-16D3-622A-7FFF-F636EC5E525C}"/>
              </a:ext>
            </a:extLst>
          </p:cNvPr>
          <p:cNvSpPr>
            <a:spLocks noGrp="1"/>
          </p:cNvSpPr>
          <p:nvPr>
            <p:ph type="ctrTitle"/>
          </p:nvPr>
        </p:nvSpPr>
        <p:spPr/>
        <p:txBody>
          <a:bodyPr/>
          <a:lstStyle/>
          <a:p>
            <a:r>
              <a:rPr lang="en-US">
                <a:solidFill>
                  <a:srgbClr val="0066FF"/>
                </a:solidFill>
              </a:rPr>
              <a:t>TỔNG QUAN VỀ MÁY HỌC</a:t>
            </a:r>
            <a:br>
              <a:rPr lang="en-US">
                <a:solidFill>
                  <a:srgbClr val="0066FF"/>
                </a:solidFill>
              </a:rPr>
            </a:br>
            <a:r>
              <a:rPr lang="en-US"/>
              <a:t>INTRODUCTION MACHINE LEARNING</a:t>
            </a:r>
          </a:p>
        </p:txBody>
      </p:sp>
      <p:sp>
        <p:nvSpPr>
          <p:cNvPr id="7" name="Content Placeholder 6">
            <a:extLst>
              <a:ext uri="{FF2B5EF4-FFF2-40B4-BE49-F238E27FC236}">
                <a16:creationId xmlns:a16="http://schemas.microsoft.com/office/drawing/2014/main" id="{99D9C513-AD71-9FA8-DCD3-EF6738328A0A}"/>
              </a:ext>
            </a:extLst>
          </p:cNvPr>
          <p:cNvSpPr>
            <a:spLocks noGrp="1"/>
          </p:cNvSpPr>
          <p:nvPr>
            <p:ph idx="12"/>
          </p:nvPr>
        </p:nvSpPr>
        <p:spPr/>
        <p:txBody>
          <a:bodyPr/>
          <a:lstStyle/>
          <a:p>
            <a:pPr defTabSz="-13871574">
              <a:spcBef>
                <a:spcPts val="0"/>
              </a:spcBef>
              <a:spcAft>
                <a:spcPts val="0"/>
              </a:spcAft>
              <a:defRPr/>
            </a:pPr>
            <a:r>
              <a:rPr lang="en-US"/>
              <a:t>KS. Quan Chí Khánh An</a:t>
            </a:r>
          </a:p>
          <a:p>
            <a:pPr defTabSz="-13871574">
              <a:spcBef>
                <a:spcPts val="0"/>
              </a:spcBef>
              <a:spcAft>
                <a:spcPts val="0"/>
              </a:spcAft>
              <a:defRPr/>
            </a:pPr>
            <a:r>
              <a:rPr lang="en-US">
                <a:solidFill>
                  <a:srgbClr val="FF0000"/>
                </a:solidFill>
              </a:rPr>
              <a:t>KS. Lê Ngọc Huy</a:t>
            </a:r>
          </a:p>
          <a:p>
            <a:pPr defTabSz="-13871574">
              <a:spcBef>
                <a:spcPts val="0"/>
              </a:spcBef>
              <a:spcAft>
                <a:spcPts val="0"/>
              </a:spcAft>
              <a:defRPr/>
            </a:pPr>
            <a:r>
              <a:rPr lang="en-US"/>
              <a:t>CN. Bùi Cao Doanh</a:t>
            </a:r>
          </a:p>
          <a:p>
            <a:pPr defTabSz="-13871574">
              <a:spcBef>
                <a:spcPts val="0"/>
              </a:spcBef>
              <a:spcAft>
                <a:spcPts val="0"/>
              </a:spcAft>
              <a:defRPr/>
            </a:pPr>
            <a:r>
              <a:rPr lang="en-US">
                <a:solidFill>
                  <a:srgbClr val="FF0000"/>
                </a:solidFill>
              </a:rPr>
              <a:t>CN. Nguyễn Trọng Thuận</a:t>
            </a:r>
          </a:p>
          <a:p>
            <a:pPr defTabSz="-13871574">
              <a:spcBef>
                <a:spcPts val="0"/>
              </a:spcBef>
              <a:spcAft>
                <a:spcPts val="0"/>
              </a:spcAft>
              <a:defRPr/>
            </a:pPr>
            <a:r>
              <a:rPr lang="en-US"/>
              <a:t>KS. Phan Vĩnh Long</a:t>
            </a:r>
          </a:p>
          <a:p>
            <a:pPr defTabSz="-13871574">
              <a:spcBef>
                <a:spcPts val="0"/>
              </a:spcBef>
              <a:spcAft>
                <a:spcPts val="0"/>
              </a:spcAft>
              <a:defRPr/>
            </a:pPr>
            <a:r>
              <a:rPr lang="en-US">
                <a:solidFill>
                  <a:srgbClr val="FF0000"/>
                </a:solidFill>
              </a:rPr>
              <a:t>KS. Nguyễn Cường Phát</a:t>
            </a:r>
          </a:p>
          <a:p>
            <a:pPr defTabSz="-13871574">
              <a:spcBef>
                <a:spcPts val="0"/>
              </a:spcBef>
              <a:spcAft>
                <a:spcPts val="0"/>
              </a:spcAft>
              <a:defRPr/>
            </a:pPr>
            <a:r>
              <a:rPr lang="en-US"/>
              <a:t>ThS. Nguyễn Hoàng Ngân</a:t>
            </a:r>
          </a:p>
          <a:p>
            <a:pPr defTabSz="-13871574">
              <a:spcBef>
                <a:spcPts val="0"/>
              </a:spcBef>
              <a:spcAft>
                <a:spcPts val="0"/>
              </a:spcAft>
              <a:defRPr/>
            </a:pPr>
            <a:r>
              <a:rPr lang="en-US">
                <a:solidFill>
                  <a:srgbClr val="FF0000"/>
                </a:solidFill>
              </a:rPr>
              <a:t>KS. Hồ Thái Ngọc</a:t>
            </a:r>
          </a:p>
          <a:p>
            <a:pPr defTabSz="-13871574">
              <a:spcBef>
                <a:spcPts val="0"/>
              </a:spcBef>
              <a:spcAft>
                <a:spcPts val="0"/>
              </a:spcAft>
              <a:defRPr/>
            </a:pPr>
            <a:r>
              <a:rPr lang="en-US"/>
              <a:t>ThS. Đỗ Văn Tiến</a:t>
            </a:r>
          </a:p>
        </p:txBody>
      </p:sp>
      <p:sp>
        <p:nvSpPr>
          <p:cNvPr id="4" name="Content Placeholder 3">
            <a:extLst>
              <a:ext uri="{FF2B5EF4-FFF2-40B4-BE49-F238E27FC236}">
                <a16:creationId xmlns:a16="http://schemas.microsoft.com/office/drawing/2014/main" id="{8C46475D-F6A4-3080-6B47-C6E6C22C81FB}"/>
              </a:ext>
            </a:extLst>
          </p:cNvPr>
          <p:cNvSpPr>
            <a:spLocks noGrp="1"/>
          </p:cNvSpPr>
          <p:nvPr>
            <p:ph idx="13"/>
          </p:nvPr>
        </p:nvSpPr>
        <p:spPr/>
        <p:txBody>
          <a:bodyPr/>
          <a:lstStyle/>
          <a:p>
            <a:r>
              <a:rPr lang="en-US"/>
              <a:t>Nguyễn Hoàng Yến Như</a:t>
            </a:r>
          </a:p>
          <a:p>
            <a:r>
              <a:rPr lang="en-US">
                <a:solidFill>
                  <a:srgbClr val="FF0000"/>
                </a:solidFill>
              </a:rPr>
              <a:t>Nguyễn Trần Phúc Nghi</a:t>
            </a:r>
          </a:p>
          <a:p>
            <a:r>
              <a:rPr lang="en-US"/>
              <a:t>Nguyễn Trần Phúc An</a:t>
            </a:r>
          </a:p>
          <a:p>
            <a:r>
              <a:rPr lang="en-US">
                <a:solidFill>
                  <a:srgbClr val="FF0000"/>
                </a:solidFill>
              </a:rPr>
              <a:t>Nguyễn Đức Anh Phúc</a:t>
            </a:r>
          </a:p>
          <a:p>
            <a:r>
              <a:rPr lang="en-US"/>
              <a:t>Trịnh Thị Thanh Trúc</a:t>
            </a:r>
          </a:p>
          <a:p>
            <a:r>
              <a:rPr lang="en-US"/>
              <a:t>KS. Cao Bá Kiệt</a:t>
            </a:r>
          </a:p>
          <a:p>
            <a:endParaRPr lang="en-US">
              <a:solidFill>
                <a:srgbClr val="FF0000"/>
              </a:solidFill>
            </a:endParaRPr>
          </a:p>
          <a:p>
            <a:endParaRPr lang="en-US"/>
          </a:p>
        </p:txBody>
      </p:sp>
      <p:sp>
        <p:nvSpPr>
          <p:cNvPr id="3" name="Content Placeholder 2">
            <a:extLst>
              <a:ext uri="{FF2B5EF4-FFF2-40B4-BE49-F238E27FC236}">
                <a16:creationId xmlns:a16="http://schemas.microsoft.com/office/drawing/2014/main" id="{D3BD686E-4114-4A0E-1FEE-7584196A67B6}"/>
              </a:ext>
            </a:extLst>
          </p:cNvPr>
          <p:cNvSpPr>
            <a:spLocks noGrp="1"/>
          </p:cNvSpPr>
          <p:nvPr>
            <p:ph idx="14"/>
          </p:nvPr>
        </p:nvSpPr>
        <p:spPr/>
        <p:txBody>
          <a:bodyPr/>
          <a:lstStyle/>
          <a:p>
            <a:r>
              <a:rPr lang="en-US"/>
              <a:t>ThS. Nguyễn Hoàn Mỹ</a:t>
            </a:r>
          </a:p>
          <a:p>
            <a:r>
              <a:rPr lang="en-US">
                <a:solidFill>
                  <a:srgbClr val="FF0000"/>
                </a:solidFill>
              </a:rPr>
              <a:t>ThS. Dương Phi Long</a:t>
            </a:r>
          </a:p>
          <a:p>
            <a:r>
              <a:rPr lang="en-US"/>
              <a:t>ThS. Trương Quốc Dũng </a:t>
            </a:r>
          </a:p>
          <a:p>
            <a:r>
              <a:rPr lang="en-US">
                <a:solidFill>
                  <a:srgbClr val="FF0000"/>
                </a:solidFill>
              </a:rPr>
              <a:t>ThS. Nguyễn Thành Hiệp</a:t>
            </a:r>
          </a:p>
          <a:p>
            <a:r>
              <a:rPr lang="en-US"/>
              <a:t>ThS. Nguyễn Võ Đăng Khoa</a:t>
            </a:r>
          </a:p>
          <a:p>
            <a:r>
              <a:rPr lang="en-US">
                <a:solidFill>
                  <a:srgbClr val="FF0000"/>
                </a:solidFill>
              </a:rPr>
              <a:t>ThS. Võ Duy Nguyên</a:t>
            </a:r>
          </a:p>
          <a:p>
            <a:r>
              <a:rPr lang="en-US"/>
              <a:t>TS. Nguyễn Văn Tâm</a:t>
            </a:r>
          </a:p>
          <a:p>
            <a:r>
              <a:rPr lang="en-US">
                <a:solidFill>
                  <a:srgbClr val="FF0000"/>
                </a:solidFill>
              </a:rPr>
              <a:t>ThS. Trần Việt Thu Phương</a:t>
            </a:r>
          </a:p>
          <a:p>
            <a:r>
              <a:rPr lang="en-US"/>
              <a:t>TS. Nguyễn Tấn Trần Minh Khang</a:t>
            </a:r>
            <a:endParaRPr lang="en-US" sz="700"/>
          </a:p>
        </p:txBody>
      </p:sp>
    </p:spTree>
    <p:extLst>
      <p:ext uri="{BB962C8B-B14F-4D97-AF65-F5344CB8AC3E}">
        <p14:creationId xmlns:p14="http://schemas.microsoft.com/office/powerpoint/2010/main" val="265234868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D302-0899-4B8A-B000-65541E733019}"/>
              </a:ext>
            </a:extLst>
          </p:cNvPr>
          <p:cNvSpPr>
            <a:spLocks noGrp="1"/>
          </p:cNvSpPr>
          <p:nvPr>
            <p:ph type="title"/>
          </p:nvPr>
        </p:nvSpPr>
        <p:spPr/>
        <p:txBody>
          <a:bodyPr/>
          <a:lstStyle/>
          <a:p>
            <a:r>
              <a:rPr lang="en-US" altLang="zh-TW"/>
              <a:t>What is machine learning?</a:t>
            </a:r>
            <a:endParaRPr lang="en-US"/>
          </a:p>
        </p:txBody>
      </p:sp>
      <p:sp>
        <p:nvSpPr>
          <p:cNvPr id="3" name="Content Placeholder 2">
            <a:extLst>
              <a:ext uri="{FF2B5EF4-FFF2-40B4-BE49-F238E27FC236}">
                <a16:creationId xmlns:a16="http://schemas.microsoft.com/office/drawing/2014/main" id="{99D8530B-2ED7-4FF7-95DC-F40074A555B4}"/>
              </a:ext>
            </a:extLst>
          </p:cNvPr>
          <p:cNvSpPr>
            <a:spLocks noGrp="1"/>
          </p:cNvSpPr>
          <p:nvPr>
            <p:ph idx="1"/>
          </p:nvPr>
        </p:nvSpPr>
        <p:spPr/>
        <p:txBody>
          <a:bodyPr/>
          <a:lstStyle/>
          <a:p>
            <a:pPr algn="just">
              <a:spcBef>
                <a:spcPts val="768"/>
              </a:spcBef>
            </a:pPr>
            <a:r>
              <a:rPr lang="tr-TR"/>
              <a:t>Machine learning is programming computers to optimize a performance criterion using example data or past experience.</a:t>
            </a:r>
            <a:r>
              <a:rPr lang="en-US"/>
              <a:t> </a:t>
            </a:r>
            <a:r>
              <a:rPr lang="tr-TR">
                <a:solidFill>
                  <a:schemeClr val="tx1"/>
                </a:solidFill>
                <a:highlight>
                  <a:srgbClr val="FFFF00"/>
                </a:highlight>
              </a:rPr>
              <a:t>Ethem Alpaydin</a:t>
            </a:r>
            <a:r>
              <a:rPr lang="en-US">
                <a:solidFill>
                  <a:schemeClr val="tx1"/>
                </a:solidFill>
                <a:highlight>
                  <a:srgbClr val="FFFF00"/>
                </a:highlight>
              </a:rPr>
              <a:t>.</a:t>
            </a:r>
            <a:endParaRPr lang="tr-TR">
              <a:solidFill>
                <a:schemeClr val="tx1"/>
              </a:solidFill>
              <a:highlight>
                <a:srgbClr val="FFFF00"/>
              </a:highlight>
            </a:endParaRPr>
          </a:p>
          <a:p>
            <a:pPr algn="just">
              <a:spcBef>
                <a:spcPts val="768"/>
              </a:spcBef>
            </a:pPr>
            <a:r>
              <a:rPr lang="en-US">
                <a:solidFill>
                  <a:srgbClr val="FF0000"/>
                </a:solidFill>
              </a:rPr>
              <a:t>The goal of machine learning is to develop methods that can automatically detect patterns in data, and then to use the uncovered patterns to predict future data or other outcomes of interest. </a:t>
            </a:r>
            <a:r>
              <a:rPr lang="tr-TR">
                <a:solidFill>
                  <a:schemeClr val="tx1"/>
                </a:solidFill>
                <a:highlight>
                  <a:srgbClr val="FFFF00"/>
                </a:highlight>
              </a:rPr>
              <a:t>Kevin P. Murphy</a:t>
            </a:r>
            <a:r>
              <a:rPr lang="en-US">
                <a:solidFill>
                  <a:schemeClr val="tx1"/>
                </a:solidFill>
                <a:highlight>
                  <a:srgbClr val="FFFF00"/>
                </a:highlight>
              </a:rPr>
              <a:t>.</a:t>
            </a:r>
          </a:p>
          <a:p>
            <a:pPr algn="just">
              <a:spcBef>
                <a:spcPts val="768"/>
              </a:spcBef>
            </a:pPr>
            <a:r>
              <a:rPr lang="en-US"/>
              <a:t>Learning is any process by which a system improves performance from experience. </a:t>
            </a:r>
            <a:r>
              <a:rPr lang="en-US">
                <a:solidFill>
                  <a:schemeClr val="tx1"/>
                </a:solidFill>
                <a:highlight>
                  <a:srgbClr val="FFFF00"/>
                </a:highlight>
              </a:rPr>
              <a:t>Herbert Simon.</a:t>
            </a:r>
            <a:endParaRPr lang="en-US"/>
          </a:p>
        </p:txBody>
      </p:sp>
    </p:spTree>
    <p:extLst>
      <p:ext uri="{BB962C8B-B14F-4D97-AF65-F5344CB8AC3E}">
        <p14:creationId xmlns:p14="http://schemas.microsoft.com/office/powerpoint/2010/main" val="28630271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D302-0899-4B8A-B000-65541E733019}"/>
              </a:ext>
            </a:extLst>
          </p:cNvPr>
          <p:cNvSpPr>
            <a:spLocks noGrp="1"/>
          </p:cNvSpPr>
          <p:nvPr>
            <p:ph type="title"/>
          </p:nvPr>
        </p:nvSpPr>
        <p:spPr/>
        <p:txBody>
          <a:bodyPr/>
          <a:lstStyle/>
          <a:p>
            <a:r>
              <a:rPr lang="en-US" altLang="zh-TW"/>
              <a:t>What is machine learning?</a:t>
            </a:r>
            <a:endParaRPr lang="en-US"/>
          </a:p>
        </p:txBody>
      </p:sp>
      <p:sp>
        <p:nvSpPr>
          <p:cNvPr id="3" name="Content Placeholder 2">
            <a:extLst>
              <a:ext uri="{FF2B5EF4-FFF2-40B4-BE49-F238E27FC236}">
                <a16:creationId xmlns:a16="http://schemas.microsoft.com/office/drawing/2014/main" id="{99D8530B-2ED7-4FF7-95DC-F40074A555B4}"/>
              </a:ext>
            </a:extLst>
          </p:cNvPr>
          <p:cNvSpPr>
            <a:spLocks noGrp="1"/>
          </p:cNvSpPr>
          <p:nvPr>
            <p:ph idx="1"/>
          </p:nvPr>
        </p:nvSpPr>
        <p:spPr/>
        <p:txBody>
          <a:bodyPr/>
          <a:lstStyle/>
          <a:p>
            <a:pPr algn="just"/>
            <a:r>
              <a:rPr lang="en-US"/>
              <a:t>“Machine Learning:	Field	of study that gives computers the ability to learn without being explicitly programmed.” </a:t>
            </a:r>
            <a:r>
              <a:rPr lang="en-US">
                <a:solidFill>
                  <a:schemeClr val="tx1"/>
                </a:solidFill>
                <a:highlight>
                  <a:srgbClr val="FFFF00"/>
                </a:highlight>
              </a:rPr>
              <a:t>Arthur Samuel</a:t>
            </a:r>
            <a:r>
              <a:rPr lang="en-US"/>
              <a:t> (1959).</a:t>
            </a:r>
          </a:p>
          <a:p>
            <a:pPr algn="just"/>
            <a:r>
              <a:rPr lang="en-US">
                <a:solidFill>
                  <a:srgbClr val="FF0000"/>
                </a:solidFill>
              </a:rPr>
              <a:t>“Machine Learning at its most basic is the practice of using algorithms to parse data, learn from it, and then make a determination or prediction about something in the world.” – </a:t>
            </a:r>
            <a:r>
              <a:rPr lang="en-US">
                <a:solidFill>
                  <a:schemeClr val="tx1"/>
                </a:solidFill>
                <a:highlight>
                  <a:srgbClr val="FFFF00"/>
                </a:highlight>
              </a:rPr>
              <a:t>Nvidia</a:t>
            </a:r>
            <a:r>
              <a:rPr lang="en-US">
                <a:solidFill>
                  <a:srgbClr val="FF0000"/>
                </a:solidFill>
              </a:rPr>
              <a:t>.</a:t>
            </a:r>
          </a:p>
          <a:p>
            <a:pPr algn="just"/>
            <a:r>
              <a:rPr lang="en-US"/>
              <a:t>“Machine learning is the science of getting computers to act without being explicitly programmed.” – </a:t>
            </a:r>
            <a:r>
              <a:rPr lang="en-US">
                <a:solidFill>
                  <a:schemeClr val="tx1"/>
                </a:solidFill>
                <a:highlight>
                  <a:srgbClr val="FFFF00"/>
                </a:highlight>
              </a:rPr>
              <a:t>Stanford</a:t>
            </a:r>
            <a:r>
              <a:rPr lang="en-US"/>
              <a:t>.</a:t>
            </a:r>
          </a:p>
        </p:txBody>
      </p:sp>
    </p:spTree>
    <p:extLst>
      <p:ext uri="{BB962C8B-B14F-4D97-AF65-F5344CB8AC3E}">
        <p14:creationId xmlns:p14="http://schemas.microsoft.com/office/powerpoint/2010/main" val="25793400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D302-0899-4B8A-B000-65541E733019}"/>
              </a:ext>
            </a:extLst>
          </p:cNvPr>
          <p:cNvSpPr>
            <a:spLocks noGrp="1"/>
          </p:cNvSpPr>
          <p:nvPr>
            <p:ph type="title"/>
          </p:nvPr>
        </p:nvSpPr>
        <p:spPr/>
        <p:txBody>
          <a:bodyPr/>
          <a:lstStyle/>
          <a:p>
            <a:r>
              <a:rPr lang="en-US" altLang="zh-TW"/>
              <a:t>What is machine learning?</a:t>
            </a:r>
            <a:endParaRPr lang="en-US"/>
          </a:p>
        </p:txBody>
      </p:sp>
      <p:sp>
        <p:nvSpPr>
          <p:cNvPr id="3" name="Content Placeholder 2">
            <a:extLst>
              <a:ext uri="{FF2B5EF4-FFF2-40B4-BE49-F238E27FC236}">
                <a16:creationId xmlns:a16="http://schemas.microsoft.com/office/drawing/2014/main" id="{99D8530B-2ED7-4FF7-95DC-F40074A555B4}"/>
              </a:ext>
            </a:extLst>
          </p:cNvPr>
          <p:cNvSpPr>
            <a:spLocks noGrp="1"/>
          </p:cNvSpPr>
          <p:nvPr>
            <p:ph idx="1"/>
          </p:nvPr>
        </p:nvSpPr>
        <p:spPr/>
        <p:txBody>
          <a:bodyPr/>
          <a:lstStyle/>
          <a:p>
            <a:pPr algn="just"/>
            <a:r>
              <a:rPr lang="en-US"/>
              <a:t>“Machine learning is based on algorithms that can learn from data without relying on rules-based programming.” – </a:t>
            </a:r>
            <a:r>
              <a:rPr lang="en-US">
                <a:solidFill>
                  <a:schemeClr val="tx1"/>
                </a:solidFill>
                <a:highlight>
                  <a:srgbClr val="FFFF00"/>
                </a:highlight>
              </a:rPr>
              <a:t>McKinsey &amp; Co</a:t>
            </a:r>
            <a:r>
              <a:rPr lang="en-US"/>
              <a:t>.</a:t>
            </a:r>
          </a:p>
          <a:p>
            <a:pPr algn="just"/>
            <a:r>
              <a:rPr lang="en-US">
                <a:solidFill>
                  <a:srgbClr val="FF0000"/>
                </a:solidFill>
              </a:rPr>
              <a:t>“Machine learning algorithms can figure out how to perform important tasks by generalizing from examples.” –</a:t>
            </a:r>
            <a:r>
              <a:rPr lang="en-US"/>
              <a:t> </a:t>
            </a:r>
            <a:r>
              <a:rPr lang="en-US">
                <a:solidFill>
                  <a:schemeClr val="tx1"/>
                </a:solidFill>
                <a:highlight>
                  <a:srgbClr val="FFFF00"/>
                </a:highlight>
              </a:rPr>
              <a:t>University of Washington</a:t>
            </a:r>
            <a:r>
              <a:rPr lang="en-US">
                <a:solidFill>
                  <a:srgbClr val="FF0000"/>
                </a:solidFill>
              </a:rPr>
              <a:t>.</a:t>
            </a:r>
          </a:p>
          <a:p>
            <a:pPr algn="just"/>
            <a:r>
              <a:rPr lang="en-US"/>
              <a:t>The field of Machine Learning seeks to answer the question “How can we build computer systems that automatically improve with experience, and what are the fundamental laws that govern all learning processes?” – </a:t>
            </a:r>
            <a:r>
              <a:rPr lang="en-US">
                <a:solidFill>
                  <a:schemeClr val="tx1"/>
                </a:solidFill>
                <a:highlight>
                  <a:srgbClr val="FFFF00"/>
                </a:highlight>
              </a:rPr>
              <a:t>Carnegie Mellon University</a:t>
            </a:r>
            <a:r>
              <a:rPr lang="en-US"/>
              <a:t>.</a:t>
            </a:r>
          </a:p>
        </p:txBody>
      </p:sp>
    </p:spTree>
    <p:extLst>
      <p:ext uri="{BB962C8B-B14F-4D97-AF65-F5344CB8AC3E}">
        <p14:creationId xmlns:p14="http://schemas.microsoft.com/office/powerpoint/2010/main" val="1315005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4000">
                <a:solidFill>
                  <a:srgbClr val="0066FF"/>
                </a:solidFill>
              </a:rPr>
              <a:t>Chúc các bạn học tốt</a:t>
            </a:r>
            <a:br>
              <a:rPr lang="en-US" sz="4000">
                <a:solidFill>
                  <a:srgbClr val="0066FF"/>
                </a:solidFill>
              </a:rPr>
            </a:br>
            <a:r>
              <a:rPr lang="en-US" sz="4000">
                <a:solidFill>
                  <a:srgbClr val="FF0000"/>
                </a:solidFill>
              </a:rPr>
              <a:t>Thân ái chào tạm biệt các bạn</a:t>
            </a:r>
            <a:br>
              <a:rPr lang="en-US" sz="4000">
                <a:solidFill>
                  <a:srgbClr val="FF0000"/>
                </a:solidFill>
              </a:rPr>
            </a:br>
            <a:br>
              <a:rPr lang="en-US" sz="4000">
                <a:solidFill>
                  <a:srgbClr val="FF0000"/>
                </a:solidFill>
              </a:rPr>
            </a:br>
            <a:r>
              <a:rPr lang="en-US" sz="4000">
                <a:solidFill>
                  <a:srgbClr val="0066FF"/>
                </a:solidFill>
              </a:rPr>
              <a:t>ĐẠI HỌC QUỐC GIA TP.HCM</a:t>
            </a:r>
            <a:br>
              <a:rPr lang="en-US" sz="4000"/>
            </a:br>
            <a:r>
              <a:rPr lang="en-US" sz="3600">
                <a:solidFill>
                  <a:srgbClr val="FF0000"/>
                </a:solidFill>
              </a:rPr>
              <a:t>TR</a:t>
            </a:r>
            <a:r>
              <a:rPr lang="vi-VN" sz="3600">
                <a:solidFill>
                  <a:srgbClr val="FF0000"/>
                </a:solidFill>
              </a:rPr>
              <a:t>Ư</a:t>
            </a:r>
            <a:r>
              <a:rPr lang="en-US" sz="3600">
                <a:solidFill>
                  <a:srgbClr val="FF0000"/>
                </a:solidFill>
              </a:rPr>
              <a:t>ỜNG ĐẠI HỌC CÔNG NGHỆ THÔNG TIN TP.HCM</a:t>
            </a:r>
            <a:br>
              <a:rPr lang="en-US" sz="3600">
                <a:solidFill>
                  <a:srgbClr val="FF0000"/>
                </a:solidFill>
              </a:rPr>
            </a:br>
            <a:r>
              <a:rPr lang="en-US" sz="3600">
                <a:solidFill>
                  <a:srgbClr val="0066FF"/>
                </a:solidFill>
              </a:rPr>
              <a:t>TOÀN DIỆN – SÁNG TẠO – PHỤNG SỰ</a:t>
            </a:r>
            <a:r>
              <a:rPr lang="en-US" sz="3600"/>
              <a:t> </a:t>
            </a:r>
            <a:endParaRPr lang="en-US" sz="4000"/>
          </a:p>
        </p:txBody>
      </p:sp>
    </p:spTree>
    <p:extLst>
      <p:ext uri="{BB962C8B-B14F-4D97-AF65-F5344CB8AC3E}">
        <p14:creationId xmlns:p14="http://schemas.microsoft.com/office/powerpoint/2010/main" val="362056751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ỨNG DỤNG MÁY HỌC</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Application</a:t>
            </a:r>
          </a:p>
        </p:txBody>
      </p:sp>
    </p:spTree>
    <p:extLst>
      <p:ext uri="{BB962C8B-B14F-4D97-AF65-F5344CB8AC3E}">
        <p14:creationId xmlns:p14="http://schemas.microsoft.com/office/powerpoint/2010/main" val="11266658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643BF-90C0-46F2-896F-5F951E2D49F2}"/>
              </a:ext>
            </a:extLst>
          </p:cNvPr>
          <p:cNvSpPr>
            <a:spLocks noGrp="1"/>
          </p:cNvSpPr>
          <p:nvPr>
            <p:ph type="title"/>
          </p:nvPr>
        </p:nvSpPr>
        <p:spPr>
          <a:xfrm>
            <a:off x="609600" y="274638"/>
            <a:ext cx="10972800" cy="1143000"/>
          </a:xfrm>
        </p:spPr>
        <p:txBody>
          <a:bodyPr/>
          <a:lstStyle/>
          <a:p>
            <a:r>
              <a:rPr lang="tr-TR" altLang="en-US"/>
              <a:t>Applications</a:t>
            </a:r>
            <a:r>
              <a:rPr lang="en-US" altLang="en-US"/>
              <a:t> – Ứng dụng</a:t>
            </a:r>
            <a:endParaRPr lang="en-US"/>
          </a:p>
        </p:txBody>
      </p:sp>
      <p:pic>
        <p:nvPicPr>
          <p:cNvPr id="11" name="Picture 2" descr="Image result for machine learning applications">
            <a:extLst>
              <a:ext uri="{FF2B5EF4-FFF2-40B4-BE49-F238E27FC236}">
                <a16:creationId xmlns:a16="http://schemas.microsoft.com/office/drawing/2014/main" id="{6F703642-C102-4595-BEF1-945FE452E24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2294647"/>
            <a:ext cx="5994400" cy="31370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machine learning applications">
            <a:extLst>
              <a:ext uri="{FF2B5EF4-FFF2-40B4-BE49-F238E27FC236}">
                <a16:creationId xmlns:a16="http://schemas.microsoft.com/office/drawing/2014/main" id="{B9529FA5-29A3-4CEC-994A-B6749D024CB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97600" y="1658345"/>
            <a:ext cx="5994400" cy="440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21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6E4DB6-BA91-47CE-93D0-4E95FE7EAB94}"/>
              </a:ext>
            </a:extLst>
          </p:cNvPr>
          <p:cNvSpPr>
            <a:spLocks noGrp="1"/>
          </p:cNvSpPr>
          <p:nvPr>
            <p:ph type="title"/>
          </p:nvPr>
        </p:nvSpPr>
        <p:spPr/>
        <p:txBody>
          <a:bodyPr/>
          <a:lstStyle/>
          <a:p>
            <a:r>
              <a:rPr lang="tr-TR" altLang="en-US"/>
              <a:t>Applications</a:t>
            </a:r>
            <a:r>
              <a:rPr lang="en-US" altLang="en-US"/>
              <a:t> – Ứng dụng</a:t>
            </a:r>
            <a:endParaRPr lang="en-US"/>
          </a:p>
        </p:txBody>
      </p:sp>
      <p:pic>
        <p:nvPicPr>
          <p:cNvPr id="6" name="Picture 5" descr="011">
            <a:extLst>
              <a:ext uri="{FF2B5EF4-FFF2-40B4-BE49-F238E27FC236}">
                <a16:creationId xmlns:a16="http://schemas.microsoft.com/office/drawing/2014/main" id="{E0306B79-5A3A-46D1-B75E-442482DDA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78" y="21717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012">
            <a:extLst>
              <a:ext uri="{FF2B5EF4-FFF2-40B4-BE49-F238E27FC236}">
                <a16:creationId xmlns:a16="http://schemas.microsoft.com/office/drawing/2014/main" id="{28752341-376C-433B-9731-84B8596D5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341" y="21717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010">
            <a:extLst>
              <a:ext uri="{FF2B5EF4-FFF2-40B4-BE49-F238E27FC236}">
                <a16:creationId xmlns:a16="http://schemas.microsoft.com/office/drawing/2014/main" id="{91DB0A00-1168-4837-96F0-DCEC3C797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403" y="21717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013">
            <a:extLst>
              <a:ext uri="{FF2B5EF4-FFF2-40B4-BE49-F238E27FC236}">
                <a16:creationId xmlns:a16="http://schemas.microsoft.com/office/drawing/2014/main" id="{93541938-7916-48C6-BCDF-3A642D0D68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7466" y="21717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014">
            <a:extLst>
              <a:ext uri="{FF2B5EF4-FFF2-40B4-BE49-F238E27FC236}">
                <a16:creationId xmlns:a16="http://schemas.microsoft.com/office/drawing/2014/main" id="{7AE4BF30-601A-47C6-AD17-B04AD13CF7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841" y="39188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020">
            <a:extLst>
              <a:ext uri="{FF2B5EF4-FFF2-40B4-BE49-F238E27FC236}">
                <a16:creationId xmlns:a16="http://schemas.microsoft.com/office/drawing/2014/main" id="{83317234-5DEB-4C40-A6D8-236FFE2873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903" y="39188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105">
            <a:extLst>
              <a:ext uri="{FF2B5EF4-FFF2-40B4-BE49-F238E27FC236}">
                <a16:creationId xmlns:a16="http://schemas.microsoft.com/office/drawing/2014/main" id="{ECCC6040-74AB-4E18-8ECD-E10EA5C3A4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7966" y="39188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350">
            <a:extLst>
              <a:ext uri="{FF2B5EF4-FFF2-40B4-BE49-F238E27FC236}">
                <a16:creationId xmlns:a16="http://schemas.microsoft.com/office/drawing/2014/main" id="{54AB70AC-3724-4B3B-9941-D934693DBA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6028" y="39188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25">
            <a:extLst>
              <a:ext uri="{FF2B5EF4-FFF2-40B4-BE49-F238E27FC236}">
                <a16:creationId xmlns:a16="http://schemas.microsoft.com/office/drawing/2014/main" id="{AD16B1EE-53C7-4C56-9ED6-D52EB82F8065}"/>
              </a:ext>
            </a:extLst>
          </p:cNvPr>
          <p:cNvSpPr txBox="1">
            <a:spLocks noChangeArrowheads="1"/>
          </p:cNvSpPr>
          <p:nvPr/>
        </p:nvSpPr>
        <p:spPr bwMode="auto">
          <a:xfrm>
            <a:off x="18058" y="1511300"/>
            <a:ext cx="5497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tr-TR"/>
            </a:defPPr>
            <a:lvl1pPr algn="l" rtl="0" fontAlgn="base">
              <a:spcBef>
                <a:spcPct val="0"/>
              </a:spcBef>
              <a:spcAft>
                <a:spcPct val="0"/>
              </a:spcAft>
              <a:defRPr sz="3200" kern="1200">
                <a:solidFill>
                  <a:schemeClr val="tx1"/>
                </a:solidFill>
                <a:latin typeface="Palatino Linotype" panose="02040502050505030304" pitchFamily="18" charset="0"/>
                <a:ea typeface="+mn-ea"/>
                <a:cs typeface="+mn-cs"/>
              </a:defRPr>
            </a:lvl1pPr>
            <a:lvl2pPr marL="457200" algn="l" rtl="0" fontAlgn="base">
              <a:spcBef>
                <a:spcPct val="0"/>
              </a:spcBef>
              <a:spcAft>
                <a:spcPct val="0"/>
              </a:spcAft>
              <a:defRPr sz="3200" kern="1200">
                <a:solidFill>
                  <a:schemeClr val="tx1"/>
                </a:solidFill>
                <a:latin typeface="Palatino Linotype" panose="02040502050505030304" pitchFamily="18" charset="0"/>
                <a:ea typeface="+mn-ea"/>
                <a:cs typeface="+mn-cs"/>
              </a:defRPr>
            </a:lvl2pPr>
            <a:lvl3pPr marL="914400" algn="l" rtl="0" fontAlgn="base">
              <a:spcBef>
                <a:spcPct val="0"/>
              </a:spcBef>
              <a:spcAft>
                <a:spcPct val="0"/>
              </a:spcAft>
              <a:defRPr sz="3200" kern="1200">
                <a:solidFill>
                  <a:schemeClr val="tx1"/>
                </a:solidFill>
                <a:latin typeface="Palatino Linotype" panose="02040502050505030304" pitchFamily="18" charset="0"/>
                <a:ea typeface="+mn-ea"/>
                <a:cs typeface="+mn-cs"/>
              </a:defRPr>
            </a:lvl3pPr>
            <a:lvl4pPr marL="1371600" algn="l" rtl="0" fontAlgn="base">
              <a:spcBef>
                <a:spcPct val="0"/>
              </a:spcBef>
              <a:spcAft>
                <a:spcPct val="0"/>
              </a:spcAft>
              <a:defRPr sz="3200" kern="1200">
                <a:solidFill>
                  <a:schemeClr val="tx1"/>
                </a:solidFill>
                <a:latin typeface="Palatino Linotype" panose="02040502050505030304" pitchFamily="18" charset="0"/>
                <a:ea typeface="+mn-ea"/>
                <a:cs typeface="+mn-cs"/>
              </a:defRPr>
            </a:lvl4pPr>
            <a:lvl5pPr marL="1828800" algn="l" rtl="0" fontAlgn="base">
              <a:spcBef>
                <a:spcPct val="0"/>
              </a:spcBef>
              <a:spcAft>
                <a:spcPct val="0"/>
              </a:spcAft>
              <a:defRPr sz="3200" kern="1200">
                <a:solidFill>
                  <a:schemeClr val="tx1"/>
                </a:solidFill>
                <a:latin typeface="Palatino Linotype" panose="02040502050505030304" pitchFamily="18" charset="0"/>
                <a:ea typeface="+mn-ea"/>
                <a:cs typeface="+mn-cs"/>
              </a:defRPr>
            </a:lvl5pPr>
            <a:lvl6pPr marL="2286000" algn="l" defTabSz="914400" rtl="0" eaLnBrk="1" latinLnBrk="0" hangingPunct="1">
              <a:defRPr sz="3200" kern="1200">
                <a:solidFill>
                  <a:schemeClr val="tx1"/>
                </a:solidFill>
                <a:latin typeface="Palatino Linotype" panose="02040502050505030304" pitchFamily="18" charset="0"/>
                <a:ea typeface="+mn-ea"/>
                <a:cs typeface="+mn-cs"/>
              </a:defRPr>
            </a:lvl6pPr>
            <a:lvl7pPr marL="2743200" algn="l" defTabSz="914400" rtl="0" eaLnBrk="1" latinLnBrk="0" hangingPunct="1">
              <a:defRPr sz="3200" kern="1200">
                <a:solidFill>
                  <a:schemeClr val="tx1"/>
                </a:solidFill>
                <a:latin typeface="Palatino Linotype" panose="02040502050505030304" pitchFamily="18" charset="0"/>
                <a:ea typeface="+mn-ea"/>
                <a:cs typeface="+mn-cs"/>
              </a:defRPr>
            </a:lvl7pPr>
            <a:lvl8pPr marL="3200400" algn="l" defTabSz="914400" rtl="0" eaLnBrk="1" latinLnBrk="0" hangingPunct="1">
              <a:defRPr sz="3200" kern="1200">
                <a:solidFill>
                  <a:schemeClr val="tx1"/>
                </a:solidFill>
                <a:latin typeface="Palatino Linotype" panose="02040502050505030304" pitchFamily="18" charset="0"/>
                <a:ea typeface="+mn-ea"/>
                <a:cs typeface="+mn-cs"/>
              </a:defRPr>
            </a:lvl8pPr>
            <a:lvl9pPr marL="3657600" algn="l" defTabSz="914400" rtl="0" eaLnBrk="1" latinLnBrk="0" hangingPunct="1">
              <a:defRPr sz="3200" kern="1200">
                <a:solidFill>
                  <a:schemeClr val="tx1"/>
                </a:solidFill>
                <a:latin typeface="Palatino Linotype" panose="02040502050505030304" pitchFamily="18" charset="0"/>
                <a:ea typeface="+mn-ea"/>
                <a:cs typeface="+mn-cs"/>
              </a:defRPr>
            </a:lvl9pPr>
          </a:lstStyle>
          <a:p>
            <a:pPr eaLnBrk="1" hangingPunct="1"/>
            <a:r>
              <a:rPr lang="tr-TR" altLang="en-US" sz="2800">
                <a:latin typeface="Lucida Bright" panose="02040602050505020304" pitchFamily="18" charset="0"/>
              </a:rPr>
              <a:t>Training examples of a person</a:t>
            </a:r>
          </a:p>
        </p:txBody>
      </p:sp>
      <p:sp>
        <p:nvSpPr>
          <p:cNvPr id="15" name="Text Box 26">
            <a:extLst>
              <a:ext uri="{FF2B5EF4-FFF2-40B4-BE49-F238E27FC236}">
                <a16:creationId xmlns:a16="http://schemas.microsoft.com/office/drawing/2014/main" id="{8B7B261D-94F8-49B2-8E21-12D72840955F}"/>
              </a:ext>
            </a:extLst>
          </p:cNvPr>
          <p:cNvSpPr txBox="1">
            <a:spLocks noChangeArrowheads="1"/>
          </p:cNvSpPr>
          <p:nvPr/>
        </p:nvSpPr>
        <p:spPr bwMode="auto">
          <a:xfrm>
            <a:off x="13719" y="3344200"/>
            <a:ext cx="22669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tr-TR"/>
            </a:defPPr>
            <a:lvl1pPr algn="l" rtl="0" fontAlgn="base">
              <a:spcBef>
                <a:spcPct val="0"/>
              </a:spcBef>
              <a:spcAft>
                <a:spcPct val="0"/>
              </a:spcAft>
              <a:defRPr sz="3200" kern="1200">
                <a:solidFill>
                  <a:schemeClr val="tx1"/>
                </a:solidFill>
                <a:latin typeface="Palatino Linotype" panose="02040502050505030304" pitchFamily="18" charset="0"/>
                <a:ea typeface="+mn-ea"/>
                <a:cs typeface="+mn-cs"/>
              </a:defRPr>
            </a:lvl1pPr>
            <a:lvl2pPr marL="457200" algn="l" rtl="0" fontAlgn="base">
              <a:spcBef>
                <a:spcPct val="0"/>
              </a:spcBef>
              <a:spcAft>
                <a:spcPct val="0"/>
              </a:spcAft>
              <a:defRPr sz="3200" kern="1200">
                <a:solidFill>
                  <a:schemeClr val="tx1"/>
                </a:solidFill>
                <a:latin typeface="Palatino Linotype" panose="02040502050505030304" pitchFamily="18" charset="0"/>
                <a:ea typeface="+mn-ea"/>
                <a:cs typeface="+mn-cs"/>
              </a:defRPr>
            </a:lvl2pPr>
            <a:lvl3pPr marL="914400" algn="l" rtl="0" fontAlgn="base">
              <a:spcBef>
                <a:spcPct val="0"/>
              </a:spcBef>
              <a:spcAft>
                <a:spcPct val="0"/>
              </a:spcAft>
              <a:defRPr sz="3200" kern="1200">
                <a:solidFill>
                  <a:schemeClr val="tx1"/>
                </a:solidFill>
                <a:latin typeface="Palatino Linotype" panose="02040502050505030304" pitchFamily="18" charset="0"/>
                <a:ea typeface="+mn-ea"/>
                <a:cs typeface="+mn-cs"/>
              </a:defRPr>
            </a:lvl3pPr>
            <a:lvl4pPr marL="1371600" algn="l" rtl="0" fontAlgn="base">
              <a:spcBef>
                <a:spcPct val="0"/>
              </a:spcBef>
              <a:spcAft>
                <a:spcPct val="0"/>
              </a:spcAft>
              <a:defRPr sz="3200" kern="1200">
                <a:solidFill>
                  <a:schemeClr val="tx1"/>
                </a:solidFill>
                <a:latin typeface="Palatino Linotype" panose="02040502050505030304" pitchFamily="18" charset="0"/>
                <a:ea typeface="+mn-ea"/>
                <a:cs typeface="+mn-cs"/>
              </a:defRPr>
            </a:lvl4pPr>
            <a:lvl5pPr marL="1828800" algn="l" rtl="0" fontAlgn="base">
              <a:spcBef>
                <a:spcPct val="0"/>
              </a:spcBef>
              <a:spcAft>
                <a:spcPct val="0"/>
              </a:spcAft>
              <a:defRPr sz="3200" kern="1200">
                <a:solidFill>
                  <a:schemeClr val="tx1"/>
                </a:solidFill>
                <a:latin typeface="Palatino Linotype" panose="02040502050505030304" pitchFamily="18" charset="0"/>
                <a:ea typeface="+mn-ea"/>
                <a:cs typeface="+mn-cs"/>
              </a:defRPr>
            </a:lvl5pPr>
            <a:lvl6pPr marL="2286000" algn="l" defTabSz="914400" rtl="0" eaLnBrk="1" latinLnBrk="0" hangingPunct="1">
              <a:defRPr sz="3200" kern="1200">
                <a:solidFill>
                  <a:schemeClr val="tx1"/>
                </a:solidFill>
                <a:latin typeface="Palatino Linotype" panose="02040502050505030304" pitchFamily="18" charset="0"/>
                <a:ea typeface="+mn-ea"/>
                <a:cs typeface="+mn-cs"/>
              </a:defRPr>
            </a:lvl6pPr>
            <a:lvl7pPr marL="2743200" algn="l" defTabSz="914400" rtl="0" eaLnBrk="1" latinLnBrk="0" hangingPunct="1">
              <a:defRPr sz="3200" kern="1200">
                <a:solidFill>
                  <a:schemeClr val="tx1"/>
                </a:solidFill>
                <a:latin typeface="Palatino Linotype" panose="02040502050505030304" pitchFamily="18" charset="0"/>
                <a:ea typeface="+mn-ea"/>
                <a:cs typeface="+mn-cs"/>
              </a:defRPr>
            </a:lvl7pPr>
            <a:lvl8pPr marL="3200400" algn="l" defTabSz="914400" rtl="0" eaLnBrk="1" latinLnBrk="0" hangingPunct="1">
              <a:defRPr sz="3200" kern="1200">
                <a:solidFill>
                  <a:schemeClr val="tx1"/>
                </a:solidFill>
                <a:latin typeface="Palatino Linotype" panose="02040502050505030304" pitchFamily="18" charset="0"/>
                <a:ea typeface="+mn-ea"/>
                <a:cs typeface="+mn-cs"/>
              </a:defRPr>
            </a:lvl8pPr>
            <a:lvl9pPr marL="3657600" algn="l" defTabSz="914400" rtl="0" eaLnBrk="1" latinLnBrk="0" hangingPunct="1">
              <a:defRPr sz="3200" kern="1200">
                <a:solidFill>
                  <a:schemeClr val="tx1"/>
                </a:solidFill>
                <a:latin typeface="Palatino Linotype" panose="02040502050505030304" pitchFamily="18" charset="0"/>
                <a:ea typeface="+mn-ea"/>
                <a:cs typeface="+mn-cs"/>
              </a:defRPr>
            </a:lvl9pPr>
          </a:lstStyle>
          <a:p>
            <a:pPr eaLnBrk="1" hangingPunct="1"/>
            <a:r>
              <a:rPr lang="tr-TR" altLang="en-US" sz="2800">
                <a:latin typeface="Lucida Bright" panose="02040602050505020304" pitchFamily="18" charset="0"/>
              </a:rPr>
              <a:t>Test images</a:t>
            </a:r>
          </a:p>
        </p:txBody>
      </p:sp>
      <p:sp>
        <p:nvSpPr>
          <p:cNvPr id="16" name="Text Box 27">
            <a:extLst>
              <a:ext uri="{FF2B5EF4-FFF2-40B4-BE49-F238E27FC236}">
                <a16:creationId xmlns:a16="http://schemas.microsoft.com/office/drawing/2014/main" id="{3C380E10-B357-49C2-AAF6-B2B88F3AA199}"/>
              </a:ext>
            </a:extLst>
          </p:cNvPr>
          <p:cNvSpPr txBox="1">
            <a:spLocks noChangeArrowheads="1"/>
          </p:cNvSpPr>
          <p:nvPr/>
        </p:nvSpPr>
        <p:spPr bwMode="auto">
          <a:xfrm>
            <a:off x="7410" y="5486400"/>
            <a:ext cx="532709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tr-TR"/>
            </a:defPPr>
            <a:lvl1pPr algn="l" rtl="0" fontAlgn="base">
              <a:spcBef>
                <a:spcPct val="0"/>
              </a:spcBef>
              <a:spcAft>
                <a:spcPct val="0"/>
              </a:spcAft>
              <a:defRPr sz="3200" kern="1200">
                <a:solidFill>
                  <a:schemeClr val="tx1"/>
                </a:solidFill>
                <a:latin typeface="Palatino Linotype" panose="02040502050505030304" pitchFamily="18" charset="0"/>
                <a:ea typeface="+mn-ea"/>
                <a:cs typeface="+mn-cs"/>
              </a:defRPr>
            </a:lvl1pPr>
            <a:lvl2pPr marL="457200" algn="l" rtl="0" fontAlgn="base">
              <a:spcBef>
                <a:spcPct val="0"/>
              </a:spcBef>
              <a:spcAft>
                <a:spcPct val="0"/>
              </a:spcAft>
              <a:defRPr sz="3200" kern="1200">
                <a:solidFill>
                  <a:schemeClr val="tx1"/>
                </a:solidFill>
                <a:latin typeface="Palatino Linotype" panose="02040502050505030304" pitchFamily="18" charset="0"/>
                <a:ea typeface="+mn-ea"/>
                <a:cs typeface="+mn-cs"/>
              </a:defRPr>
            </a:lvl2pPr>
            <a:lvl3pPr marL="914400" algn="l" rtl="0" fontAlgn="base">
              <a:spcBef>
                <a:spcPct val="0"/>
              </a:spcBef>
              <a:spcAft>
                <a:spcPct val="0"/>
              </a:spcAft>
              <a:defRPr sz="3200" kern="1200">
                <a:solidFill>
                  <a:schemeClr val="tx1"/>
                </a:solidFill>
                <a:latin typeface="Palatino Linotype" panose="02040502050505030304" pitchFamily="18" charset="0"/>
                <a:ea typeface="+mn-ea"/>
                <a:cs typeface="+mn-cs"/>
              </a:defRPr>
            </a:lvl3pPr>
            <a:lvl4pPr marL="1371600" algn="l" rtl="0" fontAlgn="base">
              <a:spcBef>
                <a:spcPct val="0"/>
              </a:spcBef>
              <a:spcAft>
                <a:spcPct val="0"/>
              </a:spcAft>
              <a:defRPr sz="3200" kern="1200">
                <a:solidFill>
                  <a:schemeClr val="tx1"/>
                </a:solidFill>
                <a:latin typeface="Palatino Linotype" panose="02040502050505030304" pitchFamily="18" charset="0"/>
                <a:ea typeface="+mn-ea"/>
                <a:cs typeface="+mn-cs"/>
              </a:defRPr>
            </a:lvl4pPr>
            <a:lvl5pPr marL="1828800" algn="l" rtl="0" fontAlgn="base">
              <a:spcBef>
                <a:spcPct val="0"/>
              </a:spcBef>
              <a:spcAft>
                <a:spcPct val="0"/>
              </a:spcAft>
              <a:defRPr sz="3200" kern="1200">
                <a:solidFill>
                  <a:schemeClr val="tx1"/>
                </a:solidFill>
                <a:latin typeface="Palatino Linotype" panose="02040502050505030304" pitchFamily="18" charset="0"/>
                <a:ea typeface="+mn-ea"/>
                <a:cs typeface="+mn-cs"/>
              </a:defRPr>
            </a:lvl5pPr>
            <a:lvl6pPr marL="2286000" algn="l" defTabSz="914400" rtl="0" eaLnBrk="1" latinLnBrk="0" hangingPunct="1">
              <a:defRPr sz="3200" kern="1200">
                <a:solidFill>
                  <a:schemeClr val="tx1"/>
                </a:solidFill>
                <a:latin typeface="Palatino Linotype" panose="02040502050505030304" pitchFamily="18" charset="0"/>
                <a:ea typeface="+mn-ea"/>
                <a:cs typeface="+mn-cs"/>
              </a:defRPr>
            </a:lvl6pPr>
            <a:lvl7pPr marL="2743200" algn="l" defTabSz="914400" rtl="0" eaLnBrk="1" latinLnBrk="0" hangingPunct="1">
              <a:defRPr sz="3200" kern="1200">
                <a:solidFill>
                  <a:schemeClr val="tx1"/>
                </a:solidFill>
                <a:latin typeface="Palatino Linotype" panose="02040502050505030304" pitchFamily="18" charset="0"/>
                <a:ea typeface="+mn-ea"/>
                <a:cs typeface="+mn-cs"/>
              </a:defRPr>
            </a:lvl7pPr>
            <a:lvl8pPr marL="3200400" algn="l" defTabSz="914400" rtl="0" eaLnBrk="1" latinLnBrk="0" hangingPunct="1">
              <a:defRPr sz="3200" kern="1200">
                <a:solidFill>
                  <a:schemeClr val="tx1"/>
                </a:solidFill>
                <a:latin typeface="Palatino Linotype" panose="02040502050505030304" pitchFamily="18" charset="0"/>
                <a:ea typeface="+mn-ea"/>
                <a:cs typeface="+mn-cs"/>
              </a:defRPr>
            </a:lvl8pPr>
            <a:lvl9pPr marL="3657600" algn="l" defTabSz="914400" rtl="0" eaLnBrk="1" latinLnBrk="0" hangingPunct="1">
              <a:defRPr sz="3200" kern="1200">
                <a:solidFill>
                  <a:schemeClr val="tx1"/>
                </a:solidFill>
                <a:latin typeface="Palatino Linotype" panose="02040502050505030304" pitchFamily="18" charset="0"/>
                <a:ea typeface="+mn-ea"/>
                <a:cs typeface="+mn-cs"/>
              </a:defRPr>
            </a:lvl9pPr>
          </a:lstStyle>
          <a:p>
            <a:pPr eaLnBrk="1" hangingPunct="1"/>
            <a:r>
              <a:rPr lang="tr-TR" altLang="en-US" sz="2400">
                <a:latin typeface="Lucida Bright" panose="02040602050505020304" pitchFamily="18" charset="0"/>
              </a:rPr>
              <a:t>AT&amp;T Laboratories, Cambridge UK</a:t>
            </a:r>
          </a:p>
          <a:p>
            <a:pPr eaLnBrk="1" hangingPunct="1"/>
            <a:r>
              <a:rPr lang="tr-TR" altLang="en-US" sz="1400">
                <a:latin typeface="Lucida Bright" panose="02040602050505020304" pitchFamily="18" charset="0"/>
              </a:rPr>
              <a:t>http://www.uk.research.att.com/facedatabase.html</a:t>
            </a:r>
          </a:p>
        </p:txBody>
      </p:sp>
      <p:pic>
        <p:nvPicPr>
          <p:cNvPr id="17" name="Picture 4" descr="C:\WIN98\Profiles\Yishay\Desktop\papers\rl\talk\robot+ball.jpg">
            <a:extLst>
              <a:ext uri="{FF2B5EF4-FFF2-40B4-BE49-F238E27FC236}">
                <a16:creationId xmlns:a16="http://schemas.microsoft.com/office/drawing/2014/main" id="{DC7BBC08-B54D-4F34-B14B-7A4B0A8670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9962" y="2044699"/>
            <a:ext cx="4978401" cy="4123216"/>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25">
            <a:extLst>
              <a:ext uri="{FF2B5EF4-FFF2-40B4-BE49-F238E27FC236}">
                <a16:creationId xmlns:a16="http://schemas.microsoft.com/office/drawing/2014/main" id="{BE652F9C-FBF0-4903-9BB9-99BAB92808B8}"/>
              </a:ext>
            </a:extLst>
          </p:cNvPr>
          <p:cNvSpPr txBox="1">
            <a:spLocks noChangeArrowheads="1"/>
          </p:cNvSpPr>
          <p:nvPr/>
        </p:nvSpPr>
        <p:spPr bwMode="auto">
          <a:xfrm>
            <a:off x="5748626" y="1511300"/>
            <a:ext cx="25859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tr-TR"/>
            </a:defPPr>
            <a:lvl1pPr algn="l" rtl="0" fontAlgn="base">
              <a:spcBef>
                <a:spcPct val="0"/>
              </a:spcBef>
              <a:spcAft>
                <a:spcPct val="0"/>
              </a:spcAft>
              <a:defRPr sz="3200" kern="1200">
                <a:solidFill>
                  <a:schemeClr val="tx1"/>
                </a:solidFill>
                <a:latin typeface="Palatino Linotype" panose="02040502050505030304" pitchFamily="18" charset="0"/>
                <a:ea typeface="+mn-ea"/>
                <a:cs typeface="+mn-cs"/>
              </a:defRPr>
            </a:lvl1pPr>
            <a:lvl2pPr marL="457200" algn="l" rtl="0" fontAlgn="base">
              <a:spcBef>
                <a:spcPct val="0"/>
              </a:spcBef>
              <a:spcAft>
                <a:spcPct val="0"/>
              </a:spcAft>
              <a:defRPr sz="3200" kern="1200">
                <a:solidFill>
                  <a:schemeClr val="tx1"/>
                </a:solidFill>
                <a:latin typeface="Palatino Linotype" panose="02040502050505030304" pitchFamily="18" charset="0"/>
                <a:ea typeface="+mn-ea"/>
                <a:cs typeface="+mn-cs"/>
              </a:defRPr>
            </a:lvl2pPr>
            <a:lvl3pPr marL="914400" algn="l" rtl="0" fontAlgn="base">
              <a:spcBef>
                <a:spcPct val="0"/>
              </a:spcBef>
              <a:spcAft>
                <a:spcPct val="0"/>
              </a:spcAft>
              <a:defRPr sz="3200" kern="1200">
                <a:solidFill>
                  <a:schemeClr val="tx1"/>
                </a:solidFill>
                <a:latin typeface="Palatino Linotype" panose="02040502050505030304" pitchFamily="18" charset="0"/>
                <a:ea typeface="+mn-ea"/>
                <a:cs typeface="+mn-cs"/>
              </a:defRPr>
            </a:lvl3pPr>
            <a:lvl4pPr marL="1371600" algn="l" rtl="0" fontAlgn="base">
              <a:spcBef>
                <a:spcPct val="0"/>
              </a:spcBef>
              <a:spcAft>
                <a:spcPct val="0"/>
              </a:spcAft>
              <a:defRPr sz="3200" kern="1200">
                <a:solidFill>
                  <a:schemeClr val="tx1"/>
                </a:solidFill>
                <a:latin typeface="Palatino Linotype" panose="02040502050505030304" pitchFamily="18" charset="0"/>
                <a:ea typeface="+mn-ea"/>
                <a:cs typeface="+mn-cs"/>
              </a:defRPr>
            </a:lvl4pPr>
            <a:lvl5pPr marL="1828800" algn="l" rtl="0" fontAlgn="base">
              <a:spcBef>
                <a:spcPct val="0"/>
              </a:spcBef>
              <a:spcAft>
                <a:spcPct val="0"/>
              </a:spcAft>
              <a:defRPr sz="3200" kern="1200">
                <a:solidFill>
                  <a:schemeClr val="tx1"/>
                </a:solidFill>
                <a:latin typeface="Palatino Linotype" panose="02040502050505030304" pitchFamily="18" charset="0"/>
                <a:ea typeface="+mn-ea"/>
                <a:cs typeface="+mn-cs"/>
              </a:defRPr>
            </a:lvl5pPr>
            <a:lvl6pPr marL="2286000" algn="l" defTabSz="914400" rtl="0" eaLnBrk="1" latinLnBrk="0" hangingPunct="1">
              <a:defRPr sz="3200" kern="1200">
                <a:solidFill>
                  <a:schemeClr val="tx1"/>
                </a:solidFill>
                <a:latin typeface="Palatino Linotype" panose="02040502050505030304" pitchFamily="18" charset="0"/>
                <a:ea typeface="+mn-ea"/>
                <a:cs typeface="+mn-cs"/>
              </a:defRPr>
            </a:lvl6pPr>
            <a:lvl7pPr marL="2743200" algn="l" defTabSz="914400" rtl="0" eaLnBrk="1" latinLnBrk="0" hangingPunct="1">
              <a:defRPr sz="3200" kern="1200">
                <a:solidFill>
                  <a:schemeClr val="tx1"/>
                </a:solidFill>
                <a:latin typeface="Palatino Linotype" panose="02040502050505030304" pitchFamily="18" charset="0"/>
                <a:ea typeface="+mn-ea"/>
                <a:cs typeface="+mn-cs"/>
              </a:defRPr>
            </a:lvl7pPr>
            <a:lvl8pPr marL="3200400" algn="l" defTabSz="914400" rtl="0" eaLnBrk="1" latinLnBrk="0" hangingPunct="1">
              <a:defRPr sz="3200" kern="1200">
                <a:solidFill>
                  <a:schemeClr val="tx1"/>
                </a:solidFill>
                <a:latin typeface="Palatino Linotype" panose="02040502050505030304" pitchFamily="18" charset="0"/>
                <a:ea typeface="+mn-ea"/>
                <a:cs typeface="+mn-cs"/>
              </a:defRPr>
            </a:lvl8pPr>
            <a:lvl9pPr marL="3657600" algn="l" defTabSz="914400" rtl="0" eaLnBrk="1" latinLnBrk="0" hangingPunct="1">
              <a:defRPr sz="3200" kern="1200">
                <a:solidFill>
                  <a:schemeClr val="tx1"/>
                </a:solidFill>
                <a:latin typeface="Palatino Linotype" panose="02040502050505030304" pitchFamily="18" charset="0"/>
                <a:ea typeface="+mn-ea"/>
                <a:cs typeface="+mn-cs"/>
              </a:defRPr>
            </a:lvl9pPr>
          </a:lstStyle>
          <a:p>
            <a:pPr eaLnBrk="1" hangingPunct="1"/>
            <a:r>
              <a:rPr lang="en-US" altLang="en-US" sz="2800">
                <a:latin typeface="Lucida Bright" panose="02040602050505020304" pitchFamily="18" charset="0"/>
              </a:rPr>
              <a:t>Robot control</a:t>
            </a:r>
            <a:endParaRPr lang="tr-TR" altLang="en-US" sz="2800">
              <a:latin typeface="Lucida Bright" panose="02040602050505020304" pitchFamily="18" charset="0"/>
            </a:endParaRPr>
          </a:p>
        </p:txBody>
      </p:sp>
    </p:spTree>
    <p:extLst>
      <p:ext uri="{BB962C8B-B14F-4D97-AF65-F5344CB8AC3E}">
        <p14:creationId xmlns:p14="http://schemas.microsoft.com/office/powerpoint/2010/main" val="2031300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643BF-90C0-46F2-896F-5F951E2D49F2}"/>
              </a:ext>
            </a:extLst>
          </p:cNvPr>
          <p:cNvSpPr>
            <a:spLocks noGrp="1"/>
          </p:cNvSpPr>
          <p:nvPr>
            <p:ph type="title"/>
          </p:nvPr>
        </p:nvSpPr>
        <p:spPr/>
        <p:txBody>
          <a:bodyPr/>
          <a:lstStyle/>
          <a:p>
            <a:r>
              <a:rPr lang="tr-TR" altLang="en-US"/>
              <a:t>Applications</a:t>
            </a:r>
            <a:r>
              <a:rPr lang="en-US" altLang="en-US"/>
              <a:t> – Ứng dụng</a:t>
            </a:r>
            <a:endParaRPr lang="en-US"/>
          </a:p>
        </p:txBody>
      </p:sp>
      <p:sp>
        <p:nvSpPr>
          <p:cNvPr id="2" name="Content Placeholder 1">
            <a:extLst>
              <a:ext uri="{FF2B5EF4-FFF2-40B4-BE49-F238E27FC236}">
                <a16:creationId xmlns:a16="http://schemas.microsoft.com/office/drawing/2014/main" id="{80077C9F-69B9-497A-9D6D-24A6D9C383F2}"/>
              </a:ext>
            </a:extLst>
          </p:cNvPr>
          <p:cNvSpPr>
            <a:spLocks noGrp="1"/>
          </p:cNvSpPr>
          <p:nvPr>
            <p:ph idx="1"/>
          </p:nvPr>
        </p:nvSpPr>
        <p:spPr/>
        <p:txBody>
          <a:bodyPr/>
          <a:lstStyle/>
          <a:p>
            <a:pPr marL="565150" indent="-514350">
              <a:buFont typeface="+mj-lt"/>
              <a:buAutoNum type="arabicPeriod"/>
            </a:pPr>
            <a:r>
              <a:rPr lang="en-US"/>
              <a:t>Web search – </a:t>
            </a:r>
            <a:r>
              <a:rPr lang="en-US">
                <a:solidFill>
                  <a:srgbClr val="FF0000"/>
                </a:solidFill>
              </a:rPr>
              <a:t>Tìm kiếm trên web</a:t>
            </a:r>
            <a:r>
              <a:rPr lang="en-US"/>
              <a:t>.</a:t>
            </a:r>
          </a:p>
          <a:p>
            <a:pPr marL="565150" indent="-514350">
              <a:buFont typeface="+mj-lt"/>
              <a:buAutoNum type="arabicPeriod"/>
            </a:pPr>
            <a:r>
              <a:rPr lang="en-US"/>
              <a:t>Computational biology – </a:t>
            </a:r>
            <a:r>
              <a:rPr lang="en-US">
                <a:solidFill>
                  <a:srgbClr val="FF0000"/>
                </a:solidFill>
              </a:rPr>
              <a:t>Sinh học tính toán</a:t>
            </a:r>
            <a:r>
              <a:rPr lang="en-US"/>
              <a:t>.</a:t>
            </a:r>
          </a:p>
          <a:p>
            <a:pPr marL="565150" indent="-514350">
              <a:buFont typeface="+mj-lt"/>
              <a:buAutoNum type="arabicPeriod"/>
            </a:pPr>
            <a:r>
              <a:rPr lang="en-US"/>
              <a:t>Finance – </a:t>
            </a:r>
            <a:r>
              <a:rPr lang="en-US">
                <a:solidFill>
                  <a:srgbClr val="FF0000"/>
                </a:solidFill>
              </a:rPr>
              <a:t>Tài chính</a:t>
            </a:r>
            <a:r>
              <a:rPr lang="en-US"/>
              <a:t>.</a:t>
            </a:r>
          </a:p>
          <a:p>
            <a:pPr marL="565150" indent="-514350">
              <a:buFont typeface="+mj-lt"/>
              <a:buAutoNum type="arabicPeriod"/>
            </a:pPr>
            <a:r>
              <a:rPr lang="en-US"/>
              <a:t>E-commerce – </a:t>
            </a:r>
            <a:r>
              <a:rPr lang="en-US">
                <a:solidFill>
                  <a:srgbClr val="FF0000"/>
                </a:solidFill>
              </a:rPr>
              <a:t>Th</a:t>
            </a:r>
            <a:r>
              <a:rPr lang="vi-VN">
                <a:solidFill>
                  <a:srgbClr val="FF0000"/>
                </a:solidFill>
              </a:rPr>
              <a:t>ư</a:t>
            </a:r>
            <a:r>
              <a:rPr lang="en-US">
                <a:solidFill>
                  <a:srgbClr val="FF0000"/>
                </a:solidFill>
              </a:rPr>
              <a:t>ơng mại điện tử</a:t>
            </a:r>
            <a:r>
              <a:rPr lang="en-US"/>
              <a:t>.</a:t>
            </a:r>
          </a:p>
          <a:p>
            <a:pPr marL="565150" indent="-514350">
              <a:buFont typeface="+mj-lt"/>
              <a:buAutoNum type="arabicPeriod"/>
            </a:pPr>
            <a:r>
              <a:rPr lang="en-US"/>
              <a:t>Space exploration – </a:t>
            </a:r>
            <a:r>
              <a:rPr lang="en-US">
                <a:solidFill>
                  <a:srgbClr val="FF0000"/>
                </a:solidFill>
              </a:rPr>
              <a:t>Khám phá không gian</a:t>
            </a:r>
            <a:r>
              <a:rPr lang="en-US"/>
              <a:t>.</a:t>
            </a:r>
          </a:p>
          <a:p>
            <a:pPr marL="565150" indent="-514350">
              <a:buFont typeface="+mj-lt"/>
              <a:buAutoNum type="arabicPeriod"/>
            </a:pPr>
            <a:r>
              <a:rPr lang="en-US"/>
              <a:t>Robotics – </a:t>
            </a:r>
            <a:r>
              <a:rPr lang="en-US">
                <a:solidFill>
                  <a:srgbClr val="FF0000"/>
                </a:solidFill>
              </a:rPr>
              <a:t>Rô bốt</a:t>
            </a:r>
            <a:r>
              <a:rPr lang="en-US"/>
              <a:t>.</a:t>
            </a:r>
          </a:p>
          <a:p>
            <a:pPr marL="565150" indent="-514350">
              <a:buFont typeface="+mj-lt"/>
              <a:buAutoNum type="arabicPeriod"/>
            </a:pPr>
            <a:r>
              <a:rPr lang="en-US"/>
              <a:t>Information extraction – </a:t>
            </a:r>
            <a:r>
              <a:rPr lang="en-US">
                <a:solidFill>
                  <a:srgbClr val="FF0000"/>
                </a:solidFill>
              </a:rPr>
              <a:t>Rút trích thông tin</a:t>
            </a:r>
            <a:r>
              <a:rPr lang="en-US"/>
              <a:t>.</a:t>
            </a:r>
          </a:p>
          <a:p>
            <a:pPr marL="565150" indent="-514350">
              <a:buFont typeface="+mj-lt"/>
              <a:buAutoNum type="arabicPeriod"/>
            </a:pPr>
            <a:r>
              <a:rPr lang="en-US"/>
              <a:t>Social networks – </a:t>
            </a:r>
            <a:r>
              <a:rPr lang="en-US">
                <a:solidFill>
                  <a:srgbClr val="FF0000"/>
                </a:solidFill>
              </a:rPr>
              <a:t>Mạng xã hội</a:t>
            </a:r>
            <a:r>
              <a:rPr lang="en-US"/>
              <a:t>.</a:t>
            </a:r>
          </a:p>
        </p:txBody>
      </p:sp>
      <p:sp>
        <p:nvSpPr>
          <p:cNvPr id="3" name="Content Placeholder 2">
            <a:extLst>
              <a:ext uri="{FF2B5EF4-FFF2-40B4-BE49-F238E27FC236}">
                <a16:creationId xmlns:a16="http://schemas.microsoft.com/office/drawing/2014/main" id="{629E2C5A-24B8-41F9-9386-CA2B0A2B8B89}"/>
              </a:ext>
            </a:extLst>
          </p:cNvPr>
          <p:cNvSpPr>
            <a:spLocks noGrp="1"/>
          </p:cNvSpPr>
          <p:nvPr>
            <p:ph idx="16"/>
          </p:nvPr>
        </p:nvSpPr>
        <p:spPr/>
        <p:txBody>
          <a:bodyPr/>
          <a:lstStyle/>
          <a:p>
            <a:r>
              <a:rPr lang="en-US"/>
              <a:t>https://en.wikipedia.org/wiki/Machine_learning</a:t>
            </a:r>
          </a:p>
        </p:txBody>
      </p:sp>
      <p:pic>
        <p:nvPicPr>
          <p:cNvPr id="7" name="Picture 2" descr="Kết quả hình ảnh cho Web search&quot;">
            <a:extLst>
              <a:ext uri="{FF2B5EF4-FFF2-40B4-BE49-F238E27FC236}">
                <a16:creationId xmlns:a16="http://schemas.microsoft.com/office/drawing/2014/main" id="{61272906-B467-4AA2-AA05-03ED5239D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4513" y="634586"/>
            <a:ext cx="3181350" cy="20726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Kết quả hình ảnh cho Social networks&quot;">
            <a:extLst>
              <a:ext uri="{FF2B5EF4-FFF2-40B4-BE49-F238E27FC236}">
                <a16:creationId xmlns:a16="http://schemas.microsoft.com/office/drawing/2014/main" id="{7262FD04-E05A-42F0-9592-0E5B7BD44E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4513" y="4027844"/>
            <a:ext cx="3157638" cy="21080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Kết quả hình ảnh cho E-commerce&quot;">
            <a:extLst>
              <a:ext uri="{FF2B5EF4-FFF2-40B4-BE49-F238E27FC236}">
                <a16:creationId xmlns:a16="http://schemas.microsoft.com/office/drawing/2014/main" id="{4EE12EF1-D23A-4A53-A93F-458910900F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4513" y="2481520"/>
            <a:ext cx="31813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2152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643BF-90C0-46F2-896F-5F951E2D49F2}"/>
              </a:ext>
            </a:extLst>
          </p:cNvPr>
          <p:cNvSpPr>
            <a:spLocks noGrp="1"/>
          </p:cNvSpPr>
          <p:nvPr>
            <p:ph type="title"/>
          </p:nvPr>
        </p:nvSpPr>
        <p:spPr/>
        <p:txBody>
          <a:bodyPr/>
          <a:lstStyle/>
          <a:p>
            <a:r>
              <a:rPr lang="tr-TR" altLang="en-US"/>
              <a:t>Applications</a:t>
            </a:r>
            <a:r>
              <a:rPr lang="en-US" altLang="en-US"/>
              <a:t> – Ứng dụng</a:t>
            </a:r>
            <a:endParaRPr lang="en-US"/>
          </a:p>
        </p:txBody>
      </p:sp>
      <p:sp>
        <p:nvSpPr>
          <p:cNvPr id="2" name="Content Placeholder 1">
            <a:extLst>
              <a:ext uri="{FF2B5EF4-FFF2-40B4-BE49-F238E27FC236}">
                <a16:creationId xmlns:a16="http://schemas.microsoft.com/office/drawing/2014/main" id="{80077C9F-69B9-497A-9D6D-24A6D9C383F2}"/>
              </a:ext>
            </a:extLst>
          </p:cNvPr>
          <p:cNvSpPr>
            <a:spLocks noGrp="1"/>
          </p:cNvSpPr>
          <p:nvPr>
            <p:ph idx="1"/>
          </p:nvPr>
        </p:nvSpPr>
        <p:spPr/>
        <p:txBody>
          <a:bodyPr/>
          <a:lstStyle/>
          <a:p>
            <a:pPr marL="565150" indent="-514350">
              <a:buFont typeface="+mj-lt"/>
              <a:buAutoNum type="arabicPeriod" startAt="9"/>
            </a:pPr>
            <a:r>
              <a:rPr lang="en-US"/>
              <a:t>Debugging software – </a:t>
            </a:r>
            <a:r>
              <a:rPr lang="en-US">
                <a:solidFill>
                  <a:srgbClr val="FF0000"/>
                </a:solidFill>
              </a:rPr>
              <a:t>Kiểm thử phần mềm</a:t>
            </a:r>
            <a:r>
              <a:rPr lang="en-US"/>
              <a:t>.</a:t>
            </a:r>
          </a:p>
          <a:p>
            <a:pPr marL="565150" indent="-514350">
              <a:buFont typeface="+mj-lt"/>
              <a:buAutoNum type="arabicPeriod" startAt="9"/>
            </a:pPr>
            <a:r>
              <a:rPr lang="en-US"/>
              <a:t>Agriculture – </a:t>
            </a:r>
            <a:r>
              <a:rPr lang="en-US">
                <a:solidFill>
                  <a:srgbClr val="FF0000"/>
                </a:solidFill>
              </a:rPr>
              <a:t>Nông nghiệp</a:t>
            </a:r>
            <a:r>
              <a:rPr lang="en-US"/>
              <a:t>.</a:t>
            </a:r>
          </a:p>
          <a:p>
            <a:pPr marL="565150" indent="-514350">
              <a:buFont typeface="+mj-lt"/>
              <a:buAutoNum type="arabicPeriod" startAt="9"/>
            </a:pPr>
            <a:r>
              <a:rPr lang="en-US"/>
              <a:t>Anatomy – </a:t>
            </a:r>
            <a:r>
              <a:rPr lang="en-US">
                <a:solidFill>
                  <a:srgbClr val="FF0000"/>
                </a:solidFill>
              </a:rPr>
              <a:t>Giải phẩu</a:t>
            </a:r>
            <a:r>
              <a:rPr lang="en-US"/>
              <a:t>.</a:t>
            </a:r>
          </a:p>
          <a:p>
            <a:pPr marL="565150" indent="-514350">
              <a:buFont typeface="+mj-lt"/>
              <a:buAutoNum type="arabicPeriod" startAt="9"/>
            </a:pPr>
            <a:r>
              <a:rPr lang="en-US"/>
              <a:t>Adaptive websites.</a:t>
            </a:r>
          </a:p>
          <a:p>
            <a:pPr marL="565150" indent="-514350">
              <a:buFont typeface="+mj-lt"/>
              <a:buAutoNum type="arabicPeriod" startAt="9"/>
            </a:pPr>
            <a:r>
              <a:rPr lang="en-US"/>
              <a:t>Affective computing – </a:t>
            </a:r>
            <a:r>
              <a:rPr lang="en-US">
                <a:solidFill>
                  <a:srgbClr val="FF0000"/>
                </a:solidFill>
              </a:rPr>
              <a:t>Tính toán hiệu quả</a:t>
            </a:r>
            <a:r>
              <a:rPr lang="en-US"/>
              <a:t>.</a:t>
            </a:r>
          </a:p>
          <a:p>
            <a:pPr marL="565150" indent="-514350">
              <a:buFont typeface="+mj-lt"/>
              <a:buAutoNum type="arabicPeriod" startAt="9"/>
            </a:pPr>
            <a:r>
              <a:rPr lang="en-US"/>
              <a:t>Banking – </a:t>
            </a:r>
            <a:r>
              <a:rPr lang="en-US">
                <a:solidFill>
                  <a:srgbClr val="FF0000"/>
                </a:solidFill>
              </a:rPr>
              <a:t>Ngân hàng</a:t>
            </a:r>
            <a:r>
              <a:rPr lang="en-US"/>
              <a:t>.</a:t>
            </a:r>
          </a:p>
          <a:p>
            <a:pPr marL="565150" indent="-514350">
              <a:buFont typeface="+mj-lt"/>
              <a:buAutoNum type="arabicPeriod" startAt="9"/>
            </a:pPr>
            <a:r>
              <a:rPr lang="en-US"/>
              <a:t>Bioinformatics – </a:t>
            </a:r>
            <a:r>
              <a:rPr lang="en-US">
                <a:solidFill>
                  <a:srgbClr val="FF0000"/>
                </a:solidFill>
              </a:rPr>
              <a:t>Công nghệ sinh học</a:t>
            </a:r>
            <a:r>
              <a:rPr lang="en-US"/>
              <a:t>.</a:t>
            </a:r>
          </a:p>
          <a:p>
            <a:pPr marL="565150" indent="-514350">
              <a:buFont typeface="+mj-lt"/>
              <a:buAutoNum type="arabicPeriod" startAt="9"/>
            </a:pPr>
            <a:r>
              <a:rPr lang="en-US"/>
              <a:t>Brain–machine interfaces – </a:t>
            </a:r>
            <a:r>
              <a:rPr lang="en-US">
                <a:solidFill>
                  <a:srgbClr val="FF0000"/>
                </a:solidFill>
              </a:rPr>
              <a:t>Giao diện máy tính – não</a:t>
            </a:r>
            <a:r>
              <a:rPr lang="en-US"/>
              <a:t>.</a:t>
            </a:r>
          </a:p>
        </p:txBody>
      </p:sp>
      <p:sp>
        <p:nvSpPr>
          <p:cNvPr id="3" name="Content Placeholder 2">
            <a:extLst>
              <a:ext uri="{FF2B5EF4-FFF2-40B4-BE49-F238E27FC236}">
                <a16:creationId xmlns:a16="http://schemas.microsoft.com/office/drawing/2014/main" id="{629E2C5A-24B8-41F9-9386-CA2B0A2B8B89}"/>
              </a:ext>
            </a:extLst>
          </p:cNvPr>
          <p:cNvSpPr>
            <a:spLocks noGrp="1"/>
          </p:cNvSpPr>
          <p:nvPr>
            <p:ph idx="16"/>
          </p:nvPr>
        </p:nvSpPr>
        <p:spPr/>
        <p:txBody>
          <a:bodyPr/>
          <a:lstStyle/>
          <a:p>
            <a:r>
              <a:rPr lang="en-US"/>
              <a:t>https://en.wikipedia.org/wiki/Machine_learning</a:t>
            </a:r>
          </a:p>
        </p:txBody>
      </p:sp>
      <p:pic>
        <p:nvPicPr>
          <p:cNvPr id="5" name="Picture 2" descr="Kết quả hình ảnh cho Banking&quot;">
            <a:extLst>
              <a:ext uri="{FF2B5EF4-FFF2-40B4-BE49-F238E27FC236}">
                <a16:creationId xmlns:a16="http://schemas.microsoft.com/office/drawing/2014/main" id="{3304C2D0-B326-47AC-88EF-1B79106EC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1485900"/>
            <a:ext cx="3124200" cy="19463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Kết quả hình ảnh cho Bioinformatics&quot;">
            <a:extLst>
              <a:ext uri="{FF2B5EF4-FFF2-40B4-BE49-F238E27FC236}">
                <a16:creationId xmlns:a16="http://schemas.microsoft.com/office/drawing/2014/main" id="{32EC4FED-0FD0-420C-BBB8-FA4EF22C83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0" y="3561420"/>
            <a:ext cx="3124199" cy="170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152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643BF-90C0-46F2-896F-5F951E2D49F2}"/>
              </a:ext>
            </a:extLst>
          </p:cNvPr>
          <p:cNvSpPr>
            <a:spLocks noGrp="1"/>
          </p:cNvSpPr>
          <p:nvPr>
            <p:ph type="title"/>
          </p:nvPr>
        </p:nvSpPr>
        <p:spPr/>
        <p:txBody>
          <a:bodyPr/>
          <a:lstStyle/>
          <a:p>
            <a:r>
              <a:rPr lang="tr-TR" altLang="en-US"/>
              <a:t>Applications</a:t>
            </a:r>
            <a:r>
              <a:rPr lang="en-US" altLang="en-US"/>
              <a:t> – Ứng dụng</a:t>
            </a:r>
            <a:endParaRPr lang="en-US"/>
          </a:p>
        </p:txBody>
      </p:sp>
      <p:sp>
        <p:nvSpPr>
          <p:cNvPr id="2" name="Content Placeholder 1">
            <a:extLst>
              <a:ext uri="{FF2B5EF4-FFF2-40B4-BE49-F238E27FC236}">
                <a16:creationId xmlns:a16="http://schemas.microsoft.com/office/drawing/2014/main" id="{80077C9F-69B9-497A-9D6D-24A6D9C383F2}"/>
              </a:ext>
            </a:extLst>
          </p:cNvPr>
          <p:cNvSpPr>
            <a:spLocks noGrp="1"/>
          </p:cNvSpPr>
          <p:nvPr>
            <p:ph idx="1"/>
          </p:nvPr>
        </p:nvSpPr>
        <p:spPr/>
        <p:txBody>
          <a:bodyPr/>
          <a:lstStyle/>
          <a:p>
            <a:pPr marL="565150" indent="-514350">
              <a:buFont typeface="+mj-lt"/>
              <a:buAutoNum type="arabicPeriod" startAt="17"/>
            </a:pPr>
            <a:r>
              <a:rPr lang="en-US"/>
              <a:t>Cheminformatics – </a:t>
            </a:r>
            <a:r>
              <a:rPr lang="en-US">
                <a:solidFill>
                  <a:srgbClr val="FF0000"/>
                </a:solidFill>
              </a:rPr>
              <a:t>Công nghệ hóa học</a:t>
            </a:r>
            <a:r>
              <a:rPr lang="en-US"/>
              <a:t>.</a:t>
            </a:r>
          </a:p>
          <a:p>
            <a:pPr marL="565150" indent="-514350">
              <a:buFont typeface="+mj-lt"/>
              <a:buAutoNum type="arabicPeriod" startAt="17"/>
            </a:pPr>
            <a:r>
              <a:rPr lang="en-US"/>
              <a:t>Computer Networks – </a:t>
            </a:r>
            <a:r>
              <a:rPr lang="en-US">
                <a:solidFill>
                  <a:srgbClr val="FF0000"/>
                </a:solidFill>
              </a:rPr>
              <a:t>Mạng máy tính</a:t>
            </a:r>
            <a:r>
              <a:rPr lang="en-US"/>
              <a:t>.</a:t>
            </a:r>
          </a:p>
          <a:p>
            <a:pPr marL="565150" indent="-514350">
              <a:buFont typeface="+mj-lt"/>
              <a:buAutoNum type="arabicPeriod" startAt="17"/>
            </a:pPr>
            <a:r>
              <a:rPr lang="en-US"/>
              <a:t>Computer vision – </a:t>
            </a:r>
            <a:r>
              <a:rPr lang="en-US">
                <a:solidFill>
                  <a:srgbClr val="FF0000"/>
                </a:solidFill>
              </a:rPr>
              <a:t>Thị giác máy tính</a:t>
            </a:r>
            <a:r>
              <a:rPr lang="en-US"/>
              <a:t>.</a:t>
            </a:r>
          </a:p>
          <a:p>
            <a:pPr marL="565150" indent="-514350">
              <a:buFont typeface="+mj-lt"/>
              <a:buAutoNum type="arabicPeriod" startAt="17"/>
            </a:pPr>
            <a:r>
              <a:rPr lang="en-US"/>
              <a:t>Credit-card fraud detection – </a:t>
            </a:r>
            <a:r>
              <a:rPr lang="en-US">
                <a:solidFill>
                  <a:srgbClr val="FF0000"/>
                </a:solidFill>
              </a:rPr>
              <a:t>Phát hiện gian lận thẻ tín dụng</a:t>
            </a:r>
            <a:r>
              <a:rPr lang="en-US"/>
              <a:t>.</a:t>
            </a:r>
          </a:p>
          <a:p>
            <a:pPr marL="565150" indent="-514350">
              <a:buFont typeface="+mj-lt"/>
              <a:buAutoNum type="arabicPeriod" startAt="17"/>
            </a:pPr>
            <a:r>
              <a:rPr lang="en-US"/>
              <a:t>Data quality – </a:t>
            </a:r>
            <a:r>
              <a:rPr lang="en-US">
                <a:solidFill>
                  <a:srgbClr val="FF0000"/>
                </a:solidFill>
              </a:rPr>
              <a:t>Chất l</a:t>
            </a:r>
            <a:r>
              <a:rPr lang="vi-VN">
                <a:solidFill>
                  <a:srgbClr val="FF0000"/>
                </a:solidFill>
              </a:rPr>
              <a:t>ư</a:t>
            </a:r>
            <a:r>
              <a:rPr lang="en-US">
                <a:solidFill>
                  <a:srgbClr val="FF0000"/>
                </a:solidFill>
              </a:rPr>
              <a:t>ợng dữ liệu</a:t>
            </a:r>
            <a:r>
              <a:rPr lang="en-US"/>
              <a:t>.</a:t>
            </a:r>
          </a:p>
          <a:p>
            <a:pPr marL="565150" indent="-514350">
              <a:buFont typeface="+mj-lt"/>
              <a:buAutoNum type="arabicPeriod" startAt="17"/>
            </a:pPr>
            <a:r>
              <a:rPr lang="en-US"/>
              <a:t>DNA sequence classification – </a:t>
            </a:r>
            <a:r>
              <a:rPr lang="en-US">
                <a:solidFill>
                  <a:srgbClr val="FF0000"/>
                </a:solidFill>
              </a:rPr>
              <a:t>Phân loại chuỗi di truyền DNA</a:t>
            </a:r>
            <a:r>
              <a:rPr lang="en-US"/>
              <a:t>.</a:t>
            </a:r>
          </a:p>
          <a:p>
            <a:pPr marL="565150" indent="-514350">
              <a:buFont typeface="+mj-lt"/>
              <a:buAutoNum type="arabicPeriod" startAt="17"/>
            </a:pPr>
            <a:r>
              <a:rPr lang="en-US"/>
              <a:t>Economics – </a:t>
            </a:r>
            <a:r>
              <a:rPr lang="en-US">
                <a:solidFill>
                  <a:srgbClr val="FF0000"/>
                </a:solidFill>
              </a:rPr>
              <a:t>Kinh tế</a:t>
            </a:r>
            <a:r>
              <a:rPr lang="en-US"/>
              <a:t>.</a:t>
            </a:r>
          </a:p>
          <a:p>
            <a:pPr marL="565150" indent="-514350">
              <a:buFont typeface="+mj-lt"/>
              <a:buAutoNum type="arabicPeriod" startAt="17"/>
            </a:pPr>
            <a:r>
              <a:rPr lang="en-US"/>
              <a:t>Financial market analysis – </a:t>
            </a:r>
            <a:r>
              <a:rPr lang="en-US">
                <a:solidFill>
                  <a:srgbClr val="FF0000"/>
                </a:solidFill>
              </a:rPr>
              <a:t>Phân tích thị tr</a:t>
            </a:r>
            <a:r>
              <a:rPr lang="vi-VN">
                <a:solidFill>
                  <a:srgbClr val="FF0000"/>
                </a:solidFill>
              </a:rPr>
              <a:t>ư</a:t>
            </a:r>
            <a:r>
              <a:rPr lang="en-US">
                <a:solidFill>
                  <a:srgbClr val="FF0000"/>
                </a:solidFill>
              </a:rPr>
              <a:t>ờng tài chính</a:t>
            </a:r>
            <a:r>
              <a:rPr lang="en-US"/>
              <a:t>.</a:t>
            </a:r>
          </a:p>
        </p:txBody>
      </p:sp>
      <p:sp>
        <p:nvSpPr>
          <p:cNvPr id="3" name="Content Placeholder 2">
            <a:extLst>
              <a:ext uri="{FF2B5EF4-FFF2-40B4-BE49-F238E27FC236}">
                <a16:creationId xmlns:a16="http://schemas.microsoft.com/office/drawing/2014/main" id="{629E2C5A-24B8-41F9-9386-CA2B0A2B8B89}"/>
              </a:ext>
            </a:extLst>
          </p:cNvPr>
          <p:cNvSpPr>
            <a:spLocks noGrp="1"/>
          </p:cNvSpPr>
          <p:nvPr>
            <p:ph idx="16"/>
          </p:nvPr>
        </p:nvSpPr>
        <p:spPr/>
        <p:txBody>
          <a:bodyPr/>
          <a:lstStyle/>
          <a:p>
            <a:r>
              <a:rPr lang="en-US"/>
              <a:t>https://en.wikipedia.org/wiki/Machine_learning</a:t>
            </a:r>
          </a:p>
        </p:txBody>
      </p:sp>
      <p:pic>
        <p:nvPicPr>
          <p:cNvPr id="5" name="Picture 8" descr="Kết quả hình ảnh cho User behavior analytics&quot;">
            <a:extLst>
              <a:ext uri="{FF2B5EF4-FFF2-40B4-BE49-F238E27FC236}">
                <a16:creationId xmlns:a16="http://schemas.microsoft.com/office/drawing/2014/main" id="{E9DFDDF6-C39A-458E-9119-83CF69CB29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1175" y="4671958"/>
            <a:ext cx="2790825" cy="2169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Kết quả hình ảnh cho Credit-card fraud detection&quot;">
            <a:extLst>
              <a:ext uri="{FF2B5EF4-FFF2-40B4-BE49-F238E27FC236}">
                <a16:creationId xmlns:a16="http://schemas.microsoft.com/office/drawing/2014/main" id="{A419D220-724A-4C37-8D32-0D1ACDB632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0738" y="846138"/>
            <a:ext cx="3751262" cy="229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617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MÁY HỌC LÀ GÌ</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ltLang="zh-TW"/>
              <a:t>What is machine learning?</a:t>
            </a:r>
            <a:endParaRPr lang="en-US"/>
          </a:p>
        </p:txBody>
      </p:sp>
    </p:spTree>
    <p:extLst>
      <p:ext uri="{BB962C8B-B14F-4D97-AF65-F5344CB8AC3E}">
        <p14:creationId xmlns:p14="http://schemas.microsoft.com/office/powerpoint/2010/main" val="97205687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643BF-90C0-46F2-896F-5F951E2D49F2}"/>
              </a:ext>
            </a:extLst>
          </p:cNvPr>
          <p:cNvSpPr>
            <a:spLocks noGrp="1"/>
          </p:cNvSpPr>
          <p:nvPr>
            <p:ph type="title"/>
          </p:nvPr>
        </p:nvSpPr>
        <p:spPr/>
        <p:txBody>
          <a:bodyPr/>
          <a:lstStyle/>
          <a:p>
            <a:r>
              <a:rPr lang="tr-TR" altLang="en-US"/>
              <a:t>Applications</a:t>
            </a:r>
            <a:r>
              <a:rPr lang="en-US" altLang="en-US"/>
              <a:t> – Ứng dụng</a:t>
            </a:r>
            <a:endParaRPr lang="en-US"/>
          </a:p>
        </p:txBody>
      </p:sp>
      <p:sp>
        <p:nvSpPr>
          <p:cNvPr id="2" name="Content Placeholder 1">
            <a:extLst>
              <a:ext uri="{FF2B5EF4-FFF2-40B4-BE49-F238E27FC236}">
                <a16:creationId xmlns:a16="http://schemas.microsoft.com/office/drawing/2014/main" id="{80077C9F-69B9-497A-9D6D-24A6D9C383F2}"/>
              </a:ext>
            </a:extLst>
          </p:cNvPr>
          <p:cNvSpPr>
            <a:spLocks noGrp="1"/>
          </p:cNvSpPr>
          <p:nvPr>
            <p:ph idx="1"/>
          </p:nvPr>
        </p:nvSpPr>
        <p:spPr/>
        <p:txBody>
          <a:bodyPr/>
          <a:lstStyle/>
          <a:p>
            <a:pPr marL="565150" indent="-514350">
              <a:buFont typeface="+mj-lt"/>
              <a:buAutoNum type="arabicPeriod" startAt="25"/>
            </a:pPr>
            <a:r>
              <a:rPr lang="en-US"/>
              <a:t>General game playing – </a:t>
            </a:r>
            <a:r>
              <a:rPr lang="en-US">
                <a:solidFill>
                  <a:srgbClr val="FF0000"/>
                </a:solidFill>
              </a:rPr>
              <a:t>Ch</a:t>
            </a:r>
            <a:r>
              <a:rPr lang="vi-VN">
                <a:solidFill>
                  <a:srgbClr val="FF0000"/>
                </a:solidFill>
              </a:rPr>
              <a:t>ơ</a:t>
            </a:r>
            <a:r>
              <a:rPr lang="en-US">
                <a:solidFill>
                  <a:srgbClr val="FF0000"/>
                </a:solidFill>
              </a:rPr>
              <a:t>i game</a:t>
            </a:r>
            <a:r>
              <a:rPr lang="en-US"/>
              <a:t>.</a:t>
            </a:r>
          </a:p>
          <a:p>
            <a:pPr marL="565150" indent="-514350">
              <a:buFont typeface="+mj-lt"/>
              <a:buAutoNum type="arabicPeriod" startAt="25"/>
            </a:pPr>
            <a:r>
              <a:rPr lang="en-US"/>
              <a:t>Handwriting recognition – </a:t>
            </a:r>
            <a:r>
              <a:rPr lang="en-US">
                <a:solidFill>
                  <a:srgbClr val="FF0000"/>
                </a:solidFill>
              </a:rPr>
              <a:t>Nhận dạng chữ viết tay</a:t>
            </a:r>
            <a:r>
              <a:rPr lang="en-US"/>
              <a:t>.</a:t>
            </a:r>
          </a:p>
          <a:p>
            <a:pPr marL="565150" indent="-514350">
              <a:buFont typeface="+mj-lt"/>
              <a:buAutoNum type="arabicPeriod" startAt="25"/>
            </a:pPr>
            <a:r>
              <a:rPr lang="en-US"/>
              <a:t>Information retrieval – </a:t>
            </a:r>
            <a:r>
              <a:rPr lang="en-US">
                <a:solidFill>
                  <a:srgbClr val="FF0000"/>
                </a:solidFill>
              </a:rPr>
              <a:t>Truy xuất thông tin</a:t>
            </a:r>
            <a:r>
              <a:rPr lang="en-US"/>
              <a:t>.</a:t>
            </a:r>
          </a:p>
          <a:p>
            <a:pPr marL="565150" indent="-514350">
              <a:buFont typeface="+mj-lt"/>
              <a:buAutoNum type="arabicPeriod" startAt="25"/>
            </a:pPr>
            <a:r>
              <a:rPr lang="en-US"/>
              <a:t>Insurance – </a:t>
            </a:r>
            <a:r>
              <a:rPr lang="en-US">
                <a:solidFill>
                  <a:srgbClr val="FF0000"/>
                </a:solidFill>
              </a:rPr>
              <a:t>Bảo hiểm</a:t>
            </a:r>
            <a:r>
              <a:rPr lang="en-US"/>
              <a:t>.</a:t>
            </a:r>
          </a:p>
          <a:p>
            <a:pPr marL="565150" indent="-514350">
              <a:buFont typeface="+mj-lt"/>
              <a:buAutoNum type="arabicPeriod" startAt="25"/>
            </a:pPr>
            <a:r>
              <a:rPr lang="en-US"/>
              <a:t>Internet fraud detection – </a:t>
            </a:r>
            <a:r>
              <a:rPr lang="en-US">
                <a:solidFill>
                  <a:srgbClr val="FF0000"/>
                </a:solidFill>
              </a:rPr>
              <a:t>Phát hiện gian lận Internet</a:t>
            </a:r>
            <a:r>
              <a:rPr lang="en-US"/>
              <a:t>.</a:t>
            </a:r>
          </a:p>
          <a:p>
            <a:pPr marL="565150" indent="-514350">
              <a:buFont typeface="+mj-lt"/>
              <a:buAutoNum type="arabicPeriod" startAt="25"/>
            </a:pPr>
            <a:r>
              <a:rPr lang="en-US"/>
              <a:t>Linguistics – </a:t>
            </a:r>
            <a:r>
              <a:rPr lang="en-US">
                <a:solidFill>
                  <a:srgbClr val="FF0000"/>
                </a:solidFill>
              </a:rPr>
              <a:t>Ngôn ngữ học</a:t>
            </a:r>
            <a:r>
              <a:rPr lang="en-US"/>
              <a:t>.</a:t>
            </a:r>
          </a:p>
          <a:p>
            <a:pPr marL="565150" indent="-514350">
              <a:buFont typeface="+mj-lt"/>
              <a:buAutoNum type="arabicPeriod" startAt="25"/>
            </a:pPr>
            <a:r>
              <a:rPr lang="en-US"/>
              <a:t>Machine learning control – </a:t>
            </a:r>
            <a:r>
              <a:rPr lang="en-US">
                <a:solidFill>
                  <a:srgbClr val="FF0000"/>
                </a:solidFill>
              </a:rPr>
              <a:t>Kiểm soát máy học</a:t>
            </a:r>
            <a:r>
              <a:rPr lang="en-US"/>
              <a:t>.</a:t>
            </a:r>
          </a:p>
          <a:p>
            <a:pPr marL="565150" indent="-514350">
              <a:buFont typeface="+mj-lt"/>
              <a:buAutoNum type="arabicPeriod" startAt="25"/>
            </a:pPr>
            <a:r>
              <a:rPr lang="en-US"/>
              <a:t>Machine perception – </a:t>
            </a:r>
            <a:r>
              <a:rPr lang="en-US">
                <a:solidFill>
                  <a:srgbClr val="FF0000"/>
                </a:solidFill>
              </a:rPr>
              <a:t>Máy perception</a:t>
            </a:r>
            <a:r>
              <a:rPr lang="en-US"/>
              <a:t>.</a:t>
            </a:r>
          </a:p>
        </p:txBody>
      </p:sp>
      <p:sp>
        <p:nvSpPr>
          <p:cNvPr id="3" name="Content Placeholder 2">
            <a:extLst>
              <a:ext uri="{FF2B5EF4-FFF2-40B4-BE49-F238E27FC236}">
                <a16:creationId xmlns:a16="http://schemas.microsoft.com/office/drawing/2014/main" id="{629E2C5A-24B8-41F9-9386-CA2B0A2B8B89}"/>
              </a:ext>
            </a:extLst>
          </p:cNvPr>
          <p:cNvSpPr>
            <a:spLocks noGrp="1"/>
          </p:cNvSpPr>
          <p:nvPr>
            <p:ph idx="16"/>
          </p:nvPr>
        </p:nvSpPr>
        <p:spPr/>
        <p:txBody>
          <a:bodyPr/>
          <a:lstStyle/>
          <a:p>
            <a:r>
              <a:rPr lang="en-US"/>
              <a:t>https://en.wikipedia.org/wiki/Machine_learning</a:t>
            </a:r>
          </a:p>
        </p:txBody>
      </p:sp>
      <p:pic>
        <p:nvPicPr>
          <p:cNvPr id="5" name="Picture 2" descr="Kết quả hình ảnh cho Internet fraud detection&quot;">
            <a:extLst>
              <a:ext uri="{FF2B5EF4-FFF2-40B4-BE49-F238E27FC236}">
                <a16:creationId xmlns:a16="http://schemas.microsoft.com/office/drawing/2014/main" id="{9761FCA5-5059-4F36-831B-1455D8FC78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5739" y="1181100"/>
            <a:ext cx="2676261" cy="13032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Kết quả hình ảnh cho Insurance&quot;">
            <a:extLst>
              <a:ext uri="{FF2B5EF4-FFF2-40B4-BE49-F238E27FC236}">
                <a16:creationId xmlns:a16="http://schemas.microsoft.com/office/drawing/2014/main" id="{85EF242B-88AE-4B99-B7E0-66D63D3CC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645" y="2742479"/>
            <a:ext cx="2673355" cy="17247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Kết quả hình ảnh cho Information retrieval&quot;">
            <a:extLst>
              <a:ext uri="{FF2B5EF4-FFF2-40B4-BE49-F238E27FC236}">
                <a16:creationId xmlns:a16="http://schemas.microsoft.com/office/drawing/2014/main" id="{673AE533-B6AF-40F1-B756-69AF88A4B5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875" y="4678978"/>
            <a:ext cx="3286125"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8656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643BF-90C0-46F2-896F-5F951E2D49F2}"/>
              </a:ext>
            </a:extLst>
          </p:cNvPr>
          <p:cNvSpPr>
            <a:spLocks noGrp="1"/>
          </p:cNvSpPr>
          <p:nvPr>
            <p:ph type="title"/>
          </p:nvPr>
        </p:nvSpPr>
        <p:spPr/>
        <p:txBody>
          <a:bodyPr/>
          <a:lstStyle/>
          <a:p>
            <a:r>
              <a:rPr lang="tr-TR" altLang="en-US"/>
              <a:t>Applications</a:t>
            </a:r>
            <a:r>
              <a:rPr lang="en-US" altLang="en-US"/>
              <a:t> – Ứng dụng</a:t>
            </a:r>
            <a:endParaRPr lang="en-US"/>
          </a:p>
        </p:txBody>
      </p:sp>
      <p:sp>
        <p:nvSpPr>
          <p:cNvPr id="2" name="Content Placeholder 1">
            <a:extLst>
              <a:ext uri="{FF2B5EF4-FFF2-40B4-BE49-F238E27FC236}">
                <a16:creationId xmlns:a16="http://schemas.microsoft.com/office/drawing/2014/main" id="{80077C9F-69B9-497A-9D6D-24A6D9C383F2}"/>
              </a:ext>
            </a:extLst>
          </p:cNvPr>
          <p:cNvSpPr>
            <a:spLocks noGrp="1"/>
          </p:cNvSpPr>
          <p:nvPr>
            <p:ph idx="1"/>
          </p:nvPr>
        </p:nvSpPr>
        <p:spPr/>
        <p:txBody>
          <a:bodyPr/>
          <a:lstStyle/>
          <a:p>
            <a:pPr marL="565150" indent="-514350">
              <a:buFont typeface="+mj-lt"/>
              <a:buAutoNum type="arabicPeriod" startAt="33"/>
            </a:pPr>
            <a:r>
              <a:rPr lang="en-US"/>
              <a:t>Machine translation – </a:t>
            </a:r>
            <a:r>
              <a:rPr lang="en-US">
                <a:solidFill>
                  <a:srgbClr val="FF0000"/>
                </a:solidFill>
              </a:rPr>
              <a:t>Dịch máy</a:t>
            </a:r>
            <a:r>
              <a:rPr lang="en-US"/>
              <a:t>.</a:t>
            </a:r>
          </a:p>
          <a:p>
            <a:pPr marL="565150" indent="-514350">
              <a:buFont typeface="+mj-lt"/>
              <a:buAutoNum type="arabicPeriod" startAt="33"/>
            </a:pPr>
            <a:r>
              <a:rPr lang="en-US"/>
              <a:t>Marketing – </a:t>
            </a:r>
            <a:r>
              <a:rPr lang="en-US">
                <a:solidFill>
                  <a:srgbClr val="FF0000"/>
                </a:solidFill>
              </a:rPr>
              <a:t>Tiếp thị – Quảng cáo – Điều tra thị tr</a:t>
            </a:r>
            <a:r>
              <a:rPr lang="vi-VN">
                <a:solidFill>
                  <a:srgbClr val="FF0000"/>
                </a:solidFill>
              </a:rPr>
              <a:t>ư</a:t>
            </a:r>
            <a:r>
              <a:rPr lang="en-US">
                <a:solidFill>
                  <a:srgbClr val="FF0000"/>
                </a:solidFill>
              </a:rPr>
              <a:t>ờng</a:t>
            </a:r>
            <a:r>
              <a:rPr lang="en-US"/>
              <a:t>.</a:t>
            </a:r>
          </a:p>
          <a:p>
            <a:pPr marL="565150" indent="-514350">
              <a:buFont typeface="+mj-lt"/>
              <a:buAutoNum type="arabicPeriod" startAt="33"/>
            </a:pPr>
            <a:r>
              <a:rPr lang="en-US"/>
              <a:t>Medical diagnosis – </a:t>
            </a:r>
            <a:r>
              <a:rPr lang="en-US">
                <a:solidFill>
                  <a:srgbClr val="FF0000"/>
                </a:solidFill>
              </a:rPr>
              <a:t>Chuẩn đoán y khoa</a:t>
            </a:r>
            <a:r>
              <a:rPr lang="en-US"/>
              <a:t>.</a:t>
            </a:r>
          </a:p>
          <a:p>
            <a:pPr marL="565150" indent="-514350">
              <a:buFont typeface="+mj-lt"/>
              <a:buAutoNum type="arabicPeriod" startAt="33"/>
            </a:pPr>
            <a:r>
              <a:rPr lang="en-US"/>
              <a:t>Natural language processing – </a:t>
            </a:r>
            <a:r>
              <a:rPr lang="en-US">
                <a:solidFill>
                  <a:srgbClr val="FF0000"/>
                </a:solidFill>
              </a:rPr>
              <a:t>Xử lý ngôn ngữ tự nhiên</a:t>
            </a:r>
            <a:r>
              <a:rPr lang="en-US"/>
              <a:t>.</a:t>
            </a:r>
          </a:p>
          <a:p>
            <a:pPr marL="565150" indent="-514350">
              <a:buFont typeface="+mj-lt"/>
              <a:buAutoNum type="arabicPeriod" startAt="33"/>
            </a:pPr>
            <a:r>
              <a:rPr lang="en-US"/>
              <a:t>Natural language understanding – </a:t>
            </a:r>
            <a:r>
              <a:rPr lang="en-US">
                <a:solidFill>
                  <a:srgbClr val="FF0000"/>
                </a:solidFill>
              </a:rPr>
              <a:t>Hiểu ngôn ngữ tự nhiên</a:t>
            </a:r>
            <a:r>
              <a:rPr lang="en-US"/>
              <a:t>.</a:t>
            </a:r>
          </a:p>
          <a:p>
            <a:pPr marL="565150" indent="-514350">
              <a:buFont typeface="+mj-lt"/>
              <a:buAutoNum type="arabicPeriod" startAt="33"/>
            </a:pPr>
            <a:r>
              <a:rPr lang="en-US"/>
              <a:t>Online advertising – </a:t>
            </a:r>
            <a:r>
              <a:rPr lang="en-US">
                <a:solidFill>
                  <a:srgbClr val="FF0000"/>
                </a:solidFill>
              </a:rPr>
              <a:t>Quảng cáo online</a:t>
            </a:r>
            <a:r>
              <a:rPr lang="en-US"/>
              <a:t>.</a:t>
            </a:r>
          </a:p>
          <a:p>
            <a:pPr marL="565150" indent="-514350">
              <a:buFont typeface="+mj-lt"/>
              <a:buAutoNum type="arabicPeriod" startAt="33"/>
            </a:pPr>
            <a:r>
              <a:rPr lang="en-US"/>
              <a:t>Optimization – </a:t>
            </a:r>
            <a:r>
              <a:rPr lang="en-US">
                <a:solidFill>
                  <a:srgbClr val="FF0000"/>
                </a:solidFill>
              </a:rPr>
              <a:t>Tối </a:t>
            </a:r>
            <a:r>
              <a:rPr lang="vi-VN">
                <a:solidFill>
                  <a:srgbClr val="FF0000"/>
                </a:solidFill>
              </a:rPr>
              <a:t>ư</a:t>
            </a:r>
            <a:r>
              <a:rPr lang="en-US">
                <a:solidFill>
                  <a:srgbClr val="FF0000"/>
                </a:solidFill>
              </a:rPr>
              <a:t>u</a:t>
            </a:r>
            <a:r>
              <a:rPr lang="en-US"/>
              <a:t>.</a:t>
            </a:r>
          </a:p>
          <a:p>
            <a:pPr marL="565150" indent="-514350">
              <a:buFont typeface="+mj-lt"/>
              <a:buAutoNum type="arabicPeriod" startAt="33"/>
            </a:pPr>
            <a:r>
              <a:rPr lang="en-US"/>
              <a:t>Recommender systems</a:t>
            </a:r>
            <a:r>
              <a:rPr lang="en-US">
                <a:solidFill>
                  <a:srgbClr val="FF0000"/>
                </a:solidFill>
              </a:rPr>
              <a:t> </a:t>
            </a:r>
            <a:r>
              <a:rPr lang="en-US"/>
              <a:t>– </a:t>
            </a:r>
            <a:r>
              <a:rPr lang="en-US">
                <a:solidFill>
                  <a:srgbClr val="FF0000"/>
                </a:solidFill>
              </a:rPr>
              <a:t>Hệ thống khuyến nghị (đề xuất)</a:t>
            </a:r>
            <a:r>
              <a:rPr lang="en-US"/>
              <a:t>.</a:t>
            </a:r>
          </a:p>
        </p:txBody>
      </p:sp>
      <p:sp>
        <p:nvSpPr>
          <p:cNvPr id="3" name="Content Placeholder 2">
            <a:extLst>
              <a:ext uri="{FF2B5EF4-FFF2-40B4-BE49-F238E27FC236}">
                <a16:creationId xmlns:a16="http://schemas.microsoft.com/office/drawing/2014/main" id="{629E2C5A-24B8-41F9-9386-CA2B0A2B8B89}"/>
              </a:ext>
            </a:extLst>
          </p:cNvPr>
          <p:cNvSpPr>
            <a:spLocks noGrp="1"/>
          </p:cNvSpPr>
          <p:nvPr>
            <p:ph idx="16"/>
          </p:nvPr>
        </p:nvSpPr>
        <p:spPr/>
        <p:txBody>
          <a:bodyPr/>
          <a:lstStyle/>
          <a:p>
            <a:r>
              <a:rPr lang="en-US"/>
              <a:t>https://en.wikipedia.org/wiki/Machine_learning</a:t>
            </a:r>
          </a:p>
        </p:txBody>
      </p:sp>
      <p:pic>
        <p:nvPicPr>
          <p:cNvPr id="5" name="Picture 2" descr="Kết quả hình ảnh cho Recommender systems&quot;">
            <a:extLst>
              <a:ext uri="{FF2B5EF4-FFF2-40B4-BE49-F238E27FC236}">
                <a16:creationId xmlns:a16="http://schemas.microsoft.com/office/drawing/2014/main" id="{B24E80DD-A724-403A-A6FF-1AFABAAFFF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6800" y="1220311"/>
            <a:ext cx="3505200" cy="105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0290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643BF-90C0-46F2-896F-5F951E2D49F2}"/>
              </a:ext>
            </a:extLst>
          </p:cNvPr>
          <p:cNvSpPr>
            <a:spLocks noGrp="1"/>
          </p:cNvSpPr>
          <p:nvPr>
            <p:ph type="title"/>
          </p:nvPr>
        </p:nvSpPr>
        <p:spPr/>
        <p:txBody>
          <a:bodyPr/>
          <a:lstStyle/>
          <a:p>
            <a:r>
              <a:rPr lang="tr-TR" altLang="en-US"/>
              <a:t>Applications</a:t>
            </a:r>
            <a:r>
              <a:rPr lang="en-US" altLang="en-US"/>
              <a:t> – Ứng dụng</a:t>
            </a:r>
            <a:endParaRPr lang="en-US"/>
          </a:p>
        </p:txBody>
      </p:sp>
      <p:sp>
        <p:nvSpPr>
          <p:cNvPr id="2" name="Content Placeholder 1">
            <a:extLst>
              <a:ext uri="{FF2B5EF4-FFF2-40B4-BE49-F238E27FC236}">
                <a16:creationId xmlns:a16="http://schemas.microsoft.com/office/drawing/2014/main" id="{80077C9F-69B9-497A-9D6D-24A6D9C383F2}"/>
              </a:ext>
            </a:extLst>
          </p:cNvPr>
          <p:cNvSpPr>
            <a:spLocks noGrp="1"/>
          </p:cNvSpPr>
          <p:nvPr>
            <p:ph idx="1"/>
          </p:nvPr>
        </p:nvSpPr>
        <p:spPr/>
        <p:txBody>
          <a:bodyPr/>
          <a:lstStyle/>
          <a:p>
            <a:pPr marL="565150" indent="-514350">
              <a:buFont typeface="+mj-lt"/>
              <a:buAutoNum type="arabicPeriod" startAt="41"/>
            </a:pPr>
            <a:r>
              <a:rPr lang="en-US"/>
              <a:t>Robot locomotion – </a:t>
            </a:r>
            <a:r>
              <a:rPr lang="en-US">
                <a:solidFill>
                  <a:srgbClr val="FF0000"/>
                </a:solidFill>
              </a:rPr>
              <a:t>Rô bốt đầu máy</a:t>
            </a:r>
            <a:r>
              <a:rPr lang="en-US"/>
              <a:t>.</a:t>
            </a:r>
          </a:p>
          <a:p>
            <a:pPr marL="565150" indent="-514350">
              <a:buFont typeface="+mj-lt"/>
              <a:buAutoNum type="arabicPeriod" startAt="41"/>
            </a:pPr>
            <a:r>
              <a:rPr lang="en-US"/>
              <a:t>Search engines – </a:t>
            </a:r>
            <a:r>
              <a:rPr lang="en-US">
                <a:solidFill>
                  <a:srgbClr val="FF0000"/>
                </a:solidFill>
              </a:rPr>
              <a:t>Hệ thống tìm kiếm</a:t>
            </a:r>
            <a:r>
              <a:rPr lang="en-US"/>
              <a:t>.</a:t>
            </a:r>
          </a:p>
          <a:p>
            <a:pPr marL="565150" indent="-514350">
              <a:buFont typeface="+mj-lt"/>
              <a:buAutoNum type="arabicPeriod" startAt="41"/>
            </a:pPr>
            <a:r>
              <a:rPr lang="en-US"/>
              <a:t>Sentiment analysis – </a:t>
            </a:r>
            <a:r>
              <a:rPr lang="en-US">
                <a:solidFill>
                  <a:srgbClr val="FF0000"/>
                </a:solidFill>
              </a:rPr>
              <a:t>Phân tích tâm lý đối t</a:t>
            </a:r>
            <a:r>
              <a:rPr lang="vi-VN">
                <a:solidFill>
                  <a:srgbClr val="FF0000"/>
                </a:solidFill>
              </a:rPr>
              <a:t>ư</a:t>
            </a:r>
            <a:r>
              <a:rPr lang="en-US">
                <a:solidFill>
                  <a:srgbClr val="FF0000"/>
                </a:solidFill>
              </a:rPr>
              <a:t>ợng</a:t>
            </a:r>
            <a:r>
              <a:rPr lang="en-US"/>
              <a:t>.</a:t>
            </a:r>
          </a:p>
          <a:p>
            <a:pPr marL="565150" indent="-514350">
              <a:buFont typeface="+mj-lt"/>
              <a:buAutoNum type="arabicPeriod" startAt="41"/>
            </a:pPr>
            <a:r>
              <a:rPr lang="en-US"/>
              <a:t>Sequence mining – </a:t>
            </a:r>
            <a:r>
              <a:rPr lang="en-US">
                <a:solidFill>
                  <a:srgbClr val="FF0000"/>
                </a:solidFill>
              </a:rPr>
              <a:t>Khai khoáng chuỗi tuần tự</a:t>
            </a:r>
            <a:r>
              <a:rPr lang="en-US"/>
              <a:t>.</a:t>
            </a:r>
          </a:p>
          <a:p>
            <a:pPr marL="565150" indent="-514350">
              <a:buFont typeface="+mj-lt"/>
              <a:buAutoNum type="arabicPeriod" startAt="41"/>
            </a:pPr>
            <a:r>
              <a:rPr lang="en-US"/>
              <a:t>Software engineering – </a:t>
            </a:r>
            <a:r>
              <a:rPr lang="en-US">
                <a:solidFill>
                  <a:srgbClr val="FF0000"/>
                </a:solidFill>
              </a:rPr>
              <a:t>Công nghệ phần mềm</a:t>
            </a:r>
            <a:r>
              <a:rPr lang="en-US"/>
              <a:t>.</a:t>
            </a:r>
          </a:p>
          <a:p>
            <a:pPr marL="565150" indent="-514350">
              <a:buFont typeface="+mj-lt"/>
              <a:buAutoNum type="arabicPeriod" startAt="41"/>
            </a:pPr>
            <a:r>
              <a:rPr lang="en-US"/>
              <a:t>Speech recognition – </a:t>
            </a:r>
            <a:r>
              <a:rPr lang="en-US">
                <a:solidFill>
                  <a:srgbClr val="FF0000"/>
                </a:solidFill>
              </a:rPr>
              <a:t>Nhận dạng tiếng nói</a:t>
            </a:r>
            <a:r>
              <a:rPr lang="en-US"/>
              <a:t>.</a:t>
            </a:r>
          </a:p>
          <a:p>
            <a:pPr marL="565150" indent="-514350">
              <a:buFont typeface="+mj-lt"/>
              <a:buAutoNum type="arabicPeriod" startAt="41"/>
            </a:pPr>
            <a:r>
              <a:rPr lang="en-US"/>
              <a:t>Structural health monitoring – </a:t>
            </a:r>
            <a:r>
              <a:rPr lang="en-US">
                <a:solidFill>
                  <a:srgbClr val="FF0000"/>
                </a:solidFill>
              </a:rPr>
              <a:t>Quan trắc sức khỏe công trình</a:t>
            </a:r>
            <a:r>
              <a:rPr lang="en-US"/>
              <a:t>.</a:t>
            </a:r>
          </a:p>
          <a:p>
            <a:pPr marL="565150" indent="-514350">
              <a:buFont typeface="+mj-lt"/>
              <a:buAutoNum type="arabicPeriod" startAt="41"/>
            </a:pPr>
            <a:r>
              <a:rPr lang="en-US"/>
              <a:t>Syntactic pattern recognition – </a:t>
            </a:r>
            <a:r>
              <a:rPr lang="en-US">
                <a:solidFill>
                  <a:srgbClr val="FF0000"/>
                </a:solidFill>
              </a:rPr>
              <a:t>Nhận dạng mẫu cú pháp</a:t>
            </a:r>
            <a:r>
              <a:rPr lang="en-US"/>
              <a:t>.</a:t>
            </a:r>
          </a:p>
        </p:txBody>
      </p:sp>
      <p:sp>
        <p:nvSpPr>
          <p:cNvPr id="3" name="Content Placeholder 2">
            <a:extLst>
              <a:ext uri="{FF2B5EF4-FFF2-40B4-BE49-F238E27FC236}">
                <a16:creationId xmlns:a16="http://schemas.microsoft.com/office/drawing/2014/main" id="{629E2C5A-24B8-41F9-9386-CA2B0A2B8B89}"/>
              </a:ext>
            </a:extLst>
          </p:cNvPr>
          <p:cNvSpPr>
            <a:spLocks noGrp="1"/>
          </p:cNvSpPr>
          <p:nvPr>
            <p:ph idx="16"/>
          </p:nvPr>
        </p:nvSpPr>
        <p:spPr/>
        <p:txBody>
          <a:bodyPr/>
          <a:lstStyle/>
          <a:p>
            <a:r>
              <a:rPr lang="en-US"/>
              <a:t>https://en.wikipedia.org/wiki/Machine_learning</a:t>
            </a:r>
          </a:p>
        </p:txBody>
      </p:sp>
      <p:pic>
        <p:nvPicPr>
          <p:cNvPr id="5" name="Picture 2" descr="Kết quả hình ảnh cho Software engineering&quot;">
            <a:extLst>
              <a:ext uri="{FF2B5EF4-FFF2-40B4-BE49-F238E27FC236}">
                <a16:creationId xmlns:a16="http://schemas.microsoft.com/office/drawing/2014/main" id="{BEB7AA7E-7026-4531-92FB-721AC26DA7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2528" y="1182255"/>
            <a:ext cx="2799472" cy="3590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84362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7DFD-95DE-4F20-B227-AF5FE96A881E}"/>
              </a:ext>
            </a:extLst>
          </p:cNvPr>
          <p:cNvSpPr>
            <a:spLocks noGrp="1"/>
          </p:cNvSpPr>
          <p:nvPr>
            <p:ph type="title"/>
          </p:nvPr>
        </p:nvSpPr>
        <p:spPr/>
        <p:txBody>
          <a:bodyPr/>
          <a:lstStyle/>
          <a:p>
            <a:r>
              <a:rPr lang="tr-TR" altLang="en-US"/>
              <a:t>Applications</a:t>
            </a:r>
            <a:r>
              <a:rPr lang="en-US" altLang="en-US"/>
              <a:t> – Ứng dụng</a:t>
            </a:r>
            <a:endParaRPr lang="en-US"/>
          </a:p>
        </p:txBody>
      </p:sp>
      <p:sp>
        <p:nvSpPr>
          <p:cNvPr id="3" name="Content Placeholder 2">
            <a:extLst>
              <a:ext uri="{FF2B5EF4-FFF2-40B4-BE49-F238E27FC236}">
                <a16:creationId xmlns:a16="http://schemas.microsoft.com/office/drawing/2014/main" id="{2BF1FD74-144E-45C8-BAC3-131A7002C048}"/>
              </a:ext>
            </a:extLst>
          </p:cNvPr>
          <p:cNvSpPr>
            <a:spLocks noGrp="1"/>
          </p:cNvSpPr>
          <p:nvPr>
            <p:ph idx="1"/>
          </p:nvPr>
        </p:nvSpPr>
        <p:spPr/>
        <p:txBody>
          <a:bodyPr/>
          <a:lstStyle/>
          <a:p>
            <a:pPr marL="565150" indent="-514350">
              <a:buFont typeface="+mj-lt"/>
              <a:buAutoNum type="arabicPeriod" startAt="49"/>
            </a:pPr>
            <a:r>
              <a:rPr lang="en-US"/>
              <a:t>Telecommunication – </a:t>
            </a:r>
            <a:r>
              <a:rPr lang="en-US">
                <a:solidFill>
                  <a:srgbClr val="FF0000"/>
                </a:solidFill>
              </a:rPr>
              <a:t>Thông tin liên lạc từ xa</a:t>
            </a:r>
            <a:r>
              <a:rPr lang="en-US"/>
              <a:t>.</a:t>
            </a:r>
          </a:p>
          <a:p>
            <a:pPr marL="565150" indent="-514350">
              <a:buFont typeface="+mj-lt"/>
              <a:buAutoNum type="arabicPeriod" startAt="49"/>
            </a:pPr>
            <a:r>
              <a:rPr lang="en-US"/>
              <a:t>Theorem proving – </a:t>
            </a:r>
            <a:r>
              <a:rPr lang="en-US">
                <a:solidFill>
                  <a:srgbClr val="FF0000"/>
                </a:solidFill>
              </a:rPr>
              <a:t>Chứng minh giả thiết</a:t>
            </a:r>
            <a:r>
              <a:rPr lang="en-US"/>
              <a:t>.</a:t>
            </a:r>
          </a:p>
          <a:p>
            <a:pPr marL="565150" indent="-514350">
              <a:buFont typeface="+mj-lt"/>
              <a:buAutoNum type="arabicPeriod" startAt="49"/>
            </a:pPr>
            <a:r>
              <a:rPr lang="en-US"/>
              <a:t>Time series forecasting – </a:t>
            </a:r>
            <a:r>
              <a:rPr lang="en-US">
                <a:solidFill>
                  <a:srgbClr val="FF0000"/>
                </a:solidFill>
              </a:rPr>
              <a:t>Dự báo chuỗi thời gian</a:t>
            </a:r>
            <a:r>
              <a:rPr lang="en-US"/>
              <a:t>.</a:t>
            </a:r>
          </a:p>
          <a:p>
            <a:pPr marL="565150" indent="-514350">
              <a:buFont typeface="+mj-lt"/>
              <a:buAutoNum type="arabicPeriod" startAt="49"/>
            </a:pPr>
            <a:r>
              <a:rPr lang="en-US"/>
              <a:t>User behavior analytics – </a:t>
            </a:r>
            <a:r>
              <a:rPr lang="en-US">
                <a:solidFill>
                  <a:srgbClr val="FF0000"/>
                </a:solidFill>
              </a:rPr>
              <a:t>Phân tích hành vi ng</a:t>
            </a:r>
            <a:r>
              <a:rPr lang="vi-VN">
                <a:solidFill>
                  <a:srgbClr val="FF0000"/>
                </a:solidFill>
              </a:rPr>
              <a:t>ư</a:t>
            </a:r>
            <a:r>
              <a:rPr lang="en-US">
                <a:solidFill>
                  <a:srgbClr val="FF0000"/>
                </a:solidFill>
              </a:rPr>
              <a:t>ời dùng</a:t>
            </a:r>
            <a:r>
              <a:rPr lang="en-US"/>
              <a:t>.</a:t>
            </a:r>
          </a:p>
        </p:txBody>
      </p:sp>
      <p:sp>
        <p:nvSpPr>
          <p:cNvPr id="4" name="Content Placeholder 3">
            <a:extLst>
              <a:ext uri="{FF2B5EF4-FFF2-40B4-BE49-F238E27FC236}">
                <a16:creationId xmlns:a16="http://schemas.microsoft.com/office/drawing/2014/main" id="{1EC64E6C-7752-4BBF-A12E-ABC3D1547870}"/>
              </a:ext>
            </a:extLst>
          </p:cNvPr>
          <p:cNvSpPr>
            <a:spLocks noGrp="1"/>
          </p:cNvSpPr>
          <p:nvPr>
            <p:ph idx="16"/>
          </p:nvPr>
        </p:nvSpPr>
        <p:spPr/>
        <p:txBody>
          <a:bodyPr/>
          <a:lstStyle/>
          <a:p>
            <a:r>
              <a:rPr lang="en-US"/>
              <a:t>https://en.wikipedia.org/wiki/Machine_learning</a:t>
            </a:r>
          </a:p>
        </p:txBody>
      </p:sp>
      <p:pic>
        <p:nvPicPr>
          <p:cNvPr id="5" name="Picture 2" descr="Kết quả hình ảnh cho Time series forecasting&quot;">
            <a:extLst>
              <a:ext uri="{FF2B5EF4-FFF2-40B4-BE49-F238E27FC236}">
                <a16:creationId xmlns:a16="http://schemas.microsoft.com/office/drawing/2014/main" id="{8F836CD9-3C9F-4CAB-B9F0-BFA3FCCE0A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176" y="3804170"/>
            <a:ext cx="3657600" cy="20828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Kết quả hình ảnh cho User behavior analytics&quot;">
            <a:extLst>
              <a:ext uri="{FF2B5EF4-FFF2-40B4-BE49-F238E27FC236}">
                <a16:creationId xmlns:a16="http://schemas.microsoft.com/office/drawing/2014/main" id="{24306D2D-C63A-4D5F-A428-CA1F6F837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274" y="3808950"/>
            <a:ext cx="4981576" cy="207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7357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4000">
                <a:solidFill>
                  <a:srgbClr val="0066FF"/>
                </a:solidFill>
              </a:rPr>
              <a:t>Chúc các bạn học tốt</a:t>
            </a:r>
            <a:br>
              <a:rPr lang="en-US" sz="4000">
                <a:solidFill>
                  <a:srgbClr val="0066FF"/>
                </a:solidFill>
              </a:rPr>
            </a:br>
            <a:r>
              <a:rPr lang="en-US" sz="4000">
                <a:solidFill>
                  <a:srgbClr val="FF0000"/>
                </a:solidFill>
              </a:rPr>
              <a:t>Thân ái chào tạm biệt các bạn</a:t>
            </a:r>
            <a:br>
              <a:rPr lang="en-US" sz="4000">
                <a:solidFill>
                  <a:srgbClr val="FF0000"/>
                </a:solidFill>
              </a:rPr>
            </a:br>
            <a:br>
              <a:rPr lang="en-US" sz="4000">
                <a:solidFill>
                  <a:srgbClr val="FF0000"/>
                </a:solidFill>
              </a:rPr>
            </a:br>
            <a:r>
              <a:rPr lang="en-US" sz="4000">
                <a:solidFill>
                  <a:srgbClr val="0066FF"/>
                </a:solidFill>
              </a:rPr>
              <a:t>ĐẠI HỌC QUỐC GIA TP.HCM</a:t>
            </a:r>
            <a:br>
              <a:rPr lang="en-US" sz="4000"/>
            </a:br>
            <a:r>
              <a:rPr lang="en-US" sz="3600">
                <a:solidFill>
                  <a:srgbClr val="FF0000"/>
                </a:solidFill>
              </a:rPr>
              <a:t>TR</a:t>
            </a:r>
            <a:r>
              <a:rPr lang="vi-VN" sz="3600">
                <a:solidFill>
                  <a:srgbClr val="FF0000"/>
                </a:solidFill>
              </a:rPr>
              <a:t>Ư</a:t>
            </a:r>
            <a:r>
              <a:rPr lang="en-US" sz="3600">
                <a:solidFill>
                  <a:srgbClr val="FF0000"/>
                </a:solidFill>
              </a:rPr>
              <a:t>ỜNG ĐẠI HỌC CÔNG NGHỆ THÔNG TIN TP.HCM</a:t>
            </a:r>
            <a:br>
              <a:rPr lang="en-US" sz="3600">
                <a:solidFill>
                  <a:srgbClr val="FF0000"/>
                </a:solidFill>
              </a:rPr>
            </a:br>
            <a:r>
              <a:rPr lang="en-US" sz="3600">
                <a:solidFill>
                  <a:srgbClr val="0066FF"/>
                </a:solidFill>
              </a:rPr>
              <a:t>TOÀN DIỆN – SÁNG TẠO – PHỤNG SỰ</a:t>
            </a:r>
            <a:r>
              <a:rPr lang="en-US" sz="3600"/>
              <a:t> </a:t>
            </a:r>
            <a:endParaRPr lang="en-US" sz="4000"/>
          </a:p>
        </p:txBody>
      </p:sp>
    </p:spTree>
    <p:extLst>
      <p:ext uri="{BB962C8B-B14F-4D97-AF65-F5344CB8AC3E}">
        <p14:creationId xmlns:p14="http://schemas.microsoft.com/office/powerpoint/2010/main" val="877590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DÒNG CÔNG VIỆC TRONG MÁY HỌC</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Machine Learning Workflow</a:t>
            </a:r>
          </a:p>
        </p:txBody>
      </p:sp>
    </p:spTree>
    <p:extLst>
      <p:ext uri="{BB962C8B-B14F-4D97-AF65-F5344CB8AC3E}">
        <p14:creationId xmlns:p14="http://schemas.microsoft.com/office/powerpoint/2010/main" val="17137399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B2A61-6C7F-4158-B6E4-B5935BEEE3B4}"/>
              </a:ext>
            </a:extLst>
          </p:cNvPr>
          <p:cNvSpPr>
            <a:spLocks noGrp="1"/>
          </p:cNvSpPr>
          <p:nvPr>
            <p:ph type="title"/>
          </p:nvPr>
        </p:nvSpPr>
        <p:spPr/>
        <p:txBody>
          <a:bodyPr/>
          <a:lstStyle/>
          <a:p>
            <a:r>
              <a:rPr lang="en-US"/>
              <a:t>Machine Learning Workflow</a:t>
            </a:r>
          </a:p>
        </p:txBody>
      </p:sp>
      <p:pic>
        <p:nvPicPr>
          <p:cNvPr id="6" name="Picture 2" descr="Image result for types of machine learning">
            <a:extLst>
              <a:ext uri="{FF2B5EF4-FFF2-40B4-BE49-F238E27FC236}">
                <a16:creationId xmlns:a16="http://schemas.microsoft.com/office/drawing/2014/main" id="{A573C1E8-4E31-4026-8CDE-B39D1B7230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4302" y="1600200"/>
            <a:ext cx="982339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7754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ĐỊNH NGHĨA MÁY HỌC</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ltLang="zh-TW"/>
              <a:t>Definition of machine learning</a:t>
            </a:r>
            <a:endParaRPr lang="en-US"/>
          </a:p>
        </p:txBody>
      </p:sp>
    </p:spTree>
    <p:extLst>
      <p:ext uri="{BB962C8B-B14F-4D97-AF65-F5344CB8AC3E}">
        <p14:creationId xmlns:p14="http://schemas.microsoft.com/office/powerpoint/2010/main" val="229767560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400CB6-CF01-4A8F-9980-00F1B20EC385}"/>
              </a:ext>
            </a:extLst>
          </p:cNvPr>
          <p:cNvSpPr>
            <a:spLocks noGrp="1"/>
          </p:cNvSpPr>
          <p:nvPr>
            <p:ph type="title"/>
          </p:nvPr>
        </p:nvSpPr>
        <p:spPr/>
        <p:txBody>
          <a:bodyPr/>
          <a:lstStyle/>
          <a:p>
            <a:r>
              <a:rPr lang="en-US"/>
              <a:t>Định nghĩa máy học</a:t>
            </a:r>
          </a:p>
        </p:txBody>
      </p:sp>
      <p:sp>
        <p:nvSpPr>
          <p:cNvPr id="5" name="Content Placeholder 4">
            <a:extLst>
              <a:ext uri="{FF2B5EF4-FFF2-40B4-BE49-F238E27FC236}">
                <a16:creationId xmlns:a16="http://schemas.microsoft.com/office/drawing/2014/main" id="{01269453-2DFC-4BCF-A8BC-38209E9CE9AC}"/>
              </a:ext>
            </a:extLst>
          </p:cNvPr>
          <p:cNvSpPr>
            <a:spLocks noGrp="1"/>
          </p:cNvSpPr>
          <p:nvPr>
            <p:ph idx="1"/>
          </p:nvPr>
        </p:nvSpPr>
        <p:spPr/>
        <p:txBody>
          <a:bodyPr/>
          <a:lstStyle/>
          <a:p>
            <a:pPr algn="just"/>
            <a:r>
              <a:rPr lang="en-US"/>
              <a:t>A computer program is said to learn from experience E with respect to some tasks T and performance measure P, if its performance at tasks in T, as measured by P, improves with experience E. </a:t>
            </a:r>
          </a:p>
          <a:p>
            <a:pPr marL="0" indent="0" algn="r">
              <a:buNone/>
            </a:pPr>
            <a:r>
              <a:rPr lang="en-US"/>
              <a:t>Mitchell</a:t>
            </a:r>
          </a:p>
          <a:p>
            <a:pPr algn="just"/>
            <a:r>
              <a:rPr lang="en-US">
                <a:solidFill>
                  <a:srgbClr val="FF0000"/>
                </a:solidFill>
              </a:rPr>
              <a:t>Một ch</a:t>
            </a:r>
            <a:r>
              <a:rPr lang="vi-VN">
                <a:solidFill>
                  <a:srgbClr val="FF0000"/>
                </a:solidFill>
              </a:rPr>
              <a:t>ư</a:t>
            </a:r>
            <a:r>
              <a:rPr lang="en-US">
                <a:solidFill>
                  <a:srgbClr val="FF0000"/>
                </a:solidFill>
              </a:rPr>
              <a:t>ơng trình máy tính đ</a:t>
            </a:r>
            <a:r>
              <a:rPr lang="vi-VN">
                <a:solidFill>
                  <a:srgbClr val="FF0000"/>
                </a:solidFill>
              </a:rPr>
              <a:t>ư</a:t>
            </a:r>
            <a:r>
              <a:rPr lang="en-US">
                <a:solidFill>
                  <a:srgbClr val="FF0000"/>
                </a:solidFill>
              </a:rPr>
              <a:t>ợc gọi là học từ </a:t>
            </a:r>
            <a:r>
              <a:rPr lang="en-US">
                <a:solidFill>
                  <a:schemeClr val="tx1"/>
                </a:solidFill>
                <a:highlight>
                  <a:srgbClr val="FFFF00"/>
                </a:highlight>
              </a:rPr>
              <a:t>kinh nghiệm </a:t>
            </a:r>
            <a:r>
              <a:rPr lang="en-US" b="1">
                <a:solidFill>
                  <a:schemeClr val="tx1"/>
                </a:solidFill>
                <a:highlight>
                  <a:srgbClr val="FFFF00"/>
                </a:highlight>
              </a:rPr>
              <a:t>E</a:t>
            </a:r>
            <a:r>
              <a:rPr lang="en-US">
                <a:solidFill>
                  <a:srgbClr val="FF0000"/>
                </a:solidFill>
              </a:rPr>
              <a:t> để hoàn thành </a:t>
            </a:r>
            <a:r>
              <a:rPr lang="en-US">
                <a:solidFill>
                  <a:schemeClr val="tx1"/>
                </a:solidFill>
                <a:highlight>
                  <a:srgbClr val="FFFF00"/>
                </a:highlight>
              </a:rPr>
              <a:t>nhiệm vụ </a:t>
            </a:r>
            <a:r>
              <a:rPr lang="en-US" b="1">
                <a:solidFill>
                  <a:schemeClr val="tx1"/>
                </a:solidFill>
                <a:highlight>
                  <a:srgbClr val="FFFF00"/>
                </a:highlight>
              </a:rPr>
              <a:t>T</a:t>
            </a:r>
            <a:r>
              <a:rPr lang="en-US">
                <a:solidFill>
                  <a:srgbClr val="FF0000"/>
                </a:solidFill>
              </a:rPr>
              <a:t>, với hiệu quả đ</a:t>
            </a:r>
            <a:r>
              <a:rPr lang="vi-VN">
                <a:solidFill>
                  <a:srgbClr val="FF0000"/>
                </a:solidFill>
              </a:rPr>
              <a:t>ư</a:t>
            </a:r>
            <a:r>
              <a:rPr lang="en-US">
                <a:solidFill>
                  <a:srgbClr val="FF0000"/>
                </a:solidFill>
              </a:rPr>
              <a:t>ợc đo bằng </a:t>
            </a:r>
            <a:r>
              <a:rPr lang="en-US">
                <a:solidFill>
                  <a:schemeClr val="tx1"/>
                </a:solidFill>
                <a:highlight>
                  <a:srgbClr val="FFFF00"/>
                </a:highlight>
              </a:rPr>
              <a:t>phép đánh giá </a:t>
            </a:r>
            <a:r>
              <a:rPr lang="en-US" b="1">
                <a:solidFill>
                  <a:schemeClr val="tx1"/>
                </a:solidFill>
                <a:highlight>
                  <a:srgbClr val="FFFF00"/>
                </a:highlight>
              </a:rPr>
              <a:t>P</a:t>
            </a:r>
            <a:r>
              <a:rPr lang="en-US">
                <a:solidFill>
                  <a:srgbClr val="FF0000"/>
                </a:solidFill>
              </a:rPr>
              <a:t>, nếu hiệu quả của nó khi thực hiện nhiệm vụ </a:t>
            </a:r>
            <a:r>
              <a:rPr lang="en-US" b="1">
                <a:solidFill>
                  <a:srgbClr val="FF0000"/>
                </a:solidFill>
              </a:rPr>
              <a:t>T</a:t>
            </a:r>
            <a:r>
              <a:rPr lang="en-US">
                <a:solidFill>
                  <a:srgbClr val="FF0000"/>
                </a:solidFill>
              </a:rPr>
              <a:t>, khi đ</a:t>
            </a:r>
            <a:r>
              <a:rPr lang="vi-VN">
                <a:solidFill>
                  <a:srgbClr val="FF0000"/>
                </a:solidFill>
              </a:rPr>
              <a:t>ư</a:t>
            </a:r>
            <a:r>
              <a:rPr lang="en-US">
                <a:solidFill>
                  <a:srgbClr val="FF0000"/>
                </a:solidFill>
              </a:rPr>
              <a:t>ợc đánh giá bởi </a:t>
            </a:r>
            <a:r>
              <a:rPr lang="en-US" b="1">
                <a:solidFill>
                  <a:srgbClr val="FF0000"/>
                </a:solidFill>
              </a:rPr>
              <a:t>P</a:t>
            </a:r>
            <a:r>
              <a:rPr lang="en-US">
                <a:solidFill>
                  <a:srgbClr val="FF0000"/>
                </a:solidFill>
              </a:rPr>
              <a:t>, cải thiện theo kinh nghiệm </a:t>
            </a:r>
            <a:r>
              <a:rPr lang="en-US" b="1">
                <a:solidFill>
                  <a:srgbClr val="FF0000"/>
                </a:solidFill>
              </a:rPr>
              <a:t>E</a:t>
            </a:r>
            <a:r>
              <a:rPr lang="en-US">
                <a:solidFill>
                  <a:srgbClr val="FF0000"/>
                </a:solidFill>
              </a:rPr>
              <a:t>.</a:t>
            </a:r>
            <a:endParaRPr lang="en-US"/>
          </a:p>
        </p:txBody>
      </p:sp>
    </p:spTree>
    <p:extLst>
      <p:ext uri="{BB962C8B-B14F-4D97-AF65-F5344CB8AC3E}">
        <p14:creationId xmlns:p14="http://schemas.microsoft.com/office/powerpoint/2010/main" val="6425786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400CB6-CF01-4A8F-9980-00F1B20EC385}"/>
              </a:ext>
            </a:extLst>
          </p:cNvPr>
          <p:cNvSpPr>
            <a:spLocks noGrp="1"/>
          </p:cNvSpPr>
          <p:nvPr>
            <p:ph type="title"/>
          </p:nvPr>
        </p:nvSpPr>
        <p:spPr/>
        <p:txBody>
          <a:bodyPr/>
          <a:lstStyle/>
          <a:p>
            <a:r>
              <a:rPr lang="en-US"/>
              <a:t>Định nghĩa máy học</a:t>
            </a:r>
          </a:p>
        </p:txBody>
      </p:sp>
      <p:sp>
        <p:nvSpPr>
          <p:cNvPr id="5" name="Content Placeholder 4">
            <a:extLst>
              <a:ext uri="{FF2B5EF4-FFF2-40B4-BE49-F238E27FC236}">
                <a16:creationId xmlns:a16="http://schemas.microsoft.com/office/drawing/2014/main" id="{01269453-2DFC-4BCF-A8BC-38209E9CE9AC}"/>
              </a:ext>
            </a:extLst>
          </p:cNvPr>
          <p:cNvSpPr>
            <a:spLocks noGrp="1"/>
          </p:cNvSpPr>
          <p:nvPr>
            <p:ph idx="1"/>
          </p:nvPr>
        </p:nvSpPr>
        <p:spPr/>
        <p:txBody>
          <a:bodyPr/>
          <a:lstStyle/>
          <a:p>
            <a:pPr marL="0" indent="0" algn="just">
              <a:buNone/>
            </a:pPr>
            <a:r>
              <a:rPr lang="en-US">
                <a:solidFill>
                  <a:schemeClr val="tx1"/>
                </a:solidFill>
                <a:highlight>
                  <a:srgbClr val="FFFF00"/>
                </a:highlight>
              </a:rPr>
              <a:t>Nhiệm vụ T:</a:t>
            </a:r>
            <a:r>
              <a:rPr lang="en-US"/>
              <a:t> rất nhiều nhiệm vụ phức tạp có thể giải quyết đ</a:t>
            </a:r>
            <a:r>
              <a:rPr lang="vi-VN"/>
              <a:t>ư</a:t>
            </a:r>
            <a:r>
              <a:rPr lang="en-US"/>
              <a:t>ợc bằng Machine Learning.</a:t>
            </a:r>
          </a:p>
          <a:p>
            <a:r>
              <a:rPr lang="en-US">
                <a:solidFill>
                  <a:srgbClr val="FF0000"/>
                </a:solidFill>
              </a:rPr>
              <a:t>Classification – Phân loại – Phân lớp.</a:t>
            </a:r>
          </a:p>
          <a:p>
            <a:r>
              <a:rPr lang="en-US"/>
              <a:t>Regression – Hồi qui – Tiên l</a:t>
            </a:r>
            <a:r>
              <a:rPr lang="vi-VN"/>
              <a:t>ư</a:t>
            </a:r>
            <a:r>
              <a:rPr lang="en-US"/>
              <a:t>ợng.</a:t>
            </a:r>
          </a:p>
          <a:p>
            <a:r>
              <a:rPr lang="en-US">
                <a:solidFill>
                  <a:srgbClr val="FF0000"/>
                </a:solidFill>
              </a:rPr>
              <a:t>Clustering – Phân cụm – Kết nhóm.</a:t>
            </a:r>
          </a:p>
        </p:txBody>
      </p:sp>
    </p:spTree>
    <p:extLst>
      <p:ext uri="{BB962C8B-B14F-4D97-AF65-F5344CB8AC3E}">
        <p14:creationId xmlns:p14="http://schemas.microsoft.com/office/powerpoint/2010/main" val="4919369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FF44ED-6F59-4314-82D1-AA606E118309}"/>
              </a:ext>
            </a:extLst>
          </p:cNvPr>
          <p:cNvSpPr>
            <a:spLocks noGrp="1"/>
          </p:cNvSpPr>
          <p:nvPr>
            <p:ph type="title"/>
          </p:nvPr>
        </p:nvSpPr>
        <p:spPr/>
        <p:txBody>
          <a:bodyPr/>
          <a:lstStyle/>
          <a:p>
            <a:r>
              <a:rPr lang="en-US" altLang="zh-TW"/>
              <a:t>What is machine learning?</a:t>
            </a:r>
            <a:endParaRPr lang="en-US"/>
          </a:p>
        </p:txBody>
      </p:sp>
      <p:sp>
        <p:nvSpPr>
          <p:cNvPr id="6" name="Rectangle 3">
            <a:extLst>
              <a:ext uri="{FF2B5EF4-FFF2-40B4-BE49-F238E27FC236}">
                <a16:creationId xmlns:a16="http://schemas.microsoft.com/office/drawing/2014/main" id="{B30911FE-09CC-434A-8E4D-A99674452128}"/>
              </a:ext>
            </a:extLst>
          </p:cNvPr>
          <p:cNvSpPr txBox="1">
            <a:spLocks noChangeArrowheads="1"/>
          </p:cNvSpPr>
          <p:nvPr/>
        </p:nvSpPr>
        <p:spPr>
          <a:xfrm>
            <a:off x="3781426" y="1528764"/>
            <a:ext cx="2900363" cy="1328737"/>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buFontTx/>
              <a:buNone/>
            </a:pPr>
            <a:r>
              <a:rPr lang="en-US" altLang="en-US" kern="0"/>
              <a:t>Learning</a:t>
            </a:r>
          </a:p>
          <a:p>
            <a:pPr algn="ctr" eaLnBrk="1" hangingPunct="1">
              <a:buFontTx/>
              <a:buNone/>
            </a:pPr>
            <a:r>
              <a:rPr lang="en-US" altLang="en-US" kern="0"/>
              <a:t>algorithm</a:t>
            </a:r>
          </a:p>
        </p:txBody>
      </p:sp>
      <p:sp>
        <p:nvSpPr>
          <p:cNvPr id="7" name="AutoShape 4">
            <a:extLst>
              <a:ext uri="{FF2B5EF4-FFF2-40B4-BE49-F238E27FC236}">
                <a16:creationId xmlns:a16="http://schemas.microsoft.com/office/drawing/2014/main" id="{839657DD-B841-4496-90D1-92CD5883D961}"/>
              </a:ext>
            </a:extLst>
          </p:cNvPr>
          <p:cNvSpPr>
            <a:spLocks noChangeArrowheads="1"/>
          </p:cNvSpPr>
          <p:nvPr/>
        </p:nvSpPr>
        <p:spPr bwMode="auto">
          <a:xfrm>
            <a:off x="1838326" y="2776538"/>
            <a:ext cx="1743075" cy="2114550"/>
          </a:xfrm>
          <a:prstGeom prst="can">
            <a:avLst>
              <a:gd name="adj" fmla="val 30328"/>
            </a:avLst>
          </a:prstGeom>
          <a:gradFill rotWithShape="0">
            <a:gsLst>
              <a:gs pos="0">
                <a:srgbClr val="336699"/>
              </a:gs>
              <a:gs pos="100000">
                <a:srgbClr val="F9FAF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cs typeface="Times New Roman" panose="02020603050405020304" pitchFamily="18" charset="0"/>
              </a:defRPr>
            </a:lvl1pPr>
            <a:lvl2pPr marL="742950" indent="-285750">
              <a:defRPr b="1">
                <a:solidFill>
                  <a:schemeClr val="tx1"/>
                </a:solidFill>
                <a:latin typeface="Times New Roman" panose="02020603050405020304" pitchFamily="18" charset="0"/>
                <a:cs typeface="Times New Roman" panose="02020603050405020304" pitchFamily="18" charset="0"/>
              </a:defRPr>
            </a:lvl2pPr>
            <a:lvl3pPr marL="1143000" indent="-228600">
              <a:defRPr b="1">
                <a:solidFill>
                  <a:schemeClr val="tx1"/>
                </a:solidFill>
                <a:latin typeface="Times New Roman" panose="02020603050405020304" pitchFamily="18" charset="0"/>
                <a:cs typeface="Times New Roman" panose="02020603050405020304" pitchFamily="18" charset="0"/>
              </a:defRPr>
            </a:lvl3pPr>
            <a:lvl4pPr marL="1600200" indent="-228600">
              <a:defRPr b="1">
                <a:solidFill>
                  <a:schemeClr val="tx1"/>
                </a:solidFill>
                <a:latin typeface="Times New Roman" panose="02020603050405020304" pitchFamily="18" charset="0"/>
                <a:cs typeface="Times New Roman" panose="02020603050405020304" pitchFamily="18" charset="0"/>
              </a:defRPr>
            </a:lvl4pPr>
            <a:lvl5pPr marL="2057400" indent="-228600">
              <a:defRPr b="1">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sz="2400" b="0"/>
              <a:t>TRAINING</a:t>
            </a:r>
          </a:p>
          <a:p>
            <a:pPr eaLnBrk="1" hangingPunct="1"/>
            <a:r>
              <a:rPr lang="en-US" altLang="en-US" sz="2400" b="0"/>
              <a:t>DATA</a:t>
            </a:r>
          </a:p>
        </p:txBody>
      </p:sp>
      <p:sp>
        <p:nvSpPr>
          <p:cNvPr id="8" name="AutoShape 6">
            <a:extLst>
              <a:ext uri="{FF2B5EF4-FFF2-40B4-BE49-F238E27FC236}">
                <a16:creationId xmlns:a16="http://schemas.microsoft.com/office/drawing/2014/main" id="{C3E2D1E6-3D54-47E2-AAC1-CA1E71E22800}"/>
              </a:ext>
            </a:extLst>
          </p:cNvPr>
          <p:cNvSpPr>
            <a:spLocks noChangeArrowheads="1"/>
          </p:cNvSpPr>
          <p:nvPr/>
        </p:nvSpPr>
        <p:spPr bwMode="auto">
          <a:xfrm>
            <a:off x="3681414" y="3533775"/>
            <a:ext cx="600075"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cs typeface="Times New Roman" panose="02020603050405020304" pitchFamily="18" charset="0"/>
              </a:defRPr>
            </a:lvl1pPr>
            <a:lvl2pPr marL="742950" indent="-285750">
              <a:defRPr b="1">
                <a:solidFill>
                  <a:schemeClr val="tx1"/>
                </a:solidFill>
                <a:latin typeface="Times New Roman" panose="02020603050405020304" pitchFamily="18" charset="0"/>
                <a:cs typeface="Times New Roman" panose="02020603050405020304" pitchFamily="18" charset="0"/>
              </a:defRPr>
            </a:lvl2pPr>
            <a:lvl3pPr marL="1143000" indent="-228600">
              <a:defRPr b="1">
                <a:solidFill>
                  <a:schemeClr val="tx1"/>
                </a:solidFill>
                <a:latin typeface="Times New Roman" panose="02020603050405020304" pitchFamily="18" charset="0"/>
                <a:cs typeface="Times New Roman" panose="02020603050405020304" pitchFamily="18" charset="0"/>
              </a:defRPr>
            </a:lvl3pPr>
            <a:lvl4pPr marL="1600200" indent="-228600">
              <a:defRPr b="1">
                <a:solidFill>
                  <a:schemeClr val="tx1"/>
                </a:solidFill>
                <a:latin typeface="Times New Roman" panose="02020603050405020304" pitchFamily="18" charset="0"/>
                <a:cs typeface="Times New Roman" panose="02020603050405020304" pitchFamily="18" charset="0"/>
              </a:defRPr>
            </a:lvl4pPr>
            <a:lvl5pPr marL="2057400" indent="-228600">
              <a:defRPr b="1">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9pPr>
          </a:lstStyle>
          <a:p>
            <a:endParaRPr lang="en-US" altLang="en-US"/>
          </a:p>
        </p:txBody>
      </p:sp>
      <p:sp>
        <p:nvSpPr>
          <p:cNvPr id="9" name="AutoShape 7">
            <a:extLst>
              <a:ext uri="{FF2B5EF4-FFF2-40B4-BE49-F238E27FC236}">
                <a16:creationId xmlns:a16="http://schemas.microsoft.com/office/drawing/2014/main" id="{1639DE8A-D103-4D61-959D-0DD7F1837687}"/>
              </a:ext>
            </a:extLst>
          </p:cNvPr>
          <p:cNvSpPr>
            <a:spLocks noChangeArrowheads="1"/>
          </p:cNvSpPr>
          <p:nvPr/>
        </p:nvSpPr>
        <p:spPr bwMode="auto">
          <a:xfrm>
            <a:off x="6248401" y="3571875"/>
            <a:ext cx="600075"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cs typeface="Times New Roman" panose="02020603050405020304" pitchFamily="18" charset="0"/>
              </a:defRPr>
            </a:lvl1pPr>
            <a:lvl2pPr marL="742950" indent="-285750">
              <a:defRPr b="1">
                <a:solidFill>
                  <a:schemeClr val="tx1"/>
                </a:solidFill>
                <a:latin typeface="Times New Roman" panose="02020603050405020304" pitchFamily="18" charset="0"/>
                <a:cs typeface="Times New Roman" panose="02020603050405020304" pitchFamily="18" charset="0"/>
              </a:defRPr>
            </a:lvl2pPr>
            <a:lvl3pPr marL="1143000" indent="-228600">
              <a:defRPr b="1">
                <a:solidFill>
                  <a:schemeClr val="tx1"/>
                </a:solidFill>
                <a:latin typeface="Times New Roman" panose="02020603050405020304" pitchFamily="18" charset="0"/>
                <a:cs typeface="Times New Roman" panose="02020603050405020304" pitchFamily="18" charset="0"/>
              </a:defRPr>
            </a:lvl3pPr>
            <a:lvl4pPr marL="1600200" indent="-228600">
              <a:defRPr b="1">
                <a:solidFill>
                  <a:schemeClr val="tx1"/>
                </a:solidFill>
                <a:latin typeface="Times New Roman" panose="02020603050405020304" pitchFamily="18" charset="0"/>
                <a:cs typeface="Times New Roman" panose="02020603050405020304" pitchFamily="18" charset="0"/>
              </a:defRPr>
            </a:lvl4pPr>
            <a:lvl5pPr marL="2057400" indent="-228600">
              <a:defRPr b="1">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9pPr>
          </a:lstStyle>
          <a:p>
            <a:endParaRPr lang="en-US" altLang="en-US"/>
          </a:p>
        </p:txBody>
      </p:sp>
      <p:sp>
        <p:nvSpPr>
          <p:cNvPr id="10" name="mainfrm">
            <a:extLst>
              <a:ext uri="{FF2B5EF4-FFF2-40B4-BE49-F238E27FC236}">
                <a16:creationId xmlns:a16="http://schemas.microsoft.com/office/drawing/2014/main" id="{CEB55A71-B532-4036-BFDC-9934D03F3C76}"/>
              </a:ext>
            </a:extLst>
          </p:cNvPr>
          <p:cNvSpPr>
            <a:spLocks noEditPoints="1" noChangeArrowheads="1"/>
          </p:cNvSpPr>
          <p:nvPr/>
        </p:nvSpPr>
        <p:spPr bwMode="auto">
          <a:xfrm>
            <a:off x="4362450" y="3000375"/>
            <a:ext cx="1809750" cy="1809750"/>
          </a:xfrm>
          <a:custGeom>
            <a:avLst/>
            <a:gdLst>
              <a:gd name="T0" fmla="*/ 0 w 21600"/>
              <a:gd name="T1" fmla="*/ 0 h 21600"/>
              <a:gd name="T2" fmla="*/ 904875 w 21600"/>
              <a:gd name="T3" fmla="*/ 0 h 21600"/>
              <a:gd name="T4" fmla="*/ 1809750 w 21600"/>
              <a:gd name="T5" fmla="*/ 0 h 21600"/>
              <a:gd name="T6" fmla="*/ 1809750 w 21600"/>
              <a:gd name="T7" fmla="*/ 904875 h 21600"/>
              <a:gd name="T8" fmla="*/ 1726217 w 21600"/>
              <a:gd name="T9" fmla="*/ 1809750 h 21600"/>
              <a:gd name="T10" fmla="*/ 904875 w 21600"/>
              <a:gd name="T11" fmla="*/ 1809750 h 21600"/>
              <a:gd name="T12" fmla="*/ 97442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alpha val="50195"/>
            </a:srgbClr>
          </a:solidFill>
          <a:ln w="9525">
            <a:solidFill>
              <a:srgbClr val="000000"/>
            </a:solidFill>
            <a:miter lim="800000"/>
            <a:headEnd/>
            <a:tailEnd/>
          </a:ln>
        </p:spPr>
        <p:txBody>
          <a:bodyPr/>
          <a:lstStyle/>
          <a:p>
            <a:endParaRPr lang="en-US"/>
          </a:p>
        </p:txBody>
      </p:sp>
      <p:grpSp>
        <p:nvGrpSpPr>
          <p:cNvPr id="11" name="Group 8">
            <a:extLst>
              <a:ext uri="{FF2B5EF4-FFF2-40B4-BE49-F238E27FC236}">
                <a16:creationId xmlns:a16="http://schemas.microsoft.com/office/drawing/2014/main" id="{6F4A45A9-FBB3-4F2C-BA31-05CB68F02B7E}"/>
              </a:ext>
            </a:extLst>
          </p:cNvPr>
          <p:cNvGrpSpPr>
            <a:grpSpLocks/>
          </p:cNvGrpSpPr>
          <p:nvPr/>
        </p:nvGrpSpPr>
        <p:grpSpPr bwMode="auto">
          <a:xfrm>
            <a:off x="4481514" y="3062288"/>
            <a:ext cx="1457325" cy="1414462"/>
            <a:chOff x="1632" y="1248"/>
            <a:chExt cx="2682" cy="2286"/>
          </a:xfrm>
        </p:grpSpPr>
        <p:sp>
          <p:nvSpPr>
            <p:cNvPr id="12" name="Gear">
              <a:extLst>
                <a:ext uri="{FF2B5EF4-FFF2-40B4-BE49-F238E27FC236}">
                  <a16:creationId xmlns:a16="http://schemas.microsoft.com/office/drawing/2014/main" id="{46F233D0-D9B4-42A1-B0BF-AA398BAB0115}"/>
                </a:ext>
              </a:extLst>
            </p:cNvPr>
            <p:cNvSpPr>
              <a:spLocks noEditPoints="1" noChangeArrowheads="1"/>
            </p:cNvSpPr>
            <p:nvPr/>
          </p:nvSpPr>
          <p:spPr bwMode="auto">
            <a:xfrm>
              <a:off x="3119" y="1248"/>
              <a:ext cx="1195" cy="1048"/>
            </a:xfrm>
            <a:custGeom>
              <a:avLst/>
              <a:gdLst>
                <a:gd name="T0" fmla="*/ 598 w 21600"/>
                <a:gd name="T1" fmla="*/ 0 h 21600"/>
                <a:gd name="T2" fmla="*/ 1195 w 21600"/>
                <a:gd name="T3" fmla="*/ 524 h 21600"/>
                <a:gd name="T4" fmla="*/ 598 w 21600"/>
                <a:gd name="T5" fmla="*/ 1048 h 21600"/>
                <a:gd name="T6" fmla="*/ 0 w 21600"/>
                <a:gd name="T7" fmla="*/ 524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13" name="AutoShape 10">
              <a:extLst>
                <a:ext uri="{FF2B5EF4-FFF2-40B4-BE49-F238E27FC236}">
                  <a16:creationId xmlns:a16="http://schemas.microsoft.com/office/drawing/2014/main" id="{6E1866D8-369A-48F7-8D86-1D7D74D6DC0E}"/>
                </a:ext>
              </a:extLst>
            </p:cNvPr>
            <p:cNvSpPr>
              <a:spLocks noEditPoints="1" noChangeArrowheads="1"/>
            </p:cNvSpPr>
            <p:nvPr/>
          </p:nvSpPr>
          <p:spPr bwMode="auto">
            <a:xfrm>
              <a:off x="1632" y="1680"/>
              <a:ext cx="1429" cy="1253"/>
            </a:xfrm>
            <a:custGeom>
              <a:avLst/>
              <a:gdLst>
                <a:gd name="T0" fmla="*/ 714 w 21600"/>
                <a:gd name="T1" fmla="*/ 0 h 21600"/>
                <a:gd name="T2" fmla="*/ 1429 w 21600"/>
                <a:gd name="T3" fmla="*/ 627 h 21600"/>
                <a:gd name="T4" fmla="*/ 714 w 21600"/>
                <a:gd name="T5" fmla="*/ 1253 h 21600"/>
                <a:gd name="T6" fmla="*/ 0 w 21600"/>
                <a:gd name="T7" fmla="*/ 627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14" name="AutoShape 11">
              <a:extLst>
                <a:ext uri="{FF2B5EF4-FFF2-40B4-BE49-F238E27FC236}">
                  <a16:creationId xmlns:a16="http://schemas.microsoft.com/office/drawing/2014/main" id="{6D944734-7FAF-4E97-BD2C-87499781BF32}"/>
                </a:ext>
              </a:extLst>
            </p:cNvPr>
            <p:cNvSpPr>
              <a:spLocks noEditPoints="1" noChangeArrowheads="1"/>
            </p:cNvSpPr>
            <p:nvPr/>
          </p:nvSpPr>
          <p:spPr bwMode="auto">
            <a:xfrm>
              <a:off x="2559" y="2142"/>
              <a:ext cx="1588" cy="1392"/>
            </a:xfrm>
            <a:custGeom>
              <a:avLst/>
              <a:gdLst>
                <a:gd name="T0" fmla="*/ 794 w 21600"/>
                <a:gd name="T1" fmla="*/ 0 h 21600"/>
                <a:gd name="T2" fmla="*/ 1588 w 21600"/>
                <a:gd name="T3" fmla="*/ 696 h 21600"/>
                <a:gd name="T4" fmla="*/ 794 w 21600"/>
                <a:gd name="T5" fmla="*/ 1392 h 21600"/>
                <a:gd name="T6" fmla="*/ 0 w 21600"/>
                <a:gd name="T7" fmla="*/ 696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grpSp>
      <p:sp>
        <p:nvSpPr>
          <p:cNvPr id="15" name="mainfrm">
            <a:extLst>
              <a:ext uri="{FF2B5EF4-FFF2-40B4-BE49-F238E27FC236}">
                <a16:creationId xmlns:a16="http://schemas.microsoft.com/office/drawing/2014/main" id="{74DD5C53-8011-4DA4-81BA-2D1C6D8F014E}"/>
              </a:ext>
            </a:extLst>
          </p:cNvPr>
          <p:cNvSpPr>
            <a:spLocks noEditPoints="1" noChangeArrowheads="1"/>
          </p:cNvSpPr>
          <p:nvPr/>
        </p:nvSpPr>
        <p:spPr bwMode="auto">
          <a:xfrm>
            <a:off x="6929438" y="3038475"/>
            <a:ext cx="1809750" cy="1809750"/>
          </a:xfrm>
          <a:custGeom>
            <a:avLst/>
            <a:gdLst>
              <a:gd name="T0" fmla="*/ 0 w 21600"/>
              <a:gd name="T1" fmla="*/ 0 h 21600"/>
              <a:gd name="T2" fmla="*/ 904875 w 21600"/>
              <a:gd name="T3" fmla="*/ 0 h 21600"/>
              <a:gd name="T4" fmla="*/ 1809750 w 21600"/>
              <a:gd name="T5" fmla="*/ 0 h 21600"/>
              <a:gd name="T6" fmla="*/ 1809750 w 21600"/>
              <a:gd name="T7" fmla="*/ 904875 h 21600"/>
              <a:gd name="T8" fmla="*/ 1726217 w 21600"/>
              <a:gd name="T9" fmla="*/ 1809750 h 21600"/>
              <a:gd name="T10" fmla="*/ 904875 w 21600"/>
              <a:gd name="T11" fmla="*/ 1809750 h 21600"/>
              <a:gd name="T12" fmla="*/ 97442 w 21600"/>
              <a:gd name="T13" fmla="*/ 1809750 h 21600"/>
              <a:gd name="T14" fmla="*/ 0 w 21600"/>
              <a:gd name="T15" fmla="*/ 904875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solidFill>
          <a:ln w="9525">
            <a:solidFill>
              <a:srgbClr val="000000"/>
            </a:solidFill>
            <a:miter lim="800000"/>
            <a:headEnd/>
            <a:tailEnd/>
          </a:ln>
        </p:spPr>
        <p:txBody>
          <a:bodyPr/>
          <a:lstStyle/>
          <a:p>
            <a:endParaRPr lang="en-US"/>
          </a:p>
        </p:txBody>
      </p:sp>
      <p:sp>
        <p:nvSpPr>
          <p:cNvPr id="16" name="WordArt 16">
            <a:extLst>
              <a:ext uri="{FF2B5EF4-FFF2-40B4-BE49-F238E27FC236}">
                <a16:creationId xmlns:a16="http://schemas.microsoft.com/office/drawing/2014/main" id="{B6593495-C5C2-4C46-8F80-A6B136481153}"/>
              </a:ext>
            </a:extLst>
          </p:cNvPr>
          <p:cNvSpPr>
            <a:spLocks noChangeArrowheads="1" noChangeShapeType="1" noTextEdit="1"/>
          </p:cNvSpPr>
          <p:nvPr/>
        </p:nvSpPr>
        <p:spPr bwMode="auto">
          <a:xfrm rot="5400000">
            <a:off x="7393782" y="5041107"/>
            <a:ext cx="1104900" cy="1004887"/>
          </a:xfrm>
          <a:prstGeom prst="rect">
            <a:avLst/>
          </a:prstGeom>
        </p:spPr>
        <p:txBody>
          <a:bodyPr vert="wordArtVert" wrap="none" fromWordArt="1">
            <a:prstTxWarp prst="textPlain">
              <a:avLst>
                <a:gd name="adj" fmla="val 50000"/>
              </a:avLst>
            </a:prstTxWarp>
            <a:scene3d>
              <a:camera prst="legacyPerspectiveFront">
                <a:rot lat="20639998" lon="20699998" rev="0"/>
              </a:camera>
              <a:lightRig rig="legacyNormal3" dir="l"/>
            </a:scene3d>
            <a:sp3d extrusionH="201600" prstMaterial="legacyPlastic">
              <a:extrusionClr>
                <a:srgbClr val="FF9966"/>
              </a:extrusionClr>
              <a:contourClr>
                <a:srgbClr val="FF0000"/>
              </a:contourClr>
            </a:sp3d>
          </a:bodyPr>
          <a:lstStyle/>
          <a:p>
            <a:pPr fontAlgn="auto"/>
            <a:r>
              <a:rPr lang="en-US" sz="3600" kern="10">
                <a:ln w="9525">
                  <a:round/>
                  <a:headEnd/>
                  <a:tailEnd/>
                </a:ln>
                <a:gradFill rotWithShape="1">
                  <a:gsLst>
                    <a:gs pos="0">
                      <a:srgbClr val="FF0000"/>
                    </a:gs>
                    <a:gs pos="100000">
                      <a:srgbClr val="760000"/>
                    </a:gs>
                  </a:gsLst>
                  <a:lin ang="0" scaled="1"/>
                </a:gradFill>
                <a:latin typeface="Arial Black" panose="020B0A04020102020204" pitchFamily="34" charset="0"/>
              </a:rPr>
              <a:t>?</a:t>
            </a:r>
          </a:p>
        </p:txBody>
      </p:sp>
      <p:sp>
        <p:nvSpPr>
          <p:cNvPr id="17" name="AutoShape 17">
            <a:extLst>
              <a:ext uri="{FF2B5EF4-FFF2-40B4-BE49-F238E27FC236}">
                <a16:creationId xmlns:a16="http://schemas.microsoft.com/office/drawing/2014/main" id="{3C02AD51-65D7-445F-950C-FB844AF990DA}"/>
              </a:ext>
            </a:extLst>
          </p:cNvPr>
          <p:cNvSpPr>
            <a:spLocks noChangeArrowheads="1"/>
          </p:cNvSpPr>
          <p:nvPr/>
        </p:nvSpPr>
        <p:spPr bwMode="auto">
          <a:xfrm>
            <a:off x="7710489" y="3648076"/>
            <a:ext cx="1385887" cy="1300163"/>
          </a:xfrm>
          <a:custGeom>
            <a:avLst/>
            <a:gdLst>
              <a:gd name="T0" fmla="*/ 1139828 w 21600"/>
              <a:gd name="T1" fmla="*/ 0 h 21600"/>
              <a:gd name="T2" fmla="*/ 1139828 w 21600"/>
              <a:gd name="T3" fmla="*/ 731823 h 21600"/>
              <a:gd name="T4" fmla="*/ 174327 w 21600"/>
              <a:gd name="T5" fmla="*/ 1300163 h 21600"/>
              <a:gd name="T6" fmla="*/ 1385887 w 21600"/>
              <a:gd name="T7" fmla="*/ 365912 h 21600"/>
              <a:gd name="T8" fmla="*/ 17694720 60000 65536"/>
              <a:gd name="T9" fmla="*/ 5898240 60000 65536"/>
              <a:gd name="T10" fmla="*/ 5898240 60000 65536"/>
              <a:gd name="T11" fmla="*/ 0 60000 65536"/>
              <a:gd name="T12" fmla="*/ 12427 w 21600"/>
              <a:gd name="T13" fmla="*/ 3421 h 21600"/>
              <a:gd name="T14" fmla="*/ 19923 w 21600"/>
              <a:gd name="T15" fmla="*/ 8737 h 21600"/>
            </a:gdLst>
            <a:ahLst/>
            <a:cxnLst>
              <a:cxn ang="T8">
                <a:pos x="T0" y="T1"/>
              </a:cxn>
              <a:cxn ang="T9">
                <a:pos x="T2" y="T3"/>
              </a:cxn>
              <a:cxn ang="T10">
                <a:pos x="T4" y="T5"/>
              </a:cxn>
              <a:cxn ang="T11">
                <a:pos x="T6" y="T7"/>
              </a:cxn>
            </a:cxnLst>
            <a:rect l="T12" t="T13" r="T14" b="T15"/>
            <a:pathLst>
              <a:path w="21600" h="21600">
                <a:moveTo>
                  <a:pt x="21600" y="6079"/>
                </a:moveTo>
                <a:lnTo>
                  <a:pt x="17765" y="0"/>
                </a:lnTo>
                <a:lnTo>
                  <a:pt x="17765" y="3421"/>
                </a:lnTo>
                <a:lnTo>
                  <a:pt x="12427" y="3421"/>
                </a:lnTo>
                <a:cubicBezTo>
                  <a:pt x="5564" y="3421"/>
                  <a:pt x="0" y="7333"/>
                  <a:pt x="0" y="12158"/>
                </a:cubicBezTo>
                <a:lnTo>
                  <a:pt x="0" y="21600"/>
                </a:lnTo>
                <a:lnTo>
                  <a:pt x="5434" y="21600"/>
                </a:lnTo>
                <a:lnTo>
                  <a:pt x="5434" y="12158"/>
                </a:lnTo>
                <a:cubicBezTo>
                  <a:pt x="5434" y="10269"/>
                  <a:pt x="8565" y="8737"/>
                  <a:pt x="12427" y="8737"/>
                </a:cubicBezTo>
                <a:lnTo>
                  <a:pt x="17765" y="8737"/>
                </a:lnTo>
                <a:lnTo>
                  <a:pt x="17765" y="12158"/>
                </a:lnTo>
                <a:lnTo>
                  <a:pt x="21600" y="6079"/>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8">
            <a:extLst>
              <a:ext uri="{FF2B5EF4-FFF2-40B4-BE49-F238E27FC236}">
                <a16:creationId xmlns:a16="http://schemas.microsoft.com/office/drawing/2014/main" id="{074EA843-3925-4A49-B134-CF482D244F24}"/>
              </a:ext>
            </a:extLst>
          </p:cNvPr>
          <p:cNvSpPr txBox="1">
            <a:spLocks noChangeArrowheads="1"/>
          </p:cNvSpPr>
          <p:nvPr/>
        </p:nvSpPr>
        <p:spPr bwMode="auto">
          <a:xfrm>
            <a:off x="9153525" y="3748088"/>
            <a:ext cx="1728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cs typeface="Times New Roman" panose="02020603050405020304" pitchFamily="18" charset="0"/>
              </a:defRPr>
            </a:lvl1pPr>
            <a:lvl2pPr marL="742950" indent="-285750">
              <a:defRPr b="1">
                <a:solidFill>
                  <a:schemeClr val="tx1"/>
                </a:solidFill>
                <a:latin typeface="Times New Roman" panose="02020603050405020304" pitchFamily="18" charset="0"/>
                <a:cs typeface="Times New Roman" panose="02020603050405020304" pitchFamily="18" charset="0"/>
              </a:defRPr>
            </a:lvl2pPr>
            <a:lvl3pPr marL="1143000" indent="-228600">
              <a:defRPr b="1">
                <a:solidFill>
                  <a:schemeClr val="tx1"/>
                </a:solidFill>
                <a:latin typeface="Times New Roman" panose="02020603050405020304" pitchFamily="18" charset="0"/>
                <a:cs typeface="Times New Roman" panose="02020603050405020304" pitchFamily="18" charset="0"/>
              </a:defRPr>
            </a:lvl3pPr>
            <a:lvl4pPr marL="1600200" indent="-228600">
              <a:defRPr b="1">
                <a:solidFill>
                  <a:schemeClr val="tx1"/>
                </a:solidFill>
                <a:latin typeface="Times New Roman" panose="02020603050405020304" pitchFamily="18" charset="0"/>
                <a:cs typeface="Times New Roman" panose="02020603050405020304" pitchFamily="18" charset="0"/>
              </a:defRPr>
            </a:lvl4pPr>
            <a:lvl5pPr marL="2057400" indent="-228600">
              <a:defRPr b="1">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9pPr>
          </a:lstStyle>
          <a:p>
            <a:pPr algn="l" eaLnBrk="1" hangingPunct="1">
              <a:spcBef>
                <a:spcPct val="50000"/>
              </a:spcBef>
            </a:pPr>
            <a:r>
              <a:rPr lang="en-US" altLang="en-US" sz="2800" b="0">
                <a:solidFill>
                  <a:srgbClr val="FF0000"/>
                </a:solidFill>
                <a:latin typeface="Arial" panose="020B0604020202020204" pitchFamily="34" charset="0"/>
              </a:rPr>
              <a:t>Answer</a:t>
            </a:r>
          </a:p>
        </p:txBody>
      </p:sp>
      <p:sp>
        <p:nvSpPr>
          <p:cNvPr id="19" name="Rectangle 21">
            <a:extLst>
              <a:ext uri="{FF2B5EF4-FFF2-40B4-BE49-F238E27FC236}">
                <a16:creationId xmlns:a16="http://schemas.microsoft.com/office/drawing/2014/main" id="{70B415F8-B16B-42CB-933F-2BC224F59FA0}"/>
              </a:ext>
            </a:extLst>
          </p:cNvPr>
          <p:cNvSpPr>
            <a:spLocks noChangeArrowheads="1"/>
          </p:cNvSpPr>
          <p:nvPr/>
        </p:nvSpPr>
        <p:spPr bwMode="auto">
          <a:xfrm>
            <a:off x="6434138" y="1524000"/>
            <a:ext cx="290036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b="1">
                <a:solidFill>
                  <a:schemeClr val="tx1"/>
                </a:solidFill>
                <a:latin typeface="Times New Roman" panose="02020603050405020304" pitchFamily="18" charset="0"/>
                <a:cs typeface="Times New Roman" panose="02020603050405020304" pitchFamily="18" charset="0"/>
              </a:defRPr>
            </a:lvl1pPr>
            <a:lvl2pPr marL="742950" indent="-285750">
              <a:defRPr b="1">
                <a:solidFill>
                  <a:schemeClr val="tx1"/>
                </a:solidFill>
                <a:latin typeface="Times New Roman" panose="02020603050405020304" pitchFamily="18" charset="0"/>
                <a:cs typeface="Times New Roman" panose="02020603050405020304" pitchFamily="18" charset="0"/>
              </a:defRPr>
            </a:lvl2pPr>
            <a:lvl3pPr marL="1143000" indent="-228600">
              <a:defRPr b="1">
                <a:solidFill>
                  <a:schemeClr val="tx1"/>
                </a:solidFill>
                <a:latin typeface="Times New Roman" panose="02020603050405020304" pitchFamily="18" charset="0"/>
                <a:cs typeface="Times New Roman" panose="02020603050405020304" pitchFamily="18" charset="0"/>
              </a:defRPr>
            </a:lvl3pPr>
            <a:lvl4pPr marL="1600200" indent="-228600">
              <a:defRPr b="1">
                <a:solidFill>
                  <a:schemeClr val="tx1"/>
                </a:solidFill>
                <a:latin typeface="Times New Roman" panose="02020603050405020304" pitchFamily="18" charset="0"/>
                <a:cs typeface="Times New Roman" panose="02020603050405020304" pitchFamily="18" charset="0"/>
              </a:defRPr>
            </a:lvl4pPr>
            <a:lvl5pPr marL="2057400" indent="-228600">
              <a:defRPr b="1">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pPr>
            <a:r>
              <a:rPr lang="en-US" altLang="en-US" sz="3200" b="0">
                <a:latin typeface="Arial" panose="020B0604020202020204" pitchFamily="34" charset="0"/>
              </a:rPr>
              <a:t>Trained</a:t>
            </a:r>
          </a:p>
          <a:p>
            <a:pPr eaLnBrk="1" hangingPunct="1">
              <a:spcBef>
                <a:spcPct val="20000"/>
              </a:spcBef>
            </a:pPr>
            <a:r>
              <a:rPr lang="en-US" altLang="en-US" sz="3200" b="0">
                <a:latin typeface="Arial" panose="020B0604020202020204" pitchFamily="34" charset="0"/>
              </a:rPr>
              <a:t>machine</a:t>
            </a:r>
          </a:p>
        </p:txBody>
      </p:sp>
      <p:sp>
        <p:nvSpPr>
          <p:cNvPr id="20" name="Text Box 22">
            <a:extLst>
              <a:ext uri="{FF2B5EF4-FFF2-40B4-BE49-F238E27FC236}">
                <a16:creationId xmlns:a16="http://schemas.microsoft.com/office/drawing/2014/main" id="{860A22B1-3BBC-45D0-836E-2756615E23D2}"/>
              </a:ext>
            </a:extLst>
          </p:cNvPr>
          <p:cNvSpPr txBox="1">
            <a:spLocks noChangeArrowheads="1"/>
          </p:cNvSpPr>
          <p:nvPr/>
        </p:nvSpPr>
        <p:spPr bwMode="auto">
          <a:xfrm>
            <a:off x="6281739" y="5481638"/>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cs typeface="Times New Roman" panose="02020603050405020304" pitchFamily="18" charset="0"/>
              </a:defRPr>
            </a:lvl1pPr>
            <a:lvl2pPr marL="742950" indent="-285750">
              <a:defRPr b="1">
                <a:solidFill>
                  <a:schemeClr val="tx1"/>
                </a:solidFill>
                <a:latin typeface="Times New Roman" panose="02020603050405020304" pitchFamily="18" charset="0"/>
                <a:cs typeface="Times New Roman" panose="02020603050405020304" pitchFamily="18" charset="0"/>
              </a:defRPr>
            </a:lvl2pPr>
            <a:lvl3pPr marL="1143000" indent="-228600">
              <a:defRPr b="1">
                <a:solidFill>
                  <a:schemeClr val="tx1"/>
                </a:solidFill>
                <a:latin typeface="Times New Roman" panose="02020603050405020304" pitchFamily="18" charset="0"/>
                <a:cs typeface="Times New Roman" panose="02020603050405020304" pitchFamily="18" charset="0"/>
              </a:defRPr>
            </a:lvl3pPr>
            <a:lvl4pPr marL="1600200" indent="-228600">
              <a:defRPr b="1">
                <a:solidFill>
                  <a:schemeClr val="tx1"/>
                </a:solidFill>
                <a:latin typeface="Times New Roman" panose="02020603050405020304" pitchFamily="18" charset="0"/>
                <a:cs typeface="Times New Roman" panose="02020603050405020304" pitchFamily="18" charset="0"/>
              </a:defRPr>
            </a:lvl4pPr>
            <a:lvl5pPr marL="2057400" indent="-228600">
              <a:defRPr b="1">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cs typeface="Times New Roman" panose="02020603050405020304" pitchFamily="18" charset="0"/>
              </a:defRPr>
            </a:lvl9pPr>
          </a:lstStyle>
          <a:p>
            <a:pPr algn="l" eaLnBrk="1" hangingPunct="1">
              <a:spcBef>
                <a:spcPct val="50000"/>
              </a:spcBef>
            </a:pPr>
            <a:r>
              <a:rPr lang="en-US" altLang="en-US" sz="2800" b="0">
                <a:solidFill>
                  <a:srgbClr val="FF0000"/>
                </a:solidFill>
                <a:latin typeface="Arial" panose="020B0604020202020204" pitchFamily="34" charset="0"/>
              </a:rPr>
              <a:t>Query</a:t>
            </a:r>
          </a:p>
        </p:txBody>
      </p:sp>
    </p:spTree>
    <p:extLst>
      <p:ext uri="{BB962C8B-B14F-4D97-AF65-F5344CB8AC3E}">
        <p14:creationId xmlns:p14="http://schemas.microsoft.com/office/powerpoint/2010/main" val="201246852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400CB6-CF01-4A8F-9980-00F1B20EC385}"/>
              </a:ext>
            </a:extLst>
          </p:cNvPr>
          <p:cNvSpPr>
            <a:spLocks noGrp="1"/>
          </p:cNvSpPr>
          <p:nvPr>
            <p:ph type="title"/>
          </p:nvPr>
        </p:nvSpPr>
        <p:spPr/>
        <p:txBody>
          <a:bodyPr/>
          <a:lstStyle/>
          <a:p>
            <a:r>
              <a:rPr lang="en-US"/>
              <a:t>Định nghĩa máy học</a:t>
            </a:r>
          </a:p>
        </p:txBody>
      </p:sp>
      <p:sp>
        <p:nvSpPr>
          <p:cNvPr id="5" name="Content Placeholder 4">
            <a:extLst>
              <a:ext uri="{FF2B5EF4-FFF2-40B4-BE49-F238E27FC236}">
                <a16:creationId xmlns:a16="http://schemas.microsoft.com/office/drawing/2014/main" id="{01269453-2DFC-4BCF-A8BC-38209E9CE9AC}"/>
              </a:ext>
            </a:extLst>
          </p:cNvPr>
          <p:cNvSpPr>
            <a:spLocks noGrp="1"/>
          </p:cNvSpPr>
          <p:nvPr>
            <p:ph idx="1"/>
          </p:nvPr>
        </p:nvSpPr>
        <p:spPr/>
        <p:txBody>
          <a:bodyPr/>
          <a:lstStyle/>
          <a:p>
            <a:pPr marL="25400" indent="0">
              <a:buNone/>
            </a:pPr>
            <a:r>
              <a:rPr lang="en-US">
                <a:solidFill>
                  <a:schemeClr val="tx1"/>
                </a:solidFill>
                <a:highlight>
                  <a:srgbClr val="FFFF00"/>
                </a:highlight>
              </a:rPr>
              <a:t>Phép đánh giá P</a:t>
            </a:r>
          </a:p>
          <a:p>
            <a:r>
              <a:rPr lang="en-US"/>
              <a:t>Data point – Điểm dữ liệu.</a:t>
            </a:r>
          </a:p>
          <a:p>
            <a:r>
              <a:rPr lang="en-US">
                <a:solidFill>
                  <a:srgbClr val="FF0000"/>
                </a:solidFill>
              </a:rPr>
              <a:t>Data set – Tập dữ liệu (tập hợp các điểm dữ liệu).</a:t>
            </a:r>
          </a:p>
          <a:p>
            <a:r>
              <a:rPr lang="en-US"/>
              <a:t>Data set.</a:t>
            </a:r>
          </a:p>
          <a:p>
            <a:pPr lvl="1"/>
            <a:r>
              <a:rPr lang="en-US">
                <a:solidFill>
                  <a:srgbClr val="FF0000"/>
                </a:solidFill>
              </a:rPr>
              <a:t>Training set – Tập dữ liệu huấn luyện – dùng để tìm tham số mô hình.</a:t>
            </a:r>
          </a:p>
          <a:p>
            <a:pPr lvl="1"/>
            <a:r>
              <a:rPr lang="en-US"/>
              <a:t>Validation set – Tập dữ liệu hợp lệ.</a:t>
            </a:r>
          </a:p>
          <a:p>
            <a:pPr lvl="1"/>
            <a:r>
              <a:rPr lang="en-US">
                <a:solidFill>
                  <a:srgbClr val="FF0000"/>
                </a:solidFill>
              </a:rPr>
              <a:t>Test set – Tập dữ liệu kiểm thử – dùng để đánh giá mô hình.</a:t>
            </a:r>
            <a:endParaRPr lang="en-US"/>
          </a:p>
        </p:txBody>
      </p:sp>
    </p:spTree>
    <p:extLst>
      <p:ext uri="{BB962C8B-B14F-4D97-AF65-F5344CB8AC3E}">
        <p14:creationId xmlns:p14="http://schemas.microsoft.com/office/powerpoint/2010/main" val="27555697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400CB6-CF01-4A8F-9980-00F1B20EC385}"/>
              </a:ext>
            </a:extLst>
          </p:cNvPr>
          <p:cNvSpPr>
            <a:spLocks noGrp="1"/>
          </p:cNvSpPr>
          <p:nvPr>
            <p:ph type="title"/>
          </p:nvPr>
        </p:nvSpPr>
        <p:spPr/>
        <p:txBody>
          <a:bodyPr/>
          <a:lstStyle/>
          <a:p>
            <a:r>
              <a:rPr lang="en-US"/>
              <a:t>Định nghĩa máy học</a:t>
            </a:r>
          </a:p>
        </p:txBody>
      </p:sp>
      <p:sp>
        <p:nvSpPr>
          <p:cNvPr id="5" name="Content Placeholder 4">
            <a:extLst>
              <a:ext uri="{FF2B5EF4-FFF2-40B4-BE49-F238E27FC236}">
                <a16:creationId xmlns:a16="http://schemas.microsoft.com/office/drawing/2014/main" id="{01269453-2DFC-4BCF-A8BC-38209E9CE9AC}"/>
              </a:ext>
            </a:extLst>
          </p:cNvPr>
          <p:cNvSpPr>
            <a:spLocks noGrp="1"/>
          </p:cNvSpPr>
          <p:nvPr>
            <p:ph idx="1"/>
          </p:nvPr>
        </p:nvSpPr>
        <p:spPr/>
        <p:txBody>
          <a:bodyPr/>
          <a:lstStyle/>
          <a:p>
            <a:pPr marL="25400" indent="0" algn="just">
              <a:spcBef>
                <a:spcPts val="0"/>
              </a:spcBef>
              <a:buNone/>
            </a:pPr>
            <a:r>
              <a:rPr lang="en-US">
                <a:solidFill>
                  <a:schemeClr val="tx1"/>
                </a:solidFill>
                <a:highlight>
                  <a:srgbClr val="FFFF00"/>
                </a:highlight>
              </a:rPr>
              <a:t>Kinh nghiệm E.</a:t>
            </a:r>
          </a:p>
          <a:p>
            <a:pPr algn="just">
              <a:spcBef>
                <a:spcPts val="0"/>
              </a:spcBef>
            </a:pPr>
            <a:r>
              <a:rPr lang="en-US"/>
              <a:t>Việc huấn luyện các mô hình machine learning đ</a:t>
            </a:r>
            <a:r>
              <a:rPr lang="vi-VN"/>
              <a:t>ư</a:t>
            </a:r>
            <a:r>
              <a:rPr lang="en-US"/>
              <a:t>ợc xem là cho chúng trải nghiệm trên các tập dữ liệu (dataset) khác nhau.</a:t>
            </a:r>
          </a:p>
          <a:p>
            <a:pPr algn="just">
              <a:spcBef>
                <a:spcPts val="0"/>
              </a:spcBef>
            </a:pPr>
            <a:r>
              <a:rPr lang="en-US">
                <a:solidFill>
                  <a:srgbClr val="FF0000"/>
                </a:solidFill>
              </a:rPr>
              <a:t>Các tập dữ liệu khác nhau sẽ cho mô hình khác nhau.</a:t>
            </a:r>
          </a:p>
          <a:p>
            <a:pPr algn="just">
              <a:spcBef>
                <a:spcPts val="0"/>
              </a:spcBef>
            </a:pPr>
            <a:r>
              <a:rPr lang="en-US"/>
              <a:t>Chất l</a:t>
            </a:r>
            <a:r>
              <a:rPr lang="vi-VN"/>
              <a:t>ư</a:t>
            </a:r>
            <a:r>
              <a:rPr lang="en-US"/>
              <a:t>ợng của các tập dữ liệu ảnh h</a:t>
            </a:r>
            <a:r>
              <a:rPr lang="vi-VN"/>
              <a:t>ư</a:t>
            </a:r>
            <a:r>
              <a:rPr lang="en-US"/>
              <a:t>ởng đến chất l</a:t>
            </a:r>
            <a:r>
              <a:rPr lang="vi-VN"/>
              <a:t>ư</a:t>
            </a:r>
            <a:r>
              <a:rPr lang="en-US"/>
              <a:t>ợng của mô hình.</a:t>
            </a:r>
          </a:p>
          <a:p>
            <a:pPr algn="just">
              <a:spcBef>
                <a:spcPts val="0"/>
              </a:spcBef>
            </a:pPr>
            <a:r>
              <a:rPr lang="en-US">
                <a:solidFill>
                  <a:srgbClr val="FF0000"/>
                </a:solidFill>
              </a:rPr>
              <a:t>Dựa trên các đặc tr</a:t>
            </a:r>
            <a:r>
              <a:rPr lang="vi-VN">
                <a:solidFill>
                  <a:srgbClr val="FF0000"/>
                </a:solidFill>
              </a:rPr>
              <a:t>ư</a:t>
            </a:r>
            <a:r>
              <a:rPr lang="en-US">
                <a:solidFill>
                  <a:srgbClr val="FF0000"/>
                </a:solidFill>
              </a:rPr>
              <a:t>ng của các tập dữ liệu, các thuật toán machine learning đ</a:t>
            </a:r>
            <a:r>
              <a:rPr lang="vi-VN">
                <a:solidFill>
                  <a:srgbClr val="FF0000"/>
                </a:solidFill>
              </a:rPr>
              <a:t>ư</a:t>
            </a:r>
            <a:r>
              <a:rPr lang="en-US">
                <a:solidFill>
                  <a:srgbClr val="FF0000"/>
                </a:solidFill>
              </a:rPr>
              <a:t>ợc chia làm hai nhóm chính là:</a:t>
            </a:r>
          </a:p>
          <a:p>
            <a:pPr lvl="1" algn="just">
              <a:spcBef>
                <a:spcPts val="0"/>
              </a:spcBef>
            </a:pPr>
            <a:r>
              <a:rPr lang="en-US"/>
              <a:t>Học giám sát – supervised learning.</a:t>
            </a:r>
          </a:p>
          <a:p>
            <a:pPr lvl="1" algn="just">
              <a:spcBef>
                <a:spcPts val="0"/>
              </a:spcBef>
            </a:pPr>
            <a:r>
              <a:rPr lang="en-US">
                <a:solidFill>
                  <a:srgbClr val="FF0000"/>
                </a:solidFill>
              </a:rPr>
              <a:t>Học không giám sát – unsupervised learning.</a:t>
            </a:r>
            <a:endParaRPr lang="en-US"/>
          </a:p>
        </p:txBody>
      </p:sp>
    </p:spTree>
    <p:extLst>
      <p:ext uri="{BB962C8B-B14F-4D97-AF65-F5344CB8AC3E}">
        <p14:creationId xmlns:p14="http://schemas.microsoft.com/office/powerpoint/2010/main" val="39275324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4000">
                <a:solidFill>
                  <a:srgbClr val="0066FF"/>
                </a:solidFill>
              </a:rPr>
              <a:t>Chúc các bạn học tốt</a:t>
            </a:r>
            <a:br>
              <a:rPr lang="en-US" sz="4000">
                <a:solidFill>
                  <a:srgbClr val="0066FF"/>
                </a:solidFill>
              </a:rPr>
            </a:br>
            <a:r>
              <a:rPr lang="en-US" sz="4000">
                <a:solidFill>
                  <a:srgbClr val="FF0000"/>
                </a:solidFill>
              </a:rPr>
              <a:t>Thân ái chào tạm biệt các bạn</a:t>
            </a:r>
            <a:br>
              <a:rPr lang="en-US" sz="4000">
                <a:solidFill>
                  <a:srgbClr val="FF0000"/>
                </a:solidFill>
              </a:rPr>
            </a:br>
            <a:br>
              <a:rPr lang="en-US" sz="4000">
                <a:solidFill>
                  <a:srgbClr val="FF0000"/>
                </a:solidFill>
              </a:rPr>
            </a:br>
            <a:r>
              <a:rPr lang="en-US" sz="4000">
                <a:solidFill>
                  <a:srgbClr val="0066FF"/>
                </a:solidFill>
              </a:rPr>
              <a:t>ĐẠI HỌC QUỐC GIA TP.HCM</a:t>
            </a:r>
            <a:br>
              <a:rPr lang="en-US" sz="4000"/>
            </a:br>
            <a:r>
              <a:rPr lang="en-US" sz="3600">
                <a:solidFill>
                  <a:srgbClr val="FF0000"/>
                </a:solidFill>
              </a:rPr>
              <a:t>TR</a:t>
            </a:r>
            <a:r>
              <a:rPr lang="vi-VN" sz="3600">
                <a:solidFill>
                  <a:srgbClr val="FF0000"/>
                </a:solidFill>
              </a:rPr>
              <a:t>Ư</a:t>
            </a:r>
            <a:r>
              <a:rPr lang="en-US" sz="3600">
                <a:solidFill>
                  <a:srgbClr val="FF0000"/>
                </a:solidFill>
              </a:rPr>
              <a:t>ỜNG ĐẠI HỌC CÔNG NGHỆ THÔNG TIN TP.HCM</a:t>
            </a:r>
            <a:br>
              <a:rPr lang="en-US" sz="3600">
                <a:solidFill>
                  <a:srgbClr val="FF0000"/>
                </a:solidFill>
              </a:rPr>
            </a:br>
            <a:r>
              <a:rPr lang="en-US" sz="3600">
                <a:solidFill>
                  <a:srgbClr val="0066FF"/>
                </a:solidFill>
              </a:rPr>
              <a:t>TOÀN DIỆN – SÁNG TẠO – PHỤNG SỰ</a:t>
            </a:r>
            <a:r>
              <a:rPr lang="en-US" sz="3600"/>
              <a:t> </a:t>
            </a:r>
            <a:endParaRPr lang="en-US" sz="4000"/>
          </a:p>
        </p:txBody>
      </p:sp>
    </p:spTree>
    <p:extLst>
      <p:ext uri="{BB962C8B-B14F-4D97-AF65-F5344CB8AC3E}">
        <p14:creationId xmlns:p14="http://schemas.microsoft.com/office/powerpoint/2010/main" val="150525220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PHÂN LOẠI THUẬT TOÁN MÁY HỌC</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ltLang="en-US"/>
              <a:t>Types of Machine Learning</a:t>
            </a:r>
            <a:endParaRPr lang="en-US"/>
          </a:p>
        </p:txBody>
      </p:sp>
    </p:spTree>
    <p:extLst>
      <p:ext uri="{BB962C8B-B14F-4D97-AF65-F5344CB8AC3E}">
        <p14:creationId xmlns:p14="http://schemas.microsoft.com/office/powerpoint/2010/main" val="171390699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28079-6EBA-412C-B1A1-C309F3847787}"/>
              </a:ext>
            </a:extLst>
          </p:cNvPr>
          <p:cNvSpPr>
            <a:spLocks noGrp="1"/>
          </p:cNvSpPr>
          <p:nvPr>
            <p:ph type="title"/>
          </p:nvPr>
        </p:nvSpPr>
        <p:spPr bwMode="auto">
          <a:xfrm>
            <a:off x="609600" y="274638"/>
            <a:ext cx="10972800" cy="1143000"/>
          </a:xfrm>
          <a:prstGeom prst="rect">
            <a:avLst/>
          </a:prstGeom>
          <a:noFill/>
          <a:ln>
            <a:noFill/>
          </a:ln>
        </p:spPr>
        <p:txBody>
          <a:bodyPr wrap="square" anchor="ctr">
            <a:normAutofit/>
          </a:bodyPr>
          <a:lstStyle/>
          <a:p>
            <a:r>
              <a:rPr lang="en-US" altLang="en-US"/>
              <a:t>Types of Machine Learning</a:t>
            </a:r>
            <a:endParaRPr lang="en-US"/>
          </a:p>
        </p:txBody>
      </p:sp>
      <p:pic>
        <p:nvPicPr>
          <p:cNvPr id="1026" name="Picture 2" descr="Kết quả hình ảnh cho supervised learning and unsupervised learning">
            <a:extLst>
              <a:ext uri="{FF2B5EF4-FFF2-40B4-BE49-F238E27FC236}">
                <a16:creationId xmlns:a16="http://schemas.microsoft.com/office/drawing/2014/main" id="{CEA50F0C-59A0-4C02-A2BE-22D57DEA31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7670" y="1600201"/>
            <a:ext cx="9236659" cy="4525963"/>
          </a:xfrm>
          <a:prstGeom prst="rect">
            <a:avLst/>
          </a:prstGeom>
          <a:solidFill>
            <a:srgbClr val="FFFFFF"/>
          </a:solidFill>
        </p:spPr>
      </p:pic>
    </p:spTree>
    <p:extLst>
      <p:ext uri="{BB962C8B-B14F-4D97-AF65-F5344CB8AC3E}">
        <p14:creationId xmlns:p14="http://schemas.microsoft.com/office/powerpoint/2010/main" val="89666951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28079-6EBA-412C-B1A1-C309F3847787}"/>
              </a:ext>
            </a:extLst>
          </p:cNvPr>
          <p:cNvSpPr>
            <a:spLocks noGrp="1"/>
          </p:cNvSpPr>
          <p:nvPr>
            <p:ph type="title"/>
          </p:nvPr>
        </p:nvSpPr>
        <p:spPr/>
        <p:txBody>
          <a:bodyPr/>
          <a:lstStyle/>
          <a:p>
            <a:r>
              <a:rPr lang="en-US" altLang="en-US"/>
              <a:t>Types of Machine Learning</a:t>
            </a:r>
            <a:endParaRPr lang="en-US"/>
          </a:p>
        </p:txBody>
      </p:sp>
      <p:pic>
        <p:nvPicPr>
          <p:cNvPr id="6" name="Picture 2" descr="Related image">
            <a:extLst>
              <a:ext uri="{FF2B5EF4-FFF2-40B4-BE49-F238E27FC236}">
                <a16:creationId xmlns:a16="http://schemas.microsoft.com/office/drawing/2014/main" id="{5BE79820-F936-478A-83BD-85A29CD83A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2625" y="1600200"/>
            <a:ext cx="784674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8764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28079-6EBA-412C-B1A1-C309F3847787}"/>
              </a:ext>
            </a:extLst>
          </p:cNvPr>
          <p:cNvSpPr>
            <a:spLocks noGrp="1"/>
          </p:cNvSpPr>
          <p:nvPr>
            <p:ph type="title"/>
          </p:nvPr>
        </p:nvSpPr>
        <p:spPr/>
        <p:txBody>
          <a:bodyPr/>
          <a:lstStyle/>
          <a:p>
            <a:r>
              <a:rPr lang="en-US" altLang="en-US"/>
              <a:t>Types of Machine Learning</a:t>
            </a:r>
            <a:endParaRPr lang="en-US"/>
          </a:p>
        </p:txBody>
      </p:sp>
      <p:pic>
        <p:nvPicPr>
          <p:cNvPr id="6" name="Content Placeholder 5" descr="A close up of a sign&#10;&#10;Description generated with high confidence">
            <a:extLst>
              <a:ext uri="{FF2B5EF4-FFF2-40B4-BE49-F238E27FC236}">
                <a16:creationId xmlns:a16="http://schemas.microsoft.com/office/drawing/2014/main" id="{13DF4DEF-0D96-4580-9BA7-5244651F8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927" y="2564841"/>
            <a:ext cx="7924145" cy="2596681"/>
          </a:xfrm>
          <a:prstGeom prst="rect">
            <a:avLst/>
          </a:prstGeom>
        </p:spPr>
      </p:pic>
    </p:spTree>
    <p:extLst>
      <p:ext uri="{BB962C8B-B14F-4D97-AF65-F5344CB8AC3E}">
        <p14:creationId xmlns:p14="http://schemas.microsoft.com/office/powerpoint/2010/main" val="66736270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28079-6EBA-412C-B1A1-C309F3847787}"/>
              </a:ext>
            </a:extLst>
          </p:cNvPr>
          <p:cNvSpPr>
            <a:spLocks noGrp="1"/>
          </p:cNvSpPr>
          <p:nvPr>
            <p:ph type="title"/>
          </p:nvPr>
        </p:nvSpPr>
        <p:spPr/>
        <p:txBody>
          <a:bodyPr/>
          <a:lstStyle/>
          <a:p>
            <a:r>
              <a:rPr lang="en-US" altLang="en-US"/>
              <a:t>Types of Machine Learning</a:t>
            </a:r>
            <a:endParaRPr lang="en-US"/>
          </a:p>
        </p:txBody>
      </p:sp>
      <p:pic>
        <p:nvPicPr>
          <p:cNvPr id="6" name="Picture 2" descr="Image result for machine learning applications">
            <a:extLst>
              <a:ext uri="{FF2B5EF4-FFF2-40B4-BE49-F238E27FC236}">
                <a16:creationId xmlns:a16="http://schemas.microsoft.com/office/drawing/2014/main" id="{F08F3510-1E34-4300-AA1C-4AAE25461A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0652" y="1600200"/>
            <a:ext cx="761069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28370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28079-6EBA-412C-B1A1-C309F3847787}"/>
              </a:ext>
            </a:extLst>
          </p:cNvPr>
          <p:cNvSpPr>
            <a:spLocks noGrp="1"/>
          </p:cNvSpPr>
          <p:nvPr>
            <p:ph type="title"/>
          </p:nvPr>
        </p:nvSpPr>
        <p:spPr/>
        <p:txBody>
          <a:bodyPr/>
          <a:lstStyle/>
          <a:p>
            <a:r>
              <a:rPr lang="en-US" altLang="en-US"/>
              <a:t>Types of Machine Learning</a:t>
            </a:r>
            <a:endParaRPr lang="en-US"/>
          </a:p>
        </p:txBody>
      </p:sp>
      <p:pic>
        <p:nvPicPr>
          <p:cNvPr id="6" name="Picture 2" descr="Image result for Machine learning">
            <a:extLst>
              <a:ext uri="{FF2B5EF4-FFF2-40B4-BE49-F238E27FC236}">
                <a16:creationId xmlns:a16="http://schemas.microsoft.com/office/drawing/2014/main" id="{8FE87CF1-F22B-4389-B579-E0063E7046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7525" y="2153444"/>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1867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THUẬT TOÁN HỌC GIÁM SÁT</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Supervised learning</a:t>
            </a:r>
          </a:p>
        </p:txBody>
      </p:sp>
    </p:spTree>
    <p:extLst>
      <p:ext uri="{BB962C8B-B14F-4D97-AF65-F5344CB8AC3E}">
        <p14:creationId xmlns:p14="http://schemas.microsoft.com/office/powerpoint/2010/main" val="17042594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E0AE-670C-4197-9129-23165F4D86FF}"/>
              </a:ext>
            </a:extLst>
          </p:cNvPr>
          <p:cNvSpPr>
            <a:spLocks noGrp="1"/>
          </p:cNvSpPr>
          <p:nvPr>
            <p:ph type="title"/>
          </p:nvPr>
        </p:nvSpPr>
        <p:spPr/>
        <p:txBody>
          <a:bodyPr/>
          <a:lstStyle/>
          <a:p>
            <a:r>
              <a:rPr lang="en-US" altLang="zh-TW"/>
              <a:t>What is machine learning?</a:t>
            </a:r>
            <a:endParaRPr lang="en-US"/>
          </a:p>
        </p:txBody>
      </p:sp>
      <p:pic>
        <p:nvPicPr>
          <p:cNvPr id="4" name="Picture 6" descr="Image result for Machine learning">
            <a:extLst>
              <a:ext uri="{FF2B5EF4-FFF2-40B4-BE49-F238E27FC236}">
                <a16:creationId xmlns:a16="http://schemas.microsoft.com/office/drawing/2014/main" id="{670FC920-E393-4E37-8860-67F8D7CE77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0" y="1958181"/>
            <a:ext cx="666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95459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Supervised learning</a:t>
            </a:r>
          </a:p>
        </p:txBody>
      </p:sp>
      <p:pic>
        <p:nvPicPr>
          <p:cNvPr id="6" name="Picture 2" descr="C:\Users\Ian\Desktop\supervised.png">
            <a:extLst>
              <a:ext uri="{FF2B5EF4-FFF2-40B4-BE49-F238E27FC236}">
                <a16:creationId xmlns:a16="http://schemas.microsoft.com/office/drawing/2014/main" id="{F80E41B6-039D-4441-8CE6-4665C49DC3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4612" y="1600200"/>
            <a:ext cx="738277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62020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Supervised learning</a:t>
            </a:r>
          </a:p>
        </p:txBody>
      </p:sp>
      <p:pic>
        <p:nvPicPr>
          <p:cNvPr id="6" name="Picture 2" descr="Kết quả hình ảnh cho handwritten digit recognition&quot;">
            <a:extLst>
              <a:ext uri="{FF2B5EF4-FFF2-40B4-BE49-F238E27FC236}">
                <a16:creationId xmlns:a16="http://schemas.microsoft.com/office/drawing/2014/main" id="{4B92F0B8-3BD2-4F98-B800-8BEEAAD2E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18" y="1620117"/>
            <a:ext cx="35433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Kết quả hình ảnh cho object detection images&quot;">
            <a:extLst>
              <a:ext uri="{FF2B5EF4-FFF2-40B4-BE49-F238E27FC236}">
                <a16:creationId xmlns:a16="http://schemas.microsoft.com/office/drawing/2014/main" id="{60EE3180-B06E-4D79-AB68-E3997CDFE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334" y="1620838"/>
            <a:ext cx="388620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Kết quả hình ảnh cho label spam machine learning&quot;">
            <a:extLst>
              <a:ext uri="{FF2B5EF4-FFF2-40B4-BE49-F238E27FC236}">
                <a16:creationId xmlns:a16="http://schemas.microsoft.com/office/drawing/2014/main" id="{182E336F-604D-4E0E-A7B1-D2A8A2B5E5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2895" y="1620117"/>
            <a:ext cx="32575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9139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bwMode="auto">
          <a:xfrm>
            <a:off x="609600" y="274638"/>
            <a:ext cx="10972800" cy="1143000"/>
          </a:xfrm>
          <a:prstGeom prst="rect">
            <a:avLst/>
          </a:prstGeom>
          <a:noFill/>
          <a:ln>
            <a:noFill/>
          </a:ln>
        </p:spPr>
        <p:txBody>
          <a:bodyPr wrap="square" anchor="ctr">
            <a:normAutofit/>
          </a:bodyPr>
          <a:lstStyle/>
          <a:p>
            <a:r>
              <a:rPr lang="en-US"/>
              <a:t>Thuật toán học giám sát</a:t>
            </a:r>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sz="half" idx="1"/>
          </p:nvPr>
        </p:nvSpPr>
        <p:spPr bwMode="auto">
          <a:xfrm>
            <a:off x="609600" y="1600201"/>
            <a:ext cx="5384800" cy="4525963"/>
          </a:xfrm>
          <a:prstGeom prst="rect">
            <a:avLst/>
          </a:prstGeom>
          <a:noFill/>
          <a:ln>
            <a:noFill/>
          </a:ln>
        </p:spPr>
        <p:txBody>
          <a:bodyPr wrap="square" anchor="t">
            <a:normAutofit/>
          </a:bodyPr>
          <a:lstStyle/>
          <a:p>
            <a:pPr algn="just"/>
            <a:r>
              <a:rPr lang="en-US"/>
              <a:t>Supervised learning là thuật toán dự đoán dữ liệu đầu ra </a:t>
            </a:r>
            <a:r>
              <a:rPr lang="en-US">
                <a:solidFill>
                  <a:srgbClr val="FF0000"/>
                </a:solidFill>
              </a:rPr>
              <a:t>của một hoặc nhiều dữ liệu mới dựa trên các cặp dữ liệu (đầu vào, đầu ra) đã biết từ tr</a:t>
            </a:r>
            <a:r>
              <a:rPr lang="vi-VN">
                <a:solidFill>
                  <a:srgbClr val="FF0000"/>
                </a:solidFill>
              </a:rPr>
              <a:t>ư</a:t>
            </a:r>
            <a:r>
              <a:rPr lang="en-US">
                <a:solidFill>
                  <a:srgbClr val="FF0000"/>
                </a:solidFill>
              </a:rPr>
              <a:t>ớc.</a:t>
            </a:r>
          </a:p>
        </p:txBody>
      </p:sp>
      <p:pic>
        <p:nvPicPr>
          <p:cNvPr id="2052" name="Picture 4" descr="Kết quả hình ảnh cho Supervised learning">
            <a:extLst>
              <a:ext uri="{FF2B5EF4-FFF2-40B4-BE49-F238E27FC236}">
                <a16:creationId xmlns:a16="http://schemas.microsoft.com/office/drawing/2014/main" id="{30226029-0BED-4042-BCA2-2B0022E33B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7600" y="2364582"/>
            <a:ext cx="5994400" cy="2997200"/>
          </a:xfrm>
          <a:prstGeom prst="rect">
            <a:avLst/>
          </a:prstGeom>
          <a:solidFill>
            <a:srgbClr val="FFFFFF"/>
          </a:solidFill>
        </p:spPr>
      </p:pic>
    </p:spTree>
    <p:extLst>
      <p:ext uri="{BB962C8B-B14F-4D97-AF65-F5344CB8AC3E}">
        <p14:creationId xmlns:p14="http://schemas.microsoft.com/office/powerpoint/2010/main" val="38845563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Supervised learning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pPr algn="just">
                  <a:spcBef>
                    <a:spcPts val="672"/>
                  </a:spcBef>
                </a:pPr>
                <a:r>
                  <a:rPr lang="en-US"/>
                  <a:t>Phát biểu bài toán:</a:t>
                </a:r>
              </a:p>
              <a:p>
                <a:pPr lvl="1" algn="just">
                  <a:spcBef>
                    <a:spcPts val="672"/>
                  </a:spcBef>
                </a:pPr>
                <a:r>
                  <a:rPr lang="en-US">
                    <a:solidFill>
                      <a:srgbClr val="FF0000"/>
                    </a:solidFill>
                  </a:rPr>
                  <a:t>Tập dữ liệu đầu vào:  </a:t>
                </a:r>
                <a14:m>
                  <m:oMath xmlns:m="http://schemas.openxmlformats.org/officeDocument/2006/math">
                    <m:r>
                      <m:rPr>
                        <m:sty m:val="p"/>
                      </m:rPr>
                      <a:rPr lang="en-US" i="0" smtClean="0">
                        <a:solidFill>
                          <a:srgbClr val="FF0000"/>
                        </a:solidFill>
                        <a:latin typeface="Cambria Math" panose="02040503050406030204" pitchFamily="18" charset="0"/>
                      </a:rPr>
                      <m:t>X</m:t>
                    </m:r>
                    <m:r>
                      <a:rPr lang="en-US" i="0" smtClean="0">
                        <a:solidFill>
                          <a:srgbClr val="FF0000"/>
                        </a:solidFill>
                        <a:latin typeface="Cambria Math" panose="02040503050406030204" pitchFamily="18" charset="0"/>
                      </a:rPr>
                      <m:t>=</m:t>
                    </m:r>
                    <m:d>
                      <m:dPr>
                        <m:begChr m:val="{"/>
                        <m:endChr m:val="}"/>
                        <m:ctrlPr>
                          <a:rPr lang="en-US" i="1" smtClean="0">
                            <a:solidFill>
                              <a:srgbClr val="FF0000"/>
                            </a:solidFill>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panose="02040503050406030204" pitchFamily="18" charset="0"/>
                              </a:rPr>
                              <m:t>x</m:t>
                            </m:r>
                          </m:e>
                          <m:sub>
                            <m:r>
                              <a:rPr lang="en-US" b="0" i="0"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x</m:t>
                            </m:r>
                          </m:e>
                          <m:sub>
                            <m:r>
                              <a:rPr lang="en-US" b="0" i="0" smtClean="0">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0" smtClean="0">
                                <a:solidFill>
                                  <a:srgbClr val="FF0000"/>
                                </a:solidFill>
                                <a:latin typeface="Cambria Math" panose="02040503050406030204" pitchFamily="18" charset="0"/>
                              </a:rPr>
                              <m:t>,</m:t>
                            </m:r>
                            <m:r>
                              <m:rPr>
                                <m:sty m:val="p"/>
                              </m:rPr>
                              <a:rPr lang="en-US">
                                <a:solidFill>
                                  <a:srgbClr val="FF0000"/>
                                </a:solidFill>
                                <a:latin typeface="Cambria Math" panose="02040503050406030204" pitchFamily="18" charset="0"/>
                              </a:rPr>
                              <m:t>x</m:t>
                            </m:r>
                          </m:e>
                          <m:sub>
                            <m:r>
                              <m:rPr>
                                <m:sty m:val="p"/>
                              </m:rPr>
                              <a:rPr lang="en-US" b="0" i="0" smtClean="0">
                                <a:solidFill>
                                  <a:srgbClr val="FF0000"/>
                                </a:solidFill>
                                <a:latin typeface="Cambria Math" panose="02040503050406030204" pitchFamily="18" charset="0"/>
                              </a:rPr>
                              <m:t>N</m:t>
                            </m:r>
                          </m:sub>
                        </m:sSub>
                      </m:e>
                    </m:d>
                  </m:oMath>
                </a14:m>
                <a:r>
                  <a:rPr lang="en-US">
                    <a:solidFill>
                      <a:srgbClr val="FF0000"/>
                    </a:solidFill>
                  </a:rPr>
                  <a:t> với </a:t>
                </a:r>
                <a14:m>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x</m:t>
                        </m:r>
                      </m:e>
                      <m:sub>
                        <m:r>
                          <m:rPr>
                            <m:sty m:val="p"/>
                          </m:rPr>
                          <a:rPr lang="en-US" b="0" i="0" smtClean="0">
                            <a:solidFill>
                              <a:srgbClr val="FF0000"/>
                            </a:solidFill>
                            <a:latin typeface="Cambria Math" panose="02040503050406030204" pitchFamily="18" charset="0"/>
                          </a:rPr>
                          <m:t>i</m:t>
                        </m:r>
                      </m:sub>
                    </m:sSub>
                  </m:oMath>
                </a14:m>
                <a:r>
                  <a:rPr lang="en-US">
                    <a:solidFill>
                      <a:srgbClr val="FF0000"/>
                    </a:solidFill>
                  </a:rPr>
                  <a:t> là các véc t</a:t>
                </a:r>
                <a:r>
                  <a:rPr lang="vi-VN">
                    <a:solidFill>
                      <a:srgbClr val="FF0000"/>
                    </a:solidFill>
                  </a:rPr>
                  <a:t>ơ</a:t>
                </a:r>
                <a:r>
                  <a:rPr lang="en-US">
                    <a:solidFill>
                      <a:srgbClr val="FF0000"/>
                    </a:solidFill>
                  </a:rPr>
                  <a:t>.</a:t>
                </a:r>
              </a:p>
              <a:p>
                <a:pPr lvl="1" algn="just">
                  <a:spcBef>
                    <a:spcPts val="672"/>
                  </a:spcBef>
                </a:pPr>
                <a:r>
                  <a:rPr lang="en-US">
                    <a:solidFill>
                      <a:srgbClr val="0066FF"/>
                    </a:solidFill>
                  </a:rPr>
                  <a:t>Tập dữ liệu đầu ra: </a:t>
                </a:r>
                <a14:m>
                  <m:oMath xmlns:m="http://schemas.openxmlformats.org/officeDocument/2006/math">
                    <m:r>
                      <m:rPr>
                        <m:sty m:val="p"/>
                      </m:rPr>
                      <a:rPr lang="en-US" b="0" i="0" smtClean="0">
                        <a:solidFill>
                          <a:srgbClr val="0066FF"/>
                        </a:solidFill>
                        <a:latin typeface="Cambria Math" panose="02040503050406030204" pitchFamily="18" charset="0"/>
                      </a:rPr>
                      <m:t>Y</m:t>
                    </m:r>
                    <m:r>
                      <a:rPr lang="en-US">
                        <a:solidFill>
                          <a:srgbClr val="0066FF"/>
                        </a:solidFill>
                        <a:latin typeface="Cambria Math" panose="02040503050406030204" pitchFamily="18" charset="0"/>
                      </a:rPr>
                      <m:t>=</m:t>
                    </m:r>
                    <m:d>
                      <m:dPr>
                        <m:begChr m:val="{"/>
                        <m:endChr m:val="}"/>
                        <m:ctrlPr>
                          <a:rPr lang="en-US" i="1">
                            <a:solidFill>
                              <a:srgbClr val="0066FF"/>
                            </a:solidFill>
                            <a:latin typeface="Cambria Math" panose="02040503050406030204" pitchFamily="18" charset="0"/>
                          </a:rPr>
                        </m:ctrlPr>
                      </m:dPr>
                      <m:e>
                        <m:sSub>
                          <m:sSubPr>
                            <m:ctrlPr>
                              <a:rPr lang="en-US" i="1">
                                <a:solidFill>
                                  <a:srgbClr val="0066FF"/>
                                </a:solidFill>
                                <a:latin typeface="Cambria Math" panose="02040503050406030204" pitchFamily="18" charset="0"/>
                              </a:rPr>
                            </m:ctrlPr>
                          </m:sSubPr>
                          <m:e>
                            <m:r>
                              <m:rPr>
                                <m:sty m:val="p"/>
                              </m:rPr>
                              <a:rPr lang="en-US" b="0" i="0" smtClean="0">
                                <a:solidFill>
                                  <a:srgbClr val="0066FF"/>
                                </a:solidFill>
                                <a:latin typeface="Cambria Math" panose="02040503050406030204" pitchFamily="18" charset="0"/>
                              </a:rPr>
                              <m:t>y</m:t>
                            </m:r>
                          </m:e>
                          <m:sub>
                            <m:r>
                              <a:rPr lang="en-US">
                                <a:solidFill>
                                  <a:srgbClr val="0066FF"/>
                                </a:solidFill>
                                <a:latin typeface="Cambria Math" panose="02040503050406030204" pitchFamily="18" charset="0"/>
                              </a:rPr>
                              <m:t>1</m:t>
                            </m:r>
                          </m:sub>
                        </m:sSub>
                        <m:r>
                          <a:rPr lang="en-US"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m:rPr>
                                <m:sty m:val="p"/>
                              </m:rPr>
                              <a:rPr lang="en-US" b="0" i="0" smtClean="0">
                                <a:solidFill>
                                  <a:srgbClr val="0066FF"/>
                                </a:solidFill>
                                <a:latin typeface="Cambria Math" panose="02040503050406030204" pitchFamily="18" charset="0"/>
                              </a:rPr>
                              <m:t>y</m:t>
                            </m:r>
                          </m:e>
                          <m:sub>
                            <m:r>
                              <a:rPr lang="en-US">
                                <a:solidFill>
                                  <a:srgbClr val="0066FF"/>
                                </a:solidFill>
                                <a:latin typeface="Cambria Math" panose="02040503050406030204" pitchFamily="18" charset="0"/>
                              </a:rPr>
                              <m:t>2</m:t>
                            </m:r>
                          </m:sub>
                        </m:sSub>
                        <m:r>
                          <a:rPr lang="en-US" i="1">
                            <a:solidFill>
                              <a:srgbClr val="0066FF"/>
                            </a:solidFill>
                            <a:latin typeface="Cambria Math" panose="02040503050406030204" pitchFamily="18" charset="0"/>
                          </a:rPr>
                          <m:t>,…</m:t>
                        </m:r>
                        <m:sSub>
                          <m:sSubPr>
                            <m:ctrlPr>
                              <a:rPr lang="en-US" i="1">
                                <a:solidFill>
                                  <a:srgbClr val="0066FF"/>
                                </a:solidFill>
                                <a:latin typeface="Cambria Math" panose="02040503050406030204" pitchFamily="18" charset="0"/>
                              </a:rPr>
                            </m:ctrlPr>
                          </m:sSubPr>
                          <m:e>
                            <m:r>
                              <a:rPr lang="en-US">
                                <a:solidFill>
                                  <a:srgbClr val="0066FF"/>
                                </a:solidFill>
                                <a:latin typeface="Cambria Math" panose="02040503050406030204" pitchFamily="18" charset="0"/>
                              </a:rPr>
                              <m:t>,</m:t>
                            </m:r>
                            <m:r>
                              <m:rPr>
                                <m:sty m:val="p"/>
                              </m:rPr>
                              <a:rPr lang="en-US" b="0" i="0" smtClean="0">
                                <a:solidFill>
                                  <a:srgbClr val="0066FF"/>
                                </a:solidFill>
                                <a:latin typeface="Cambria Math" panose="02040503050406030204" pitchFamily="18" charset="0"/>
                              </a:rPr>
                              <m:t>y</m:t>
                            </m:r>
                          </m:e>
                          <m:sub>
                            <m:r>
                              <m:rPr>
                                <m:sty m:val="p"/>
                              </m:rPr>
                              <a:rPr lang="en-US" b="0" i="0" smtClean="0">
                                <a:solidFill>
                                  <a:srgbClr val="0066FF"/>
                                </a:solidFill>
                                <a:latin typeface="Cambria Math" panose="02040503050406030204" pitchFamily="18" charset="0"/>
                              </a:rPr>
                              <m:t>M</m:t>
                            </m:r>
                          </m:sub>
                        </m:sSub>
                      </m:e>
                    </m:d>
                  </m:oMath>
                </a14:m>
                <a:r>
                  <a:rPr lang="en-US">
                    <a:solidFill>
                      <a:srgbClr val="0066FF"/>
                    </a:solidFill>
                  </a:rPr>
                  <a:t> trong đó </a:t>
                </a:r>
                <a14:m>
                  <m:oMath xmlns:m="http://schemas.openxmlformats.org/officeDocument/2006/math">
                    <m:sSub>
                      <m:sSubPr>
                        <m:ctrlPr>
                          <a:rPr lang="en-US" i="1">
                            <a:solidFill>
                              <a:srgbClr val="0066FF"/>
                            </a:solidFill>
                            <a:latin typeface="Cambria Math" panose="02040503050406030204" pitchFamily="18" charset="0"/>
                          </a:rPr>
                        </m:ctrlPr>
                      </m:sSubPr>
                      <m:e>
                        <m:r>
                          <m:rPr>
                            <m:sty m:val="p"/>
                          </m:rPr>
                          <a:rPr lang="en-US" b="0" i="0" smtClean="0">
                            <a:solidFill>
                              <a:srgbClr val="0066FF"/>
                            </a:solidFill>
                            <a:latin typeface="Cambria Math" panose="02040503050406030204" pitchFamily="18" charset="0"/>
                          </a:rPr>
                          <m:t>y</m:t>
                        </m:r>
                      </m:e>
                      <m:sub>
                        <m:r>
                          <m:rPr>
                            <m:sty m:val="p"/>
                          </m:rPr>
                          <a:rPr lang="en-US">
                            <a:solidFill>
                              <a:srgbClr val="0066FF"/>
                            </a:solidFill>
                            <a:latin typeface="Cambria Math" panose="02040503050406030204" pitchFamily="18" charset="0"/>
                          </a:rPr>
                          <m:t>i</m:t>
                        </m:r>
                      </m:sub>
                    </m:sSub>
                  </m:oMath>
                </a14:m>
                <a:r>
                  <a:rPr lang="en-US">
                    <a:solidFill>
                      <a:srgbClr val="0066FF"/>
                    </a:solidFill>
                  </a:rPr>
                  <a:t> là các véc t</a:t>
                </a:r>
                <a:r>
                  <a:rPr lang="vi-VN">
                    <a:solidFill>
                      <a:srgbClr val="0066FF"/>
                    </a:solidFill>
                  </a:rPr>
                  <a:t>ơ</a:t>
                </a:r>
                <a:r>
                  <a:rPr lang="en-US">
                    <a:solidFill>
                      <a:srgbClr val="0066FF"/>
                    </a:solidFill>
                  </a:rPr>
                  <a:t>.</a:t>
                </a:r>
              </a:p>
              <a:p>
                <a:pPr lvl="1" algn="just">
                  <a:spcBef>
                    <a:spcPts val="672"/>
                  </a:spcBef>
                </a:pPr>
                <a:r>
                  <a:rPr lang="en-US">
                    <a:solidFill>
                      <a:srgbClr val="FF0000"/>
                    </a:solidFill>
                  </a:rPr>
                  <a:t>Các cặp dữ liệu </a:t>
                </a:r>
                <a14:m>
                  <m:oMath xmlns:m="http://schemas.openxmlformats.org/officeDocument/2006/math">
                    <m:d>
                      <m:dPr>
                        <m:ctrlPr>
                          <a:rPr lang="en-US" i="1" smtClean="0">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x</m:t>
                            </m:r>
                          </m:e>
                          <m:sub>
                            <m:r>
                              <m:rPr>
                                <m:sty m:val="p"/>
                              </m:rPr>
                              <a:rPr lang="en-US">
                                <a:solidFill>
                                  <a:srgbClr val="FF0000"/>
                                </a:solidFill>
                                <a:latin typeface="Cambria Math" panose="02040503050406030204" pitchFamily="18" charset="0"/>
                              </a:rPr>
                              <m:t>i</m:t>
                            </m:r>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b="0" i="0" smtClean="0">
                                <a:solidFill>
                                  <a:srgbClr val="FF0000"/>
                                </a:solidFill>
                                <a:latin typeface="Cambria Math" panose="02040503050406030204" pitchFamily="18" charset="0"/>
                              </a:rPr>
                              <m:t>y</m:t>
                            </m:r>
                          </m:e>
                          <m:sub>
                            <m:r>
                              <m:rPr>
                                <m:sty m:val="p"/>
                              </m:rPr>
                              <a:rPr lang="en-US">
                                <a:solidFill>
                                  <a:srgbClr val="FF0000"/>
                                </a:solidFill>
                                <a:latin typeface="Cambria Math" panose="02040503050406030204" pitchFamily="18" charset="0"/>
                              </a:rPr>
                              <m:t>i</m:t>
                            </m:r>
                          </m:sub>
                        </m:sSub>
                      </m:e>
                    </m:d>
                    <m:r>
                      <a:rPr lang="en-US" i="1" smtClean="0">
                        <a:solidFill>
                          <a:srgbClr val="FF0000"/>
                        </a:solidFill>
                        <a:latin typeface="Cambria Math" panose="02040503050406030204" pitchFamily="18" charset="0"/>
                        <a:ea typeface="Cambria Math" panose="02040503050406030204" pitchFamily="18" charset="0"/>
                      </a:rPr>
                      <m:t>∈</m:t>
                    </m:r>
                    <m:r>
                      <m:rPr>
                        <m:sty m:val="p"/>
                      </m:rPr>
                      <a:rPr lang="en-US" b="0" i="0" smtClean="0">
                        <a:solidFill>
                          <a:srgbClr val="FF0000"/>
                        </a:solidFill>
                        <a:latin typeface="Cambria Math" panose="02040503050406030204" pitchFamily="18" charset="0"/>
                        <a:ea typeface="Cambria Math" panose="02040503050406030204" pitchFamily="18" charset="0"/>
                      </a:rPr>
                      <m:t>X</m:t>
                    </m:r>
                    <m:r>
                      <a:rPr lang="en-US" i="1" smtClean="0">
                        <a:solidFill>
                          <a:srgbClr val="FF0000"/>
                        </a:solidFill>
                        <a:latin typeface="Cambria Math" panose="02040503050406030204" pitchFamily="18" charset="0"/>
                        <a:ea typeface="Cambria Math" panose="02040503050406030204" pitchFamily="18" charset="0"/>
                      </a:rPr>
                      <m:t>×</m:t>
                    </m:r>
                    <m:r>
                      <m:rPr>
                        <m:sty m:val="p"/>
                      </m:rPr>
                      <a:rPr lang="en-US" b="0" i="0" smtClean="0">
                        <a:solidFill>
                          <a:srgbClr val="FF0000"/>
                        </a:solidFill>
                        <a:latin typeface="Cambria Math" panose="02040503050406030204" pitchFamily="18" charset="0"/>
                        <a:ea typeface="Cambria Math" panose="02040503050406030204" pitchFamily="18" charset="0"/>
                      </a:rPr>
                      <m:t>Y</m:t>
                    </m:r>
                  </m:oMath>
                </a14:m>
                <a:r>
                  <a:rPr lang="en-US">
                    <a:solidFill>
                      <a:srgbClr val="FF0000"/>
                    </a:solidFill>
                  </a:rPr>
                  <a:t> tạo nên tập huấn luyện.</a:t>
                </a:r>
              </a:p>
              <a:p>
                <a:pPr lvl="1" algn="just">
                  <a:spcBef>
                    <a:spcPts val="672"/>
                  </a:spcBef>
                </a:pPr>
                <a:r>
                  <a:rPr lang="en-US"/>
                  <a:t>Từ tập huấn luyện ta tìm hàm số </a:t>
                </a:r>
                <a14:m>
                  <m:oMath xmlns:m="http://schemas.openxmlformats.org/officeDocument/2006/math">
                    <m:r>
                      <m:rPr>
                        <m:sty m:val="p"/>
                      </m:rPr>
                      <a:rPr lang="en-US" i="0" smtClean="0">
                        <a:latin typeface="Cambria Math" panose="02040503050406030204" pitchFamily="18" charset="0"/>
                      </a:rPr>
                      <m:t>f</m:t>
                    </m:r>
                  </m:oMath>
                </a14:m>
                <a:r>
                  <a:rPr lang="en-US"/>
                  <a:t>, ánh xạ mỗi phần tử từ tập </a:t>
                </a:r>
                <a14:m>
                  <m:oMath xmlns:m="http://schemas.openxmlformats.org/officeDocument/2006/math">
                    <m:r>
                      <m:rPr>
                        <m:sty m:val="p"/>
                      </m:rPr>
                      <a:rPr lang="en-US" i="0" smtClean="0">
                        <a:latin typeface="Cambria Math" panose="02040503050406030204" pitchFamily="18" charset="0"/>
                      </a:rPr>
                      <m:t>X</m:t>
                    </m:r>
                  </m:oMath>
                </a14:m>
                <a:r>
                  <a:rPr lang="en-US"/>
                  <a:t> sang một phần tử (xấp xỉ) t</a:t>
                </a:r>
                <a:r>
                  <a:rPr lang="vi-VN"/>
                  <a:t>ư</a:t>
                </a:r>
                <a:r>
                  <a:rPr lang="en-US"/>
                  <a:t>ơng ứng của tập </a:t>
                </a:r>
                <a14:m>
                  <m:oMath xmlns:m="http://schemas.openxmlformats.org/officeDocument/2006/math">
                    <m:r>
                      <m:rPr>
                        <m:sty m:val="p"/>
                      </m:rPr>
                      <a:rPr lang="en-US" i="0" smtClean="0">
                        <a:latin typeface="Cambria Math" panose="02040503050406030204" pitchFamily="18" charset="0"/>
                      </a:rPr>
                      <m:t>Y</m:t>
                    </m:r>
                  </m:oMath>
                </a14:m>
                <a:r>
                  <a:rPr lang="en-US"/>
                  <a:t>: </a:t>
                </a:r>
                <a14:m>
                  <m:oMath xmlns:m="http://schemas.openxmlformats.org/officeDocument/2006/math">
                    <m:sSub>
                      <m:sSubPr>
                        <m:ctrlPr>
                          <a:rPr lang="en-US" i="1" smtClean="0">
                            <a:solidFill>
                              <a:srgbClr val="0066FF"/>
                            </a:solidFill>
                            <a:latin typeface="Cambria Math" panose="02040503050406030204" pitchFamily="18" charset="0"/>
                          </a:rPr>
                        </m:ctrlPr>
                      </m:sSubPr>
                      <m:e>
                        <m:r>
                          <m:rPr>
                            <m:sty m:val="p"/>
                          </m:rPr>
                          <a:rPr lang="en-US" b="0" i="0" smtClean="0">
                            <a:solidFill>
                              <a:srgbClr val="0066FF"/>
                            </a:solidFill>
                            <a:latin typeface="Cambria Math" panose="02040503050406030204" pitchFamily="18" charset="0"/>
                          </a:rPr>
                          <m:t>y</m:t>
                        </m:r>
                      </m:e>
                      <m:sub>
                        <m:r>
                          <a:rPr lang="en-US" b="0" i="1" smtClean="0">
                            <a:solidFill>
                              <a:srgbClr val="0066FF"/>
                            </a:solidFill>
                            <a:latin typeface="Cambria Math" panose="02040503050406030204" pitchFamily="18" charset="0"/>
                          </a:rPr>
                          <m:t>𝑖</m:t>
                        </m:r>
                      </m:sub>
                    </m:sSub>
                    <m:r>
                      <a:rPr lang="en-US" i="1" smtClean="0">
                        <a:solidFill>
                          <a:srgbClr val="0066FF"/>
                        </a:solidFill>
                        <a:latin typeface="Cambria Math" panose="02040503050406030204" pitchFamily="18" charset="0"/>
                        <a:ea typeface="Cambria Math" panose="02040503050406030204" pitchFamily="18" charset="0"/>
                      </a:rPr>
                      <m:t>≈</m:t>
                    </m:r>
                    <m:r>
                      <m:rPr>
                        <m:sty m:val="p"/>
                      </m:rPr>
                      <a:rPr lang="en-US" b="0" i="0" smtClean="0">
                        <a:solidFill>
                          <a:srgbClr val="0066FF"/>
                        </a:solidFill>
                        <a:latin typeface="Cambria Math" panose="02040503050406030204" pitchFamily="18" charset="0"/>
                        <a:ea typeface="Cambria Math" panose="02040503050406030204" pitchFamily="18" charset="0"/>
                      </a:rPr>
                      <m:t>f</m:t>
                    </m:r>
                    <m:d>
                      <m:dPr>
                        <m:ctrlPr>
                          <a:rPr lang="en-US" b="0" i="1" smtClean="0">
                            <a:solidFill>
                              <a:srgbClr val="0066FF"/>
                            </a:solidFill>
                            <a:latin typeface="Cambria Math" panose="02040503050406030204" pitchFamily="18" charset="0"/>
                            <a:ea typeface="Cambria Math" panose="02040503050406030204" pitchFamily="18" charset="0"/>
                          </a:rPr>
                        </m:ctrlPr>
                      </m:dPr>
                      <m:e>
                        <m:sSub>
                          <m:sSubPr>
                            <m:ctrlPr>
                              <a:rPr lang="en-US" i="1">
                                <a:solidFill>
                                  <a:srgbClr val="0066FF"/>
                                </a:solidFill>
                                <a:latin typeface="Cambria Math" panose="02040503050406030204" pitchFamily="18" charset="0"/>
                              </a:rPr>
                            </m:ctrlPr>
                          </m:sSubPr>
                          <m:e>
                            <m:r>
                              <m:rPr>
                                <m:sty m:val="p"/>
                              </m:rPr>
                              <a:rPr lang="en-US">
                                <a:solidFill>
                                  <a:srgbClr val="0066FF"/>
                                </a:solidFill>
                                <a:latin typeface="Cambria Math" panose="02040503050406030204" pitchFamily="18" charset="0"/>
                              </a:rPr>
                              <m:t>x</m:t>
                            </m:r>
                          </m:e>
                          <m:sub>
                            <m:r>
                              <m:rPr>
                                <m:sty m:val="p"/>
                              </m:rPr>
                              <a:rPr lang="en-US">
                                <a:solidFill>
                                  <a:srgbClr val="0066FF"/>
                                </a:solidFill>
                                <a:latin typeface="Cambria Math" panose="02040503050406030204" pitchFamily="18" charset="0"/>
                              </a:rPr>
                              <m:t>i</m:t>
                            </m:r>
                          </m:sub>
                        </m:sSub>
                      </m:e>
                    </m:d>
                  </m:oMath>
                </a14:m>
                <a:r>
                  <a:rPr lang="en-US"/>
                  <a:t>.</a:t>
                </a:r>
              </a:p>
              <a:p>
                <a:pPr algn="just">
                  <a:spcBef>
                    <a:spcPts val="672"/>
                  </a:spcBef>
                </a:pPr>
                <a:r>
                  <a:rPr lang="en-US">
                    <a:solidFill>
                      <a:srgbClr val="FF0000"/>
                    </a:solidFill>
                  </a:rPr>
                  <a:t>Mục đích là xấp xỉ hàm số </a:t>
                </a:r>
                <a14:m>
                  <m:oMath xmlns:m="http://schemas.openxmlformats.org/officeDocument/2006/math">
                    <m:r>
                      <m:rPr>
                        <m:sty m:val="p"/>
                      </m:rPr>
                      <a:rPr lang="en-US">
                        <a:latin typeface="Cambria Math" panose="02040503050406030204" pitchFamily="18" charset="0"/>
                      </a:rPr>
                      <m:t>f</m:t>
                    </m:r>
                  </m:oMath>
                </a14:m>
                <a:r>
                  <a:rPr lang="en-US">
                    <a:solidFill>
                      <a:srgbClr val="FF0000"/>
                    </a:solidFill>
                  </a:rPr>
                  <a:t> thật tốt để khi có một dữ liệu </a:t>
                </a:r>
                <a14:m>
                  <m:oMath xmlns:m="http://schemas.openxmlformats.org/officeDocument/2006/math">
                    <m:r>
                      <m:rPr>
                        <m:sty m:val="p"/>
                      </m:rPr>
                      <a:rPr lang="en-US" b="0" i="0" smtClean="0">
                        <a:latin typeface="Cambria Math" panose="02040503050406030204" pitchFamily="18" charset="0"/>
                      </a:rPr>
                      <m:t>x</m:t>
                    </m:r>
                  </m:oMath>
                </a14:m>
                <a:r>
                  <a:rPr lang="en-US">
                    <a:solidFill>
                      <a:srgbClr val="FF0000"/>
                    </a:solidFill>
                  </a:rPr>
                  <a:t> mới, chúng ta có thể tính đ</a:t>
                </a:r>
                <a:r>
                  <a:rPr lang="vi-VN">
                    <a:solidFill>
                      <a:srgbClr val="FF0000"/>
                    </a:solidFill>
                  </a:rPr>
                  <a:t>ư</a:t>
                </a:r>
                <a:r>
                  <a:rPr lang="en-US">
                    <a:solidFill>
                      <a:srgbClr val="FF0000"/>
                    </a:solidFill>
                  </a:rPr>
                  <a:t>ợc nhãn t</a:t>
                </a:r>
                <a:r>
                  <a:rPr lang="vi-VN">
                    <a:solidFill>
                      <a:srgbClr val="FF0000"/>
                    </a:solidFill>
                  </a:rPr>
                  <a:t>ư</a:t>
                </a:r>
                <a:r>
                  <a:rPr lang="en-US">
                    <a:solidFill>
                      <a:srgbClr val="FF0000"/>
                    </a:solidFill>
                  </a:rPr>
                  <a:t>ơng ứng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a:solidFill>
                      <a:srgbClr val="FF0000"/>
                    </a:solidFill>
                  </a:rPr>
                  <a:t> của nó với</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f</m:t>
                    </m:r>
                    <m:d>
                      <m:dPr>
                        <m:ctrlPr>
                          <a:rPr lang="en-US" i="1">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rPr>
                          <m:t>x</m:t>
                        </m:r>
                      </m:e>
                    </m:d>
                  </m:oMath>
                </a14:m>
                <a:r>
                  <a:rPr lang="en-US">
                    <a:solidFill>
                      <a:srgbClr val="FF0000"/>
                    </a:solidFill>
                  </a:rPr>
                  <a:t>.</a:t>
                </a:r>
              </a:p>
            </p:txBody>
          </p:sp>
        </mc:Choice>
        <mc:Fallback xmlns="">
          <p:sp>
            <p:nvSpPr>
              <p:cNvPr id="5" name="Content Placeholder 4">
                <a:extLst>
                  <a:ext uri="{FF2B5EF4-FFF2-40B4-BE49-F238E27FC236}">
                    <a16:creationId xmlns:a16="http://schemas.microsoft.com/office/drawing/2014/main" id="{5E10BD41-6B6E-4EAA-9CD8-FA479ED31456}"/>
                  </a:ext>
                </a:extLst>
              </p:cNvPr>
              <p:cNvSpPr>
                <a:spLocks noGrp="1" noRot="1" noChangeAspect="1" noMove="1" noResize="1" noEditPoints="1" noAdjustHandles="1" noChangeArrowheads="1" noChangeShapeType="1" noTextEdit="1"/>
              </p:cNvSpPr>
              <p:nvPr>
                <p:ph idx="1"/>
              </p:nvPr>
            </p:nvSpPr>
            <p:spPr>
              <a:blipFill>
                <a:blip r:embed="rId2"/>
                <a:stretch>
                  <a:fillRect l="-1000" t="-1482" r="-1111"/>
                </a:stretch>
              </a:blipFill>
            </p:spPr>
            <p:txBody>
              <a:bodyPr/>
              <a:lstStyle/>
              <a:p>
                <a:r>
                  <a:rPr lang="en-US">
                    <a:noFill/>
                  </a:rPr>
                  <a:t> </a:t>
                </a:r>
              </a:p>
            </p:txBody>
          </p:sp>
        </mc:Fallback>
      </mc:AlternateContent>
    </p:spTree>
    <p:extLst>
      <p:ext uri="{BB962C8B-B14F-4D97-AF65-F5344CB8AC3E}">
        <p14:creationId xmlns:p14="http://schemas.microsoft.com/office/powerpoint/2010/main" val="13468513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THUẬT TOÁN HỌC KHÔNG GIÁM SÁT</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Unsupervised learning</a:t>
            </a:r>
          </a:p>
        </p:txBody>
      </p:sp>
    </p:spTree>
    <p:extLst>
      <p:ext uri="{BB962C8B-B14F-4D97-AF65-F5344CB8AC3E}">
        <p14:creationId xmlns:p14="http://schemas.microsoft.com/office/powerpoint/2010/main" val="172804408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Unsupervised learning</a:t>
            </a:r>
          </a:p>
        </p:txBody>
      </p:sp>
      <p:pic>
        <p:nvPicPr>
          <p:cNvPr id="6" name="Picture 2" descr="C:\Users\Ian\Desktop\unsupervised.png">
            <a:extLst>
              <a:ext uri="{FF2B5EF4-FFF2-40B4-BE49-F238E27FC236}">
                <a16:creationId xmlns:a16="http://schemas.microsoft.com/office/drawing/2014/main" id="{73DA97CF-1953-4BE4-B946-E496D469A1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724" y="1600200"/>
            <a:ext cx="781655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10477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8819D-0B6A-4A9D-9625-4F4126592D2B}"/>
              </a:ext>
            </a:extLst>
          </p:cNvPr>
          <p:cNvSpPr>
            <a:spLocks noGrp="1"/>
          </p:cNvSpPr>
          <p:nvPr>
            <p:ph type="title"/>
          </p:nvPr>
        </p:nvSpPr>
        <p:spPr/>
        <p:txBody>
          <a:bodyPr/>
          <a:lstStyle/>
          <a:p>
            <a:r>
              <a:rPr lang="en-US"/>
              <a:t>Thuật toán học không giám sát</a:t>
            </a:r>
          </a:p>
        </p:txBody>
      </p:sp>
      <p:sp>
        <p:nvSpPr>
          <p:cNvPr id="5" name="Content Placeholder 4">
            <a:extLst>
              <a:ext uri="{FF2B5EF4-FFF2-40B4-BE49-F238E27FC236}">
                <a16:creationId xmlns:a16="http://schemas.microsoft.com/office/drawing/2014/main" id="{99C304D2-794C-4103-BC45-3FE04E86F302}"/>
              </a:ext>
            </a:extLst>
          </p:cNvPr>
          <p:cNvSpPr>
            <a:spLocks noGrp="1"/>
          </p:cNvSpPr>
          <p:nvPr>
            <p:ph sz="half" idx="1"/>
          </p:nvPr>
        </p:nvSpPr>
        <p:spPr/>
        <p:txBody>
          <a:bodyPr/>
          <a:lstStyle/>
          <a:p>
            <a:pPr algn="just">
              <a:spcBef>
                <a:spcPts val="600"/>
              </a:spcBef>
            </a:pPr>
            <a:r>
              <a:rPr lang="en-US"/>
              <a:t>Unsupervised learning là thuật toán dựa trên cấu trúc dữ liệu đầu vào để thực hiện một công việc nào đó. </a:t>
            </a:r>
          </a:p>
          <a:p>
            <a:pPr algn="just">
              <a:spcBef>
                <a:spcPts val="600"/>
              </a:spcBef>
            </a:pPr>
            <a:r>
              <a:rPr lang="en-US">
                <a:solidFill>
                  <a:srgbClr val="FF0000"/>
                </a:solidFill>
              </a:rPr>
              <a:t>Công việc nào đó là công việc phân nhóm (cluster), công việc giảm số chiều dữ liệu (dimensionality reduction).</a:t>
            </a:r>
          </a:p>
        </p:txBody>
      </p:sp>
      <p:pic>
        <p:nvPicPr>
          <p:cNvPr id="7" name="Picture 2" descr="Kết quả hình ảnh cho supervised learning unsupervised learning reinforcement learning">
            <a:extLst>
              <a:ext uri="{FF2B5EF4-FFF2-40B4-BE49-F238E27FC236}">
                <a16:creationId xmlns:a16="http://schemas.microsoft.com/office/drawing/2014/main" id="{528469CE-53EC-4868-979C-BC0A01996CE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17150" y="2159490"/>
            <a:ext cx="5955299" cy="3407382"/>
          </a:xfrm>
          <a:prstGeom prst="rect">
            <a:avLst/>
          </a:prstGeom>
          <a:solidFill>
            <a:srgbClr val="FFFFFF"/>
          </a:solidFill>
        </p:spPr>
      </p:pic>
    </p:spTree>
    <p:extLst>
      <p:ext uri="{BB962C8B-B14F-4D97-AF65-F5344CB8AC3E}">
        <p14:creationId xmlns:p14="http://schemas.microsoft.com/office/powerpoint/2010/main" val="88447551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Thuật toán học không giám sát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pPr algn="just">
                  <a:spcBef>
                    <a:spcPts val="672"/>
                  </a:spcBef>
                </a:pPr>
                <a:r>
                  <a:rPr lang="en-US"/>
                  <a:t>Phát biểu bài toán:</a:t>
                </a:r>
              </a:p>
              <a:p>
                <a:pPr lvl="1" algn="just">
                  <a:spcBef>
                    <a:spcPts val="672"/>
                  </a:spcBef>
                </a:pPr>
                <a:r>
                  <a:rPr lang="en-US">
                    <a:solidFill>
                      <a:srgbClr val="FF0000"/>
                    </a:solidFill>
                  </a:rPr>
                  <a:t>Tập dữ liệu đầu vào:  </a:t>
                </a:r>
                <a14:m>
                  <m:oMath xmlns:m="http://schemas.openxmlformats.org/officeDocument/2006/math">
                    <m:r>
                      <m:rPr>
                        <m:sty m:val="p"/>
                      </m:rPr>
                      <a:rPr lang="en-US" i="0" smtClean="0">
                        <a:solidFill>
                          <a:srgbClr val="FF0000"/>
                        </a:solidFill>
                        <a:latin typeface="Cambria Math" panose="02040503050406030204" pitchFamily="18" charset="0"/>
                      </a:rPr>
                      <m:t>X</m:t>
                    </m:r>
                    <m:r>
                      <a:rPr lang="en-US" i="0" smtClean="0">
                        <a:solidFill>
                          <a:srgbClr val="FF0000"/>
                        </a:solidFill>
                        <a:latin typeface="Cambria Math" panose="02040503050406030204" pitchFamily="18" charset="0"/>
                      </a:rPr>
                      <m:t>=</m:t>
                    </m:r>
                    <m:d>
                      <m:dPr>
                        <m:begChr m:val="{"/>
                        <m:endChr m:val="}"/>
                        <m:ctrlPr>
                          <a:rPr lang="en-US" i="1" smtClean="0">
                            <a:solidFill>
                              <a:srgbClr val="FF0000"/>
                            </a:solidFill>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panose="02040503050406030204" pitchFamily="18" charset="0"/>
                              </a:rPr>
                              <m:t>x</m:t>
                            </m:r>
                          </m:e>
                          <m:sub>
                            <m:r>
                              <a:rPr lang="en-US" b="0" i="0"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x</m:t>
                            </m:r>
                          </m:e>
                          <m:sub>
                            <m:r>
                              <a:rPr lang="en-US" b="0" i="0" smtClean="0">
                                <a:solidFill>
                                  <a:srgbClr val="FF0000"/>
                                </a:solidFill>
                                <a:latin typeface="Cambria Math" panose="02040503050406030204" pitchFamily="18" charset="0"/>
                              </a:rPr>
                              <m:t>2</m:t>
                            </m:r>
                          </m:sub>
                        </m:sSub>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b="0" i="0" smtClean="0">
                                <a:solidFill>
                                  <a:srgbClr val="FF0000"/>
                                </a:solidFill>
                                <a:latin typeface="Cambria Math" panose="02040503050406030204" pitchFamily="18" charset="0"/>
                              </a:rPr>
                              <m:t>,</m:t>
                            </m:r>
                            <m:r>
                              <m:rPr>
                                <m:sty m:val="p"/>
                              </m:rPr>
                              <a:rPr lang="en-US">
                                <a:solidFill>
                                  <a:srgbClr val="FF0000"/>
                                </a:solidFill>
                                <a:latin typeface="Cambria Math" panose="02040503050406030204" pitchFamily="18" charset="0"/>
                              </a:rPr>
                              <m:t>x</m:t>
                            </m:r>
                          </m:e>
                          <m:sub>
                            <m:r>
                              <m:rPr>
                                <m:sty m:val="p"/>
                              </m:rPr>
                              <a:rPr lang="en-US" b="0" i="0" smtClean="0">
                                <a:solidFill>
                                  <a:srgbClr val="FF0000"/>
                                </a:solidFill>
                                <a:latin typeface="Cambria Math" panose="02040503050406030204" pitchFamily="18" charset="0"/>
                              </a:rPr>
                              <m:t>N</m:t>
                            </m:r>
                          </m:sub>
                        </m:sSub>
                      </m:e>
                    </m:d>
                  </m:oMath>
                </a14:m>
                <a:r>
                  <a:rPr lang="en-US">
                    <a:solidFill>
                      <a:srgbClr val="FF0000"/>
                    </a:solidFill>
                  </a:rPr>
                  <a:t> với </a:t>
                </a:r>
                <a14:m>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panose="02040503050406030204" pitchFamily="18" charset="0"/>
                          </a:rPr>
                          <m:t>x</m:t>
                        </m:r>
                      </m:e>
                      <m:sub>
                        <m:r>
                          <m:rPr>
                            <m:sty m:val="p"/>
                          </m:rPr>
                          <a:rPr lang="en-US" b="0" i="0" smtClean="0">
                            <a:solidFill>
                              <a:srgbClr val="FF0000"/>
                            </a:solidFill>
                            <a:latin typeface="Cambria Math" panose="02040503050406030204" pitchFamily="18" charset="0"/>
                          </a:rPr>
                          <m:t>i</m:t>
                        </m:r>
                      </m:sub>
                    </m:sSub>
                  </m:oMath>
                </a14:m>
                <a:r>
                  <a:rPr lang="en-US">
                    <a:solidFill>
                      <a:srgbClr val="FF0000"/>
                    </a:solidFill>
                  </a:rPr>
                  <a:t> là các véc t</a:t>
                </a:r>
                <a:r>
                  <a:rPr lang="vi-VN">
                    <a:solidFill>
                      <a:srgbClr val="FF0000"/>
                    </a:solidFill>
                  </a:rPr>
                  <a:t>ơ</a:t>
                </a:r>
                <a:r>
                  <a:rPr lang="en-US">
                    <a:solidFill>
                      <a:srgbClr val="FF0000"/>
                    </a:solidFill>
                  </a:rPr>
                  <a:t>.</a:t>
                </a:r>
              </a:p>
              <a:p>
                <a:pPr lvl="1" algn="just">
                  <a:spcBef>
                    <a:spcPts val="672"/>
                  </a:spcBef>
                </a:pPr>
                <a:r>
                  <a:rPr lang="en-US"/>
                  <a:t>Tập dữ liệu đầu ra: không có.</a:t>
                </a:r>
                <a:endParaRPr lang="en-US">
                  <a:solidFill>
                    <a:srgbClr val="0066FF"/>
                  </a:solidFill>
                </a:endParaRPr>
              </a:p>
              <a:p>
                <a:pPr lvl="1" algn="just">
                  <a:spcBef>
                    <a:spcPts val="672"/>
                  </a:spcBef>
                </a:pPr>
                <a:r>
                  <a:rPr lang="en-US">
                    <a:solidFill>
                      <a:srgbClr val="FF0000"/>
                    </a:solidFill>
                  </a:rPr>
                  <a:t>Tập dữ liệu đầu vào</a:t>
                </a:r>
                <a:r>
                  <a:rPr lang="en-US">
                    <a:solidFill>
                      <a:srgbClr val="FF0000"/>
                    </a:solidFill>
                    <a:sym typeface="Symbol" panose="05050102010706020507" pitchFamily="18" charset="2"/>
                  </a:rPr>
                  <a:t> </a:t>
                </a:r>
                <a14:m>
                  <m:oMath xmlns:m="http://schemas.openxmlformats.org/officeDocument/2006/math">
                    <m:r>
                      <m:rPr>
                        <m:sty m:val="p"/>
                      </m:rPr>
                      <a:rPr lang="en-US">
                        <a:solidFill>
                          <a:srgbClr val="FF0000"/>
                        </a:solidFill>
                        <a:latin typeface="Cambria Math" panose="02040503050406030204" pitchFamily="18" charset="0"/>
                      </a:rPr>
                      <m:t>X</m:t>
                    </m:r>
                  </m:oMath>
                </a14:m>
                <a:r>
                  <a:rPr lang="en-US">
                    <a:solidFill>
                      <a:srgbClr val="FF0000"/>
                    </a:solidFill>
                  </a:rPr>
                  <a:t> tạo nên tập huấn luyện (training set).</a:t>
                </a:r>
              </a:p>
              <a:p>
                <a:pPr lvl="1" algn="just">
                  <a:spcBef>
                    <a:spcPts val="672"/>
                  </a:spcBef>
                </a:pPr>
                <a:r>
                  <a:rPr lang="en-US">
                    <a:solidFill>
                      <a:srgbClr val="0066FF"/>
                    </a:solidFill>
                  </a:rPr>
                  <a:t>Từ tập huấn luyện ta phát hiện mối quan hệ giữa các biến </a:t>
                </a:r>
                <a14:m>
                  <m:oMath xmlns:m="http://schemas.openxmlformats.org/officeDocument/2006/math">
                    <m:sSub>
                      <m:sSubPr>
                        <m:ctrlPr>
                          <a:rPr lang="en-US" i="1">
                            <a:solidFill>
                              <a:srgbClr val="0066FF"/>
                            </a:solidFill>
                            <a:latin typeface="Cambria Math" panose="02040503050406030204" pitchFamily="18" charset="0"/>
                          </a:rPr>
                        </m:ctrlPr>
                      </m:sSubPr>
                      <m:e>
                        <m:r>
                          <m:rPr>
                            <m:sty m:val="p"/>
                          </m:rPr>
                          <a:rPr lang="en-US">
                            <a:solidFill>
                              <a:srgbClr val="0066FF"/>
                            </a:solidFill>
                            <a:latin typeface="Cambria Math" panose="02040503050406030204" pitchFamily="18" charset="0"/>
                          </a:rPr>
                          <m:t>x</m:t>
                        </m:r>
                      </m:e>
                      <m:sub>
                        <m:r>
                          <a:rPr lang="en-US" b="0" i="1" smtClean="0">
                            <a:solidFill>
                              <a:srgbClr val="0066FF"/>
                            </a:solidFill>
                            <a:latin typeface="Cambria Math" panose="02040503050406030204" pitchFamily="18" charset="0"/>
                          </a:rPr>
                          <m:t>𝑖</m:t>
                        </m:r>
                      </m:sub>
                    </m:sSub>
                  </m:oMath>
                </a14:m>
                <a:r>
                  <a:rPr lang="en-US">
                    <a:solidFill>
                      <a:srgbClr val="0066FF"/>
                    </a:solidFill>
                  </a:rPr>
                  <a:t> hoặc giữa các quan sát (observations).</a:t>
                </a:r>
              </a:p>
              <a:p>
                <a:pPr algn="just">
                  <a:spcBef>
                    <a:spcPts val="600"/>
                  </a:spcBef>
                </a:pPr>
                <a:r>
                  <a:rPr lang="vi-VN">
                    <a:solidFill>
                      <a:srgbClr val="FF0000"/>
                    </a:solidFill>
                  </a:rPr>
                  <a:t>Mục tiêu của việc học không giám sát là để mô hình hóa cấu trúc nền tảng trong dữ liệu để hiểu rõ hơn</a:t>
                </a:r>
                <a:r>
                  <a:rPr lang="en-US">
                    <a:solidFill>
                      <a:srgbClr val="FF0000"/>
                    </a:solidFill>
                  </a:rPr>
                  <a:t> (có tri thức h</a:t>
                </a:r>
                <a:r>
                  <a:rPr lang="vi-VN">
                    <a:solidFill>
                      <a:srgbClr val="FF0000"/>
                    </a:solidFill>
                  </a:rPr>
                  <a:t>ơ</a:t>
                </a:r>
                <a:r>
                  <a:rPr lang="en-US">
                    <a:solidFill>
                      <a:srgbClr val="FF0000"/>
                    </a:solidFill>
                  </a:rPr>
                  <a:t>n, có kiến thức h</a:t>
                </a:r>
                <a:r>
                  <a:rPr lang="vi-VN">
                    <a:solidFill>
                      <a:srgbClr val="FF0000"/>
                    </a:solidFill>
                  </a:rPr>
                  <a:t>ơ</a:t>
                </a:r>
                <a:r>
                  <a:rPr lang="en-US">
                    <a:solidFill>
                      <a:srgbClr val="FF0000"/>
                    </a:solidFill>
                  </a:rPr>
                  <a:t>n) </a:t>
                </a:r>
                <a:r>
                  <a:rPr lang="vi-VN">
                    <a:solidFill>
                      <a:srgbClr val="FF0000"/>
                    </a:solidFill>
                  </a:rPr>
                  <a:t>về </a:t>
                </a:r>
                <a:r>
                  <a:rPr lang="en-US">
                    <a:solidFill>
                      <a:srgbClr val="FF0000"/>
                    </a:solidFill>
                  </a:rPr>
                  <a:t>chính dữ liệu đó</a:t>
                </a:r>
                <a:r>
                  <a:rPr lang="vi-VN">
                    <a:solidFill>
                      <a:srgbClr val="FF0000"/>
                    </a:solidFill>
                  </a:rPr>
                  <a:t>.</a:t>
                </a:r>
                <a:endParaRPr lang="en-US">
                  <a:solidFill>
                    <a:srgbClr val="FF0000"/>
                  </a:solidFill>
                </a:endParaRPr>
              </a:p>
            </p:txBody>
          </p:sp>
        </mc:Choice>
        <mc:Fallback xmlns="">
          <p:sp>
            <p:nvSpPr>
              <p:cNvPr id="5" name="Content Placeholder 4">
                <a:extLst>
                  <a:ext uri="{FF2B5EF4-FFF2-40B4-BE49-F238E27FC236}">
                    <a16:creationId xmlns:a16="http://schemas.microsoft.com/office/drawing/2014/main" id="{5E10BD41-6B6E-4EAA-9CD8-FA479ED31456}"/>
                  </a:ext>
                </a:extLst>
              </p:cNvPr>
              <p:cNvSpPr>
                <a:spLocks noGrp="1" noRot="1" noChangeAspect="1" noMove="1" noResize="1" noEditPoints="1" noAdjustHandles="1" noChangeArrowheads="1" noChangeShapeType="1" noTextEdit="1"/>
              </p:cNvSpPr>
              <p:nvPr>
                <p:ph idx="1"/>
              </p:nvPr>
            </p:nvSpPr>
            <p:spPr>
              <a:blipFill>
                <a:blip r:embed="rId2"/>
                <a:stretch>
                  <a:fillRect l="-1000" t="-1482" r="-1111" b="-135"/>
                </a:stretch>
              </a:blipFill>
            </p:spPr>
            <p:txBody>
              <a:bodyPr/>
              <a:lstStyle/>
              <a:p>
                <a:r>
                  <a:rPr lang="en-US">
                    <a:noFill/>
                  </a:rPr>
                  <a:t> </a:t>
                </a:r>
              </a:p>
            </p:txBody>
          </p:sp>
        </mc:Fallback>
      </mc:AlternateContent>
    </p:spTree>
    <p:extLst>
      <p:ext uri="{BB962C8B-B14F-4D97-AF65-F5344CB8AC3E}">
        <p14:creationId xmlns:p14="http://schemas.microsoft.com/office/powerpoint/2010/main" val="370577825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MỤC TIÊU CỦA CÁC THUẬT TOÁN HỌC MÁY</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What are seeking</a:t>
            </a:r>
          </a:p>
        </p:txBody>
      </p:sp>
    </p:spTree>
    <p:extLst>
      <p:ext uri="{BB962C8B-B14F-4D97-AF65-F5344CB8AC3E}">
        <p14:creationId xmlns:p14="http://schemas.microsoft.com/office/powerpoint/2010/main" val="392042550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What are seeking</a:t>
            </a:r>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ltLang="zh-TW"/>
              <a:t>Supervised – Thuật toán học giám sát:</a:t>
            </a:r>
          </a:p>
          <a:p>
            <a:pPr lvl="1"/>
            <a:r>
              <a:rPr lang="en-US" altLang="zh-TW">
                <a:solidFill>
                  <a:srgbClr val="FF0000"/>
                </a:solidFill>
              </a:rPr>
              <a:t>Low Error – Lỗi thấp.</a:t>
            </a:r>
          </a:p>
          <a:p>
            <a:pPr lvl="1"/>
            <a:r>
              <a:rPr lang="en-US" altLang="zh-TW"/>
              <a:t>Maximize probabilistic terms – Xác suất tối đa.</a:t>
            </a:r>
          </a:p>
          <a:p>
            <a:r>
              <a:rPr lang="en-US" altLang="zh-TW">
                <a:solidFill>
                  <a:srgbClr val="FF0000"/>
                </a:solidFill>
              </a:rPr>
              <a:t>Unsupervised – Thuật toán học không giám sát:</a:t>
            </a:r>
          </a:p>
          <a:p>
            <a:pPr lvl="1"/>
            <a:r>
              <a:rPr lang="en-US" altLang="zh-TW"/>
              <a:t>Minimum quantization error – Tối thiểu số l</a:t>
            </a:r>
            <a:r>
              <a:rPr lang="vi-VN" altLang="zh-TW"/>
              <a:t>ư</a:t>
            </a:r>
            <a:r>
              <a:rPr lang="en-US" altLang="zh-TW"/>
              <a:t>ợng lỗi.</a:t>
            </a:r>
          </a:p>
          <a:p>
            <a:pPr lvl="1"/>
            <a:r>
              <a:rPr lang="en-US" altLang="zh-TW">
                <a:solidFill>
                  <a:srgbClr val="FF0000"/>
                </a:solidFill>
              </a:rPr>
              <a:t>Minimum distance – Tối thiểu khoảng cách.</a:t>
            </a:r>
          </a:p>
          <a:p>
            <a:pPr lvl="1"/>
            <a:r>
              <a:rPr lang="en-US" altLang="zh-TW"/>
              <a:t>mAP – Độ chính xác trung bình.</a:t>
            </a:r>
          </a:p>
          <a:p>
            <a:pPr lvl="1"/>
            <a:r>
              <a:rPr lang="en-US" altLang="zh-TW">
                <a:solidFill>
                  <a:srgbClr val="FF0000"/>
                </a:solidFill>
              </a:rPr>
              <a:t>MLE (maximum likelihood estimation) – </a:t>
            </a:r>
            <a:r>
              <a:rPr lang="vi-VN" altLang="zh-TW">
                <a:solidFill>
                  <a:srgbClr val="FF0000"/>
                </a:solidFill>
              </a:rPr>
              <a:t>Ư</a:t>
            </a:r>
            <a:r>
              <a:rPr lang="en-US" altLang="zh-TW">
                <a:solidFill>
                  <a:srgbClr val="FF0000"/>
                </a:solidFill>
              </a:rPr>
              <a:t>ớc l</a:t>
            </a:r>
            <a:r>
              <a:rPr lang="vi-VN" altLang="zh-TW">
                <a:solidFill>
                  <a:srgbClr val="FF0000"/>
                </a:solidFill>
              </a:rPr>
              <a:t>ư</a:t>
            </a:r>
            <a:r>
              <a:rPr lang="en-US" altLang="zh-TW">
                <a:solidFill>
                  <a:srgbClr val="FF0000"/>
                </a:solidFill>
              </a:rPr>
              <a:t>ợng khả năng xảy ra tối đa.</a:t>
            </a:r>
            <a:endParaRPr lang="en-US"/>
          </a:p>
        </p:txBody>
      </p:sp>
    </p:spTree>
    <p:extLst>
      <p:ext uri="{BB962C8B-B14F-4D97-AF65-F5344CB8AC3E}">
        <p14:creationId xmlns:p14="http://schemas.microsoft.com/office/powerpoint/2010/main" val="14625445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E0AE-670C-4197-9129-23165F4D86FF}"/>
              </a:ext>
            </a:extLst>
          </p:cNvPr>
          <p:cNvSpPr>
            <a:spLocks noGrp="1"/>
          </p:cNvSpPr>
          <p:nvPr>
            <p:ph type="title"/>
          </p:nvPr>
        </p:nvSpPr>
        <p:spPr/>
        <p:txBody>
          <a:bodyPr/>
          <a:lstStyle/>
          <a:p>
            <a:r>
              <a:rPr lang="en-US" altLang="zh-TW"/>
              <a:t>What is machine learning?</a:t>
            </a:r>
            <a:endParaRPr lang="en-US"/>
          </a:p>
        </p:txBody>
      </p:sp>
      <p:sp>
        <p:nvSpPr>
          <p:cNvPr id="3" name="Content Placeholder 2">
            <a:extLst>
              <a:ext uri="{FF2B5EF4-FFF2-40B4-BE49-F238E27FC236}">
                <a16:creationId xmlns:a16="http://schemas.microsoft.com/office/drawing/2014/main" id="{602E6C5C-E4D5-4DD6-B153-4A80CF33A54D}"/>
              </a:ext>
            </a:extLst>
          </p:cNvPr>
          <p:cNvSpPr>
            <a:spLocks noGrp="1"/>
          </p:cNvSpPr>
          <p:nvPr>
            <p:ph idx="1"/>
          </p:nvPr>
        </p:nvSpPr>
        <p:spPr/>
        <p:txBody>
          <a:bodyPr/>
          <a:lstStyle/>
          <a:p>
            <a:pPr algn="just"/>
            <a:r>
              <a:rPr lang="en-US">
                <a:solidFill>
                  <a:schemeClr val="tx1"/>
                </a:solidFill>
                <a:highlight>
                  <a:srgbClr val="FFFF00"/>
                </a:highlight>
              </a:rPr>
              <a:t>A branch of artificial intelligence</a:t>
            </a:r>
            <a:r>
              <a:rPr lang="en-US"/>
              <a:t>, concerned with the design and development of algorithms that allow computers to evolve behaviors based on empirical data.</a:t>
            </a:r>
          </a:p>
          <a:p>
            <a:pPr algn="just"/>
            <a:r>
              <a:rPr lang="en-US" altLang="zh-TW">
                <a:solidFill>
                  <a:srgbClr val="FF0000"/>
                </a:solidFill>
              </a:rPr>
              <a:t>Máy học là một nhánh trí tuệ nhân tạo (artificial intelligence), liên quan đến việc thiết kế (design) và phát triển (development) các thuật toán cho phép máy tính suy luận (to evolve) dựa trên dữ liệu thực nghiệm (empirical data).</a:t>
            </a:r>
            <a:endParaRPr lang="en-US"/>
          </a:p>
        </p:txBody>
      </p:sp>
      <p:sp>
        <p:nvSpPr>
          <p:cNvPr id="5" name="Content Placeholder 4">
            <a:extLst>
              <a:ext uri="{FF2B5EF4-FFF2-40B4-BE49-F238E27FC236}">
                <a16:creationId xmlns:a16="http://schemas.microsoft.com/office/drawing/2014/main" id="{DDC5C619-9B98-442D-BACA-985FBBB5C96C}"/>
              </a:ext>
            </a:extLst>
          </p:cNvPr>
          <p:cNvSpPr>
            <a:spLocks noGrp="1"/>
          </p:cNvSpPr>
          <p:nvPr>
            <p:ph idx="16"/>
          </p:nvPr>
        </p:nvSpPr>
        <p:spPr/>
        <p:txBody>
          <a:bodyPr/>
          <a:lstStyle/>
          <a:p>
            <a:r>
              <a:rPr lang="en-US"/>
              <a:t>https://en.wikipedia.org/wiki/Machine_learning</a:t>
            </a:r>
          </a:p>
        </p:txBody>
      </p:sp>
      <p:pic>
        <p:nvPicPr>
          <p:cNvPr id="4" name="Picture 6" descr="Image result for Machine learning">
            <a:extLst>
              <a:ext uri="{FF2B5EF4-FFF2-40B4-BE49-F238E27FC236}">
                <a16:creationId xmlns:a16="http://schemas.microsoft.com/office/drawing/2014/main" id="{DABF376C-E32E-4727-8932-CB5F46462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0808" y="4360176"/>
            <a:ext cx="4371191" cy="2497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1372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4000">
                <a:solidFill>
                  <a:srgbClr val="0066FF"/>
                </a:solidFill>
              </a:rPr>
              <a:t>Chúc các bạn học tốt</a:t>
            </a:r>
            <a:br>
              <a:rPr lang="en-US" sz="4000">
                <a:solidFill>
                  <a:srgbClr val="0066FF"/>
                </a:solidFill>
              </a:rPr>
            </a:br>
            <a:r>
              <a:rPr lang="en-US" sz="4000">
                <a:solidFill>
                  <a:srgbClr val="FF0000"/>
                </a:solidFill>
              </a:rPr>
              <a:t>Thân ái chào tạm biệt các bạn</a:t>
            </a:r>
            <a:br>
              <a:rPr lang="en-US" sz="4000">
                <a:solidFill>
                  <a:srgbClr val="FF0000"/>
                </a:solidFill>
              </a:rPr>
            </a:br>
            <a:br>
              <a:rPr lang="en-US" sz="4000">
                <a:solidFill>
                  <a:srgbClr val="FF0000"/>
                </a:solidFill>
              </a:rPr>
            </a:br>
            <a:r>
              <a:rPr lang="en-US" sz="4000">
                <a:solidFill>
                  <a:srgbClr val="0066FF"/>
                </a:solidFill>
              </a:rPr>
              <a:t>ĐẠI HỌC QUỐC GIA TP.HCM</a:t>
            </a:r>
            <a:br>
              <a:rPr lang="en-US" sz="4000"/>
            </a:br>
            <a:r>
              <a:rPr lang="en-US" sz="3600">
                <a:solidFill>
                  <a:srgbClr val="FF0000"/>
                </a:solidFill>
              </a:rPr>
              <a:t>TR</a:t>
            </a:r>
            <a:r>
              <a:rPr lang="vi-VN" sz="3600">
                <a:solidFill>
                  <a:srgbClr val="FF0000"/>
                </a:solidFill>
              </a:rPr>
              <a:t>Ư</a:t>
            </a:r>
            <a:r>
              <a:rPr lang="en-US" sz="3600">
                <a:solidFill>
                  <a:srgbClr val="FF0000"/>
                </a:solidFill>
              </a:rPr>
              <a:t>ỜNG ĐẠI HỌC CÔNG NGHỆ THÔNG TIN TP.HCM</a:t>
            </a:r>
            <a:br>
              <a:rPr lang="en-US" sz="3600">
                <a:solidFill>
                  <a:srgbClr val="FF0000"/>
                </a:solidFill>
              </a:rPr>
            </a:br>
            <a:r>
              <a:rPr lang="en-US" sz="3600">
                <a:solidFill>
                  <a:srgbClr val="0066FF"/>
                </a:solidFill>
              </a:rPr>
              <a:t>TOÀN DIỆN – SÁNG TẠO – PHỤNG SỰ</a:t>
            </a:r>
            <a:r>
              <a:rPr lang="en-US" sz="3600"/>
              <a:t> </a:t>
            </a:r>
            <a:endParaRPr lang="en-US" sz="4000"/>
          </a:p>
        </p:txBody>
      </p:sp>
    </p:spTree>
    <p:extLst>
      <p:ext uri="{BB962C8B-B14F-4D97-AF65-F5344CB8AC3E}">
        <p14:creationId xmlns:p14="http://schemas.microsoft.com/office/powerpoint/2010/main" val="273173053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CÁC KỸ THUẬT MÁY HỌC</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ltLang="zh-TW"/>
              <a:t>Learning techniques</a:t>
            </a:r>
            <a:endParaRPr lang="en-US"/>
          </a:p>
        </p:txBody>
      </p:sp>
    </p:spTree>
    <p:extLst>
      <p:ext uri="{BB962C8B-B14F-4D97-AF65-F5344CB8AC3E}">
        <p14:creationId xmlns:p14="http://schemas.microsoft.com/office/powerpoint/2010/main" val="272295400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Các kỹ thuật máy học</a:t>
            </a:r>
            <a:endParaRPr lang="en-US"/>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ltLang="zh-TW"/>
              <a:t>Linear classifier – Phân lớp tuyến tính (numerical functions)</a:t>
            </a:r>
          </a:p>
          <a:p>
            <a:pPr lvl="1"/>
            <a:r>
              <a:rPr lang="en-US" altLang="zh-TW">
                <a:solidFill>
                  <a:srgbClr val="FF0000"/>
                </a:solidFill>
              </a:rPr>
              <a:t>Perceptron – Mạng n</a:t>
            </a:r>
            <a:r>
              <a:rPr lang="vi-VN" altLang="zh-TW">
                <a:solidFill>
                  <a:srgbClr val="FF0000"/>
                </a:solidFill>
              </a:rPr>
              <a:t>ơ</a:t>
            </a:r>
            <a:r>
              <a:rPr lang="en-US" altLang="zh-TW">
                <a:solidFill>
                  <a:srgbClr val="FF0000"/>
                </a:solidFill>
              </a:rPr>
              <a:t> ron.</a:t>
            </a:r>
          </a:p>
          <a:p>
            <a:pPr lvl="1"/>
            <a:r>
              <a:rPr lang="en-US" altLang="zh-TW"/>
              <a:t>Logistic regression – Hồi quy logistic.</a:t>
            </a:r>
          </a:p>
          <a:p>
            <a:pPr lvl="1"/>
            <a:r>
              <a:rPr lang="en-US" altLang="zh-TW">
                <a:solidFill>
                  <a:srgbClr val="FF0000"/>
                </a:solidFill>
              </a:rPr>
              <a:t>Support vector machine (SVM) – Máy học hỗ trợ.</a:t>
            </a:r>
          </a:p>
          <a:p>
            <a:pPr lvl="1"/>
            <a:r>
              <a:rPr lang="en-US" altLang="zh-TW"/>
              <a:t>Ada-line.</a:t>
            </a:r>
          </a:p>
          <a:p>
            <a:pPr lvl="1"/>
            <a:r>
              <a:rPr lang="en-US" altLang="zh-TW">
                <a:solidFill>
                  <a:srgbClr val="FF0000"/>
                </a:solidFill>
              </a:rPr>
              <a:t>Multi-layer perceptron (MLP) – Mạng n</a:t>
            </a:r>
            <a:r>
              <a:rPr lang="vi-VN" altLang="zh-TW">
                <a:solidFill>
                  <a:srgbClr val="FF0000"/>
                </a:solidFill>
              </a:rPr>
              <a:t>ơ</a:t>
            </a:r>
            <a:r>
              <a:rPr lang="en-US" altLang="zh-TW">
                <a:solidFill>
                  <a:srgbClr val="FF0000"/>
                </a:solidFill>
              </a:rPr>
              <a:t> ron đa lớp.</a:t>
            </a:r>
            <a:endParaRPr lang="en-US"/>
          </a:p>
        </p:txBody>
      </p:sp>
    </p:spTree>
    <p:extLst>
      <p:ext uri="{BB962C8B-B14F-4D97-AF65-F5344CB8AC3E}">
        <p14:creationId xmlns:p14="http://schemas.microsoft.com/office/powerpoint/2010/main" val="115102747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Các kỹ thuật máy học</a:t>
            </a:r>
            <a:endParaRPr lang="en-US"/>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ltLang="zh-TW"/>
              <a:t>Parametric – Tham số (Probabilistic functions – Các hàm số xác suất) </a:t>
            </a:r>
          </a:p>
          <a:p>
            <a:pPr lvl="1"/>
            <a:r>
              <a:rPr lang="en-US" altLang="zh-TW">
                <a:solidFill>
                  <a:srgbClr val="FF0000"/>
                </a:solidFill>
              </a:rPr>
              <a:t>Naïve Bayes.</a:t>
            </a:r>
          </a:p>
          <a:p>
            <a:pPr lvl="1"/>
            <a:r>
              <a:rPr lang="en-US" altLang="zh-TW"/>
              <a:t>Gaussian discriminant analysis (GDA).</a:t>
            </a:r>
          </a:p>
          <a:p>
            <a:pPr lvl="1"/>
            <a:r>
              <a:rPr lang="en-US" altLang="zh-TW">
                <a:solidFill>
                  <a:srgbClr val="FF0000"/>
                </a:solidFill>
              </a:rPr>
              <a:t>Hidden Markov models (HMM).</a:t>
            </a:r>
          </a:p>
          <a:p>
            <a:pPr lvl="1"/>
            <a:r>
              <a:rPr lang="en-US" altLang="zh-TW"/>
              <a:t>Probabilistic graphical models.</a:t>
            </a:r>
            <a:endParaRPr lang="en-US"/>
          </a:p>
        </p:txBody>
      </p:sp>
    </p:spTree>
    <p:extLst>
      <p:ext uri="{BB962C8B-B14F-4D97-AF65-F5344CB8AC3E}">
        <p14:creationId xmlns:p14="http://schemas.microsoft.com/office/powerpoint/2010/main" val="161990845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Các kỹ thuật máy học</a:t>
            </a:r>
            <a:endParaRPr lang="en-US"/>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ltLang="zh-TW"/>
              <a:t>Non-parametric (Instance-based functions)</a:t>
            </a:r>
            <a:r>
              <a:rPr lang="en-US" altLang="zh-TW" i="1"/>
              <a:t> </a:t>
            </a:r>
          </a:p>
          <a:p>
            <a:pPr lvl="1"/>
            <a:r>
              <a:rPr lang="en-US" altLang="zh-TW" i="1">
                <a:solidFill>
                  <a:srgbClr val="FF0000"/>
                </a:solidFill>
              </a:rPr>
              <a:t>K</a:t>
            </a:r>
            <a:r>
              <a:rPr lang="en-US" altLang="zh-TW">
                <a:solidFill>
                  <a:srgbClr val="FF0000"/>
                </a:solidFill>
              </a:rPr>
              <a:t>-nearest neighbors.</a:t>
            </a:r>
          </a:p>
          <a:p>
            <a:pPr lvl="1"/>
            <a:r>
              <a:rPr lang="en-US" altLang="zh-TW"/>
              <a:t>Kernel regression.</a:t>
            </a:r>
          </a:p>
          <a:p>
            <a:pPr lvl="1"/>
            <a:r>
              <a:rPr lang="en-US" altLang="zh-TW">
                <a:solidFill>
                  <a:srgbClr val="FF0000"/>
                </a:solidFill>
              </a:rPr>
              <a:t>Kernel density estimation. </a:t>
            </a:r>
          </a:p>
          <a:p>
            <a:pPr lvl="1"/>
            <a:r>
              <a:rPr lang="en-US" altLang="zh-TW"/>
              <a:t>Local regression.</a:t>
            </a:r>
          </a:p>
        </p:txBody>
      </p:sp>
    </p:spTree>
    <p:extLst>
      <p:ext uri="{BB962C8B-B14F-4D97-AF65-F5344CB8AC3E}">
        <p14:creationId xmlns:p14="http://schemas.microsoft.com/office/powerpoint/2010/main" val="61552695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Các kỹ thuật máy học</a:t>
            </a:r>
            <a:endParaRPr lang="en-US"/>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ltLang="zh-TW"/>
              <a:t>Non-metric (Symbolic functions).</a:t>
            </a:r>
          </a:p>
          <a:p>
            <a:pPr lvl="1"/>
            <a:r>
              <a:rPr lang="en-US" altLang="zh-TW">
                <a:solidFill>
                  <a:srgbClr val="FF0000"/>
                </a:solidFill>
              </a:rPr>
              <a:t>Classification and regression tree (CART).</a:t>
            </a:r>
          </a:p>
          <a:p>
            <a:pPr lvl="1"/>
            <a:r>
              <a:rPr lang="en-US" altLang="zh-TW"/>
              <a:t>Decision tree – Cây quyết định.</a:t>
            </a:r>
          </a:p>
        </p:txBody>
      </p:sp>
    </p:spTree>
    <p:extLst>
      <p:ext uri="{BB962C8B-B14F-4D97-AF65-F5344CB8AC3E}">
        <p14:creationId xmlns:p14="http://schemas.microsoft.com/office/powerpoint/2010/main" val="175184194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Các kỹ thuật máy học</a:t>
            </a:r>
            <a:endParaRPr lang="en-US"/>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ltLang="zh-TW">
                <a:solidFill>
                  <a:srgbClr val="FF0000"/>
                </a:solidFill>
              </a:rPr>
              <a:t>Aggregation</a:t>
            </a:r>
          </a:p>
          <a:p>
            <a:pPr lvl="1"/>
            <a:r>
              <a:rPr lang="en-US" altLang="zh-TW"/>
              <a:t>Bagging (bootstrap + aggregation).</a:t>
            </a:r>
          </a:p>
          <a:p>
            <a:pPr lvl="1"/>
            <a:r>
              <a:rPr lang="en-US" altLang="zh-TW">
                <a:solidFill>
                  <a:srgbClr val="FF0000"/>
                </a:solidFill>
              </a:rPr>
              <a:t>Adaboost.</a:t>
            </a:r>
          </a:p>
          <a:p>
            <a:pPr lvl="1"/>
            <a:r>
              <a:rPr lang="en-US" altLang="zh-TW"/>
              <a:t>Random forest.</a:t>
            </a:r>
            <a:endParaRPr lang="en-US"/>
          </a:p>
        </p:txBody>
      </p:sp>
    </p:spTree>
    <p:extLst>
      <p:ext uri="{BB962C8B-B14F-4D97-AF65-F5344CB8AC3E}">
        <p14:creationId xmlns:p14="http://schemas.microsoft.com/office/powerpoint/2010/main" val="12845189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Các kỹ thuật máy học</a:t>
            </a:r>
            <a:endParaRPr lang="en-US"/>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t>Clustering – Kết nhóm – Phân cụm.</a:t>
            </a:r>
          </a:p>
          <a:p>
            <a:pPr lvl="1"/>
            <a:r>
              <a:rPr lang="en-US">
                <a:solidFill>
                  <a:srgbClr val="FF0000"/>
                </a:solidFill>
              </a:rPr>
              <a:t>K-means clustering.</a:t>
            </a:r>
          </a:p>
          <a:p>
            <a:pPr lvl="1"/>
            <a:r>
              <a:rPr lang="en-US"/>
              <a:t>Spectral clustering.</a:t>
            </a:r>
          </a:p>
        </p:txBody>
      </p:sp>
    </p:spTree>
    <p:extLst>
      <p:ext uri="{BB962C8B-B14F-4D97-AF65-F5344CB8AC3E}">
        <p14:creationId xmlns:p14="http://schemas.microsoft.com/office/powerpoint/2010/main" val="228817699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Các kỹ thuật máy học</a:t>
            </a:r>
            <a:endParaRPr lang="en-US"/>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solidFill>
                  <a:srgbClr val="FF0000"/>
                </a:solidFill>
              </a:rPr>
              <a:t>Density Estimation.</a:t>
            </a:r>
          </a:p>
          <a:p>
            <a:pPr lvl="1"/>
            <a:r>
              <a:rPr lang="en-US"/>
              <a:t>Gaussian mixture model (GMM).</a:t>
            </a:r>
          </a:p>
          <a:p>
            <a:pPr lvl="1"/>
            <a:r>
              <a:rPr lang="en-US">
                <a:solidFill>
                  <a:srgbClr val="FF0000"/>
                </a:solidFill>
              </a:rPr>
              <a:t>Graphical models.</a:t>
            </a:r>
          </a:p>
        </p:txBody>
      </p:sp>
    </p:spTree>
    <p:extLst>
      <p:ext uri="{BB962C8B-B14F-4D97-AF65-F5344CB8AC3E}">
        <p14:creationId xmlns:p14="http://schemas.microsoft.com/office/powerpoint/2010/main" val="22329912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Các kỹ thuật máy học</a:t>
            </a:r>
            <a:endParaRPr lang="en-US"/>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t>Dimensionality reduction – Giảm chiều dữ liệu.</a:t>
            </a:r>
          </a:p>
          <a:p>
            <a:pPr lvl="1"/>
            <a:r>
              <a:rPr lang="en-US">
                <a:solidFill>
                  <a:srgbClr val="FF0000"/>
                </a:solidFill>
              </a:rPr>
              <a:t>Principal component analysis (PCA).</a:t>
            </a:r>
          </a:p>
          <a:p>
            <a:pPr lvl="1"/>
            <a:r>
              <a:rPr lang="en-US"/>
              <a:t>Factor analysis.</a:t>
            </a:r>
          </a:p>
        </p:txBody>
      </p:sp>
    </p:spTree>
    <p:extLst>
      <p:ext uri="{BB962C8B-B14F-4D97-AF65-F5344CB8AC3E}">
        <p14:creationId xmlns:p14="http://schemas.microsoft.com/office/powerpoint/2010/main" val="3847659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E0AE-670C-4197-9129-23165F4D86FF}"/>
              </a:ext>
            </a:extLst>
          </p:cNvPr>
          <p:cNvSpPr>
            <a:spLocks noGrp="1"/>
          </p:cNvSpPr>
          <p:nvPr>
            <p:ph type="title"/>
          </p:nvPr>
        </p:nvSpPr>
        <p:spPr/>
        <p:txBody>
          <a:bodyPr/>
          <a:lstStyle/>
          <a:p>
            <a:r>
              <a:rPr lang="en-US" altLang="zh-TW"/>
              <a:t>What is machine learning?</a:t>
            </a:r>
            <a:endParaRPr lang="en-US"/>
          </a:p>
        </p:txBody>
      </p:sp>
      <p:sp>
        <p:nvSpPr>
          <p:cNvPr id="3" name="Content Placeholder 2">
            <a:extLst>
              <a:ext uri="{FF2B5EF4-FFF2-40B4-BE49-F238E27FC236}">
                <a16:creationId xmlns:a16="http://schemas.microsoft.com/office/drawing/2014/main" id="{602E6C5C-E4D5-4DD6-B153-4A80CF33A54D}"/>
              </a:ext>
            </a:extLst>
          </p:cNvPr>
          <p:cNvSpPr>
            <a:spLocks noGrp="1"/>
          </p:cNvSpPr>
          <p:nvPr>
            <p:ph idx="1"/>
          </p:nvPr>
        </p:nvSpPr>
        <p:spPr/>
        <p:txBody>
          <a:bodyPr/>
          <a:lstStyle/>
          <a:p>
            <a:pPr algn="just"/>
            <a:r>
              <a:rPr lang="vi-VN"/>
              <a:t>Ví dụ như các máy có thể "học" cách phân loại thư điện tử xem có phải thư rác (spam) hay không và tự động xếp thư vào thư mục tương ứng.</a:t>
            </a:r>
            <a:endParaRPr lang="en-US"/>
          </a:p>
          <a:p>
            <a:pPr algn="just"/>
            <a:endParaRPr lang="en-US"/>
          </a:p>
        </p:txBody>
      </p:sp>
      <p:sp>
        <p:nvSpPr>
          <p:cNvPr id="4" name="Content Placeholder 3">
            <a:extLst>
              <a:ext uri="{FF2B5EF4-FFF2-40B4-BE49-F238E27FC236}">
                <a16:creationId xmlns:a16="http://schemas.microsoft.com/office/drawing/2014/main" id="{62BC3AF7-541F-4EB3-BD39-1DA7883612FE}"/>
              </a:ext>
            </a:extLst>
          </p:cNvPr>
          <p:cNvSpPr>
            <a:spLocks noGrp="1"/>
          </p:cNvSpPr>
          <p:nvPr>
            <p:ph idx="16"/>
          </p:nvPr>
        </p:nvSpPr>
        <p:spPr/>
        <p:txBody>
          <a:bodyPr/>
          <a:lstStyle/>
          <a:p>
            <a:r>
              <a:rPr lang="en-US"/>
              <a:t>https://en.wikipedia.org/wiki/Machine_learning</a:t>
            </a:r>
          </a:p>
        </p:txBody>
      </p:sp>
      <p:pic>
        <p:nvPicPr>
          <p:cNvPr id="5" name="Picture 6" descr="Image result for Machine learning">
            <a:extLst>
              <a:ext uri="{FF2B5EF4-FFF2-40B4-BE49-F238E27FC236}">
                <a16:creationId xmlns:a16="http://schemas.microsoft.com/office/drawing/2014/main" id="{E7C3AA8A-23B1-479C-8A42-DBDC0EC3A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615" y="2615517"/>
            <a:ext cx="5794786" cy="331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4712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4000">
                <a:solidFill>
                  <a:srgbClr val="0066FF"/>
                </a:solidFill>
              </a:rPr>
              <a:t>Chúc các bạn học tốt</a:t>
            </a:r>
            <a:br>
              <a:rPr lang="en-US" sz="4000">
                <a:solidFill>
                  <a:srgbClr val="0066FF"/>
                </a:solidFill>
              </a:rPr>
            </a:br>
            <a:r>
              <a:rPr lang="en-US" sz="4000">
                <a:solidFill>
                  <a:srgbClr val="FF0000"/>
                </a:solidFill>
              </a:rPr>
              <a:t>Thân ái chào tạm biệt các bạn</a:t>
            </a:r>
            <a:br>
              <a:rPr lang="en-US" sz="4000">
                <a:solidFill>
                  <a:srgbClr val="FF0000"/>
                </a:solidFill>
              </a:rPr>
            </a:br>
            <a:br>
              <a:rPr lang="en-US" sz="4000">
                <a:solidFill>
                  <a:srgbClr val="FF0000"/>
                </a:solidFill>
              </a:rPr>
            </a:br>
            <a:r>
              <a:rPr lang="en-US" sz="4000">
                <a:solidFill>
                  <a:srgbClr val="0066FF"/>
                </a:solidFill>
              </a:rPr>
              <a:t>ĐẠI HỌC QUỐC GIA TP.HCM</a:t>
            </a:r>
            <a:br>
              <a:rPr lang="en-US" sz="4000"/>
            </a:br>
            <a:r>
              <a:rPr lang="en-US" sz="3600">
                <a:solidFill>
                  <a:srgbClr val="FF0000"/>
                </a:solidFill>
              </a:rPr>
              <a:t>TR</a:t>
            </a:r>
            <a:r>
              <a:rPr lang="vi-VN" sz="3600">
                <a:solidFill>
                  <a:srgbClr val="FF0000"/>
                </a:solidFill>
              </a:rPr>
              <a:t>Ư</a:t>
            </a:r>
            <a:r>
              <a:rPr lang="en-US" sz="3600">
                <a:solidFill>
                  <a:srgbClr val="FF0000"/>
                </a:solidFill>
              </a:rPr>
              <a:t>ỜNG ĐẠI HỌC CÔNG NGHỆ THÔNG TIN TP.HCM</a:t>
            </a:r>
            <a:br>
              <a:rPr lang="en-US" sz="3600">
                <a:solidFill>
                  <a:srgbClr val="FF0000"/>
                </a:solidFill>
              </a:rPr>
            </a:br>
            <a:r>
              <a:rPr lang="en-US" sz="3600">
                <a:solidFill>
                  <a:srgbClr val="0066FF"/>
                </a:solidFill>
              </a:rPr>
              <a:t>TOÀN DIỆN – SÁNG TẠO – PHỤNG SỰ</a:t>
            </a:r>
            <a:r>
              <a:rPr lang="en-US" sz="3600"/>
              <a:t> </a:t>
            </a:r>
            <a:endParaRPr lang="en-US" sz="4000"/>
          </a:p>
        </p:txBody>
      </p:sp>
    </p:spTree>
    <p:extLst>
      <p:ext uri="{BB962C8B-B14F-4D97-AF65-F5344CB8AC3E}">
        <p14:creationId xmlns:p14="http://schemas.microsoft.com/office/powerpoint/2010/main" val="417203601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HUẤN LUYỆN – KIỂM THỬ</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Training and Testing</a:t>
            </a:r>
          </a:p>
        </p:txBody>
      </p:sp>
    </p:spTree>
    <p:extLst>
      <p:ext uri="{BB962C8B-B14F-4D97-AF65-F5344CB8AC3E}">
        <p14:creationId xmlns:p14="http://schemas.microsoft.com/office/powerpoint/2010/main" val="170958912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ltLang="zh-TW"/>
              <a:t>Training and testing</a:t>
            </a:r>
            <a:endParaRPr lang="en-US"/>
          </a:p>
        </p:txBody>
      </p:sp>
      <p:pic>
        <p:nvPicPr>
          <p:cNvPr id="3" name="Content Placeholder 2">
            <a:extLst>
              <a:ext uri="{FF2B5EF4-FFF2-40B4-BE49-F238E27FC236}">
                <a16:creationId xmlns:a16="http://schemas.microsoft.com/office/drawing/2014/main" id="{877B7F39-85FA-4B17-891D-EE8003B6A22D}"/>
              </a:ext>
            </a:extLst>
          </p:cNvPr>
          <p:cNvPicPr>
            <a:picLocks noGrp="1" noChangeAspect="1"/>
          </p:cNvPicPr>
          <p:nvPr>
            <p:ph idx="1"/>
          </p:nvPr>
        </p:nvPicPr>
        <p:blipFill>
          <a:blip r:embed="rId2"/>
          <a:stretch>
            <a:fillRect/>
          </a:stretch>
        </p:blipFill>
        <p:spPr>
          <a:xfrm>
            <a:off x="1981199" y="1765921"/>
            <a:ext cx="8229602" cy="4194520"/>
          </a:xfrm>
          <a:prstGeom prst="rect">
            <a:avLst/>
          </a:prstGeom>
        </p:spPr>
      </p:pic>
    </p:spTree>
    <p:extLst>
      <p:ext uri="{BB962C8B-B14F-4D97-AF65-F5344CB8AC3E}">
        <p14:creationId xmlns:p14="http://schemas.microsoft.com/office/powerpoint/2010/main" val="278304956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CÁC THÀNH TỐ HỌC MÁY</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Ingredients</a:t>
            </a:r>
          </a:p>
        </p:txBody>
      </p:sp>
    </p:spTree>
    <p:extLst>
      <p:ext uri="{BB962C8B-B14F-4D97-AF65-F5344CB8AC3E}">
        <p14:creationId xmlns:p14="http://schemas.microsoft.com/office/powerpoint/2010/main" val="392639051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Các thành tố học máy</a:t>
            </a:r>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pPr algn="just">
              <a:spcBef>
                <a:spcPts val="600"/>
              </a:spcBef>
            </a:pPr>
            <a:r>
              <a:rPr lang="en-US"/>
              <a:t>Data – Dữ liệu:  what kind of data do we have?</a:t>
            </a:r>
          </a:p>
          <a:p>
            <a:pPr algn="just">
              <a:spcBef>
                <a:spcPts val="600"/>
              </a:spcBef>
            </a:pPr>
            <a:r>
              <a:rPr lang="en-US">
                <a:solidFill>
                  <a:srgbClr val="FF0000"/>
                </a:solidFill>
              </a:rPr>
              <a:t>Prior assumptions – Giả thiết </a:t>
            </a:r>
            <a:r>
              <a:rPr lang="vi-VN">
                <a:solidFill>
                  <a:srgbClr val="FF0000"/>
                </a:solidFill>
              </a:rPr>
              <a:t>ư</a:t>
            </a:r>
            <a:r>
              <a:rPr lang="en-US">
                <a:solidFill>
                  <a:srgbClr val="FF0000"/>
                </a:solidFill>
              </a:rPr>
              <a:t>u tiên:  what do we know a priori about the problem?</a:t>
            </a:r>
          </a:p>
          <a:p>
            <a:pPr algn="just">
              <a:spcBef>
                <a:spcPts val="600"/>
              </a:spcBef>
            </a:pPr>
            <a:r>
              <a:rPr lang="en-US"/>
              <a:t>Representation – Biểu diễn dữ liệu: How do we represent the data?</a:t>
            </a:r>
          </a:p>
          <a:p>
            <a:pPr algn="just">
              <a:spcBef>
                <a:spcPts val="600"/>
              </a:spcBef>
            </a:pPr>
            <a:r>
              <a:rPr lang="en-US">
                <a:solidFill>
                  <a:srgbClr val="FF0000"/>
                </a:solidFill>
              </a:rPr>
              <a:t>Model/Hypothesis space – Mô hình/Không gian giả thiết:  What hypotheses are we willing to entertain to explain the data?</a:t>
            </a:r>
            <a:endParaRPr lang="en-US"/>
          </a:p>
        </p:txBody>
      </p:sp>
    </p:spTree>
    <p:extLst>
      <p:ext uri="{BB962C8B-B14F-4D97-AF65-F5344CB8AC3E}">
        <p14:creationId xmlns:p14="http://schemas.microsoft.com/office/powerpoint/2010/main" val="204882463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Các thành tố học máy</a:t>
            </a:r>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pPr algn="just">
              <a:spcBef>
                <a:spcPts val="600"/>
              </a:spcBef>
            </a:pPr>
            <a:r>
              <a:rPr lang="en-US"/>
              <a:t>Feedback/learning signal: what kind of learning signal do we have (delayed, labels)?</a:t>
            </a:r>
          </a:p>
          <a:p>
            <a:pPr algn="just">
              <a:spcBef>
                <a:spcPts val="600"/>
              </a:spcBef>
            </a:pPr>
            <a:r>
              <a:rPr lang="en-US">
                <a:solidFill>
                  <a:srgbClr val="FF0000"/>
                </a:solidFill>
              </a:rPr>
              <a:t>Learning algorithm – Thuật toán học: How do we update the model (or set of hypothesis) from feedback?</a:t>
            </a:r>
          </a:p>
          <a:p>
            <a:pPr algn="just">
              <a:spcBef>
                <a:spcPts val="600"/>
              </a:spcBef>
            </a:pPr>
            <a:r>
              <a:rPr lang="en-US"/>
              <a:t>Evaluation – Đánh giá: How well did we do, should we change the model?</a:t>
            </a:r>
          </a:p>
          <a:p>
            <a:endParaRPr lang="en-US"/>
          </a:p>
        </p:txBody>
      </p:sp>
    </p:spTree>
    <p:extLst>
      <p:ext uri="{BB962C8B-B14F-4D97-AF65-F5344CB8AC3E}">
        <p14:creationId xmlns:p14="http://schemas.microsoft.com/office/powerpoint/2010/main" val="21397846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Các thành tố học máy</a:t>
            </a:r>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r>
              <a:rPr lang="en-US" altLang="en-US"/>
              <a:t>Understanding domain, prior knowledge, and goals.</a:t>
            </a:r>
          </a:p>
          <a:p>
            <a:r>
              <a:rPr lang="en-US" altLang="en-US">
                <a:solidFill>
                  <a:srgbClr val="FF0000"/>
                </a:solidFill>
              </a:rPr>
              <a:t>Data integration, selection, cleaning, pre-processing, etc.</a:t>
            </a:r>
          </a:p>
          <a:p>
            <a:r>
              <a:rPr lang="en-US" altLang="en-US"/>
              <a:t>Learning models.</a:t>
            </a:r>
          </a:p>
          <a:p>
            <a:r>
              <a:rPr lang="en-US" altLang="en-US">
                <a:solidFill>
                  <a:srgbClr val="FF0000"/>
                </a:solidFill>
              </a:rPr>
              <a:t>Interpreting results.</a:t>
            </a:r>
          </a:p>
          <a:p>
            <a:r>
              <a:rPr lang="en-US" altLang="en-US"/>
              <a:t>Consolidating and deploying discovered knowledge.</a:t>
            </a:r>
          </a:p>
          <a:p>
            <a:r>
              <a:rPr lang="en-US" altLang="en-US">
                <a:solidFill>
                  <a:srgbClr val="FF0000"/>
                </a:solidFill>
              </a:rPr>
              <a:t>Loop.</a:t>
            </a:r>
            <a:endParaRPr lang="en-US"/>
          </a:p>
        </p:txBody>
      </p:sp>
    </p:spTree>
    <p:extLst>
      <p:ext uri="{BB962C8B-B14F-4D97-AF65-F5344CB8AC3E}">
        <p14:creationId xmlns:p14="http://schemas.microsoft.com/office/powerpoint/2010/main" val="353378365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3DF5-93D5-44C5-A30C-ECD4511B705D}"/>
              </a:ext>
            </a:extLst>
          </p:cNvPr>
          <p:cNvSpPr>
            <a:spLocks noGrp="1"/>
          </p:cNvSpPr>
          <p:nvPr>
            <p:ph type="title"/>
          </p:nvPr>
        </p:nvSpPr>
        <p:spPr/>
        <p:txBody>
          <a:bodyPr/>
          <a:lstStyle/>
          <a:p>
            <a:r>
              <a:rPr lang="en-US"/>
              <a:t>Các thành tố học máy</a:t>
            </a:r>
          </a:p>
        </p:txBody>
      </p:sp>
      <p:sp>
        <p:nvSpPr>
          <p:cNvPr id="3" name="Content Placeholder 2">
            <a:extLst>
              <a:ext uri="{FF2B5EF4-FFF2-40B4-BE49-F238E27FC236}">
                <a16:creationId xmlns:a16="http://schemas.microsoft.com/office/drawing/2014/main" id="{24F59181-602D-489D-98EA-3C1C3AB4BFF0}"/>
              </a:ext>
            </a:extLst>
          </p:cNvPr>
          <p:cNvSpPr>
            <a:spLocks noGrp="1"/>
          </p:cNvSpPr>
          <p:nvPr>
            <p:ph idx="1"/>
          </p:nvPr>
        </p:nvSpPr>
        <p:spPr/>
        <p:txBody>
          <a:bodyPr/>
          <a:lstStyle/>
          <a:p>
            <a:pPr>
              <a:lnSpc>
                <a:spcPct val="80000"/>
              </a:lnSpc>
              <a:spcAft>
                <a:spcPts val="600"/>
              </a:spcAft>
            </a:pPr>
            <a:r>
              <a:rPr lang="en-US" altLang="en-US"/>
              <a:t>Accuracy – Độ chính xác.</a:t>
            </a:r>
          </a:p>
          <a:p>
            <a:pPr>
              <a:lnSpc>
                <a:spcPct val="80000"/>
              </a:lnSpc>
              <a:spcAft>
                <a:spcPts val="600"/>
              </a:spcAft>
            </a:pPr>
            <a:r>
              <a:rPr lang="en-US" altLang="en-US">
                <a:solidFill>
                  <a:srgbClr val="FF0000"/>
                </a:solidFill>
              </a:rPr>
              <a:t>Precision and recall – Độ chính xác và độ phủ.</a:t>
            </a:r>
          </a:p>
          <a:p>
            <a:pPr>
              <a:lnSpc>
                <a:spcPct val="80000"/>
              </a:lnSpc>
              <a:spcAft>
                <a:spcPts val="600"/>
              </a:spcAft>
            </a:pPr>
            <a:r>
              <a:rPr lang="en-US" altLang="en-US"/>
              <a:t>Squared error – Bình ph</a:t>
            </a:r>
            <a:r>
              <a:rPr lang="vi-VN" altLang="en-US"/>
              <a:t>ư</a:t>
            </a:r>
            <a:r>
              <a:rPr lang="en-US" altLang="en-US"/>
              <a:t>ơng lỗi.</a:t>
            </a:r>
          </a:p>
          <a:p>
            <a:pPr>
              <a:lnSpc>
                <a:spcPct val="80000"/>
              </a:lnSpc>
              <a:spcAft>
                <a:spcPts val="600"/>
              </a:spcAft>
            </a:pPr>
            <a:r>
              <a:rPr lang="en-US" altLang="en-US">
                <a:solidFill>
                  <a:srgbClr val="FF0000"/>
                </a:solidFill>
              </a:rPr>
              <a:t>Likelihood</a:t>
            </a:r>
          </a:p>
          <a:p>
            <a:pPr>
              <a:lnSpc>
                <a:spcPct val="80000"/>
              </a:lnSpc>
              <a:spcAft>
                <a:spcPts val="600"/>
              </a:spcAft>
            </a:pPr>
            <a:r>
              <a:rPr lang="en-US" altLang="en-US"/>
              <a:t>Posterior probability</a:t>
            </a:r>
          </a:p>
          <a:p>
            <a:pPr>
              <a:lnSpc>
                <a:spcPct val="80000"/>
              </a:lnSpc>
              <a:spcAft>
                <a:spcPts val="600"/>
              </a:spcAft>
            </a:pPr>
            <a:r>
              <a:rPr lang="en-US" altLang="en-US">
                <a:solidFill>
                  <a:srgbClr val="FF0000"/>
                </a:solidFill>
              </a:rPr>
              <a:t>Cost / Utility</a:t>
            </a:r>
          </a:p>
          <a:p>
            <a:pPr>
              <a:lnSpc>
                <a:spcPct val="80000"/>
              </a:lnSpc>
              <a:spcAft>
                <a:spcPts val="600"/>
              </a:spcAft>
            </a:pPr>
            <a:r>
              <a:rPr lang="en-US" altLang="en-US"/>
              <a:t>Margin</a:t>
            </a:r>
          </a:p>
          <a:p>
            <a:pPr>
              <a:lnSpc>
                <a:spcPct val="80000"/>
              </a:lnSpc>
              <a:spcAft>
                <a:spcPts val="600"/>
              </a:spcAft>
            </a:pPr>
            <a:r>
              <a:rPr lang="en-US" altLang="en-US">
                <a:solidFill>
                  <a:srgbClr val="FF0000"/>
                </a:solidFill>
              </a:rPr>
              <a:t>Entropy</a:t>
            </a:r>
          </a:p>
          <a:p>
            <a:pPr>
              <a:lnSpc>
                <a:spcPct val="80000"/>
              </a:lnSpc>
              <a:spcAft>
                <a:spcPts val="600"/>
              </a:spcAft>
            </a:pPr>
            <a:r>
              <a:rPr lang="en-US" altLang="en-US"/>
              <a:t>K-L divergence,…</a:t>
            </a:r>
            <a:endParaRPr lang="en-US"/>
          </a:p>
        </p:txBody>
      </p:sp>
    </p:spTree>
    <p:extLst>
      <p:ext uri="{BB962C8B-B14F-4D97-AF65-F5344CB8AC3E}">
        <p14:creationId xmlns:p14="http://schemas.microsoft.com/office/powerpoint/2010/main" val="170500020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KẾT BÀI GIẢNG</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Conclusion</a:t>
            </a:r>
          </a:p>
        </p:txBody>
      </p:sp>
    </p:spTree>
    <p:extLst>
      <p:ext uri="{BB962C8B-B14F-4D97-AF65-F5344CB8AC3E}">
        <p14:creationId xmlns:p14="http://schemas.microsoft.com/office/powerpoint/2010/main" val="245511427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38C811-D266-48F1-B3C5-4A146437DB30}"/>
              </a:ext>
            </a:extLst>
          </p:cNvPr>
          <p:cNvSpPr>
            <a:spLocks noGrp="1"/>
          </p:cNvSpPr>
          <p:nvPr>
            <p:ph type="title"/>
          </p:nvPr>
        </p:nvSpPr>
        <p:spPr/>
        <p:txBody>
          <a:bodyPr/>
          <a:lstStyle/>
          <a:p>
            <a:r>
              <a:rPr lang="en-US"/>
              <a:t>Kết bài giảng</a:t>
            </a:r>
          </a:p>
        </p:txBody>
      </p:sp>
      <p:sp>
        <p:nvSpPr>
          <p:cNvPr id="5" name="Content Placeholder 4">
            <a:extLst>
              <a:ext uri="{FF2B5EF4-FFF2-40B4-BE49-F238E27FC236}">
                <a16:creationId xmlns:a16="http://schemas.microsoft.com/office/drawing/2014/main" id="{5E10BD41-6B6E-4EAA-9CD8-FA479ED31456}"/>
              </a:ext>
            </a:extLst>
          </p:cNvPr>
          <p:cNvSpPr>
            <a:spLocks noGrp="1"/>
          </p:cNvSpPr>
          <p:nvPr>
            <p:ph idx="1"/>
          </p:nvPr>
        </p:nvSpPr>
        <p:spPr/>
        <p:txBody>
          <a:bodyPr/>
          <a:lstStyle/>
          <a:p>
            <a:pPr algn="just"/>
            <a:r>
              <a:rPr lang="en-US" altLang="zh-TW"/>
              <a:t>We have a simple overview of some techniques and algorithms in machine learning.</a:t>
            </a:r>
          </a:p>
          <a:p>
            <a:pPr algn="just"/>
            <a:r>
              <a:rPr lang="en-US">
                <a:solidFill>
                  <a:srgbClr val="FF0000"/>
                </a:solidFill>
              </a:rPr>
              <a:t>Chúng ta đã có cái nhìn tổng quan về máy học.</a:t>
            </a:r>
            <a:endParaRPr lang="en-US" altLang="zh-TW"/>
          </a:p>
          <a:p>
            <a:pPr algn="just"/>
            <a:r>
              <a:rPr lang="en-US" altLang="zh-TW"/>
              <a:t>Furthermore, there are more and more techniques apply machine learning as a solution. </a:t>
            </a:r>
          </a:p>
          <a:p>
            <a:pPr algn="just"/>
            <a:r>
              <a:rPr lang="en-US">
                <a:solidFill>
                  <a:srgbClr val="FF0000"/>
                </a:solidFill>
              </a:rPr>
              <a:t>H</a:t>
            </a:r>
            <a:r>
              <a:rPr lang="vi-VN">
                <a:solidFill>
                  <a:srgbClr val="FF0000"/>
                </a:solidFill>
              </a:rPr>
              <a:t>ơ</a:t>
            </a:r>
            <a:r>
              <a:rPr lang="en-US">
                <a:solidFill>
                  <a:srgbClr val="FF0000"/>
                </a:solidFill>
              </a:rPr>
              <a:t>n nữa, có nhiều kỹ thuật áp dụng cho bài toán máy học.</a:t>
            </a:r>
          </a:p>
          <a:p>
            <a:pPr algn="just"/>
            <a:r>
              <a:rPr lang="en-US" altLang="zh-TW"/>
              <a:t>In the future, machine learning will play an important role in our daily life.</a:t>
            </a:r>
          </a:p>
          <a:p>
            <a:pPr algn="just"/>
            <a:r>
              <a:rPr lang="en-US">
                <a:solidFill>
                  <a:srgbClr val="FF0000"/>
                </a:solidFill>
              </a:rPr>
              <a:t>Trong t</a:t>
            </a:r>
            <a:r>
              <a:rPr lang="vi-VN">
                <a:solidFill>
                  <a:srgbClr val="FF0000"/>
                </a:solidFill>
              </a:rPr>
              <a:t>ư</a:t>
            </a:r>
            <a:r>
              <a:rPr lang="en-US">
                <a:solidFill>
                  <a:srgbClr val="FF0000"/>
                </a:solidFill>
              </a:rPr>
              <a:t>ơng lai, máy học đóng vai trò quan trọng trong cuộc sống của chúng ta.</a:t>
            </a:r>
          </a:p>
          <a:p>
            <a:endParaRPr lang="en-US"/>
          </a:p>
        </p:txBody>
      </p:sp>
    </p:spTree>
    <p:extLst>
      <p:ext uri="{BB962C8B-B14F-4D97-AF65-F5344CB8AC3E}">
        <p14:creationId xmlns:p14="http://schemas.microsoft.com/office/powerpoint/2010/main" val="13814280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E0AE-670C-4197-9129-23165F4D86FF}"/>
              </a:ext>
            </a:extLst>
          </p:cNvPr>
          <p:cNvSpPr>
            <a:spLocks noGrp="1"/>
          </p:cNvSpPr>
          <p:nvPr>
            <p:ph type="title"/>
          </p:nvPr>
        </p:nvSpPr>
        <p:spPr/>
        <p:txBody>
          <a:bodyPr/>
          <a:lstStyle/>
          <a:p>
            <a:r>
              <a:rPr lang="en-US" altLang="zh-TW"/>
              <a:t>What is machine learning?</a:t>
            </a:r>
            <a:endParaRPr lang="en-US"/>
          </a:p>
        </p:txBody>
      </p:sp>
      <p:pic>
        <p:nvPicPr>
          <p:cNvPr id="4" name="Picture 2" descr="Image result for Machine learning">
            <a:extLst>
              <a:ext uri="{FF2B5EF4-FFF2-40B4-BE49-F238E27FC236}">
                <a16:creationId xmlns:a16="http://schemas.microsoft.com/office/drawing/2014/main" id="{E8464078-2312-4976-AF36-47C9FE2E02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50" y="1958181"/>
            <a:ext cx="1047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886647"/>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4000">
                <a:solidFill>
                  <a:srgbClr val="0066FF"/>
                </a:solidFill>
              </a:rPr>
              <a:t>Chúc các bạn học tốt</a:t>
            </a:r>
            <a:br>
              <a:rPr lang="en-US" sz="4000">
                <a:solidFill>
                  <a:srgbClr val="0066FF"/>
                </a:solidFill>
              </a:rPr>
            </a:br>
            <a:r>
              <a:rPr lang="en-US" sz="4000">
                <a:solidFill>
                  <a:srgbClr val="FF0000"/>
                </a:solidFill>
              </a:rPr>
              <a:t>Thân ái chào tạm biệt các bạn</a:t>
            </a:r>
            <a:br>
              <a:rPr lang="en-US" sz="4000">
                <a:solidFill>
                  <a:srgbClr val="FF0000"/>
                </a:solidFill>
              </a:rPr>
            </a:br>
            <a:br>
              <a:rPr lang="en-US" sz="4000">
                <a:solidFill>
                  <a:srgbClr val="FF0000"/>
                </a:solidFill>
              </a:rPr>
            </a:br>
            <a:r>
              <a:rPr lang="en-US" sz="4000">
                <a:solidFill>
                  <a:srgbClr val="0066FF"/>
                </a:solidFill>
              </a:rPr>
              <a:t>ĐẠI HỌC QUỐC GIA TP.HCM</a:t>
            </a:r>
            <a:br>
              <a:rPr lang="en-US" sz="4000"/>
            </a:br>
            <a:r>
              <a:rPr lang="en-US" sz="3600">
                <a:solidFill>
                  <a:srgbClr val="FF0000"/>
                </a:solidFill>
              </a:rPr>
              <a:t>TR</a:t>
            </a:r>
            <a:r>
              <a:rPr lang="vi-VN" sz="3600">
                <a:solidFill>
                  <a:srgbClr val="FF0000"/>
                </a:solidFill>
              </a:rPr>
              <a:t>Ư</a:t>
            </a:r>
            <a:r>
              <a:rPr lang="en-US" sz="3600">
                <a:solidFill>
                  <a:srgbClr val="FF0000"/>
                </a:solidFill>
              </a:rPr>
              <a:t>ỜNG ĐẠI HỌC CÔNG NGHỆ THÔNG TIN TP.HCM</a:t>
            </a:r>
            <a:br>
              <a:rPr lang="en-US" sz="3600">
                <a:solidFill>
                  <a:srgbClr val="FF0000"/>
                </a:solidFill>
              </a:rPr>
            </a:br>
            <a:r>
              <a:rPr lang="en-US" sz="3600">
                <a:solidFill>
                  <a:srgbClr val="0066FF"/>
                </a:solidFill>
              </a:rPr>
              <a:t>TOÀN DIỆN – SÁNG TẠO – PHỤNG SỰ</a:t>
            </a:r>
            <a:r>
              <a:rPr lang="en-US" sz="3600"/>
              <a:t> </a:t>
            </a:r>
            <a:endParaRPr lang="en-US" sz="4000"/>
          </a:p>
        </p:txBody>
      </p:sp>
    </p:spTree>
    <p:extLst>
      <p:ext uri="{BB962C8B-B14F-4D97-AF65-F5344CB8AC3E}">
        <p14:creationId xmlns:p14="http://schemas.microsoft.com/office/powerpoint/2010/main" val="158468097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8F460-161A-4C7E-84C9-5E09E396CA13}"/>
              </a:ext>
            </a:extLst>
          </p:cNvPr>
          <p:cNvSpPr>
            <a:spLocks noGrp="1"/>
          </p:cNvSpPr>
          <p:nvPr>
            <p:ph type="title"/>
          </p:nvPr>
        </p:nvSpPr>
        <p:spPr/>
        <p:txBody>
          <a:bodyPr/>
          <a:lstStyle/>
          <a:p>
            <a:r>
              <a:rPr lang="en-US"/>
              <a:t>CÁC CÂU HỎI</a:t>
            </a:r>
          </a:p>
        </p:txBody>
      </p:sp>
      <p:sp>
        <p:nvSpPr>
          <p:cNvPr id="5" name="Text Placeholder 4">
            <a:extLst>
              <a:ext uri="{FF2B5EF4-FFF2-40B4-BE49-F238E27FC236}">
                <a16:creationId xmlns:a16="http://schemas.microsoft.com/office/drawing/2014/main" id="{B68BE56B-4D58-4698-8D6A-6E3D88F29150}"/>
              </a:ext>
            </a:extLst>
          </p:cNvPr>
          <p:cNvSpPr>
            <a:spLocks noGrp="1"/>
          </p:cNvSpPr>
          <p:nvPr>
            <p:ph type="body" idx="1"/>
          </p:nvPr>
        </p:nvSpPr>
        <p:spPr/>
        <p:txBody>
          <a:bodyPr/>
          <a:lstStyle/>
          <a:p>
            <a:r>
              <a:rPr lang="en-US"/>
              <a:t>Questions</a:t>
            </a:r>
          </a:p>
        </p:txBody>
      </p:sp>
    </p:spTree>
    <p:extLst>
      <p:ext uri="{BB962C8B-B14F-4D97-AF65-F5344CB8AC3E}">
        <p14:creationId xmlns:p14="http://schemas.microsoft.com/office/powerpoint/2010/main" val="413683657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D302-0899-4B8A-B000-65541E733019}"/>
              </a:ext>
            </a:extLst>
          </p:cNvPr>
          <p:cNvSpPr>
            <a:spLocks noGrp="1"/>
          </p:cNvSpPr>
          <p:nvPr>
            <p:ph type="title"/>
          </p:nvPr>
        </p:nvSpPr>
        <p:spPr/>
        <p:txBody>
          <a:bodyPr/>
          <a:lstStyle/>
          <a:p>
            <a:r>
              <a:rPr lang="en-US" altLang="zh-TW"/>
              <a:t>Các câu hỏi</a:t>
            </a:r>
            <a:endParaRPr lang="en-US"/>
          </a:p>
        </p:txBody>
      </p:sp>
      <p:sp>
        <p:nvSpPr>
          <p:cNvPr id="3" name="Content Placeholder 2">
            <a:extLst>
              <a:ext uri="{FF2B5EF4-FFF2-40B4-BE49-F238E27FC236}">
                <a16:creationId xmlns:a16="http://schemas.microsoft.com/office/drawing/2014/main" id="{99D8530B-2ED7-4FF7-95DC-F40074A555B4}"/>
              </a:ext>
            </a:extLst>
          </p:cNvPr>
          <p:cNvSpPr>
            <a:spLocks noGrp="1"/>
          </p:cNvSpPr>
          <p:nvPr>
            <p:ph idx="1"/>
          </p:nvPr>
        </p:nvSpPr>
        <p:spPr/>
        <p:txBody>
          <a:bodyPr/>
          <a:lstStyle/>
          <a:p>
            <a:pPr algn="just"/>
            <a:r>
              <a:rPr lang="en-US"/>
              <a:t>Câu hỏi 01. Thời gian học lâu không?</a:t>
            </a:r>
          </a:p>
          <a:p>
            <a:pPr algn="just"/>
            <a:r>
              <a:rPr lang="en-US">
                <a:solidFill>
                  <a:srgbClr val="FF0000"/>
                </a:solidFill>
              </a:rPr>
              <a:t>Trả lời:</a:t>
            </a:r>
          </a:p>
          <a:p>
            <a:pPr lvl="1" algn="just"/>
            <a:r>
              <a:rPr lang="en-US"/>
              <a:t>Tùy vào thuật toán học.</a:t>
            </a:r>
          </a:p>
          <a:p>
            <a:pPr lvl="1" algn="just"/>
            <a:r>
              <a:rPr lang="en-US">
                <a:solidFill>
                  <a:srgbClr val="FF0000"/>
                </a:solidFill>
              </a:rPr>
              <a:t>Tùy vào kích th</a:t>
            </a:r>
            <a:r>
              <a:rPr lang="vi-VN">
                <a:solidFill>
                  <a:srgbClr val="FF0000"/>
                </a:solidFill>
              </a:rPr>
              <a:t>ư</a:t>
            </a:r>
            <a:r>
              <a:rPr lang="en-US">
                <a:solidFill>
                  <a:srgbClr val="FF0000"/>
                </a:solidFill>
              </a:rPr>
              <a:t>ớc bộ dữ liệu của bài toán.</a:t>
            </a:r>
          </a:p>
          <a:p>
            <a:pPr algn="just"/>
            <a:endParaRPr lang="en-US"/>
          </a:p>
          <a:p>
            <a:pPr algn="just"/>
            <a:r>
              <a:rPr lang="en-US"/>
              <a:t>Câu hỏi 02. Dữ liệu để học đến từ đâu?</a:t>
            </a:r>
          </a:p>
          <a:p>
            <a:pPr algn="just"/>
            <a:r>
              <a:rPr lang="en-US">
                <a:solidFill>
                  <a:srgbClr val="FF0000"/>
                </a:solidFill>
              </a:rPr>
              <a:t>Trả lời: tùy thuộc vào bài toán, dữ liệu đến từ ng</a:t>
            </a:r>
            <a:r>
              <a:rPr lang="vi-VN">
                <a:solidFill>
                  <a:srgbClr val="FF0000"/>
                </a:solidFill>
              </a:rPr>
              <a:t>ư</a:t>
            </a:r>
            <a:r>
              <a:rPr lang="en-US">
                <a:solidFill>
                  <a:srgbClr val="FF0000"/>
                </a:solidFill>
              </a:rPr>
              <a:t>ời dùng, hoặc thu thập.</a:t>
            </a:r>
            <a:endParaRPr lang="en-US"/>
          </a:p>
        </p:txBody>
      </p:sp>
    </p:spTree>
    <p:extLst>
      <p:ext uri="{BB962C8B-B14F-4D97-AF65-F5344CB8AC3E}">
        <p14:creationId xmlns:p14="http://schemas.microsoft.com/office/powerpoint/2010/main" val="41208084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B7D0-2B6B-422C-9120-BAE9A08AA059}"/>
              </a:ext>
            </a:extLst>
          </p:cNvPr>
          <p:cNvSpPr>
            <a:spLocks noGrp="1"/>
          </p:cNvSpPr>
          <p:nvPr>
            <p:ph type="title"/>
          </p:nvPr>
        </p:nvSpPr>
        <p:spPr/>
        <p:txBody>
          <a:bodyPr/>
          <a:lstStyle/>
          <a:p>
            <a:r>
              <a:rPr lang="en-US" altLang="zh-TW"/>
              <a:t>Các câu hỏi</a:t>
            </a:r>
            <a:endParaRPr lang="en-US"/>
          </a:p>
        </p:txBody>
      </p:sp>
      <p:sp>
        <p:nvSpPr>
          <p:cNvPr id="3" name="Content Placeholder 2">
            <a:extLst>
              <a:ext uri="{FF2B5EF4-FFF2-40B4-BE49-F238E27FC236}">
                <a16:creationId xmlns:a16="http://schemas.microsoft.com/office/drawing/2014/main" id="{16980B18-88A4-46E0-83E6-FE94DBA8311E}"/>
              </a:ext>
            </a:extLst>
          </p:cNvPr>
          <p:cNvSpPr>
            <a:spLocks noGrp="1"/>
          </p:cNvSpPr>
          <p:nvPr>
            <p:ph idx="1"/>
          </p:nvPr>
        </p:nvSpPr>
        <p:spPr/>
        <p:txBody>
          <a:bodyPr/>
          <a:lstStyle/>
          <a:p>
            <a:r>
              <a:rPr lang="en-US"/>
              <a:t>Câu hỏi 03: Học rồi có học lại hay không?</a:t>
            </a:r>
          </a:p>
          <a:p>
            <a:r>
              <a:rPr lang="en-US">
                <a:solidFill>
                  <a:srgbClr val="FF0000"/>
                </a:solidFill>
              </a:rPr>
              <a:t>Trả lời: Có. Học lại để cập nhật model.</a:t>
            </a:r>
          </a:p>
          <a:p>
            <a:endParaRPr lang="en-US">
              <a:solidFill>
                <a:srgbClr val="FF0000"/>
              </a:solidFill>
            </a:endParaRPr>
          </a:p>
          <a:p>
            <a:r>
              <a:rPr lang="en-US"/>
              <a:t>Câu hỏi 04: Nhãn của dữ liệu do ai thực hiện.</a:t>
            </a:r>
          </a:p>
          <a:p>
            <a:pPr algn="just"/>
            <a:r>
              <a:rPr lang="en-US">
                <a:solidFill>
                  <a:srgbClr val="FF0000"/>
                </a:solidFill>
              </a:rPr>
              <a:t>Trả lời: Do nhóm ng</a:t>
            </a:r>
            <a:r>
              <a:rPr lang="vi-VN">
                <a:solidFill>
                  <a:srgbClr val="FF0000"/>
                </a:solidFill>
              </a:rPr>
              <a:t>ư</a:t>
            </a:r>
            <a:r>
              <a:rPr lang="en-US">
                <a:solidFill>
                  <a:srgbClr val="FF0000"/>
                </a:solidFill>
              </a:rPr>
              <a:t>ời thực hiện dự án Machine learning – Cụ thể là Ng</a:t>
            </a:r>
            <a:r>
              <a:rPr lang="vi-VN">
                <a:solidFill>
                  <a:srgbClr val="FF0000"/>
                </a:solidFill>
              </a:rPr>
              <a:t>ư</a:t>
            </a:r>
            <a:r>
              <a:rPr lang="en-US">
                <a:solidFill>
                  <a:srgbClr val="FF0000"/>
                </a:solidFill>
              </a:rPr>
              <a:t>ời làm data thực hiện.</a:t>
            </a:r>
            <a:endParaRPr lang="en-US"/>
          </a:p>
        </p:txBody>
      </p:sp>
    </p:spTree>
    <p:extLst>
      <p:ext uri="{BB962C8B-B14F-4D97-AF65-F5344CB8AC3E}">
        <p14:creationId xmlns:p14="http://schemas.microsoft.com/office/powerpoint/2010/main" val="76238108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4000">
                <a:solidFill>
                  <a:srgbClr val="0066FF"/>
                </a:solidFill>
              </a:rPr>
              <a:t>Chúc các bạn học tốt</a:t>
            </a:r>
            <a:br>
              <a:rPr lang="en-US" sz="4000">
                <a:solidFill>
                  <a:srgbClr val="0066FF"/>
                </a:solidFill>
              </a:rPr>
            </a:br>
            <a:r>
              <a:rPr lang="en-US" sz="4000">
                <a:solidFill>
                  <a:srgbClr val="FF0000"/>
                </a:solidFill>
              </a:rPr>
              <a:t>Thân ái chào tạm biệt các bạn</a:t>
            </a:r>
            <a:br>
              <a:rPr lang="en-US" sz="4000">
                <a:solidFill>
                  <a:srgbClr val="FF0000"/>
                </a:solidFill>
              </a:rPr>
            </a:br>
            <a:br>
              <a:rPr lang="en-US" sz="4000">
                <a:solidFill>
                  <a:srgbClr val="FF0000"/>
                </a:solidFill>
              </a:rPr>
            </a:br>
            <a:r>
              <a:rPr lang="en-US" sz="4000">
                <a:solidFill>
                  <a:srgbClr val="0066FF"/>
                </a:solidFill>
              </a:rPr>
              <a:t>ĐẠI HỌC QUỐC GIA TP.HCM</a:t>
            </a:r>
            <a:br>
              <a:rPr lang="en-US" sz="4000"/>
            </a:br>
            <a:r>
              <a:rPr lang="en-US" sz="3600">
                <a:solidFill>
                  <a:srgbClr val="FF0000"/>
                </a:solidFill>
              </a:rPr>
              <a:t>TR</a:t>
            </a:r>
            <a:r>
              <a:rPr lang="vi-VN" sz="3600">
                <a:solidFill>
                  <a:srgbClr val="FF0000"/>
                </a:solidFill>
              </a:rPr>
              <a:t>Ư</a:t>
            </a:r>
            <a:r>
              <a:rPr lang="en-US" sz="3600">
                <a:solidFill>
                  <a:srgbClr val="FF0000"/>
                </a:solidFill>
              </a:rPr>
              <a:t>ỜNG ĐẠI HỌC CÔNG NGHỆ THÔNG TIN TP.HCM</a:t>
            </a:r>
            <a:br>
              <a:rPr lang="en-US" sz="3600">
                <a:solidFill>
                  <a:srgbClr val="FF0000"/>
                </a:solidFill>
              </a:rPr>
            </a:br>
            <a:r>
              <a:rPr lang="en-US" sz="3600">
                <a:solidFill>
                  <a:srgbClr val="0066FF"/>
                </a:solidFill>
              </a:rPr>
              <a:t>TOÀN DIỆN – SÁNG TẠO – PHỤNG SỰ</a:t>
            </a:r>
            <a:r>
              <a:rPr lang="en-US" sz="3600"/>
              <a:t> </a:t>
            </a:r>
            <a:endParaRPr lang="en-US" sz="4000"/>
          </a:p>
        </p:txBody>
      </p:sp>
    </p:spTree>
    <p:extLst>
      <p:ext uri="{BB962C8B-B14F-4D97-AF65-F5344CB8AC3E}">
        <p14:creationId xmlns:p14="http://schemas.microsoft.com/office/powerpoint/2010/main" val="16936216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E0AE-670C-4197-9129-23165F4D86FF}"/>
              </a:ext>
            </a:extLst>
          </p:cNvPr>
          <p:cNvSpPr>
            <a:spLocks noGrp="1"/>
          </p:cNvSpPr>
          <p:nvPr>
            <p:ph type="title"/>
          </p:nvPr>
        </p:nvSpPr>
        <p:spPr/>
        <p:txBody>
          <a:bodyPr/>
          <a:lstStyle/>
          <a:p>
            <a:r>
              <a:rPr lang="en-US" altLang="zh-TW"/>
              <a:t>What is machine learning?</a:t>
            </a:r>
            <a:endParaRPr lang="en-US"/>
          </a:p>
        </p:txBody>
      </p:sp>
      <p:pic>
        <p:nvPicPr>
          <p:cNvPr id="4" name="Picture 2" descr="Image result for Machine learning">
            <a:extLst>
              <a:ext uri="{FF2B5EF4-FFF2-40B4-BE49-F238E27FC236}">
                <a16:creationId xmlns:a16="http://schemas.microsoft.com/office/drawing/2014/main" id="{2BF0E952-C59A-4DD0-8D1C-59F8AD333B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8857" y="1829848"/>
            <a:ext cx="5914286" cy="406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3089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D302-0899-4B8A-B000-65541E733019}"/>
              </a:ext>
            </a:extLst>
          </p:cNvPr>
          <p:cNvSpPr>
            <a:spLocks noGrp="1"/>
          </p:cNvSpPr>
          <p:nvPr>
            <p:ph type="title"/>
          </p:nvPr>
        </p:nvSpPr>
        <p:spPr/>
        <p:txBody>
          <a:bodyPr/>
          <a:lstStyle/>
          <a:p>
            <a:r>
              <a:rPr lang="en-US" altLang="zh-TW"/>
              <a:t>What is machine learning?</a:t>
            </a:r>
            <a:endParaRPr lang="en-US"/>
          </a:p>
        </p:txBody>
      </p:sp>
      <p:sp>
        <p:nvSpPr>
          <p:cNvPr id="3" name="Content Placeholder 2">
            <a:extLst>
              <a:ext uri="{FF2B5EF4-FFF2-40B4-BE49-F238E27FC236}">
                <a16:creationId xmlns:a16="http://schemas.microsoft.com/office/drawing/2014/main" id="{99D8530B-2ED7-4FF7-95DC-F40074A555B4}"/>
              </a:ext>
            </a:extLst>
          </p:cNvPr>
          <p:cNvSpPr>
            <a:spLocks noGrp="1"/>
          </p:cNvSpPr>
          <p:nvPr>
            <p:ph idx="1"/>
          </p:nvPr>
        </p:nvSpPr>
        <p:spPr/>
        <p:txBody>
          <a:bodyPr/>
          <a:lstStyle/>
          <a:p>
            <a:pPr algn="just"/>
            <a:r>
              <a:rPr lang="en-US"/>
              <a:t>The complexity in traditional computer programming is in the code (programs that people write). In machine learning,  algorithms (programs) are in principle simple and the complexity (structure) is in the data. Is there a way that we can automatically learn that structure? That is what is at the heart of machine learning. </a:t>
            </a:r>
          </a:p>
          <a:p>
            <a:pPr marL="0" indent="0" algn="r">
              <a:buNone/>
            </a:pPr>
            <a:r>
              <a:rPr lang="en-US"/>
              <a:t>Andrew Ng</a:t>
            </a:r>
          </a:p>
          <a:p>
            <a:pPr algn="just"/>
            <a:r>
              <a:rPr lang="en-US">
                <a:solidFill>
                  <a:srgbClr val="FF0000"/>
                </a:solidFill>
              </a:rPr>
              <a:t>That is, machine learning is the about the construction and study of systems that can learn from data. This is very different than traditional computer programming.</a:t>
            </a:r>
          </a:p>
        </p:txBody>
      </p:sp>
    </p:spTree>
    <p:extLst>
      <p:ext uri="{BB962C8B-B14F-4D97-AF65-F5344CB8AC3E}">
        <p14:creationId xmlns:p14="http://schemas.microsoft.com/office/powerpoint/2010/main" val="1354970198"/>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14706</TotalTime>
  <Words>3139</Words>
  <Application>Microsoft Office PowerPoint</Application>
  <PresentationFormat>Widescreen</PresentationFormat>
  <Paragraphs>318</Paragraphs>
  <Slides>74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Arial Black</vt:lpstr>
      <vt:lpstr>Cambria Math</vt:lpstr>
      <vt:lpstr>Consolas</vt:lpstr>
      <vt:lpstr>Courier New</vt:lpstr>
      <vt:lpstr>Lucida Bright</vt:lpstr>
      <vt:lpstr>Times New Roman</vt:lpstr>
      <vt:lpstr>Default Design</vt:lpstr>
      <vt:lpstr>TỔNG QUAN VỀ MÁY HỌC INTRODUCTION MACHINE LEARNING</vt:lpstr>
      <vt:lpstr>MÁY HỌC LÀ GÌ</vt:lpstr>
      <vt:lpstr>What is machine learning?</vt:lpstr>
      <vt:lpstr>What is machine learning?</vt:lpstr>
      <vt:lpstr>What is machine learning?</vt:lpstr>
      <vt:lpstr>What is machine learning?</vt:lpstr>
      <vt:lpstr>What is machine learning?</vt:lpstr>
      <vt:lpstr>What is machine learning?</vt:lpstr>
      <vt:lpstr>What is machine learning?</vt:lpstr>
      <vt:lpstr>What is machine learning?</vt:lpstr>
      <vt:lpstr>What is machine learning?</vt:lpstr>
      <vt:lpstr>What is machine learning?</vt:lpstr>
      <vt:lpstr>Chúc các bạn học tốt Thân ái chào tạm biệt các bạn  ĐẠI HỌC QUỐC GIA TP.HCM TRƯỜNG ĐẠI HỌC CÔNG NGHỆ THÔNG TIN TP.HCM TOÀN DIỆN – SÁNG TẠO – PHỤNG SỰ </vt:lpstr>
      <vt:lpstr>ỨNG DỤNG MÁY HỌC</vt:lpstr>
      <vt:lpstr>Applications – Ứng dụng</vt:lpstr>
      <vt:lpstr>Applications – Ứng dụng</vt:lpstr>
      <vt:lpstr>Applications – Ứng dụng</vt:lpstr>
      <vt:lpstr>Applications – Ứng dụng</vt:lpstr>
      <vt:lpstr>Applications – Ứng dụng</vt:lpstr>
      <vt:lpstr>Applications – Ứng dụng</vt:lpstr>
      <vt:lpstr>Applications – Ứng dụng</vt:lpstr>
      <vt:lpstr>Applications – Ứng dụng</vt:lpstr>
      <vt:lpstr>Applications – Ứng dụng</vt:lpstr>
      <vt:lpstr>Chúc các bạn học tốt Thân ái chào tạm biệt các bạn  ĐẠI HỌC QUỐC GIA TP.HCM TRƯỜNG ĐẠI HỌC CÔNG NGHỆ THÔNG TIN TP.HCM TOÀN DIỆN – SÁNG TẠO – PHỤNG SỰ </vt:lpstr>
      <vt:lpstr>DÒNG CÔNG VIỆC TRONG MÁY HỌC</vt:lpstr>
      <vt:lpstr>Machine Learning Workflow</vt:lpstr>
      <vt:lpstr>ĐỊNH NGHĨA MÁY HỌC</vt:lpstr>
      <vt:lpstr>Định nghĩa máy học</vt:lpstr>
      <vt:lpstr>Định nghĩa máy học</vt:lpstr>
      <vt:lpstr>Định nghĩa máy học</vt:lpstr>
      <vt:lpstr>Định nghĩa máy học</vt:lpstr>
      <vt:lpstr>Chúc các bạn học tốt Thân ái chào tạm biệt các bạn  ĐẠI HỌC QUỐC GIA TP.HCM TRƯỜNG ĐẠI HỌC CÔNG NGHỆ THÔNG TIN TP.HCM TOÀN DIỆN – SÁNG TẠO – PHỤNG SỰ </vt:lpstr>
      <vt:lpstr>PHÂN LOẠI THUẬT TOÁN MÁY HỌC</vt:lpstr>
      <vt:lpstr>Types of Machine Learning</vt:lpstr>
      <vt:lpstr>Types of Machine Learning</vt:lpstr>
      <vt:lpstr>Types of Machine Learning</vt:lpstr>
      <vt:lpstr>Types of Machine Learning</vt:lpstr>
      <vt:lpstr>Types of Machine Learning</vt:lpstr>
      <vt:lpstr>THUẬT TOÁN HỌC GIÁM SÁT</vt:lpstr>
      <vt:lpstr>Supervised learning</vt:lpstr>
      <vt:lpstr>Supervised learning</vt:lpstr>
      <vt:lpstr>Thuật toán học giám sát</vt:lpstr>
      <vt:lpstr>Supervised learning</vt:lpstr>
      <vt:lpstr>THUẬT TOÁN HỌC KHÔNG GIÁM SÁT</vt:lpstr>
      <vt:lpstr>Unsupervised learning</vt:lpstr>
      <vt:lpstr>Thuật toán học không giám sát</vt:lpstr>
      <vt:lpstr>Thuật toán học không giám sát</vt:lpstr>
      <vt:lpstr>MỤC TIÊU CỦA CÁC THUẬT TOÁN HỌC MÁY</vt:lpstr>
      <vt:lpstr>What are seeking</vt:lpstr>
      <vt:lpstr>Chúc các bạn học tốt Thân ái chào tạm biệt các bạn  ĐẠI HỌC QUỐC GIA TP.HCM TRƯỜNG ĐẠI HỌC CÔNG NGHỆ THÔNG TIN TP.HCM TOÀN DIỆN – SÁNG TẠO – PHỤNG SỰ </vt:lpstr>
      <vt:lpstr>CÁC KỸ THUẬT MÁY HỌC</vt:lpstr>
      <vt:lpstr>Các kỹ thuật máy học</vt:lpstr>
      <vt:lpstr>Các kỹ thuật máy học</vt:lpstr>
      <vt:lpstr>Các kỹ thuật máy học</vt:lpstr>
      <vt:lpstr>Các kỹ thuật máy học</vt:lpstr>
      <vt:lpstr>Các kỹ thuật máy học</vt:lpstr>
      <vt:lpstr>Các kỹ thuật máy học</vt:lpstr>
      <vt:lpstr>Các kỹ thuật máy học</vt:lpstr>
      <vt:lpstr>Các kỹ thuật máy học</vt:lpstr>
      <vt:lpstr>Chúc các bạn học tốt Thân ái chào tạm biệt các bạn  ĐẠI HỌC QUỐC GIA TP.HCM TRƯỜNG ĐẠI HỌC CÔNG NGHỆ THÔNG TIN TP.HCM TOÀN DIỆN – SÁNG TẠO – PHỤNG SỰ </vt:lpstr>
      <vt:lpstr>HUẤN LUYỆN – KIỂM THỬ</vt:lpstr>
      <vt:lpstr>Training and testing</vt:lpstr>
      <vt:lpstr>CÁC THÀNH TỐ HỌC MÁY</vt:lpstr>
      <vt:lpstr>Các thành tố học máy</vt:lpstr>
      <vt:lpstr>Các thành tố học máy</vt:lpstr>
      <vt:lpstr>Các thành tố học máy</vt:lpstr>
      <vt:lpstr>Các thành tố học máy</vt:lpstr>
      <vt:lpstr>KẾT BÀI GIẢNG</vt:lpstr>
      <vt:lpstr>Kết bài giảng</vt:lpstr>
      <vt:lpstr>Chúc các bạn học tốt Thân ái chào tạm biệt các bạn  ĐẠI HỌC QUỐC GIA TP.HCM TRƯỜNG ĐẠI HỌC CÔNG NGHỆ THÔNG TIN TP.HCM TOÀN DIỆN – SÁNG TẠO – PHỤNG SỰ </vt:lpstr>
      <vt:lpstr>CÁC CÂU HỎI</vt:lpstr>
      <vt:lpstr>Các câu hỏi</vt:lpstr>
      <vt:lpstr>Các câu hỏi</vt:lpstr>
      <vt:lpstr>Chúc các bạn học tốt Thân ái chào tạm biệt các bạn  ĐẠI HỌC QUỐC GIA TP.HCM TRƯỜNG ĐẠI HỌC CÔNG NGHỆ THÔNG TIN TP.HCM TOÀN DIỆN – SÁNG TẠO – PHỤNG SỰ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Vũ Ngọc Tú</cp:lastModifiedBy>
  <cp:revision>1325</cp:revision>
  <cp:lastPrinted>2013-08-30T01:32:34Z</cp:lastPrinted>
  <dcterms:created xsi:type="dcterms:W3CDTF">2008-06-14T04:13:27Z</dcterms:created>
  <dcterms:modified xsi:type="dcterms:W3CDTF">2022-07-13T07:35:47Z</dcterms:modified>
</cp:coreProperties>
</file>