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7">
  <p:sldMasterIdLst>
    <p:sldMasterId id="2147483648" r:id="rId1"/>
  </p:sldMasterIdLst>
  <p:notesMasterIdLst>
    <p:notesMasterId r:id="rId90"/>
  </p:notesMasterIdLst>
  <p:handoutMasterIdLst>
    <p:handoutMasterId r:id="rId91"/>
  </p:handoutMasterIdLst>
  <p:sldIdLst>
    <p:sldId id="1585" r:id="rId2"/>
    <p:sldId id="439" r:id="rId3"/>
    <p:sldId id="1690" r:id="rId4"/>
    <p:sldId id="1582" r:id="rId5"/>
    <p:sldId id="342" r:id="rId6"/>
    <p:sldId id="1696" r:id="rId7"/>
    <p:sldId id="341" r:id="rId8"/>
    <p:sldId id="1693" r:id="rId9"/>
    <p:sldId id="1694" r:id="rId10"/>
    <p:sldId id="445" r:id="rId11"/>
    <p:sldId id="343" r:id="rId12"/>
    <p:sldId id="450" r:id="rId13"/>
    <p:sldId id="330" r:id="rId14"/>
    <p:sldId id="363" r:id="rId15"/>
    <p:sldId id="447" r:id="rId16"/>
    <p:sldId id="364" r:id="rId17"/>
    <p:sldId id="454" r:id="rId18"/>
    <p:sldId id="366" r:id="rId19"/>
    <p:sldId id="442" r:id="rId20"/>
    <p:sldId id="452" r:id="rId21"/>
    <p:sldId id="358" r:id="rId22"/>
    <p:sldId id="449" r:id="rId23"/>
    <p:sldId id="448" r:id="rId24"/>
    <p:sldId id="444" r:id="rId25"/>
    <p:sldId id="455" r:id="rId26"/>
    <p:sldId id="1695" r:id="rId27"/>
    <p:sldId id="1704" r:id="rId28"/>
    <p:sldId id="347" r:id="rId29"/>
    <p:sldId id="1648" r:id="rId30"/>
    <p:sldId id="337" r:id="rId31"/>
    <p:sldId id="356" r:id="rId32"/>
    <p:sldId id="357" r:id="rId33"/>
    <p:sldId id="1649" r:id="rId34"/>
    <p:sldId id="348" r:id="rId35"/>
    <p:sldId id="1650" r:id="rId36"/>
    <p:sldId id="349" r:id="rId37"/>
    <p:sldId id="367" r:id="rId38"/>
    <p:sldId id="368" r:id="rId39"/>
    <p:sldId id="351" r:id="rId40"/>
    <p:sldId id="333" r:id="rId41"/>
    <p:sldId id="339" r:id="rId42"/>
    <p:sldId id="338" r:id="rId43"/>
    <p:sldId id="352" r:id="rId44"/>
    <p:sldId id="334" r:id="rId45"/>
    <p:sldId id="362" r:id="rId46"/>
    <p:sldId id="1652" r:id="rId47"/>
    <p:sldId id="340" r:id="rId48"/>
    <p:sldId id="353" r:id="rId49"/>
    <p:sldId id="1653" r:id="rId50"/>
    <p:sldId id="354" r:id="rId51"/>
    <p:sldId id="360" r:id="rId52"/>
    <p:sldId id="1654" r:id="rId53"/>
    <p:sldId id="1655" r:id="rId54"/>
    <p:sldId id="355" r:id="rId55"/>
    <p:sldId id="361" r:id="rId56"/>
    <p:sldId id="1656" r:id="rId57"/>
    <p:sldId id="1657" r:id="rId58"/>
    <p:sldId id="1658" r:id="rId59"/>
    <p:sldId id="1659" r:id="rId60"/>
    <p:sldId id="365" r:id="rId61"/>
    <p:sldId id="1662" r:id="rId62"/>
    <p:sldId id="1698" r:id="rId63"/>
    <p:sldId id="1647" r:id="rId64"/>
    <p:sldId id="1598" r:id="rId65"/>
    <p:sldId id="1663" r:id="rId66"/>
    <p:sldId id="1665" r:id="rId67"/>
    <p:sldId id="1664" r:id="rId68"/>
    <p:sldId id="1699" r:id="rId69"/>
    <p:sldId id="1705" r:id="rId70"/>
    <p:sldId id="1668" r:id="rId71"/>
    <p:sldId id="1703" r:id="rId72"/>
    <p:sldId id="1669" r:id="rId73"/>
    <p:sldId id="1671" r:id="rId74"/>
    <p:sldId id="1700" r:id="rId75"/>
    <p:sldId id="1672" r:id="rId76"/>
    <p:sldId id="1701" r:id="rId77"/>
    <p:sldId id="1673" r:id="rId78"/>
    <p:sldId id="1674" r:id="rId79"/>
    <p:sldId id="1675" r:id="rId80"/>
    <p:sldId id="1676" r:id="rId81"/>
    <p:sldId id="1702" r:id="rId82"/>
    <p:sldId id="1678" r:id="rId83"/>
    <p:sldId id="1680" r:id="rId84"/>
    <p:sldId id="1679" r:id="rId85"/>
    <p:sldId id="1687" r:id="rId86"/>
    <p:sldId id="1686" r:id="rId87"/>
    <p:sldId id="1685" r:id="rId88"/>
    <p:sldId id="1697" r:id="rId8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9933"/>
    <a:srgbClr val="FF0000"/>
    <a:srgbClr val="FF3399"/>
    <a:srgbClr val="008000"/>
    <a:srgbClr val="000099"/>
    <a:srgbClr val="FF6600"/>
    <a:srgbClr val="66FF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637" autoAdjust="0"/>
    <p:restoredTop sz="87366" autoAdjust="0"/>
  </p:normalViewPr>
  <p:slideViewPr>
    <p:cSldViewPr>
      <p:cViewPr varScale="1">
        <p:scale>
          <a:sx n="85" d="100"/>
          <a:sy n="85" d="100"/>
        </p:scale>
        <p:origin x="58" y="3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9E2CB30-4184-4C1B-912F-A6AED0718E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86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5859DDC-9015-4B39-98F8-9F9A698DFE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628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31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66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7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12192000" cy="6172200"/>
          </a:xfrm>
          <a:solidFill>
            <a:srgbClr val="00B0F0"/>
          </a:solidFill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TIÊU ĐỀ SLIDE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6454966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Standard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3809998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160E72-CB3B-4B35-B991-A52F0E9D9B5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09600" y="5410200"/>
            <a:ext cx="10972800" cy="734960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631001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02_Standard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4998215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Standard Slid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E9201-BB7C-7361-D15B-554D97FD4941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09600" y="5887064"/>
            <a:ext cx="10972800" cy="258096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643877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Standard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F2D223-6151-F61A-0F95-44A484E45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0"/>
            <a:ext cx="10972800" cy="6096000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57848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Standard Slide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F2D223-6151-F61A-0F95-44A484E45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096000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1532198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02_Standard Slide 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5260759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3_Pro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12192000" cy="6172200"/>
          </a:xfrm>
          <a:solidFill>
            <a:srgbClr val="00B0F0"/>
          </a:solidFill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SLIDE PROGRAM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9038162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03_Program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Font typeface="+mj-lt"/>
              <a:buAutoNum type="arabicPeriod"/>
              <a:defRPr sz="280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defRPr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8752364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Program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286862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80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defRPr>
            </a:lvl1pPr>
            <a:lvl2pPr marL="971550" indent="-514350">
              <a:buFont typeface="+mj-lt"/>
              <a:buAutoNum type="arabicPeriod"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371600" indent="-457200">
              <a:buFont typeface="+mj-lt"/>
              <a:buAutoNum type="arabicPeriod"/>
              <a:defRPr sz="240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828800" indent="-457200">
              <a:buFont typeface="+mj-lt"/>
              <a:buAutoNum type="arabicPeriod"/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160E72-CB3B-4B35-B991-A52F0E9D9B5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09600" y="5887064"/>
            <a:ext cx="10972800" cy="258096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2760244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ogram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380999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80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defRPr>
            </a:lvl1pPr>
            <a:lvl2pPr marL="971550" indent="-514350">
              <a:buFont typeface="+mj-lt"/>
              <a:buAutoNum type="arabicPeriod"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371600" indent="-457200">
              <a:buFont typeface="+mj-lt"/>
              <a:buAutoNum type="arabicPeriod"/>
              <a:defRPr sz="240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828800" indent="-457200">
              <a:buFont typeface="+mj-lt"/>
              <a:buAutoNum type="arabicPeriod"/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0BF5967-6241-0E40-D844-CD2FB96F1181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09600" y="5410200"/>
            <a:ext cx="10972800" cy="734960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512989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1_Title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6"/>
            <a:ext cx="11582400" cy="1470025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C027E77-6012-42D7-99B0-1D322EEAFE5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086803" y="3886200"/>
            <a:ext cx="3999344" cy="1752600"/>
          </a:xfrm>
        </p:spPr>
        <p:txBody>
          <a:bodyPr/>
          <a:lstStyle>
            <a:lvl1pPr>
              <a:spcBef>
                <a:spcPts val="30"/>
              </a:spcBef>
              <a:defRPr sz="14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97A347-30EE-4B72-93DA-C4CBE7049AF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0" y="3886200"/>
            <a:ext cx="3999344" cy="1752600"/>
          </a:xfrm>
        </p:spPr>
        <p:txBody>
          <a:bodyPr/>
          <a:lstStyle>
            <a:lvl1pPr>
              <a:spcBef>
                <a:spcPts val="30"/>
              </a:spcBef>
              <a:defRPr sz="14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CF626F4-8319-BB9A-3962-FB52D8DEB45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192656" y="3886200"/>
            <a:ext cx="3999344" cy="1752600"/>
          </a:xfrm>
        </p:spPr>
        <p:txBody>
          <a:bodyPr/>
          <a:lstStyle>
            <a:lvl1pPr>
              <a:spcBef>
                <a:spcPts val="30"/>
              </a:spcBef>
              <a:defRPr sz="14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8380819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4_Slide Up D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12192000" cy="6172200"/>
          </a:xfrm>
          <a:solidFill>
            <a:srgbClr val="00B0F0"/>
          </a:solidFill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SLIDE HAI PHẦN TRÊN DƯỚI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54379166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Slide Up Down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3352799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0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160E72-CB3B-4B35-B991-A52F0E9D9B5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09600" y="4953001"/>
            <a:ext cx="10972800" cy="1172495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toa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57049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Slide Up Down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514598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0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160E72-CB3B-4B35-B991-A52F0E9D9B5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09600" y="4114801"/>
            <a:ext cx="10972800" cy="2010695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toa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190481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Slide Up Down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1371597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0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160E72-CB3B-4B35-B991-A52F0E9D9B5B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09600" y="2971801"/>
            <a:ext cx="10972800" cy="3153696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+"/>
              <a:tabLst/>
              <a:defRPr/>
            </a:pPr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415433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5_Slide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12192000" cy="6172200"/>
          </a:xfrm>
          <a:solidFill>
            <a:srgbClr val="00B0F0"/>
          </a:solidFill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SLIDE HAI CỘT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123876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05_Slide Two Column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0254237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Slide Two Column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160E72-CB3B-4B35-B991-A52F0E9D9B5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09600" y="5887064"/>
            <a:ext cx="10972800" cy="258096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A5C2EBD-EF57-4343-AF38-1F0DEC4C0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2868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8AC06C03-737D-475A-93EF-E21A1FC9A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2868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93367181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Slide Two Column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A5C2EBD-EF57-4343-AF38-1F0DEC4C0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3809999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8AC06C03-737D-475A-93EF-E21A1FC9A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3809999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8716980-92B1-EFAB-E559-9C67E7C615B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09600" y="5410200"/>
            <a:ext cx="10972800" cy="734960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755685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Slide Two Column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6553200" cy="4525963"/>
          </a:xfrm>
        </p:spPr>
        <p:txBody>
          <a:bodyPr/>
          <a:lstStyle>
            <a:lvl1pPr algn="just"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215DFE-C786-4C03-A1F8-74645480087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7162800" y="1600200"/>
            <a:ext cx="441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4642175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Slide Two Column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6553200" cy="4286864"/>
          </a:xfrm>
        </p:spPr>
        <p:txBody>
          <a:bodyPr/>
          <a:lstStyle>
            <a:lvl1pPr algn="just"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215DFE-C786-4C03-A1F8-74645480087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7162800" y="1600201"/>
            <a:ext cx="4419600" cy="42868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7B267FE-1A4A-FC5A-B1BF-212E21F3C20F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09600" y="5887064"/>
            <a:ext cx="10972800" cy="258096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991295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01_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6"/>
            <a:ext cx="11582400" cy="1470025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514350" indent="-514350" algn="l">
              <a:buFont typeface="+mj-lt"/>
              <a:buAutoNum type="arabicPeriod"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56157480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Slide Two Column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6553200" cy="3810000"/>
          </a:xfrm>
        </p:spPr>
        <p:txBody>
          <a:bodyPr/>
          <a:lstStyle>
            <a:lvl1pPr algn="just"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215DFE-C786-4C03-A1F8-74645480087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7162800" y="1600201"/>
            <a:ext cx="4419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7C8D0DD-B54D-81D5-B7D4-10338B1E3280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09600" y="5410200"/>
            <a:ext cx="10972800" cy="734960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2304489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Slide Two Column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8610600" cy="4525963"/>
          </a:xfrm>
        </p:spPr>
        <p:txBody>
          <a:bodyPr/>
          <a:lstStyle>
            <a:lvl1pPr algn="just"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215DFE-C786-4C03-A1F8-74645480087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9220200" y="1600200"/>
            <a:ext cx="2362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2547086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Slide Two Column 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8610600" cy="4286863"/>
          </a:xfrm>
        </p:spPr>
        <p:txBody>
          <a:bodyPr/>
          <a:lstStyle>
            <a:lvl1pPr algn="just"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215DFE-C786-4C03-A1F8-74645480087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9220200" y="1600200"/>
            <a:ext cx="2362200" cy="4286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A1A5BA2-D508-AFA2-E487-FE996D715498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09600" y="5887064"/>
            <a:ext cx="10972800" cy="258096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0895333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Slide Two Column 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8610600" cy="3809999"/>
          </a:xfrm>
        </p:spPr>
        <p:txBody>
          <a:bodyPr/>
          <a:lstStyle>
            <a:lvl1pPr algn="just"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215DFE-C786-4C03-A1F8-74645480087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9220200" y="1600200"/>
            <a:ext cx="2362200" cy="3809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108584-BFF3-2406-377A-3236D4DB99A3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09600" y="5410200"/>
            <a:ext cx="10972800" cy="734960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5069774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05_Slide Two Column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9944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94170472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Slide Two Column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2868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994400" cy="42868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1640B4C-4BB4-59DC-6FB5-BE2BEAB17DC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09600" y="5887064"/>
            <a:ext cx="11582400" cy="258096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9277816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Slide Two Column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3809999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994400" cy="3809999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1540FF-506E-C951-CCC4-F2846A5D1DE5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09600" y="5410200"/>
            <a:ext cx="11612880" cy="734960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4517489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05_Slide Two Column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1"/>
            <a:ext cx="59944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9944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9894408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Slide Two Column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1"/>
            <a:ext cx="5994400" cy="42868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994400" cy="42868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9BE0C1-77A6-4A1D-2879-D18D2A156490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0" y="5887064"/>
            <a:ext cx="12192000" cy="258096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4376779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Slide Two Column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1"/>
            <a:ext cx="5994400" cy="3809999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994400" cy="3809999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836774-98E2-8399-1A89-B989AAE076F4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0" y="5410200"/>
            <a:ext cx="12222480" cy="734960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860053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01_Titl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6"/>
            <a:ext cx="11582400" cy="1470025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86200"/>
            <a:ext cx="11582400" cy="1752600"/>
          </a:xfrm>
        </p:spPr>
        <p:txBody>
          <a:bodyPr/>
          <a:lstStyle>
            <a:lvl1pPr marL="514350" indent="-514350" algn="l">
              <a:buFont typeface="+mj-lt"/>
              <a:buAutoNum type="arabicPeriod"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47477014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05_Slide Two Column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3858627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05_Slide Two Column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998632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998632" cy="3951288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24388919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Slide Two Column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10972800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46338631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Slide Two Column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11582400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998632" cy="3951288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1696371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Slide Two Column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2114" y="1535113"/>
            <a:ext cx="12194114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-2114" y="2174875"/>
            <a:ext cx="5998632" cy="3951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998632" cy="3951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55509956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05_Slide Two Column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6488560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6_Slide Three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12192000" cy="6172200"/>
          </a:xfrm>
          <a:solidFill>
            <a:srgbClr val="00B0F0"/>
          </a:solidFill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SLIDE BA CỘT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76098984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2"/>
            <a:ext cx="3962400" cy="449580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FCB7F62-31CE-479A-B75D-E680BBC27871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8229600" y="1600200"/>
            <a:ext cx="3962400" cy="449580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0AFCEF9-0FFB-4670-A771-DA310A1C55BF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114800" y="1600200"/>
            <a:ext cx="3962400" cy="449580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3865494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2"/>
            <a:ext cx="3962400" cy="4286862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160E72-CB3B-4B35-B991-A52F0E9D9B5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0" y="5887064"/>
            <a:ext cx="12192000" cy="258096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FCB7F62-31CE-479A-B75D-E680BBC27871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8229600" y="1600200"/>
            <a:ext cx="3962400" cy="4286862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0AFCEF9-0FFB-4670-A771-DA310A1C55BF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114800" y="1600200"/>
            <a:ext cx="3962400" cy="4286862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70198783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7_Slide Four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12192000" cy="6172200"/>
          </a:xfrm>
          <a:solidFill>
            <a:srgbClr val="00B0F0"/>
          </a:solidFill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SLIDE BỐN CỘT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9400943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01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32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1271873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1"/>
            <a:ext cx="28448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E586163-080C-4D92-9FF5-83B9A124C31B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3098800" y="1600200"/>
            <a:ext cx="28448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0879BDB-29CC-404E-9DCA-E89C7B9070D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10300" y="1600200"/>
            <a:ext cx="28448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494B703-5983-4A4F-B197-D2C64EAA9F6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9347200" y="1600200"/>
            <a:ext cx="28448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06970055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8_Slide Four 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12192000" cy="6172200"/>
          </a:xfrm>
          <a:solidFill>
            <a:srgbClr val="00B0F0"/>
          </a:solidFill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SLIDE BỐN PHẦN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52302994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1"/>
            <a:ext cx="5994400" cy="2285999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4EA549A-C581-4C37-B257-ACE55CAD4DF6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0" y="3886200"/>
            <a:ext cx="5994400" cy="2285999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0016720-4FC2-4205-9886-7838EB04433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197600" y="1608826"/>
            <a:ext cx="5994400" cy="2285999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E828636-495F-44E0-8340-BCE2B3F4716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197600" y="3894825"/>
            <a:ext cx="5994400" cy="2285999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01676564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8077200" cy="990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3000" y="1600201"/>
            <a:ext cx="2819400" cy="990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vi-VN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4A1A4A6-69C0-4EC3-B5CC-CC08837714D4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609600" y="2680855"/>
            <a:ext cx="8077200" cy="9005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E39D719-3B3B-4F96-BE3F-4E767D23D3D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763000" y="2680855"/>
            <a:ext cx="2819400" cy="9005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vi-VN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7791AFD-E53B-48D7-8A3C-24F9B931493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9600" y="3733801"/>
            <a:ext cx="8077200" cy="990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7784060D-E07A-4765-948A-FC9071F8DDC5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763000" y="3733801"/>
            <a:ext cx="2819400" cy="990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vi-VN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67EFF06-2483-4600-B6B9-3D1CE50220DD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9600" y="4814455"/>
            <a:ext cx="8077200" cy="9005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C22FA758-800C-4200-9C64-1F16B8C51CA7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8763000" y="4814455"/>
            <a:ext cx="2819400" cy="9005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09676352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9_Flow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12192000" cy="6172200"/>
          </a:xfrm>
          <a:solidFill>
            <a:srgbClr val="00B0F0"/>
          </a:solidFill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SLIDE LƯU ĐỒ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82140233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66801"/>
            <a:ext cx="5994400" cy="5059363"/>
          </a:xfrm>
        </p:spPr>
        <p:txBody>
          <a:bodyPr/>
          <a:lstStyle>
            <a:lvl1pPr>
              <a:defRPr sz="2800"/>
            </a:lvl1pPr>
            <a:lvl2pPr>
              <a:defRPr sz="2800">
                <a:solidFill>
                  <a:srgbClr val="FF0000"/>
                </a:solidFill>
              </a:defRPr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B49A9FAE-4758-4C46-8541-F381798C5CD5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6197600" y="0"/>
            <a:ext cx="5994400" cy="914401"/>
          </a:xfrm>
          <a:solidFill>
            <a:srgbClr val="00B0F0"/>
          </a:solidFill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91959533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4854" y="1066801"/>
            <a:ext cx="3022600" cy="5059363"/>
          </a:xfrm>
        </p:spPr>
        <p:txBody>
          <a:bodyPr/>
          <a:lstStyle>
            <a:lvl1pPr>
              <a:defRPr sz="2800"/>
            </a:lvl1pPr>
            <a:lvl2pPr>
              <a:defRPr sz="2800">
                <a:solidFill>
                  <a:srgbClr val="FF0000"/>
                </a:solidFill>
              </a:defRPr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B49A9FAE-4758-4C46-8541-F381798C5CD5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6114854" y="0"/>
            <a:ext cx="6077146" cy="914401"/>
          </a:xfrm>
          <a:solidFill>
            <a:srgbClr val="00B0F0"/>
          </a:solidFill>
        </p:spPr>
        <p:txBody>
          <a:bodyPr/>
          <a:lstStyle>
            <a:lvl1pPr marL="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vi-VN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1B544BE-4259-4202-9EEF-29A5F771B6E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9157118" y="1066800"/>
            <a:ext cx="3022600" cy="5059363"/>
          </a:xfrm>
        </p:spPr>
        <p:txBody>
          <a:bodyPr/>
          <a:lstStyle>
            <a:lvl1pPr>
              <a:defRPr sz="2800"/>
            </a:lvl1pPr>
            <a:lvl2pPr>
              <a:defRPr sz="2800">
                <a:solidFill>
                  <a:srgbClr val="FF0000"/>
                </a:solidFill>
              </a:defRPr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38711408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994400" cy="5211764"/>
          </a:xfrm>
          <a:solidFill>
            <a:schemeClr val="bg1"/>
          </a:solidFill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01840984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173" y="0"/>
            <a:ext cx="5994400" cy="6096000"/>
          </a:xfrm>
          <a:solidFill>
            <a:schemeClr val="bg1"/>
          </a:solidFill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34309164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DB780-8063-410B-88BC-AD4AA3925B34}" type="datetime1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160E72-CB3B-4B35-B991-A52F0E9D9B5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09600" y="5887064"/>
            <a:ext cx="10972800" cy="258096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D883E1B-DCB8-4AE3-8602-77DB6847C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700266"/>
            <a:ext cx="5384800" cy="4086734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5BCF21E-A865-464F-8655-72D304F74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700266"/>
            <a:ext cx="5384800" cy="4086734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410049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6"/>
            <a:ext cx="11582400" cy="3508374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44479366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286862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DB780-8063-410B-88BC-AD4AA3925B34}" type="datetime1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160E72-CB3B-4B35-B991-A52F0E9D9B5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09600" y="5887064"/>
            <a:ext cx="10972800" cy="258096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4370952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6"/>
            <a:ext cx="11811000" cy="35083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228A5-DE51-45EB-A51E-AC7C60465EA1}" type="datetime1">
              <a:rPr lang="en-US" smtClean="0"/>
              <a:t>8/16/2024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393112372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2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12192000" cy="6172200"/>
          </a:xfrm>
          <a:solidFill>
            <a:srgbClr val="00B0F0"/>
          </a:solidFill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SLIDE CHUẨN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947125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02_Standard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6553698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Standard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286862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160E72-CB3B-4B35-B991-A52F0E9D9B5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09600" y="5887064"/>
            <a:ext cx="10972800" cy="258096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601710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image" Target="../media/image2.pn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11379200" y="6324600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A916C17-A3B0-4CE4-88CA-9129F443D2C0}" type="slidenum">
              <a:rPr lang="en-US" smtClean="0"/>
              <a:pPr algn="ctr"/>
              <a:t>‹#›</a:t>
            </a:fld>
            <a:endParaRPr lang="en-US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B82A81E1-3619-4A2C-AB88-C7D0762594CD}"/>
              </a:ext>
            </a:extLst>
          </p:cNvPr>
          <p:cNvPicPr>
            <a:picLocks noChangeAspect="1"/>
          </p:cNvPicPr>
          <p:nvPr userDrawn="1"/>
        </p:nvPicPr>
        <p:blipFill>
          <a:blip r:embed="rId6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103160"/>
            <a:ext cx="1375575" cy="567426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0B594A5E-2439-4755-BAA8-30F12FADD3C7}"/>
              </a:ext>
            </a:extLst>
          </p:cNvPr>
          <p:cNvPicPr>
            <a:picLocks noChangeAspect="1"/>
          </p:cNvPicPr>
          <p:nvPr userDrawn="1"/>
        </p:nvPicPr>
        <p:blipFill>
          <a:blip r:embed="rId6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4908" y="70999"/>
            <a:ext cx="843402" cy="84340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649" r:id="rId3"/>
    <p:sldLayoutId id="2147483720" r:id="rId4"/>
    <p:sldLayoutId id="2147483652" r:id="rId5"/>
    <p:sldLayoutId id="2147483750" r:id="rId6"/>
    <p:sldLayoutId id="2147483718" r:id="rId7"/>
    <p:sldLayoutId id="2147483650" r:id="rId8"/>
    <p:sldLayoutId id="2147483721" r:id="rId9"/>
    <p:sldLayoutId id="2147483723" r:id="rId10"/>
    <p:sldLayoutId id="2147483716" r:id="rId11"/>
    <p:sldLayoutId id="2147483722" r:id="rId12"/>
    <p:sldLayoutId id="2147483748" r:id="rId13"/>
    <p:sldLayoutId id="2147483749" r:id="rId14"/>
    <p:sldLayoutId id="2147483717" r:id="rId15"/>
    <p:sldLayoutId id="2147483719" r:id="rId16"/>
    <p:sldLayoutId id="2147483725" r:id="rId17"/>
    <p:sldLayoutId id="2147483726" r:id="rId18"/>
    <p:sldLayoutId id="2147483727" r:id="rId19"/>
    <p:sldLayoutId id="2147483724" r:id="rId20"/>
    <p:sldLayoutId id="2147483651" r:id="rId21"/>
    <p:sldLayoutId id="2147483712" r:id="rId22"/>
    <p:sldLayoutId id="2147483713" r:id="rId23"/>
    <p:sldLayoutId id="2147483728" r:id="rId24"/>
    <p:sldLayoutId id="2147483707" r:id="rId25"/>
    <p:sldLayoutId id="2147483709" r:id="rId26"/>
    <p:sldLayoutId id="2147483730" r:id="rId27"/>
    <p:sldLayoutId id="2147483700" r:id="rId28"/>
    <p:sldLayoutId id="2147483731" r:id="rId29"/>
    <p:sldLayoutId id="2147483732" r:id="rId30"/>
    <p:sldLayoutId id="2147483689" r:id="rId31"/>
    <p:sldLayoutId id="2147483733" r:id="rId32"/>
    <p:sldLayoutId id="2147483734" r:id="rId33"/>
    <p:sldLayoutId id="2147483679" r:id="rId34"/>
    <p:sldLayoutId id="2147483735" r:id="rId35"/>
    <p:sldLayoutId id="2147483736" r:id="rId36"/>
    <p:sldLayoutId id="2147483684" r:id="rId37"/>
    <p:sldLayoutId id="2147483737" r:id="rId38"/>
    <p:sldLayoutId id="2147483738" r:id="rId39"/>
    <p:sldLayoutId id="2147483741" r:id="rId40"/>
    <p:sldLayoutId id="2147483742" r:id="rId41"/>
    <p:sldLayoutId id="2147483743" r:id="rId42"/>
    <p:sldLayoutId id="2147483744" r:id="rId43"/>
    <p:sldLayoutId id="2147483745" r:id="rId44"/>
    <p:sldLayoutId id="2147483747" r:id="rId45"/>
    <p:sldLayoutId id="2147483729" r:id="rId46"/>
    <p:sldLayoutId id="2147483686" r:id="rId47"/>
    <p:sldLayoutId id="2147483711" r:id="rId48"/>
    <p:sldLayoutId id="2147483739" r:id="rId49"/>
    <p:sldLayoutId id="2147483688" r:id="rId50"/>
    <p:sldLayoutId id="2147483740" r:id="rId51"/>
    <p:sldLayoutId id="2147483694" r:id="rId52"/>
    <p:sldLayoutId id="2147483687" r:id="rId53"/>
    <p:sldLayoutId id="2147483746" r:id="rId54"/>
    <p:sldLayoutId id="2147483701" r:id="rId55"/>
    <p:sldLayoutId id="2147483702" r:id="rId56"/>
    <p:sldLayoutId id="2147483703" r:id="rId57"/>
    <p:sldLayoutId id="2147483704" r:id="rId58"/>
    <p:sldLayoutId id="2147483751" r:id="rId59"/>
    <p:sldLayoutId id="2147483752" r:id="rId60"/>
    <p:sldLayoutId id="2147483753" r:id="rId61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─"/>
        <a:defRPr sz="2800">
          <a:solidFill>
            <a:srgbClr val="0066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+"/>
        <a:defRPr sz="2800">
          <a:solidFill>
            <a:srgbClr val="0066F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66FF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superdatascience.com/pages/machine-learning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E3612-16D3-622A-7FFF-F636EC5E52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rgbClr val="0066FF"/>
                </a:solidFill>
              </a:rPr>
              <a:t>SIMPLE LINEAR REGRESSION</a:t>
            </a:r>
            <a:r>
              <a:rPr lang="en-US"/>
              <a:t/>
            </a:r>
            <a:br>
              <a:rPr lang="en-US"/>
            </a:br>
            <a:r>
              <a:rPr lang="en-US"/>
              <a:t>HỒI QUI TUYẾN TÍNH Đ</a:t>
            </a:r>
            <a:r>
              <a:rPr lang="vi-VN"/>
              <a:t>Ơ</a:t>
            </a:r>
            <a:r>
              <a:rPr lang="en-US"/>
              <a:t>N BIẾN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D9C513-AD71-9FA8-DCD3-EF6738328A0A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 defTabSz="-13871574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KS. Quan Chí Khánh An</a:t>
            </a:r>
          </a:p>
          <a:p>
            <a:pPr defTabSz="-13871574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rgbClr val="FF0000"/>
                </a:solidFill>
              </a:rPr>
              <a:t>KS. Lê Ngọc Huy</a:t>
            </a:r>
          </a:p>
          <a:p>
            <a:pPr defTabSz="-13871574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CN. Bùi Cao Doanh</a:t>
            </a:r>
          </a:p>
          <a:p>
            <a:pPr defTabSz="-13871574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rgbClr val="FF0000"/>
                </a:solidFill>
              </a:rPr>
              <a:t>CN. Nguyễn Trọng Thuận</a:t>
            </a:r>
          </a:p>
          <a:p>
            <a:pPr defTabSz="-13871574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KS. Phan Vĩnh Long</a:t>
            </a:r>
          </a:p>
          <a:p>
            <a:pPr defTabSz="-13871574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rgbClr val="FF0000"/>
                </a:solidFill>
              </a:rPr>
              <a:t>KS. Nguyễn Cường Phát</a:t>
            </a:r>
          </a:p>
          <a:p>
            <a:pPr defTabSz="-13871574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ThS. Nguyễn Hoàng Ngân</a:t>
            </a:r>
          </a:p>
          <a:p>
            <a:pPr defTabSz="-13871574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rgbClr val="FF0000"/>
                </a:solidFill>
              </a:rPr>
              <a:t>KS. Hồ Thái Ngọc</a:t>
            </a:r>
          </a:p>
          <a:p>
            <a:pPr defTabSz="-13871574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ThS. Đỗ Văn Tiến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6475D-F6A4-3080-6B47-C6E6C22C81F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/>
              <a:t>Nguyễn Hoàng Yến Như</a:t>
            </a:r>
          </a:p>
          <a:p>
            <a:r>
              <a:rPr lang="en-US">
                <a:solidFill>
                  <a:srgbClr val="FF0000"/>
                </a:solidFill>
              </a:rPr>
              <a:t>Nguyễn Trần Phúc Nghi</a:t>
            </a:r>
          </a:p>
          <a:p>
            <a:r>
              <a:rPr lang="en-US"/>
              <a:t>Nguyễn Trần Phúc An</a:t>
            </a:r>
          </a:p>
          <a:p>
            <a:r>
              <a:rPr lang="en-US">
                <a:solidFill>
                  <a:srgbClr val="FF0000"/>
                </a:solidFill>
              </a:rPr>
              <a:t>Nguyễn Đức Anh Phúc</a:t>
            </a:r>
          </a:p>
          <a:p>
            <a:r>
              <a:rPr lang="en-US"/>
              <a:t>Trịnh Thị Thanh Trúc</a:t>
            </a:r>
          </a:p>
          <a:p>
            <a:r>
              <a:rPr lang="en-US"/>
              <a:t>KS. Cao Bá Kiệt</a:t>
            </a:r>
          </a:p>
          <a:p>
            <a:endParaRPr lang="en-US">
              <a:solidFill>
                <a:srgbClr val="FF0000"/>
              </a:solidFill>
            </a:endParaRP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D686E-4114-4A0E-1FEE-7584196A67B6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/>
              <a:t>ThS. Nguyễn Hoàn Mỹ</a:t>
            </a:r>
          </a:p>
          <a:p>
            <a:r>
              <a:rPr lang="en-US">
                <a:solidFill>
                  <a:srgbClr val="FF0000"/>
                </a:solidFill>
              </a:rPr>
              <a:t>ThS. Dương Phi Long</a:t>
            </a:r>
          </a:p>
          <a:p>
            <a:r>
              <a:rPr lang="en-US"/>
              <a:t>ThS. Trương Quốc Dũng </a:t>
            </a:r>
          </a:p>
          <a:p>
            <a:r>
              <a:rPr lang="en-US">
                <a:solidFill>
                  <a:srgbClr val="FF0000"/>
                </a:solidFill>
              </a:rPr>
              <a:t>ThS. Nguyễn Thành Hiệp</a:t>
            </a:r>
          </a:p>
          <a:p>
            <a:r>
              <a:rPr lang="en-US"/>
              <a:t>ThS. Nguyễn Võ Đăng Khoa</a:t>
            </a:r>
          </a:p>
          <a:p>
            <a:r>
              <a:rPr lang="en-US">
                <a:solidFill>
                  <a:srgbClr val="FF0000"/>
                </a:solidFill>
              </a:rPr>
              <a:t>ThS. Võ Duy Nguyên</a:t>
            </a:r>
          </a:p>
          <a:p>
            <a:r>
              <a:rPr lang="en-US"/>
              <a:t>TS. Nguyễn Văn Tâm</a:t>
            </a:r>
          </a:p>
          <a:p>
            <a:r>
              <a:rPr lang="en-US">
                <a:solidFill>
                  <a:srgbClr val="FF0000"/>
                </a:solidFill>
              </a:rPr>
              <a:t>ThS. Trần Việt Thu Phương</a:t>
            </a:r>
          </a:p>
          <a:p>
            <a:r>
              <a:rPr lang="en-US"/>
              <a:t>TS. Nguyễn Tấn Trần Minh Khang</a:t>
            </a:r>
            <a:endParaRPr lang="en-US" sz="700"/>
          </a:p>
        </p:txBody>
      </p:sp>
    </p:spTree>
    <p:extLst>
      <p:ext uri="{BB962C8B-B14F-4D97-AF65-F5344CB8AC3E}">
        <p14:creationId xmlns:p14="http://schemas.microsoft.com/office/powerpoint/2010/main" val="26523486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EAA859-1602-468E-B8DD-4B66A4D18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HỒI QUY TUYẾN TÍNH Đ</a:t>
            </a:r>
            <a:r>
              <a:rPr lang="vi-VN"/>
              <a:t>Ơ</a:t>
            </a:r>
            <a:r>
              <a:rPr lang="en-US"/>
              <a:t>N BIẾN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878A73-3686-4D38-8B1E-54392C3891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132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5FB14-2600-40FB-9A5B-BE482EA30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Mô hình hồi quy tuyến tính đơn biến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BFFB9A-2310-4D4D-92E9-49B0CCA723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noFill/>
            </p:spPr>
            <p:txBody>
              <a:bodyPr/>
              <a:lstStyle/>
              <a:p>
                <a:pPr algn="just"/>
                <a:r>
                  <a:rPr lang="en-CA" altLang="en-US" sz="3200"/>
                  <a:t>Mô hình hồi quy tuyến tính đơn giản là hàm số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latin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en-CA" altLang="en-US" sz="3200"/>
                  <a:t> có dạng: </a:t>
                </a:r>
                <a:endParaRPr lang="en-US" altLang="en-US" sz="3200" b="0" i="1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algn="just"/>
                <a:r>
                  <a:rPr lang="en-US" sz="3200"/>
                  <a:t>Trong đó:</a:t>
                </a:r>
              </a:p>
              <a:p>
                <a:pPr lvl="1" algn="just"/>
                <a:r>
                  <a:rPr lang="en-US" sz="3200">
                    <a:solidFill>
                      <a:srgbClr val="FF0000"/>
                    </a:solidFill>
                  </a:rPr>
                  <a:t>Biến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>
                    <a:solidFill>
                      <a:srgbClr val="FF0000"/>
                    </a:solidFill>
                  </a:rPr>
                  <a:t> được gọi biến độc lập.</a:t>
                </a:r>
              </a:p>
              <a:p>
                <a:pPr lvl="1" algn="just"/>
                <a:r>
                  <a:rPr lang="en-US" sz="3200"/>
                  <a:t>Biến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200"/>
                  <a:t> đ</a:t>
                </a:r>
                <a:r>
                  <a:rPr lang="vi-VN" sz="3200"/>
                  <a:t>ư</a:t>
                </a:r>
                <a:r>
                  <a:rPr lang="en-US" sz="3200"/>
                  <a:t>ợc gọi là biến phụ thuộc </a:t>
                </a:r>
              </a:p>
              <a:p>
                <a:pPr marL="457200" lvl="1" indent="0" algn="just">
                  <a:buNone/>
                </a:pPr>
                <a:r>
                  <a:rPr lang="en-US" sz="3200">
                    <a:solidFill>
                      <a:srgbClr val="FF0000"/>
                    </a:solidFill>
                  </a:rPr>
                  <a:t>(biến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200">
                    <a:solidFill>
                      <a:srgbClr val="FF0000"/>
                    </a:solidFill>
                  </a:rPr>
                  <a:t> phụ thuộc vào biến độc lập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>
                    <a:solidFill>
                      <a:srgbClr val="FF0000"/>
                    </a:solidFill>
                  </a:rPr>
                  <a:t>).</a:t>
                </a:r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BFFB9A-2310-4D4D-92E9-49B0CCA723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66497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5FB14-2600-40FB-9A5B-BE482EA30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Mô hình hồi quy tuyến tính đơn biến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BFFB9A-2310-4D4D-92E9-49B0CCA723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CA" altLang="en-US" sz="3200"/>
                  <a:t>Mô hình hồi quy tuyến tính đơn giản là hàm số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latin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en-CA" altLang="en-US" sz="3200"/>
                  <a:t> có dạng: </a:t>
                </a:r>
                <a:endParaRPr lang="en-US" altLang="en-US" sz="3200" b="0" i="1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algn="just"/>
                <a:r>
                  <a:rPr lang="en-US" sz="3200"/>
                  <a:t>Trong đó:</a:t>
                </a: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 và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 </a:t>
                </a:r>
                <a:r>
                  <a:rPr lang="en-US" sz="3200">
                    <a:solidFill>
                      <a:srgbClr val="FF0000"/>
                    </a:solidFill>
                  </a:rPr>
                  <a:t>được gọi là các tham số của mô hình. </a:t>
                </a:r>
              </a:p>
              <a:p>
                <a:pPr lvl="1" algn="just"/>
                <a:r>
                  <a:rPr lang="en-US" sz="3200">
                    <a:solidFill>
                      <a:srgbClr val="0066FF"/>
                    </a:solidFill>
                  </a:rPr>
                  <a:t>Các tham số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32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3200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sz="32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>
                    <a:solidFill>
                      <a:srgbClr val="0066FF"/>
                    </a:solidFill>
                  </a:rPr>
                  <a:t> và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32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3200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sz="32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0066FF"/>
                    </a:solidFill>
                  </a:rPr>
                  <a:t> </a:t>
                </a:r>
                <a:r>
                  <a:rPr lang="en-US" sz="3200">
                    <a:solidFill>
                      <a:srgbClr val="0066FF"/>
                    </a:solidFill>
                  </a:rPr>
                  <a:t>không được biết trước. </a:t>
                </a:r>
              </a:p>
              <a:p>
                <a:pPr lvl="1" algn="just"/>
                <a:r>
                  <a:rPr lang="en-US" sz="3200">
                    <a:solidFill>
                      <a:srgbClr val="FF0000"/>
                    </a:solidFill>
                  </a:rPr>
                  <a:t>Các tham số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>
                    <a:solidFill>
                      <a:srgbClr val="FF0000"/>
                    </a:solidFill>
                  </a:rPr>
                  <a:t> và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>
                    <a:solidFill>
                      <a:srgbClr val="FF0000"/>
                    </a:solidFill>
                  </a:rPr>
                  <a:t> sẽ được ước lượng dựa vào dữ liệu (we estimate them from data). </a:t>
                </a:r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BFFB9A-2310-4D4D-92E9-49B0CCA723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 r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88696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0F2C-6334-4095-9A6D-EC6EB469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Mô hình hồi quy tuyến tính đơn biến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EB7E3A-04FD-4D02-BB0B-6A9C6E103E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CA" altLang="en-US" sz="320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Dự báo</a:t>
                </a:r>
                <a:r>
                  <a:rPr lang="en-CA" altLang="en-US" sz="3200"/>
                  <a:t> với mô hình hồi quy tuyến tính: </a:t>
                </a:r>
                <a:endParaRPr lang="en-US" altLang="en-US" sz="3200" b="0" i="1">
                  <a:latin typeface="Cambria Math" panose="02040503050406030204" pitchFamily="18" charset="0"/>
                </a:endParaRPr>
              </a:p>
              <a:p>
                <a:pPr marL="1371600" lvl="3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algn="just"/>
                <a:r>
                  <a:rPr lang="en-US" sz="3200"/>
                  <a:t>Trong đó:</a:t>
                </a: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 is the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 intercept of the line</a:t>
                </a: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320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3200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sz="32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0066FF"/>
                    </a:solidFill>
                  </a:rPr>
                  <a:t> is the slope of the line.</a:t>
                </a:r>
              </a:p>
              <a:p>
                <a:pPr lvl="1" algn="just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 is </a:t>
                </a:r>
                <a:r>
                  <a:rPr lang="en-US" sz="3200">
                    <a:solidFill>
                      <a:srgbClr val="FF0000"/>
                    </a:solidFill>
                  </a:rPr>
                  <a:t>the estimatd </a:t>
                </a:r>
                <a:r>
                  <a:rPr lang="en-US" sz="3200" dirty="0">
                    <a:solidFill>
                      <a:srgbClr val="FF0000"/>
                    </a:solidFill>
                  </a:rPr>
                  <a:t>value of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 for a given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 </a:t>
                </a:r>
                <a:r>
                  <a:rPr lang="en-US" sz="3200">
                    <a:solidFill>
                      <a:srgbClr val="FF0000"/>
                    </a:solidFill>
                  </a:rPr>
                  <a:t>value.</a:t>
                </a:r>
              </a:p>
              <a:p>
                <a:pPr lvl="1" algn="just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3200" dirty="0">
                    <a:solidFill>
                      <a:srgbClr val="0066FF"/>
                    </a:solidFill>
                  </a:rPr>
                  <a:t> </a:t>
                </a:r>
                <a:r>
                  <a:rPr lang="en-US" sz="3200">
                    <a:solidFill>
                      <a:srgbClr val="0066FF"/>
                    </a:solidFill>
                  </a:rPr>
                  <a:t>giá trị dự báo khi biết giá trị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>
                    <a:solidFill>
                      <a:srgbClr val="0066FF"/>
                    </a:solidFill>
                  </a:rPr>
                  <a:t>.</a:t>
                </a: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EB7E3A-04FD-4D02-BB0B-6A9C6E103E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74327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FF86A-DE68-4DAA-A1F3-67666698F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Mô hình hồi quy tuyến tính đơn biến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5EFC51-07DA-458D-93CB-432BE200EC3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algn="just"/>
                <a:r>
                  <a:rPr lang="en-US" dirty="0"/>
                  <a:t>Slope for the Estimated Regression Equation.</a:t>
                </a:r>
              </a:p>
              <a:p>
                <a:pPr marL="914400" lvl="3" indent="0" algn="just">
                  <a:spcBef>
                    <a:spcPts val="18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̄"/>
                                  <m:ctrlP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̄"/>
                                  <m:ctrlP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̄"/>
                                  <m:ctrlP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i="0" smtClean="0">
                        <a:latin typeface="Cambria Math" panose="02040503050406030204" pitchFamily="18" charset="0"/>
                      </a:rPr>
                      <m:t>Intercept</m:t>
                    </m:r>
                  </m:oMath>
                </a14:m>
                <a:r>
                  <a:rPr lang="en-US" dirty="0"/>
                  <a:t> for the Estimated Regression Equation.</a:t>
                </a:r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91440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̄"/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5EFC51-07DA-458D-93CB-432BE200EC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039" t="-1482" r="-2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9F0F2E6-5DB3-47FC-B115-31BADD89B6C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algn="just"/>
                <a:r>
                  <a:rPr lang="en-US" dirty="0"/>
                  <a:t>Where:</a:t>
                </a: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 = value of independent variable for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𝑖𝑡h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 observation</a:t>
                </a: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= value of dependent variable for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𝑖𝑡h</m:t>
                    </m:r>
                  </m:oMath>
                </a14:m>
                <a:r>
                  <a:rPr lang="en-US" sz="2800" dirty="0"/>
                  <a:t> observation</a:t>
                </a:r>
              </a:p>
              <a:p>
                <a:pPr lvl="1" algn="just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 = mean value for independent variable</a:t>
                </a:r>
              </a:p>
              <a:p>
                <a:pPr lvl="1" algn="just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 dirty="0"/>
                  <a:t> = mean value for dependent variable.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9F0F2E6-5DB3-47FC-B115-31BADD89B6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039" t="-1482" r="-2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43402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EAA859-1602-468E-B8DD-4B66A4D18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ỨNG DỤNG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878A73-3686-4D38-8B1E-54392C3891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654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6C2EB-F634-4D2A-B273-78E254EC4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DA84D-9843-4951-9CC9-7B9F8B23A7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/>
              <a:t>Example:  Reed </a:t>
            </a:r>
            <a:r>
              <a:rPr lang="en-US" sz="2800"/>
              <a:t>Auto Sales</a:t>
            </a:r>
          </a:p>
          <a:p>
            <a:pPr algn="just"/>
            <a:r>
              <a:rPr lang="en-US" sz="2800">
                <a:solidFill>
                  <a:srgbClr val="FF0000"/>
                </a:solidFill>
              </a:rPr>
              <a:t>Reed </a:t>
            </a:r>
            <a:r>
              <a:rPr lang="en-US" sz="2800" dirty="0">
                <a:solidFill>
                  <a:srgbClr val="FF0000"/>
                </a:solidFill>
              </a:rPr>
              <a:t>Auto periodically has a special week-long sale.</a:t>
            </a:r>
            <a:r>
              <a:rPr lang="en-US" sz="2800" dirty="0"/>
              <a:t>  As part of the advertising campaign Reed runs one or more television commercials during the weekend preceding the </a:t>
            </a:r>
            <a:r>
              <a:rPr lang="en-US" sz="2800"/>
              <a:t>sale. </a:t>
            </a:r>
            <a:r>
              <a:rPr lang="en-US" sz="2800">
                <a:solidFill>
                  <a:srgbClr val="FF0000"/>
                </a:solidFill>
              </a:rPr>
              <a:t>Data </a:t>
            </a:r>
            <a:r>
              <a:rPr lang="en-US" sz="2800" dirty="0">
                <a:solidFill>
                  <a:srgbClr val="FF0000"/>
                </a:solidFill>
              </a:rPr>
              <a:t>from a sample of 5 previous sales are shown on the next </a:t>
            </a:r>
            <a:r>
              <a:rPr lang="en-US" sz="2800">
                <a:solidFill>
                  <a:srgbClr val="FF0000"/>
                </a:solidFill>
              </a:rPr>
              <a:t>slide.</a:t>
            </a:r>
            <a:endParaRPr 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247A61CF-423F-4670-A204-931630B07606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307167166"/>
                  </p:ext>
                </p:extLst>
              </p:nvPr>
            </p:nvGraphicFramePr>
            <p:xfrm>
              <a:off x="6197600" y="1213905"/>
              <a:ext cx="5994399" cy="5655384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920349">
                      <a:extLst>
                        <a:ext uri="{9D8B030D-6E8A-4147-A177-3AD203B41FA5}">
                          <a16:colId xmlns:a16="http://schemas.microsoft.com/office/drawing/2014/main" val="4094416094"/>
                        </a:ext>
                      </a:extLst>
                    </a:gridCol>
                    <a:gridCol w="3074050">
                      <a:extLst>
                        <a:ext uri="{9D8B030D-6E8A-4147-A177-3AD203B41FA5}">
                          <a16:colId xmlns:a16="http://schemas.microsoft.com/office/drawing/2014/main" val="2794724035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Number of TV Ads(x)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Number of Cars Sold(y)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2910248"/>
                      </a:ext>
                    </a:extLst>
                  </a:tr>
                  <a:tr h="59763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2231010"/>
                      </a:ext>
                    </a:extLst>
                  </a:tr>
                  <a:tr h="59763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1207821"/>
                      </a:ext>
                    </a:extLst>
                  </a:tr>
                  <a:tr h="59763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9824293"/>
                      </a:ext>
                    </a:extLst>
                  </a:tr>
                  <a:tr h="59763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6660706"/>
                      </a:ext>
                    </a:extLst>
                  </a:tr>
                  <a:tr h="59763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27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2863117"/>
                      </a:ext>
                    </a:extLst>
                  </a:tr>
                  <a:tr h="10504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nary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=10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nary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=100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1068221"/>
                      </a:ext>
                    </a:extLst>
                  </a:tr>
                  <a:tr h="59763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=20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91907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247A61CF-423F-4670-A204-931630B07606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307167166"/>
                  </p:ext>
                </p:extLst>
              </p:nvPr>
            </p:nvGraphicFramePr>
            <p:xfrm>
              <a:off x="6197600" y="1213905"/>
              <a:ext cx="5994399" cy="5655384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920349">
                      <a:extLst>
                        <a:ext uri="{9D8B030D-6E8A-4147-A177-3AD203B41FA5}">
                          <a16:colId xmlns:a16="http://schemas.microsoft.com/office/drawing/2014/main" val="4094416094"/>
                        </a:ext>
                      </a:extLst>
                    </a:gridCol>
                    <a:gridCol w="3074050">
                      <a:extLst>
                        <a:ext uri="{9D8B030D-6E8A-4147-A177-3AD203B41FA5}">
                          <a16:colId xmlns:a16="http://schemas.microsoft.com/office/drawing/2014/main" val="2794724035"/>
                        </a:ext>
                      </a:extLst>
                    </a:gridCol>
                  </a:tblGrid>
                  <a:tr h="944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Number of TV Ads(x)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Number of Cars Sold(y)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2910248"/>
                      </a:ext>
                    </a:extLst>
                  </a:tr>
                  <a:tr h="5976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9" t="-168367" r="-106472" b="-6908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5050" t="-168367" r="-990" b="-6908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2231010"/>
                      </a:ext>
                    </a:extLst>
                  </a:tr>
                  <a:tr h="5976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9" t="-268367" r="-106472" b="-5908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5050" t="-268367" r="-990" b="-5908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1207821"/>
                      </a:ext>
                    </a:extLst>
                  </a:tr>
                  <a:tr h="5976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9" t="-368367" r="-106472" b="-4908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5050" t="-368367" r="-990" b="-4908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9824293"/>
                      </a:ext>
                    </a:extLst>
                  </a:tr>
                  <a:tr h="5976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9" t="-468367" r="-106472" b="-3908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5050" t="-468367" r="-990" b="-3908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6660706"/>
                      </a:ext>
                    </a:extLst>
                  </a:tr>
                  <a:tr h="5976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9" t="-568367" r="-106472" b="-2908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5050" t="-568367" r="-990" b="-2908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2863117"/>
                      </a:ext>
                    </a:extLst>
                  </a:tr>
                  <a:tr h="11247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9" t="-354054" r="-106472" b="-540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5050" t="-354054" r="-990" b="-540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1068221"/>
                      </a:ext>
                    </a:extLst>
                  </a:tr>
                  <a:tr h="5976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9" t="-857143" r="-106472" b="-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5050" t="-857143" r="-990" b="-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91907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541410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247A61CF-423F-4670-A204-931630B07606}"/>
                  </a:ext>
                </a:extLst>
              </p:cNvPr>
              <p:cNvGraphicFramePr>
                <a:graphicFrameLocks noGrp="1"/>
              </p:cNvGraphicFramePr>
              <p:nvPr>
                <p:ph idx="4294967295"/>
                <p:extLst>
                  <p:ext uri="{D42A27DB-BD31-4B8C-83A1-F6EECF244321}">
                    <p14:modId xmlns:p14="http://schemas.microsoft.com/office/powerpoint/2010/main" val="4253353856"/>
                  </p:ext>
                </p:extLst>
              </p:nvPr>
            </p:nvGraphicFramePr>
            <p:xfrm>
              <a:off x="0" y="0"/>
              <a:ext cx="12192000" cy="6859032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046591">
                      <a:extLst>
                        <a:ext uri="{9D8B030D-6E8A-4147-A177-3AD203B41FA5}">
                          <a16:colId xmlns:a16="http://schemas.microsoft.com/office/drawing/2014/main" val="4094416094"/>
                        </a:ext>
                      </a:extLst>
                    </a:gridCol>
                    <a:gridCol w="2068209">
                      <a:extLst>
                        <a:ext uri="{9D8B030D-6E8A-4147-A177-3AD203B41FA5}">
                          <a16:colId xmlns:a16="http://schemas.microsoft.com/office/drawing/2014/main" val="2794724035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465330348"/>
                        </a:ext>
                      </a:extLst>
                    </a:gridCol>
                    <a:gridCol w="1600200">
                      <a:extLst>
                        <a:ext uri="{9D8B030D-6E8A-4147-A177-3AD203B41FA5}">
                          <a16:colId xmlns:a16="http://schemas.microsoft.com/office/drawing/2014/main" val="3357687471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4157414962"/>
                        </a:ext>
                      </a:extLst>
                    </a:gridCol>
                    <a:gridCol w="2209800">
                      <a:extLst>
                        <a:ext uri="{9D8B030D-6E8A-4147-A177-3AD203B41FA5}">
                          <a16:colId xmlns:a16="http://schemas.microsoft.com/office/drawing/2014/main" val="1869869456"/>
                        </a:ext>
                      </a:extLst>
                    </a:gridCol>
                  </a:tblGrid>
                  <a:tr h="14534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Number of TV Ads(x)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Number of Cars Sold(y)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8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̄"/>
                                        <m:ctrlPr>
                                          <a:rPr lang="en-US" sz="2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̄"/>
                                    <m:ctrl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8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̄"/>
                                        <m:ctrlPr>
                                          <a:rPr lang="en-US" sz="2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  <m:r>
                                  <a:rPr lang="en-US" sz="28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̄"/>
                                    <m:ctrl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̄"/>
                                    <m:ctrl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sSup>
                                  <m:sSupPr>
                                    <m:ctrl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42910248"/>
                      </a:ext>
                    </a:extLst>
                  </a:tr>
                  <a:tr h="74498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i="1" dirty="0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72231010"/>
                      </a:ext>
                    </a:extLst>
                  </a:tr>
                  <a:tr h="74498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i="1" dirty="0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21207821"/>
                      </a:ext>
                    </a:extLst>
                  </a:tr>
                  <a:tr h="74498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i="1" dirty="0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99824293"/>
                      </a:ext>
                    </a:extLst>
                  </a:tr>
                  <a:tr h="74498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i="1" dirty="0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46660706"/>
                      </a:ext>
                    </a:extLst>
                  </a:tr>
                  <a:tr h="74498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i="1" dirty="0" smtClean="0">
                                    <a:latin typeface="Cambria Math" panose="02040503050406030204" pitchFamily="18" charset="0"/>
                                  </a:rPr>
                                  <m:t>27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02863117"/>
                      </a:ext>
                    </a:extLst>
                  </a:tr>
                  <a:tr h="11236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nary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=10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nary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=100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 rowSpan="2" grid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d>
                                      <m:d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80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2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</m:d>
                                    <m: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̄"/>
                                        <m:ctrlP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=20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rowSpan="2"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/>
                        </a:p>
                      </a:txBody>
                      <a:tcPr anchor="ctr"/>
                    </a:tc>
                    <a:tc rowSpan="2"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̄"/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sSup>
                                      <m:sSup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nor/>
                                      </m:rPr>
                                      <a:rPr lang="en-US" sz="2400" dirty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nary>
                                <m:r>
                                  <a:rPr lang="en-US" sz="2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01068221"/>
                      </a:ext>
                    </a:extLst>
                  </a:tr>
                  <a:tr h="55592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=20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91907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247A61CF-423F-4670-A204-931630B07606}"/>
                  </a:ext>
                </a:extLst>
              </p:cNvPr>
              <p:cNvGraphicFramePr>
                <a:graphicFrameLocks noGrp="1"/>
              </p:cNvGraphicFramePr>
              <p:nvPr>
                <p:ph idx="4294967295"/>
                <p:extLst>
                  <p:ext uri="{D42A27DB-BD31-4B8C-83A1-F6EECF244321}">
                    <p14:modId xmlns:p14="http://schemas.microsoft.com/office/powerpoint/2010/main" val="4253353856"/>
                  </p:ext>
                </p:extLst>
              </p:nvPr>
            </p:nvGraphicFramePr>
            <p:xfrm>
              <a:off x="0" y="0"/>
              <a:ext cx="12192000" cy="6859032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046591">
                      <a:extLst>
                        <a:ext uri="{9D8B030D-6E8A-4147-A177-3AD203B41FA5}">
                          <a16:colId xmlns:a16="http://schemas.microsoft.com/office/drawing/2014/main" val="4094416094"/>
                        </a:ext>
                      </a:extLst>
                    </a:gridCol>
                    <a:gridCol w="2068209">
                      <a:extLst>
                        <a:ext uri="{9D8B030D-6E8A-4147-A177-3AD203B41FA5}">
                          <a16:colId xmlns:a16="http://schemas.microsoft.com/office/drawing/2014/main" val="2794724035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465330348"/>
                        </a:ext>
                      </a:extLst>
                    </a:gridCol>
                    <a:gridCol w="1600200">
                      <a:extLst>
                        <a:ext uri="{9D8B030D-6E8A-4147-A177-3AD203B41FA5}">
                          <a16:colId xmlns:a16="http://schemas.microsoft.com/office/drawing/2014/main" val="3357687471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4157414962"/>
                        </a:ext>
                      </a:extLst>
                    </a:gridCol>
                    <a:gridCol w="2209800">
                      <a:extLst>
                        <a:ext uri="{9D8B030D-6E8A-4147-A177-3AD203B41FA5}">
                          <a16:colId xmlns:a16="http://schemas.microsoft.com/office/drawing/2014/main" val="1869869456"/>
                        </a:ext>
                      </a:extLst>
                    </a:gridCol>
                  </a:tblGrid>
                  <a:tr h="14534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Number of TV Ads(x)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Number of Cars Sold(y)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0800" t="-1674" r="-432000" b="-37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52471" t="-1674" r="-310646" b="-37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4444" t="-1674" r="-81556" b="-37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53039" t="-1674" r="-1381" b="-3719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2910248"/>
                      </a:ext>
                    </a:extLst>
                  </a:tr>
                  <a:tr h="74498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95" t="-199180" r="-496726" b="-6286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9705" t="-199180" r="-392330" b="-6286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0800" t="-199180" r="-432000" b="-6286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52471" t="-199180" r="-310646" b="-6286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4444" t="-199180" r="-81556" b="-6286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53039" t="-199180" r="-1381" b="-6286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2231010"/>
                      </a:ext>
                    </a:extLst>
                  </a:tr>
                  <a:tr h="74498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95" t="-299180" r="-496726" b="-5286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9705" t="-299180" r="-392330" b="-5286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0800" t="-299180" r="-432000" b="-5286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52471" t="-299180" r="-310646" b="-5286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4444" t="-299180" r="-81556" b="-5286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53039" t="-299180" r="-1381" b="-5286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1207821"/>
                      </a:ext>
                    </a:extLst>
                  </a:tr>
                  <a:tr h="74498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95" t="-395935" r="-496726" b="-424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9705" t="-395935" r="-392330" b="-424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0800" t="-395935" r="-432000" b="-424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52471" t="-395935" r="-310646" b="-424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4444" t="-395935" r="-81556" b="-424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53039" t="-395935" r="-1381" b="-424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9824293"/>
                      </a:ext>
                    </a:extLst>
                  </a:tr>
                  <a:tr h="74498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95" t="-500000" r="-496726" b="-3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9705" t="-500000" r="-392330" b="-3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0800" t="-500000" r="-432000" b="-3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52471" t="-500000" r="-310646" b="-3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4444" t="-500000" r="-81556" b="-3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53039" t="-500000" r="-1381" b="-327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6660706"/>
                      </a:ext>
                    </a:extLst>
                  </a:tr>
                  <a:tr h="74498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95" t="-600000" r="-496726" b="-2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9705" t="-600000" r="-392330" b="-2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0800" t="-600000" r="-432000" b="-2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52471" t="-600000" r="-310646" b="-2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4444" t="-600000" r="-81556" b="-2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53039" t="-600000" r="-1381" b="-227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2863117"/>
                      </a:ext>
                    </a:extLst>
                  </a:tr>
                  <a:tr h="11247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95" t="-461622" r="-496726" b="-502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9705" t="-461622" r="-392330" b="-50270"/>
                          </a:stretch>
                        </a:blipFill>
                      </a:tcPr>
                    </a:tc>
                    <a:tc rowSpan="2"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0301" t="-309420" r="-38110" b="-725"/>
                          </a:stretch>
                        </a:blip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/>
                        </a:p>
                      </a:txBody>
                      <a:tcPr anchor="ctr"/>
                    </a:tc>
                    <a:tc rowSpan="2"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53039" t="-309420" r="-1381" b="-7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1068221"/>
                      </a:ext>
                    </a:extLst>
                  </a:tr>
                  <a:tr h="5559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5" t="-1141758" r="-496726" b="-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9705" t="-1141758" r="-392330" b="-2198"/>
                          </a:stretch>
                        </a:blipFil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91907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02766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70D42-97A1-4901-ABAA-D0902A956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05B3A8-74BF-479D-BC0C-8E30E3741C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dirty="0"/>
                  <a:t>Slope for the Estimated Regression Equation</a:t>
                </a:r>
              </a:p>
              <a:p>
                <a:pPr marL="914400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̄"/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̄"/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̄"/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/>
              </a:p>
              <a:p>
                <a:pPr algn="just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-Intercept for the Estimated Regression Equation</a:t>
                </a:r>
              </a:p>
              <a:p>
                <a:pPr marL="914400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̄"/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̄"/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=20−5(2)=10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Estimated Regression Equation</a:t>
                </a:r>
              </a:p>
              <a:p>
                <a:pPr marL="914400" lvl="3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=10+5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05B3A8-74BF-479D-BC0C-8E30E3741C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74" t="-1482" r="-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D87208CC-BCCD-455A-A162-3D6A0509D3D8}"/>
                  </a:ext>
                </a:extLst>
              </p:cNvPr>
              <p:cNvGraphicFramePr>
                <a:graphicFrameLocks noGrp="1"/>
              </p:cNvGraphicFramePr>
              <p:nvPr>
                <p:ph idx="12"/>
                <p:extLst>
                  <p:ext uri="{D42A27DB-BD31-4B8C-83A1-F6EECF244321}">
                    <p14:modId xmlns:p14="http://schemas.microsoft.com/office/powerpoint/2010/main" val="1071856018"/>
                  </p:ext>
                </p:extLst>
              </p:nvPr>
            </p:nvGraphicFramePr>
            <p:xfrm>
              <a:off x="7162800" y="1600200"/>
              <a:ext cx="4419600" cy="5087112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209800">
                      <a:extLst>
                        <a:ext uri="{9D8B030D-6E8A-4147-A177-3AD203B41FA5}">
                          <a16:colId xmlns:a16="http://schemas.microsoft.com/office/drawing/2014/main" val="2276328518"/>
                        </a:ext>
                      </a:extLst>
                    </a:gridCol>
                    <a:gridCol w="2209800">
                      <a:extLst>
                        <a:ext uri="{9D8B030D-6E8A-4147-A177-3AD203B41FA5}">
                          <a16:colId xmlns:a16="http://schemas.microsoft.com/office/drawing/2014/main" val="243194294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Number of TV Ads(x)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Number of Cars Sold(y)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057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2043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71915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50239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27529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27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10388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nary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=10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nary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=100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21938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D87208CC-BCCD-455A-A162-3D6A0509D3D8}"/>
                  </a:ext>
                </a:extLst>
              </p:cNvPr>
              <p:cNvGraphicFramePr>
                <a:graphicFrameLocks noGrp="1"/>
              </p:cNvGraphicFramePr>
              <p:nvPr>
                <p:ph idx="12"/>
                <p:extLst>
                  <p:ext uri="{D42A27DB-BD31-4B8C-83A1-F6EECF244321}">
                    <p14:modId xmlns:p14="http://schemas.microsoft.com/office/powerpoint/2010/main" val="1071856018"/>
                  </p:ext>
                </p:extLst>
              </p:nvPr>
            </p:nvGraphicFramePr>
            <p:xfrm>
              <a:off x="7162800" y="1600200"/>
              <a:ext cx="4419600" cy="5087112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209800">
                      <a:extLst>
                        <a:ext uri="{9D8B030D-6E8A-4147-A177-3AD203B41FA5}">
                          <a16:colId xmlns:a16="http://schemas.microsoft.com/office/drawing/2014/main" val="2276328518"/>
                        </a:ext>
                      </a:extLst>
                    </a:gridCol>
                    <a:gridCol w="2209800">
                      <a:extLst>
                        <a:ext uri="{9D8B030D-6E8A-4147-A177-3AD203B41FA5}">
                          <a16:colId xmlns:a16="http://schemas.microsoft.com/office/drawing/2014/main" val="2431942943"/>
                        </a:ext>
                      </a:extLst>
                    </a:gridCol>
                  </a:tblGrid>
                  <a:tr h="1371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Number of TV Ads(x)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Number of Cars Sold(y)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05723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51" t="-276471" r="-101102" b="-62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829" t="-276471" r="-1381" b="-62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204341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51" t="-376471" r="-101102" b="-52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829" t="-376471" r="-1381" b="-52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719158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51" t="-476471" r="-101102" b="-42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829" t="-476471" r="-1381" b="-42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502397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51" t="-576471" r="-101102" b="-32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829" t="-576471" r="-1381" b="-32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275294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51" t="-676471" r="-101102" b="-22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829" t="-676471" r="-1381" b="-22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1038833"/>
                      </a:ext>
                    </a:extLst>
                  </a:tr>
                  <a:tr h="11247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51" t="-356757" r="-101102" b="-16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829" t="-356757" r="-1381" b="-16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21938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052112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C256-8FB4-441B-8011-93105CEEC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ĐÁNH GIÁ MÔ HÌNH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4F521-4513-4938-88A4-050284B23A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328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EAA859-1602-468E-B8DD-4B66A4D18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 HỒI QUY TUYẾN TÍNH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878A73-3686-4D38-8B1E-54392C3891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Simple linear regressions</a:t>
            </a:r>
          </a:p>
        </p:txBody>
      </p:sp>
    </p:spTree>
    <p:extLst>
      <p:ext uri="{BB962C8B-B14F-4D97-AF65-F5344CB8AC3E}">
        <p14:creationId xmlns:p14="http://schemas.microsoft.com/office/powerpoint/2010/main" val="32965283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8F117-698D-4A45-83C4-F5508C253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Đánh giá mô hình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DBFE8D-3659-4ADA-B953-D3AFC63504F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>
                  <a:spcBef>
                    <a:spcPts val="0"/>
                  </a:spcBef>
                </a:pPr>
                <a:r>
                  <a:rPr lang="en-US" dirty="0"/>
                  <a:t>Least Squares Criterion</a:t>
                </a:r>
              </a:p>
              <a:p>
                <a:pPr marL="1371600" lvl="3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𝑚𝑖𝑛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dirty="0"/>
                  <a:t>Where:</a:t>
                </a:r>
              </a:p>
              <a:p>
                <a:pPr lvl="1" algn="just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= </a:t>
                </a:r>
                <a:r>
                  <a:rPr lang="en-US" u="sng" dirty="0">
                    <a:solidFill>
                      <a:srgbClr val="FF0000"/>
                    </a:solidFill>
                  </a:rPr>
                  <a:t>observed</a:t>
                </a:r>
                <a:r>
                  <a:rPr lang="en-US" dirty="0">
                    <a:solidFill>
                      <a:srgbClr val="FF0000"/>
                    </a:solidFill>
                  </a:rPr>
                  <a:t> value of the dependent variable for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𝑖𝑡h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observation.</a:t>
                </a:r>
              </a:p>
              <a:p>
                <a:pPr lvl="1" algn="just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:r>
                  <a:rPr lang="en-US" u="sng" dirty="0"/>
                  <a:t>estimated</a:t>
                </a:r>
                <a:r>
                  <a:rPr lang="en-US" dirty="0"/>
                  <a:t> value of the dependent variable for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𝑖𝑡h</m:t>
                    </m:r>
                  </m:oMath>
                </a14:m>
                <a:r>
                  <a:rPr lang="en-US" dirty="0"/>
                  <a:t> observation.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DBFE8D-3659-4ADA-B953-D3AFC63504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831" t="-1482" r="-2035" b="-3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Kết quả hình ảnh cho Least Squares Criterion">
            <a:extLst>
              <a:ext uri="{FF2B5EF4-FFF2-40B4-BE49-F238E27FC236}">
                <a16:creationId xmlns:a16="http://schemas.microsoft.com/office/drawing/2014/main" id="{EF4F7C85-19BB-4C88-B07C-B8D15DF6B02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1658891"/>
            <a:ext cx="5994400" cy="440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2589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9FF05-B3BD-4C69-84E1-F793AC92B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Đánh giá mô hình</a:t>
            </a:r>
          </a:p>
        </p:txBody>
      </p:sp>
      <p:pic>
        <p:nvPicPr>
          <p:cNvPr id="4" name="图片 96">
            <a:extLst>
              <a:ext uri="{FF2B5EF4-FFF2-40B4-BE49-F238E27FC236}">
                <a16:creationId xmlns:a16="http://schemas.microsoft.com/office/drawing/2014/main" id="{E3EE1F3F-0541-4F3F-A1B3-046733C95F7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2394" y="1600200"/>
            <a:ext cx="794721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67824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9FF05-B3BD-4C69-84E1-F793AC92B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Đánh giá mô hình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D900E99-FEC5-4921-A299-D2992BE3F3E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algn="just"/>
                <a:r>
                  <a:rPr lang="en-GB"/>
                  <a:t>Total sum of squares = Regression sum of squares + Error sum of squares.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SST</m:t>
                      </m:r>
                      <m:r>
                        <a:rPr lang="en-US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SSR</m:t>
                      </m:r>
                      <m:r>
                        <a:rPr lang="en-US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SSE</m:t>
                      </m:r>
                    </m:oMath>
                  </m:oMathPara>
                </a14:m>
                <a:endParaRPr lang="en-GB"/>
              </a:p>
              <a:p>
                <a:pPr algn="just"/>
                <a:r>
                  <a:rPr lang="en-GB">
                    <a:solidFill>
                      <a:srgbClr val="FF0000"/>
                    </a:solidFill>
                  </a:rPr>
                  <a:t>Total variation = Explained variation + Unexplained variation.</a:t>
                </a:r>
                <a:endParaRPr lang="en-US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D900E99-FEC5-4921-A299-D2992BE3F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831" t="-1482" r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96">
            <a:extLst>
              <a:ext uri="{FF2B5EF4-FFF2-40B4-BE49-F238E27FC236}">
                <a16:creationId xmlns:a16="http://schemas.microsoft.com/office/drawing/2014/main" id="{0E9E4CCD-7CDC-4B80-9779-36699AD110DD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156266"/>
            <a:ext cx="5994400" cy="3413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386999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9FF05-B3BD-4C69-84E1-F793AC92B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Đánh giá mô hình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D900E99-FEC5-4921-A299-D2992BE3F3E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algn="just"/>
                <a:r>
                  <a:rPr lang="en-GB"/>
                  <a:t>Total sum of squares (Total Variation):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SST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GB"/>
                  <a:t>.</a:t>
                </a:r>
              </a:p>
              <a:p>
                <a:pPr algn="just"/>
                <a:r>
                  <a:rPr lang="en-GB">
                    <a:solidFill>
                      <a:srgbClr val="FF0000"/>
                    </a:solidFill>
                  </a:rPr>
                  <a:t>Regression sum of squares (Explained Variation by the Regression):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SSR</m:t>
                    </m:r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GB">
                    <a:solidFill>
                      <a:srgbClr val="FF0000"/>
                    </a:solidFill>
                  </a:rPr>
                  <a:t>.</a:t>
                </a:r>
              </a:p>
              <a:p>
                <a:pPr algn="just"/>
                <a:r>
                  <a:rPr lang="en-GB"/>
                  <a:t>Error sum of squares (Unexplained Variation):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SSE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/>
                  <a:t>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D900E99-FEC5-4921-A299-D2992BE3F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831" t="-1482" r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96">
            <a:extLst>
              <a:ext uri="{FF2B5EF4-FFF2-40B4-BE49-F238E27FC236}">
                <a16:creationId xmlns:a16="http://schemas.microsoft.com/office/drawing/2014/main" id="{57A4BFE1-4793-4315-9BF1-FF3FE0E23B74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156266"/>
            <a:ext cx="5994400" cy="3413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779670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C925F-801A-4969-83BA-7E0DF9C9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Đánh giá mô hình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41736C-0170-407C-AC80-610A17B321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/>
                  <a:t>Coefficient of Determination – it is a measure of the regression goodness-of-fit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6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n-US" sz="36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6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36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SST</m:t>
                        </m:r>
                      </m:den>
                    </m:f>
                    <m:r>
                      <a:rPr lang="en-US" sz="3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6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36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SSR</m:t>
                        </m:r>
                        <m:r>
                          <a:rPr lang="en-US" sz="36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36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SSE</m:t>
                        </m:r>
                      </m:den>
                    </m:f>
                  </m:oMath>
                </a14:m>
                <a:r>
                  <a:rPr lang="en-US" sz="3600">
                    <a:solidFill>
                      <a:srgbClr val="FF0000"/>
                    </a:solidFill>
                  </a:rPr>
                  <a:t> </a:t>
                </a:r>
              </a:p>
              <a:p>
                <a:pPr algn="just"/>
                <a:r>
                  <a:rPr lang="en-US">
                    <a:solidFill>
                      <a:srgbClr val="0066FF"/>
                    </a:solidFill>
                  </a:rPr>
                  <a:t>Ta có: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SS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i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>
                    <a:solidFill>
                      <a:srgbClr val="0066FF"/>
                    </a:solidFill>
                  </a:rPr>
                  <a:t> và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SS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i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>
                    <a:solidFill>
                      <a:srgbClr val="0066FF"/>
                    </a:solidFill>
                  </a:rPr>
                  <a:t>.</a:t>
                </a:r>
              </a:p>
              <a:p>
                <a:pPr algn="just"/>
                <a:r>
                  <a:rPr lang="en-US"/>
                  <a:t>Do đó: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sz="3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3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6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n-US" sz="36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600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6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36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SSR</m:t>
                        </m:r>
                        <m:r>
                          <a:rPr lang="en-US" sz="36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36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SSE</m:t>
                        </m:r>
                      </m:den>
                    </m:f>
                    <m:r>
                      <a:rPr lang="en-US" sz="3600" i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60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41736C-0170-407C-AC80-610A17B321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1482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96">
            <a:extLst>
              <a:ext uri="{FF2B5EF4-FFF2-40B4-BE49-F238E27FC236}">
                <a16:creationId xmlns:a16="http://schemas.microsoft.com/office/drawing/2014/main" id="{5A6F2E3A-83FE-43C8-9B42-A45F9052A562}"/>
              </a:ext>
            </a:extLst>
          </p:cNvPr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97600" y="2156266"/>
            <a:ext cx="5994400" cy="3413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84746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14D70-673A-4EDD-8273-55155D0BA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Đánh giá mô hình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B89ADD-B1E7-4AF4-A63F-529626C448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vi-VN" dirty="0"/>
                  <a:t>Giá </a:t>
                </a:r>
                <a:r>
                  <a:rPr lang="vi-VN" dirty="0" err="1"/>
                  <a:t>trị</a:t>
                </a:r>
                <a:r>
                  <a:rPr lang="vi-VN" dirty="0"/>
                  <a:t> </a:t>
                </a:r>
                <a:r>
                  <a:rPr lang="vi-VN" dirty="0" err="1"/>
                  <a:t>của</a:t>
                </a:r>
                <a:r>
                  <a:rPr lang="vi-VN" dirty="0"/>
                  <a:t> </a:t>
                </a:r>
                <a:r>
                  <a:rPr lang="vi-VN" dirty="0" err="1"/>
                  <a:t>hệ</a:t>
                </a:r>
                <a:r>
                  <a:rPr lang="vi-VN" dirty="0"/>
                  <a:t> </a:t>
                </a:r>
                <a:r>
                  <a:rPr lang="vi-VN" dirty="0" err="1"/>
                  <a:t>số</a:t>
                </a:r>
                <a:r>
                  <a:rPr lang="vi-V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vi-V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vi-VN" dirty="0"/>
                  <a:t> luôn </a:t>
                </a:r>
                <a:r>
                  <a:rPr lang="vi-VN" dirty="0" err="1"/>
                  <a:t>nằm</a:t>
                </a:r>
                <a:r>
                  <a:rPr lang="vi-VN" dirty="0"/>
                  <a:t> trong </a:t>
                </a:r>
                <a:r>
                  <a:rPr lang="vi-VN" dirty="0" err="1"/>
                  <a:t>đoạn</a:t>
                </a:r>
                <a:r>
                  <a:rPr lang="vi-VN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[0</m:t>
                    </m:r>
                    <m:r>
                      <m:rPr>
                        <m:lit/>
                      </m:rPr>
                      <a:rPr lang="vi-V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1]</m:t>
                    </m:r>
                  </m:oMath>
                </a14:m>
                <a:r>
                  <a:rPr lang="vi-VN" dirty="0"/>
                  <a:t>:</a:t>
                </a:r>
              </a:p>
              <a:p>
                <a:pPr lvl="1" algn="just"/>
                <a:r>
                  <a:rPr lang="vi-VN"/>
                  <a:t>Nếu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vi-V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vi-VN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vi-VN" dirty="0"/>
                  <a:t>: Mô </a:t>
                </a:r>
                <a:r>
                  <a:rPr lang="vi-VN" dirty="0" err="1"/>
                  <a:t>hình</a:t>
                </a:r>
                <a:r>
                  <a:rPr lang="vi-VN" dirty="0"/>
                  <a:t> </a:t>
                </a:r>
                <a:r>
                  <a:rPr lang="vi-VN" dirty="0" err="1"/>
                  <a:t>giống</a:t>
                </a:r>
                <a:r>
                  <a:rPr lang="vi-VN" dirty="0"/>
                  <a:t> như mô </a:t>
                </a:r>
                <a:r>
                  <a:rPr lang="vi-VN" dirty="0" err="1"/>
                  <a:t>hình</a:t>
                </a:r>
                <a:r>
                  <a:rPr lang="vi-VN" dirty="0"/>
                  <a:t> cơ </a:t>
                </a:r>
                <a:r>
                  <a:rPr lang="vi-VN" dirty="0" err="1"/>
                  <a:t>sở</a:t>
                </a:r>
                <a:r>
                  <a:rPr lang="vi-VN" dirty="0"/>
                  <a:t>.</a:t>
                </a:r>
              </a:p>
              <a:p>
                <a:pPr lvl="1" algn="just"/>
                <a:r>
                  <a:rPr lang="vi-VN" dirty="0">
                    <a:solidFill>
                      <a:srgbClr val="FF0000"/>
                    </a:solidFill>
                  </a:rPr>
                  <a:t>Nếu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vi-V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vi-V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vi-VN" dirty="0">
                    <a:solidFill>
                      <a:srgbClr val="FF0000"/>
                    </a:solidFill>
                  </a:rPr>
                  <a:t>: Mô </a:t>
                </a:r>
                <a:r>
                  <a:rPr lang="vi-VN" dirty="0" err="1">
                    <a:solidFill>
                      <a:srgbClr val="FF0000"/>
                    </a:solidFill>
                  </a:rPr>
                  <a:t>hình</a:t>
                </a:r>
                <a:r>
                  <a:rPr lang="vi-VN" dirty="0">
                    <a:solidFill>
                      <a:srgbClr val="FF0000"/>
                    </a:solidFill>
                  </a:rPr>
                  <a:t> </a:t>
                </a:r>
                <a:r>
                  <a:rPr lang="vi-VN" dirty="0" err="1">
                    <a:solidFill>
                      <a:srgbClr val="FF0000"/>
                    </a:solidFill>
                  </a:rPr>
                  <a:t>chính</a:t>
                </a:r>
                <a:r>
                  <a:rPr lang="vi-VN" dirty="0">
                    <a:solidFill>
                      <a:srgbClr val="FF0000"/>
                    </a:solidFill>
                  </a:rPr>
                  <a:t> </a:t>
                </a:r>
                <a:r>
                  <a:rPr lang="vi-VN" dirty="0" err="1">
                    <a:solidFill>
                      <a:srgbClr val="FF0000"/>
                    </a:solidFill>
                  </a:rPr>
                  <a:t>xác</a:t>
                </a:r>
                <a:r>
                  <a:rPr lang="vi-VN" dirty="0">
                    <a:solidFill>
                      <a:srgbClr val="FF0000"/>
                    </a:solidFill>
                  </a:rPr>
                  <a:t> </a:t>
                </a:r>
                <a:r>
                  <a:rPr lang="vi-VN" dirty="0" err="1">
                    <a:solidFill>
                      <a:srgbClr val="FF0000"/>
                    </a:solidFill>
                  </a:rPr>
                  <a:t>tuyệt</a:t>
                </a:r>
                <a:r>
                  <a:rPr lang="vi-VN" dirty="0">
                    <a:solidFill>
                      <a:srgbClr val="FF0000"/>
                    </a:solidFill>
                  </a:rPr>
                  <a:t> </a:t>
                </a:r>
                <a:r>
                  <a:rPr lang="vi-VN" dirty="0" err="1">
                    <a:solidFill>
                      <a:srgbClr val="FF0000"/>
                    </a:solidFill>
                  </a:rPr>
                  <a:t>đối</a:t>
                </a:r>
                <a:r>
                  <a:rPr lang="vi-VN" dirty="0">
                    <a:solidFill>
                      <a:srgbClr val="FF0000"/>
                    </a:solidFill>
                  </a:rPr>
                  <a:t>.</a:t>
                </a:r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vi-V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vi-V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vi-VN" dirty="0"/>
                  <a:t> </a:t>
                </a:r>
                <a:r>
                  <a:rPr lang="vi-VN" dirty="0" err="1"/>
                  <a:t>càng</a:t>
                </a:r>
                <a:r>
                  <a:rPr lang="vi-VN" dirty="0"/>
                  <a:t> </a:t>
                </a:r>
                <a:r>
                  <a:rPr lang="vi-VN" dirty="0" err="1"/>
                  <a:t>lớn</a:t>
                </a:r>
                <a:r>
                  <a:rPr lang="vi-VN" dirty="0"/>
                  <a:t> (</a:t>
                </a:r>
                <a:r>
                  <a:rPr lang="vi-VN" dirty="0" err="1"/>
                  <a:t>càng</a:t>
                </a:r>
                <a:r>
                  <a:rPr lang="vi-VN" dirty="0"/>
                  <a:t> </a:t>
                </a:r>
                <a:r>
                  <a:rPr lang="vi-VN" dirty="0" err="1"/>
                  <a:t>gần</a:t>
                </a:r>
                <a:r>
                  <a:rPr lang="vi-VN" dirty="0"/>
                  <a:t> 1) </a:t>
                </a:r>
                <a:r>
                  <a:rPr lang="vi-VN" dirty="0" err="1"/>
                  <a:t>thì</a:t>
                </a:r>
                <a:r>
                  <a:rPr lang="vi-VN" dirty="0"/>
                  <a:t> </a:t>
                </a:r>
                <a:r>
                  <a:rPr lang="vi-VN" dirty="0" err="1"/>
                  <a:t>độ</a:t>
                </a:r>
                <a:r>
                  <a:rPr lang="vi-VN" dirty="0"/>
                  <a:t> </a:t>
                </a:r>
                <a:r>
                  <a:rPr lang="vi-VN" dirty="0" err="1"/>
                  <a:t>chính</a:t>
                </a:r>
                <a:r>
                  <a:rPr lang="vi-VN" dirty="0"/>
                  <a:t> </a:t>
                </a:r>
                <a:r>
                  <a:rPr lang="vi-VN" dirty="0" err="1"/>
                  <a:t>xác</a:t>
                </a:r>
                <a:r>
                  <a:rPr lang="vi-VN" dirty="0"/>
                  <a:t> </a:t>
                </a:r>
                <a:r>
                  <a:rPr lang="vi-VN" dirty="0" err="1"/>
                  <a:t>của</a:t>
                </a:r>
                <a:r>
                  <a:rPr lang="vi-VN" dirty="0"/>
                  <a:t> mô </a:t>
                </a:r>
                <a:r>
                  <a:rPr lang="vi-VN" dirty="0" err="1"/>
                  <a:t>hình</a:t>
                </a:r>
                <a:r>
                  <a:rPr lang="vi-VN" dirty="0"/>
                  <a:t> </a:t>
                </a:r>
                <a:r>
                  <a:rPr lang="vi-VN" dirty="0" err="1"/>
                  <a:t>với</a:t>
                </a:r>
                <a:r>
                  <a:rPr lang="vi-VN" dirty="0"/>
                  <a:t> </a:t>
                </a:r>
                <a:r>
                  <a:rPr lang="vi-VN" dirty="0" err="1"/>
                  <a:t>tập</a:t>
                </a:r>
                <a:r>
                  <a:rPr lang="vi-VN" dirty="0"/>
                  <a:t> </a:t>
                </a:r>
                <a:r>
                  <a:rPr lang="vi-VN" dirty="0" err="1"/>
                  <a:t>dữ</a:t>
                </a:r>
                <a:r>
                  <a:rPr lang="vi-VN" dirty="0"/>
                  <a:t> </a:t>
                </a:r>
                <a:r>
                  <a:rPr lang="vi-VN" dirty="0" err="1"/>
                  <a:t>liệu</a:t>
                </a:r>
                <a:r>
                  <a:rPr lang="vi-VN" dirty="0"/>
                  <a:t> đang </a:t>
                </a:r>
                <a:r>
                  <a:rPr lang="vi-VN" dirty="0" err="1"/>
                  <a:t>xét</a:t>
                </a:r>
                <a:r>
                  <a:rPr lang="vi-VN" dirty="0"/>
                  <a:t> </a:t>
                </a:r>
                <a:r>
                  <a:rPr lang="vi-VN" dirty="0" err="1"/>
                  <a:t>càng</a:t>
                </a:r>
                <a:r>
                  <a:rPr lang="vi-VN" dirty="0"/>
                  <a:t> cao.</a:t>
                </a:r>
              </a:p>
              <a:p>
                <a:pPr algn="just"/>
                <a:r>
                  <a:rPr lang="vi-VN" dirty="0">
                    <a:solidFill>
                      <a:srgbClr val="FF0000"/>
                    </a:solidFill>
                  </a:rPr>
                  <a:t>Một mô </a:t>
                </a:r>
                <a:r>
                  <a:rPr lang="vi-VN" dirty="0" err="1">
                    <a:solidFill>
                      <a:srgbClr val="FF0000"/>
                    </a:solidFill>
                  </a:rPr>
                  <a:t>hình</a:t>
                </a:r>
                <a:r>
                  <a:rPr lang="vi-VN" dirty="0">
                    <a:solidFill>
                      <a:srgbClr val="FF0000"/>
                    </a:solidFill>
                  </a:rPr>
                  <a:t> </a:t>
                </a:r>
                <a:r>
                  <a:rPr lang="vi-VN" dirty="0" err="1">
                    <a:solidFill>
                      <a:srgbClr val="FF0000"/>
                    </a:solidFill>
                  </a:rPr>
                  <a:t>được</a:t>
                </a:r>
                <a:r>
                  <a:rPr lang="vi-VN" dirty="0">
                    <a:solidFill>
                      <a:srgbClr val="FF0000"/>
                    </a:solidFill>
                  </a:rPr>
                  <a:t> xem </a:t>
                </a:r>
                <a:r>
                  <a:rPr lang="vi-VN" dirty="0" err="1">
                    <a:solidFill>
                      <a:srgbClr val="FF0000"/>
                    </a:solidFill>
                  </a:rPr>
                  <a:t>là</a:t>
                </a:r>
                <a:r>
                  <a:rPr lang="vi-VN" dirty="0">
                    <a:solidFill>
                      <a:srgbClr val="FF0000"/>
                    </a:solidFill>
                  </a:rPr>
                  <a:t> </a:t>
                </a:r>
                <a:r>
                  <a:rPr lang="vi-VN" dirty="0" err="1">
                    <a:solidFill>
                      <a:srgbClr val="FF0000"/>
                    </a:solidFill>
                  </a:rPr>
                  <a:t>tốt</a:t>
                </a:r>
                <a:r>
                  <a:rPr lang="vi-VN" dirty="0">
                    <a:solidFill>
                      <a:srgbClr val="FF0000"/>
                    </a:solidFill>
                  </a:rPr>
                  <a:t> </a:t>
                </a:r>
                <a:r>
                  <a:rPr lang="vi-VN" dirty="0" err="1">
                    <a:solidFill>
                      <a:srgbClr val="FF0000"/>
                    </a:solidFill>
                  </a:rPr>
                  <a:t>nếu</a:t>
                </a:r>
                <a:r>
                  <a:rPr lang="vi-VN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vi-V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vi-V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&gt;0.8</m:t>
                    </m:r>
                  </m:oMath>
                </a14:m>
                <a:r>
                  <a:rPr lang="vi-VN" dirty="0">
                    <a:solidFill>
                      <a:srgbClr val="FF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B89ADD-B1E7-4AF4-A63F-529626C448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1482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6765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1A1E3B-52AC-4848-9A3B-814D413CE4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/>
              <a:t>Cảm ơn quí vị đã lắng nghe</a:t>
            </a:r>
            <a:br>
              <a:rPr lang="en-US" sz="4000"/>
            </a:br>
            <a:r>
              <a:rPr lang="en-US" sz="4000"/>
              <a:t/>
            </a:r>
            <a:br>
              <a:rPr lang="en-US" sz="4000"/>
            </a:br>
            <a:r>
              <a:rPr lang="en-US" sz="4000">
                <a:solidFill>
                  <a:srgbClr val="0066FF"/>
                </a:solidFill>
              </a:rPr>
              <a:t>Nhóm tác giả</a:t>
            </a:r>
            <a:r>
              <a:rPr lang="en-US" sz="4000"/>
              <a:t/>
            </a:r>
            <a:br>
              <a:rPr lang="en-US" sz="4000"/>
            </a:br>
            <a:r>
              <a:rPr lang="en-US" sz="4000" b="0"/>
              <a:t>Hồ Thái Ngọc</a:t>
            </a:r>
            <a:br>
              <a:rPr lang="en-US" sz="4000" b="0"/>
            </a:br>
            <a:r>
              <a:rPr lang="en-US" sz="4000" b="0">
                <a:solidFill>
                  <a:srgbClr val="0066FF"/>
                </a:solidFill>
              </a:rPr>
              <a:t>ThS. Võ Duy Nguyên</a:t>
            </a:r>
            <a:br>
              <a:rPr lang="en-US" sz="4000" b="0">
                <a:solidFill>
                  <a:srgbClr val="0066FF"/>
                </a:solidFill>
              </a:rPr>
            </a:br>
            <a:r>
              <a:rPr lang="en-US" sz="4000" b="0"/>
              <a:t>TS. Nguyễn Tấn Trần Minh Khang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253470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E3612-16D3-622A-7FFF-F636EC5E52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rgbClr val="0066FF"/>
                </a:solidFill>
              </a:rPr>
              <a:t>THỰC HÀNH</a:t>
            </a:r>
            <a:r>
              <a:rPr lang="en-US"/>
              <a:t/>
            </a:r>
            <a:br>
              <a:rPr lang="en-US"/>
            </a:br>
            <a:r>
              <a:rPr lang="en-US"/>
              <a:t>HỒI QUI TUYẾN TÍNH Đ</a:t>
            </a:r>
            <a:r>
              <a:rPr lang="vi-VN"/>
              <a:t>Ơ</a:t>
            </a:r>
            <a:r>
              <a:rPr lang="en-US"/>
              <a:t>N BIẾN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D9C513-AD71-9FA8-DCD3-EF6738328A0A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 defTabSz="-13871574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KS. Quan Chí Khánh An</a:t>
            </a:r>
          </a:p>
          <a:p>
            <a:pPr defTabSz="-13871574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rgbClr val="FF0000"/>
                </a:solidFill>
              </a:rPr>
              <a:t>KS. Lê Ngọc Huy</a:t>
            </a:r>
          </a:p>
          <a:p>
            <a:pPr defTabSz="-13871574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CN. Bùi Cao Doanh</a:t>
            </a:r>
          </a:p>
          <a:p>
            <a:pPr defTabSz="-13871574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rgbClr val="FF0000"/>
                </a:solidFill>
              </a:rPr>
              <a:t>CN. Nguyễn Trọng Thuận</a:t>
            </a:r>
          </a:p>
          <a:p>
            <a:pPr defTabSz="-13871574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KS. Phan Vĩnh Long</a:t>
            </a:r>
          </a:p>
          <a:p>
            <a:pPr defTabSz="-13871574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rgbClr val="FF0000"/>
                </a:solidFill>
              </a:rPr>
              <a:t>KS. Nguyễn Cường Phát</a:t>
            </a:r>
          </a:p>
          <a:p>
            <a:pPr defTabSz="-13871574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ThS. Nguyễn Hoàng Ngân</a:t>
            </a:r>
          </a:p>
          <a:p>
            <a:pPr defTabSz="-13871574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rgbClr val="FF0000"/>
                </a:solidFill>
              </a:rPr>
              <a:t>KS. Hồ Thái Ngọc</a:t>
            </a:r>
          </a:p>
          <a:p>
            <a:pPr defTabSz="-13871574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ThS. Đỗ Văn Tiến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6475D-F6A4-3080-6B47-C6E6C22C81F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/>
              <a:t>Nguyễn Hoàng Yến Như</a:t>
            </a:r>
          </a:p>
          <a:p>
            <a:r>
              <a:rPr lang="en-US">
                <a:solidFill>
                  <a:srgbClr val="FF0000"/>
                </a:solidFill>
              </a:rPr>
              <a:t>Nguyễn Trần Phúc Nghi</a:t>
            </a:r>
          </a:p>
          <a:p>
            <a:r>
              <a:rPr lang="en-US"/>
              <a:t>Nguyễn Trần Phúc An</a:t>
            </a:r>
          </a:p>
          <a:p>
            <a:r>
              <a:rPr lang="en-US">
                <a:solidFill>
                  <a:srgbClr val="FF0000"/>
                </a:solidFill>
              </a:rPr>
              <a:t>Nguyễn Đức Anh Phúc</a:t>
            </a:r>
          </a:p>
          <a:p>
            <a:r>
              <a:rPr lang="en-US"/>
              <a:t>Trịnh Thị Thanh Trúc</a:t>
            </a:r>
          </a:p>
          <a:p>
            <a:r>
              <a:rPr lang="en-US"/>
              <a:t>KS. Cao Bá Kiệt</a:t>
            </a:r>
          </a:p>
          <a:p>
            <a:endParaRPr lang="en-US">
              <a:solidFill>
                <a:srgbClr val="FF0000"/>
              </a:solidFill>
            </a:endParaRP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D686E-4114-4A0E-1FEE-7584196A67B6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/>
              <a:t>ThS. Nguyễn Hoàn Mỹ</a:t>
            </a:r>
          </a:p>
          <a:p>
            <a:r>
              <a:rPr lang="en-US">
                <a:solidFill>
                  <a:srgbClr val="FF0000"/>
                </a:solidFill>
              </a:rPr>
              <a:t>ThS. Dương Phi Long</a:t>
            </a:r>
          </a:p>
          <a:p>
            <a:r>
              <a:rPr lang="en-US"/>
              <a:t>ThS. Trương Quốc Dũng </a:t>
            </a:r>
          </a:p>
          <a:p>
            <a:r>
              <a:rPr lang="en-US">
                <a:solidFill>
                  <a:srgbClr val="FF0000"/>
                </a:solidFill>
              </a:rPr>
              <a:t>ThS. Nguyễn Thành Hiệp</a:t>
            </a:r>
          </a:p>
          <a:p>
            <a:r>
              <a:rPr lang="en-US"/>
              <a:t>ThS. Nguyễn Võ Đăng Khoa</a:t>
            </a:r>
          </a:p>
          <a:p>
            <a:r>
              <a:rPr lang="en-US">
                <a:solidFill>
                  <a:srgbClr val="FF0000"/>
                </a:solidFill>
              </a:rPr>
              <a:t>ThS. Võ Duy Nguyên</a:t>
            </a:r>
          </a:p>
          <a:p>
            <a:r>
              <a:rPr lang="en-US"/>
              <a:t>TS. Nguyễn Văn Tâm</a:t>
            </a:r>
          </a:p>
          <a:p>
            <a:r>
              <a:rPr lang="en-US">
                <a:solidFill>
                  <a:srgbClr val="FF0000"/>
                </a:solidFill>
              </a:rPr>
              <a:t>ThS. Trần Việt Thu Phương</a:t>
            </a:r>
          </a:p>
          <a:p>
            <a:r>
              <a:rPr lang="en-US"/>
              <a:t>TS. Nguyễn Tấn Trần Minh Khang</a:t>
            </a:r>
            <a:endParaRPr lang="en-US" sz="700"/>
          </a:p>
        </p:txBody>
      </p:sp>
    </p:spTree>
    <p:extLst>
      <p:ext uri="{BB962C8B-B14F-4D97-AF65-F5344CB8AC3E}">
        <p14:creationId xmlns:p14="http://schemas.microsoft.com/office/powerpoint/2010/main" val="42113404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53F291-37A6-4FAA-B800-C65880925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Tập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– </a:t>
            </a:r>
            <a:r>
              <a:rPr lang="vi-VN" dirty="0" err="1"/>
              <a:t>Dataset</a:t>
            </a:r>
            <a:endParaRPr lang="vi-V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BDACDB-C6D8-4923-855E-BCBB1ADB8D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26448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740DDC-20E6-4802-96BD-D304351F1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Tập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– </a:t>
            </a:r>
            <a:r>
              <a:rPr lang="vi-VN" dirty="0" err="1"/>
              <a:t>Dataset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EB34750-1015-4488-A36B-0784928403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sz="2800">
                    <a:solidFill>
                      <a:srgbClr val="0066FF"/>
                    </a:solidFill>
                  </a:rPr>
                  <a:t>Tên tập </a:t>
                </a:r>
                <a:r>
                  <a:rPr lang="en-US" sz="2800" dirty="0" err="1">
                    <a:solidFill>
                      <a:srgbClr val="0066FF"/>
                    </a:solidFill>
                  </a:rPr>
                  <a:t>dữ</a:t>
                </a:r>
                <a:r>
                  <a:rPr lang="en-US" sz="2800" dirty="0">
                    <a:solidFill>
                      <a:srgbClr val="0066FF"/>
                    </a:solidFill>
                  </a:rPr>
                  <a:t> </a:t>
                </a:r>
                <a:r>
                  <a:rPr lang="en-US" sz="2800" dirty="0" err="1">
                    <a:solidFill>
                      <a:srgbClr val="0066FF"/>
                    </a:solidFill>
                  </a:rPr>
                  <a:t>liệu</a:t>
                </a:r>
                <a:r>
                  <a:rPr lang="en-US" sz="2800" dirty="0">
                    <a:solidFill>
                      <a:srgbClr val="0066FF"/>
                    </a:solidFill>
                  </a:rPr>
                  <a:t>: Salary Data.</a:t>
                </a:r>
              </a:p>
              <a:p>
                <a:pPr algn="just"/>
                <a:r>
                  <a:rPr lang="en-US" sz="2800" dirty="0">
                    <a:solidFill>
                      <a:srgbClr val="FF0000"/>
                    </a:solidFill>
                  </a:rPr>
                  <a:t>Ng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uồn</a:t>
                </a:r>
                <a:r>
                  <a:rPr lang="vi-VN" sz="2800" dirty="0">
                    <a:solidFill>
                      <a:srgbClr val="FF0000"/>
                    </a:solidFill>
                  </a:rPr>
                  <a:t>: </a:t>
                </a:r>
                <a:r>
                  <a:rPr lang="vi-VN" sz="2800" dirty="0">
                    <a:solidFill>
                      <a:srgbClr val="008000"/>
                    </a:solidFill>
                    <a:hlinkClick r:id="rId2">
                      <a:extLst>
                        <a:ext uri="{A12FA001-AC4F-418D-AE19-62706E023703}">
                          <ahyp:hlinkClr xmlns:ahyp="http://schemas.microsoft.com/office/drawing/2018/hyperlinkcolor" xmlns="" val="tx"/>
                        </a:ext>
                      </a:extLst>
                    </a:hlinkClick>
                  </a:rPr>
                  <a:t>https://www.superdatascience.com/pages/machine-learning</a:t>
                </a:r>
                <a:r>
                  <a:rPr lang="vi-VN" sz="2800" dirty="0">
                    <a:solidFill>
                      <a:srgbClr val="FF0000"/>
                    </a:solidFill>
                  </a:rPr>
                  <a:t>.</a:t>
                </a:r>
              </a:p>
              <a:p>
                <a:pPr algn="just"/>
                <a:r>
                  <a:rPr lang="vi-VN" sz="2800" dirty="0" err="1">
                    <a:solidFill>
                      <a:srgbClr val="0066FF"/>
                    </a:solidFill>
                  </a:rPr>
                  <a:t>Tập</a:t>
                </a:r>
                <a:r>
                  <a:rPr lang="vi-VN" sz="2800" dirty="0">
                    <a:solidFill>
                      <a:srgbClr val="0066FF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0066FF"/>
                    </a:solidFill>
                  </a:rPr>
                  <a:t>dữ</a:t>
                </a:r>
                <a:r>
                  <a:rPr lang="vi-VN" sz="2800" dirty="0">
                    <a:solidFill>
                      <a:srgbClr val="0066FF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0066FF"/>
                    </a:solidFill>
                  </a:rPr>
                  <a:t>liệu</a:t>
                </a:r>
                <a:r>
                  <a:rPr lang="vi-VN" sz="2800" dirty="0">
                    <a:solidFill>
                      <a:srgbClr val="0066FF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0066FF"/>
                    </a:solidFill>
                  </a:rPr>
                  <a:t>gồm</a:t>
                </a:r>
                <a:r>
                  <a:rPr lang="vi-VN" sz="2800" dirty="0">
                    <a:solidFill>
                      <a:srgbClr val="0066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vi-VN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30</m:t>
                    </m:r>
                  </m:oMath>
                </a14:m>
                <a:r>
                  <a:rPr lang="vi-VN" sz="2800" dirty="0">
                    <a:solidFill>
                      <a:srgbClr val="0066FF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0066FF"/>
                    </a:solidFill>
                  </a:rPr>
                  <a:t>điểm</a:t>
                </a:r>
                <a:r>
                  <a:rPr lang="vi-VN" sz="2800" dirty="0">
                    <a:solidFill>
                      <a:srgbClr val="0066FF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0066FF"/>
                    </a:solidFill>
                  </a:rPr>
                  <a:t>dữ</a:t>
                </a:r>
                <a:r>
                  <a:rPr lang="vi-VN" sz="2800" dirty="0">
                    <a:solidFill>
                      <a:srgbClr val="0066FF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0066FF"/>
                    </a:solidFill>
                  </a:rPr>
                  <a:t>liệu</a:t>
                </a:r>
                <a:r>
                  <a:rPr lang="vi-VN" sz="2800" dirty="0">
                    <a:solidFill>
                      <a:srgbClr val="0066FF"/>
                    </a:solidFill>
                  </a:rPr>
                  <a:t>.</a:t>
                </a:r>
              </a:p>
              <a:p>
                <a:pPr algn="just"/>
                <a:r>
                  <a:rPr lang="vi-VN" sz="2800" dirty="0" err="1">
                    <a:solidFill>
                      <a:srgbClr val="FF0000"/>
                    </a:solidFill>
                  </a:rPr>
                  <a:t>Mỗi</a:t>
                </a:r>
                <a:r>
                  <a:rPr lang="vi-VN" sz="2800" dirty="0">
                    <a:solidFill>
                      <a:srgbClr val="FF0000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điểm</a:t>
                </a:r>
                <a:r>
                  <a:rPr lang="vi-VN" sz="2800" dirty="0">
                    <a:solidFill>
                      <a:srgbClr val="FF0000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dữ</a:t>
                </a:r>
                <a:r>
                  <a:rPr lang="vi-VN" sz="2800" dirty="0">
                    <a:solidFill>
                      <a:srgbClr val="FF0000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liệu</a:t>
                </a:r>
                <a:r>
                  <a:rPr lang="vi-VN" sz="2800" dirty="0">
                    <a:solidFill>
                      <a:srgbClr val="FF0000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có</a:t>
                </a:r>
                <a:r>
                  <a:rPr lang="vi-VN" sz="2800" dirty="0">
                    <a:solidFill>
                      <a:srgbClr val="FF0000"/>
                    </a:solidFill>
                  </a:rPr>
                  <a:t> hai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thuộc</a:t>
                </a:r>
                <a:r>
                  <a:rPr lang="vi-VN" sz="2800" dirty="0">
                    <a:solidFill>
                      <a:srgbClr val="FF0000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tính</a:t>
                </a:r>
                <a:r>
                  <a:rPr lang="vi-VN" sz="2800" dirty="0">
                    <a:solidFill>
                      <a:srgbClr val="FF0000"/>
                    </a:solidFill>
                  </a:rPr>
                  <a:t>:</a:t>
                </a:r>
              </a:p>
              <a:p>
                <a:pPr lvl="1" algn="just"/>
                <a:r>
                  <a:rPr lang="vi-VN" sz="2800" dirty="0" err="1">
                    <a:solidFill>
                      <a:srgbClr val="0066FF"/>
                    </a:solidFill>
                  </a:rPr>
                  <a:t>Số</a:t>
                </a:r>
                <a:r>
                  <a:rPr lang="vi-VN" sz="2800" dirty="0">
                    <a:solidFill>
                      <a:srgbClr val="0066FF"/>
                    </a:solidFill>
                  </a:rPr>
                  <a:t> năm kinh </a:t>
                </a:r>
                <a:r>
                  <a:rPr lang="vi-VN" sz="2800" dirty="0" err="1">
                    <a:solidFill>
                      <a:srgbClr val="0066FF"/>
                    </a:solidFill>
                  </a:rPr>
                  <a:t>nghiệm</a:t>
                </a:r>
                <a:r>
                  <a:rPr lang="vi-VN" sz="2800" dirty="0">
                    <a:solidFill>
                      <a:srgbClr val="0066FF"/>
                    </a:solidFill>
                  </a:rPr>
                  <a:t> (năm).</a:t>
                </a:r>
              </a:p>
              <a:p>
                <a:pPr lvl="1" algn="just"/>
                <a:r>
                  <a:rPr lang="vi-VN" sz="2800" dirty="0" err="1">
                    <a:solidFill>
                      <a:srgbClr val="FF0000"/>
                    </a:solidFill>
                  </a:rPr>
                  <a:t>Mức</a:t>
                </a:r>
                <a:r>
                  <a:rPr lang="vi-VN" sz="2800" dirty="0">
                    <a:solidFill>
                      <a:srgbClr val="FF0000"/>
                    </a:solidFill>
                  </a:rPr>
                  <a:t> lương (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dollar</a:t>
                </a:r>
                <a:r>
                  <a:rPr lang="en-US" sz="2800" dirty="0">
                    <a:solidFill>
                      <a:srgbClr val="FF0000"/>
                    </a:solidFill>
                  </a:rPr>
                  <a:t>s</a:t>
                </a:r>
                <a:r>
                  <a:rPr lang="vi-VN" sz="2800" dirty="0">
                    <a:solidFill>
                      <a:srgbClr val="FF0000"/>
                    </a:solidFill>
                  </a:rPr>
                  <a:t>/năm).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EB34750-1015-4488-A36B-0784928403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0" t="-1482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993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A083790-F6A6-4144-95C8-61EB517B0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96F185-D243-48D2-A7BF-2D944A2F7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sz="2800"/>
              <a:t>Sir </a:t>
            </a:r>
            <a:r>
              <a:rPr lang="en-US" altLang="zh-CN" sz="2800" b="1"/>
              <a:t>Francis Galton</a:t>
            </a:r>
            <a:r>
              <a:rPr lang="en-US" altLang="zh-CN" sz="2800"/>
              <a:t> </a:t>
            </a:r>
            <a:br>
              <a:rPr lang="en-US" altLang="zh-CN" sz="2800"/>
            </a:br>
            <a:r>
              <a:rPr lang="en-US" altLang="zh-CN" sz="2800"/>
              <a:t>(1822–1911). </a:t>
            </a:r>
          </a:p>
          <a:p>
            <a:pPr algn="just"/>
            <a:r>
              <a:rPr lang="en-US" altLang="zh-CN" sz="2800">
                <a:solidFill>
                  <a:srgbClr val="FF0000"/>
                </a:solidFill>
              </a:rPr>
              <a:t>In the late 1860s, Galton conceived the </a:t>
            </a:r>
            <a:r>
              <a:rPr lang="en-US" altLang="zh-CN" sz="2800">
                <a:solidFill>
                  <a:schemeClr val="tx1"/>
                </a:solidFill>
                <a:highlight>
                  <a:srgbClr val="FFFF00"/>
                </a:highlight>
              </a:rPr>
              <a:t>standard deviation</a:t>
            </a:r>
            <a:r>
              <a:rPr lang="en-US" altLang="zh-CN" sz="2800">
                <a:solidFill>
                  <a:srgbClr val="FF0000"/>
                </a:solidFill>
              </a:rPr>
              <a:t>.</a:t>
            </a:r>
            <a:endParaRPr lang="en-US"/>
          </a:p>
          <a:p>
            <a:pPr algn="just"/>
            <a:r>
              <a:rPr lang="en-US" altLang="zh-CN" sz="2800"/>
              <a:t>Doctoral students Karl Pearson.</a:t>
            </a:r>
          </a:p>
        </p:txBody>
      </p:sp>
      <p:pic>
        <p:nvPicPr>
          <p:cNvPr id="9" name="Picture 3" descr="Kết quả hình ảnh cho galton regression">
            <a:extLst>
              <a:ext uri="{FF2B5EF4-FFF2-40B4-BE49-F238E27FC236}">
                <a16:creationId xmlns:a16="http://schemas.microsoft.com/office/drawing/2014/main" id="{E393200F-A33C-413A-AAB5-4C5F25FA5653}"/>
              </a:ext>
            </a:extLst>
          </p:cNvPr>
          <p:cNvPicPr>
            <a:picLocks noGrp="1" noChangeAspect="1" noChangeArrowheads="1"/>
          </p:cNvPicPr>
          <p:nvPr>
            <p:ph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01000" y="1883115"/>
            <a:ext cx="2743200" cy="372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169C3CF-0B82-48EA-831C-C7535791DBDD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/>
              <a:t>https://en.wikipedia.org/wiki/Francis_Galton</a:t>
            </a:r>
          </a:p>
        </p:txBody>
      </p:sp>
    </p:spTree>
    <p:extLst>
      <p:ext uri="{BB962C8B-B14F-4D97-AF65-F5344CB8AC3E}">
        <p14:creationId xmlns:p14="http://schemas.microsoft.com/office/powerpoint/2010/main" val="26475257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740DDC-20E6-4802-96BD-D304351F1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Tập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– </a:t>
            </a:r>
            <a:r>
              <a:rPr lang="vi-VN" dirty="0" err="1"/>
              <a:t>Dataset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EB34750-1015-4488-A36B-0784928403C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algn="just"/>
                <a:r>
                  <a:rPr lang="vi-VN" sz="2800" dirty="0">
                    <a:solidFill>
                      <a:srgbClr val="0066FF"/>
                    </a:solidFill>
                  </a:rPr>
                  <a:t>Tập </a:t>
                </a:r>
                <a:r>
                  <a:rPr lang="vi-VN" sz="2800" dirty="0" err="1">
                    <a:solidFill>
                      <a:srgbClr val="0066FF"/>
                    </a:solidFill>
                  </a:rPr>
                  <a:t>dữ</a:t>
                </a:r>
                <a:r>
                  <a:rPr lang="vi-VN" sz="2800" dirty="0">
                    <a:solidFill>
                      <a:srgbClr val="0066FF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0066FF"/>
                    </a:solidFill>
                  </a:rPr>
                  <a:t>liệu</a:t>
                </a:r>
                <a:r>
                  <a:rPr lang="vi-VN" sz="2800" dirty="0">
                    <a:solidFill>
                      <a:srgbClr val="0066FF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0066FF"/>
                    </a:solidFill>
                  </a:rPr>
                  <a:t>gồm</a:t>
                </a:r>
                <a:r>
                  <a:rPr lang="vi-VN" sz="2800" dirty="0">
                    <a:solidFill>
                      <a:srgbClr val="0066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vi-VN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30</m:t>
                    </m:r>
                  </m:oMath>
                </a14:m>
                <a:r>
                  <a:rPr lang="vi-VN" sz="2800" dirty="0">
                    <a:solidFill>
                      <a:srgbClr val="0066FF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0066FF"/>
                    </a:solidFill>
                  </a:rPr>
                  <a:t>điểm</a:t>
                </a:r>
                <a:r>
                  <a:rPr lang="vi-VN" sz="2800" dirty="0">
                    <a:solidFill>
                      <a:srgbClr val="0066FF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0066FF"/>
                    </a:solidFill>
                  </a:rPr>
                  <a:t>dữ</a:t>
                </a:r>
                <a:r>
                  <a:rPr lang="vi-VN" sz="2800" dirty="0">
                    <a:solidFill>
                      <a:srgbClr val="0066FF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0066FF"/>
                    </a:solidFill>
                  </a:rPr>
                  <a:t>liệu</a:t>
                </a:r>
                <a:r>
                  <a:rPr lang="vi-VN" sz="2800" dirty="0">
                    <a:solidFill>
                      <a:srgbClr val="0066FF"/>
                    </a:solidFill>
                  </a:rPr>
                  <a:t>.</a:t>
                </a:r>
              </a:p>
              <a:p>
                <a:pPr algn="just"/>
                <a:r>
                  <a:rPr lang="vi-VN" sz="2800" dirty="0" err="1">
                    <a:solidFill>
                      <a:srgbClr val="FF0000"/>
                    </a:solidFill>
                  </a:rPr>
                  <a:t>Mỗi</a:t>
                </a:r>
                <a:r>
                  <a:rPr lang="vi-VN" sz="2800" dirty="0">
                    <a:solidFill>
                      <a:srgbClr val="FF0000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điểm</a:t>
                </a:r>
                <a:r>
                  <a:rPr lang="vi-VN" sz="2800" dirty="0">
                    <a:solidFill>
                      <a:srgbClr val="FF0000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dữ</a:t>
                </a:r>
                <a:r>
                  <a:rPr lang="vi-VN" sz="2800" dirty="0">
                    <a:solidFill>
                      <a:srgbClr val="FF0000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liệu</a:t>
                </a:r>
                <a:r>
                  <a:rPr lang="vi-VN" sz="2800" dirty="0">
                    <a:solidFill>
                      <a:srgbClr val="FF0000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có</a:t>
                </a:r>
                <a:r>
                  <a:rPr lang="vi-VN" sz="2800" dirty="0">
                    <a:solidFill>
                      <a:srgbClr val="FF0000"/>
                    </a:solidFill>
                  </a:rPr>
                  <a:t> hai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thuộc</a:t>
                </a:r>
                <a:r>
                  <a:rPr lang="vi-VN" sz="2800" dirty="0">
                    <a:solidFill>
                      <a:srgbClr val="FF0000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tính</a:t>
                </a:r>
                <a:r>
                  <a:rPr lang="vi-VN" sz="2800" dirty="0">
                    <a:solidFill>
                      <a:srgbClr val="FF0000"/>
                    </a:solidFill>
                  </a:rPr>
                  <a:t>:</a:t>
                </a:r>
              </a:p>
              <a:p>
                <a:pPr lvl="1" algn="just"/>
                <a:r>
                  <a:rPr lang="vi-VN" sz="2800" dirty="0" err="1">
                    <a:solidFill>
                      <a:srgbClr val="0066FF"/>
                    </a:solidFill>
                  </a:rPr>
                  <a:t>Số</a:t>
                </a:r>
                <a:r>
                  <a:rPr lang="vi-VN" sz="2800" dirty="0">
                    <a:solidFill>
                      <a:srgbClr val="0066FF"/>
                    </a:solidFill>
                  </a:rPr>
                  <a:t> năm kinh </a:t>
                </a:r>
                <a:r>
                  <a:rPr lang="vi-VN" sz="2800" dirty="0" err="1">
                    <a:solidFill>
                      <a:srgbClr val="0066FF"/>
                    </a:solidFill>
                  </a:rPr>
                  <a:t>nghiệm</a:t>
                </a:r>
                <a:r>
                  <a:rPr lang="vi-VN" sz="2800" dirty="0">
                    <a:solidFill>
                      <a:srgbClr val="0066FF"/>
                    </a:solidFill>
                  </a:rPr>
                  <a:t> (năm).</a:t>
                </a:r>
              </a:p>
              <a:p>
                <a:pPr lvl="1" algn="just"/>
                <a:r>
                  <a:rPr lang="vi-VN" sz="2800" dirty="0" err="1">
                    <a:solidFill>
                      <a:srgbClr val="FF0000"/>
                    </a:solidFill>
                  </a:rPr>
                  <a:t>Mức</a:t>
                </a:r>
                <a:r>
                  <a:rPr lang="vi-VN" sz="2800" dirty="0">
                    <a:solidFill>
                      <a:srgbClr val="FF0000"/>
                    </a:solidFill>
                  </a:rPr>
                  <a:t> lương (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dollar</a:t>
                </a:r>
                <a:r>
                  <a:rPr lang="en-US" sz="2800" dirty="0">
                    <a:solidFill>
                      <a:srgbClr val="FF0000"/>
                    </a:solidFill>
                  </a:rPr>
                  <a:t>s</a:t>
                </a:r>
                <a:r>
                  <a:rPr lang="vi-VN" sz="2800" dirty="0">
                    <a:solidFill>
                      <a:srgbClr val="FF0000"/>
                    </a:solidFill>
                  </a:rPr>
                  <a:t>/năm).</a:t>
                </a:r>
                <a:endParaRPr lang="en-US" sz="2800">
                  <a:solidFill>
                    <a:srgbClr val="0066FF"/>
                  </a:solidFill>
                </a:endParaRPr>
              </a:p>
              <a:p>
                <a:pPr algn="just"/>
                <a:r>
                  <a:rPr lang="vi-VN" sz="280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Mỗi </a:t>
                </a:r>
                <a:r>
                  <a:rPr lang="vi-VN" sz="2800" dirty="0" err="1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điểm</a:t>
                </a:r>
                <a:r>
                  <a:rPr lang="vi-VN" sz="2800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 </a:t>
                </a:r>
                <a:r>
                  <a:rPr lang="vi-VN" sz="2800" dirty="0" err="1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dữ</a:t>
                </a:r>
                <a:r>
                  <a:rPr lang="vi-VN" sz="2800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 </a:t>
                </a:r>
                <a:r>
                  <a:rPr lang="vi-VN" sz="2800" dirty="0" err="1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liệu</a:t>
                </a:r>
                <a:r>
                  <a:rPr lang="vi-VN" sz="2800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 mô </a:t>
                </a:r>
                <a:r>
                  <a:rPr lang="vi-VN" sz="2800" dirty="0" err="1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tả</a:t>
                </a:r>
                <a:r>
                  <a:rPr lang="vi-VN" sz="2800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 </a:t>
                </a:r>
                <a:r>
                  <a:rPr lang="vi-VN" sz="2800" dirty="0" err="1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mức</a:t>
                </a:r>
                <a:r>
                  <a:rPr lang="vi-VN" sz="2800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 lương </a:t>
                </a:r>
                <a:r>
                  <a:rPr lang="vi-VN" sz="2800" dirty="0" err="1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của</a:t>
                </a:r>
                <a:r>
                  <a:rPr lang="vi-VN" sz="2800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 </a:t>
                </a:r>
                <a:r>
                  <a:rPr lang="vi-VN" sz="2800" dirty="0" err="1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một</a:t>
                </a:r>
                <a:r>
                  <a:rPr lang="vi-VN" sz="2800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 </a:t>
                </a:r>
                <a:r>
                  <a:rPr lang="vi-VN" sz="2800" dirty="0" err="1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người</a:t>
                </a:r>
                <a:r>
                  <a:rPr lang="vi-VN" sz="2800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 khi </a:t>
                </a:r>
                <a:r>
                  <a:rPr lang="vi-VN" sz="2800" dirty="0" err="1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biết</a:t>
                </a:r>
                <a:r>
                  <a:rPr lang="vi-VN" sz="2800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 </a:t>
                </a:r>
                <a:r>
                  <a:rPr lang="vi-VN" sz="2800" dirty="0" err="1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số</a:t>
                </a:r>
                <a:r>
                  <a:rPr lang="vi-VN" sz="2800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 năm kinh </a:t>
                </a:r>
                <a:r>
                  <a:rPr lang="vi-VN" sz="2800" dirty="0" err="1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nghiệm</a:t>
                </a:r>
                <a:r>
                  <a:rPr lang="vi-VN" sz="2800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 </a:t>
                </a:r>
                <a:r>
                  <a:rPr lang="vi-VN" sz="2800" dirty="0" err="1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của</a:t>
                </a:r>
                <a:r>
                  <a:rPr lang="vi-VN" sz="2800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 </a:t>
                </a:r>
                <a:r>
                  <a:rPr lang="vi-VN" sz="2800" dirty="0" err="1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họ</a:t>
                </a:r>
                <a:r>
                  <a:rPr lang="vi-VN" sz="2800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EB34750-1015-4488-A36B-0784928403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039" t="-1482" r="-4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7">
                <a:extLst>
                  <a:ext uri="{FF2B5EF4-FFF2-40B4-BE49-F238E27FC236}">
                    <a16:creationId xmlns:a16="http://schemas.microsoft.com/office/drawing/2014/main" id="{10A5864B-AD7C-9913-BE77-DBD31C900D9A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</p:nvPr>
            </p:nvGraphicFramePr>
            <p:xfrm>
              <a:off x="6197600" y="1600200"/>
              <a:ext cx="5754222" cy="4343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952818">
                      <a:extLst>
                        <a:ext uri="{9D8B030D-6E8A-4147-A177-3AD203B41FA5}">
                          <a16:colId xmlns:a16="http://schemas.microsoft.com/office/drawing/2014/main" val="3545908674"/>
                        </a:ext>
                      </a:extLst>
                    </a:gridCol>
                    <a:gridCol w="3031871">
                      <a:extLst>
                        <a:ext uri="{9D8B030D-6E8A-4147-A177-3AD203B41FA5}">
                          <a16:colId xmlns:a16="http://schemas.microsoft.com/office/drawing/2014/main" val="1970252747"/>
                        </a:ext>
                      </a:extLst>
                    </a:gridCol>
                    <a:gridCol w="1769533">
                      <a:extLst>
                        <a:ext uri="{9D8B030D-6E8A-4147-A177-3AD203B41FA5}">
                          <a16:colId xmlns:a16="http://schemas.microsoft.com/office/drawing/2014/main" val="1541393048"/>
                        </a:ext>
                      </a:extLst>
                    </a:gridCol>
                  </a:tblGrid>
                  <a:tr h="5429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800" dirty="0"/>
                            <a:t>STT</a:t>
                          </a:r>
                          <a:endParaRPr lang="vi-VN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800" dirty="0" err="1"/>
                            <a:t>Year</a:t>
                          </a:r>
                          <a:r>
                            <a:rPr lang="vi-VN" sz="2800" dirty="0"/>
                            <a:t> </a:t>
                          </a:r>
                          <a:r>
                            <a:rPr lang="vi-VN" sz="2800" dirty="0" err="1"/>
                            <a:t>Experience</a:t>
                          </a:r>
                          <a:endParaRPr lang="vi-VN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800" dirty="0" err="1"/>
                            <a:t>Salary</a:t>
                          </a:r>
                          <a:endParaRPr lang="vi-VN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15318080"/>
                      </a:ext>
                    </a:extLst>
                  </a:tr>
                  <a:tr h="54292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1.1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smtClean="0">
                                    <a:latin typeface="Cambria Math" panose="02040503050406030204" pitchFamily="18" charset="0"/>
                                  </a:rPr>
                                  <m:t>39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vi-VN" sz="2800" i="1" smtClean="0">
                                    <a:latin typeface="Cambria Math" panose="02040503050406030204" pitchFamily="18" charset="0"/>
                                  </a:rPr>
                                  <m:t>343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36905326"/>
                      </a:ext>
                    </a:extLst>
                  </a:tr>
                  <a:tr h="54292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1.3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smtClean="0">
                                    <a:latin typeface="Cambria Math" panose="02040503050406030204" pitchFamily="18" charset="0"/>
                                  </a:rPr>
                                  <m:t>46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vi-VN" sz="2800" i="1" smtClean="0">
                                    <a:latin typeface="Cambria Math" panose="02040503050406030204" pitchFamily="18" charset="0"/>
                                  </a:rPr>
                                  <m:t>205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95714470"/>
                      </a:ext>
                    </a:extLst>
                  </a:tr>
                  <a:tr h="54292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smtClean="0">
                                    <a:latin typeface="Cambria Math" panose="02040503050406030204" pitchFamily="18" charset="0"/>
                                  </a:rPr>
                                  <m:t>37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vi-VN" sz="2800" i="1" smtClean="0">
                                    <a:latin typeface="Cambria Math" panose="02040503050406030204" pitchFamily="18" charset="0"/>
                                  </a:rPr>
                                  <m:t>731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5306893"/>
                      </a:ext>
                    </a:extLst>
                  </a:tr>
                  <a:tr h="54292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smtClean="0">
                                    <a:latin typeface="Cambria Math" panose="02040503050406030204" pitchFamily="18" charset="0"/>
                                  </a:rPr>
                                  <m:t>43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vi-VN" sz="2800" i="1" smtClean="0">
                                    <a:latin typeface="Cambria Math" panose="02040503050406030204" pitchFamily="18" charset="0"/>
                                  </a:rPr>
                                  <m:t>525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47244157"/>
                      </a:ext>
                    </a:extLst>
                  </a:tr>
                  <a:tr h="54292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2.2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smtClean="0">
                                    <a:latin typeface="Cambria Math" panose="02040503050406030204" pitchFamily="18" charset="0"/>
                                  </a:rPr>
                                  <m:t>39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vi-VN" sz="2800" i="1" smtClean="0">
                                    <a:latin typeface="Cambria Math" panose="02040503050406030204" pitchFamily="18" charset="0"/>
                                  </a:rPr>
                                  <m:t>891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7353352"/>
                      </a:ext>
                    </a:extLst>
                  </a:tr>
                  <a:tr h="54292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2.9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56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642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89173775"/>
                      </a:ext>
                    </a:extLst>
                  </a:tr>
                  <a:tr h="54292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60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629501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7">
                <a:extLst>
                  <a:ext uri="{FF2B5EF4-FFF2-40B4-BE49-F238E27FC236}">
                    <a16:creationId xmlns:a16="http://schemas.microsoft.com/office/drawing/2014/main" id="{10A5864B-AD7C-9913-BE77-DBD31C900D9A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</p:nvPr>
            </p:nvGraphicFramePr>
            <p:xfrm>
              <a:off x="6197600" y="1600200"/>
              <a:ext cx="5754222" cy="4343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952818">
                      <a:extLst>
                        <a:ext uri="{9D8B030D-6E8A-4147-A177-3AD203B41FA5}">
                          <a16:colId xmlns:a16="http://schemas.microsoft.com/office/drawing/2014/main" val="3545908674"/>
                        </a:ext>
                      </a:extLst>
                    </a:gridCol>
                    <a:gridCol w="3031871">
                      <a:extLst>
                        <a:ext uri="{9D8B030D-6E8A-4147-A177-3AD203B41FA5}">
                          <a16:colId xmlns:a16="http://schemas.microsoft.com/office/drawing/2014/main" val="1970252747"/>
                        </a:ext>
                      </a:extLst>
                    </a:gridCol>
                    <a:gridCol w="1769533">
                      <a:extLst>
                        <a:ext uri="{9D8B030D-6E8A-4147-A177-3AD203B41FA5}">
                          <a16:colId xmlns:a16="http://schemas.microsoft.com/office/drawing/2014/main" val="1541393048"/>
                        </a:ext>
                      </a:extLst>
                    </a:gridCol>
                  </a:tblGrid>
                  <a:tr h="5429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800" dirty="0"/>
                            <a:t>STT</a:t>
                          </a:r>
                          <a:endParaRPr lang="vi-VN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800" dirty="0" err="1"/>
                            <a:t>Year</a:t>
                          </a:r>
                          <a:r>
                            <a:rPr lang="vi-VN" sz="2800" dirty="0"/>
                            <a:t> </a:t>
                          </a:r>
                          <a:r>
                            <a:rPr lang="vi-VN" sz="2800" dirty="0" err="1"/>
                            <a:t>Experience</a:t>
                          </a:r>
                          <a:endParaRPr lang="vi-VN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800" dirty="0" err="1"/>
                            <a:t>Salary</a:t>
                          </a:r>
                          <a:endParaRPr lang="vi-VN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15318080"/>
                      </a:ext>
                    </a:extLst>
                  </a:tr>
                  <a:tr h="5429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41" t="-108989" r="-508333" b="-6044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1526" t="-108989" r="-59237" b="-6044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5086" t="-108989" r="-1375" b="-6044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6905326"/>
                      </a:ext>
                    </a:extLst>
                  </a:tr>
                  <a:tr h="5429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41" t="-208989" r="-508333" b="-5044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1526" t="-208989" r="-59237" b="-5044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5086" t="-208989" r="-1375" b="-5044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5714470"/>
                      </a:ext>
                    </a:extLst>
                  </a:tr>
                  <a:tr h="5429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41" t="-305556" r="-508333" b="-39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1526" t="-305556" r="-59237" b="-39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5086" t="-305556" r="-1375" b="-39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06893"/>
                      </a:ext>
                    </a:extLst>
                  </a:tr>
                  <a:tr h="5429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41" t="-410112" r="-508333" b="-30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1526" t="-410112" r="-59237" b="-30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5086" t="-410112" r="-1375" b="-3033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244157"/>
                      </a:ext>
                    </a:extLst>
                  </a:tr>
                  <a:tr h="5429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41" t="-510112" r="-508333" b="-20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1526" t="-510112" r="-59237" b="-20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5086" t="-510112" r="-1375" b="-2033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7353352"/>
                      </a:ext>
                    </a:extLst>
                  </a:tr>
                  <a:tr h="5429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41" t="-610112" r="-508333" b="-10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1526" t="-610112" r="-59237" b="-10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5086" t="-610112" r="-1375" b="-1033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9173775"/>
                      </a:ext>
                    </a:extLst>
                  </a:tr>
                  <a:tr h="5429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41" t="-710112" r="-508333" b="-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1526" t="-710112" r="-59237" b="-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5086" t="-710112" r="-1375" b="-33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295018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021980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740DDC-20E6-4802-96BD-D304351F1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Tập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– </a:t>
            </a:r>
            <a:r>
              <a:rPr lang="vi-VN" dirty="0" err="1"/>
              <a:t>Dataset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7">
                <a:extLst>
                  <a:ext uri="{FF2B5EF4-FFF2-40B4-BE49-F238E27FC236}">
                    <a16:creationId xmlns:a16="http://schemas.microsoft.com/office/drawing/2014/main" id="{5DA045E9-F133-0951-B474-615609F5CBE8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2160272676"/>
                  </p:ext>
                </p:extLst>
              </p:nvPr>
            </p:nvGraphicFramePr>
            <p:xfrm>
              <a:off x="609600" y="1600200"/>
              <a:ext cx="4953000" cy="4343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952818">
                      <a:extLst>
                        <a:ext uri="{9D8B030D-6E8A-4147-A177-3AD203B41FA5}">
                          <a16:colId xmlns:a16="http://schemas.microsoft.com/office/drawing/2014/main" val="3545908674"/>
                        </a:ext>
                      </a:extLst>
                    </a:gridCol>
                    <a:gridCol w="1942782">
                      <a:extLst>
                        <a:ext uri="{9D8B030D-6E8A-4147-A177-3AD203B41FA5}">
                          <a16:colId xmlns:a16="http://schemas.microsoft.com/office/drawing/2014/main" val="1970252747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:a16="http://schemas.microsoft.com/office/drawing/2014/main" val="1541393048"/>
                        </a:ext>
                      </a:extLst>
                    </a:gridCol>
                  </a:tblGrid>
                  <a:tr h="5429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800"/>
                            <a:t>STT</a:t>
                          </a:r>
                          <a:endParaRPr lang="vi-VN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800"/>
                            <a:t>YE</a:t>
                          </a:r>
                          <a:endParaRPr lang="vi-VN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800"/>
                            <a:t>Salary</a:t>
                          </a:r>
                          <a:endParaRPr lang="vi-VN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15318080"/>
                      </a:ext>
                    </a:extLst>
                  </a:tr>
                  <a:tr h="54292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1.1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smtClean="0">
                                    <a:latin typeface="Cambria Math" panose="02040503050406030204" pitchFamily="18" charset="0"/>
                                  </a:rPr>
                                  <m:t>39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vi-VN" sz="2800" i="1" smtClean="0">
                                    <a:latin typeface="Cambria Math" panose="02040503050406030204" pitchFamily="18" charset="0"/>
                                  </a:rPr>
                                  <m:t>343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36905326"/>
                      </a:ext>
                    </a:extLst>
                  </a:tr>
                  <a:tr h="54292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1.3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smtClean="0">
                                    <a:latin typeface="Cambria Math" panose="02040503050406030204" pitchFamily="18" charset="0"/>
                                  </a:rPr>
                                  <m:t>46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vi-VN" sz="2800" i="1" smtClean="0">
                                    <a:latin typeface="Cambria Math" panose="02040503050406030204" pitchFamily="18" charset="0"/>
                                  </a:rPr>
                                  <m:t>205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95714470"/>
                      </a:ext>
                    </a:extLst>
                  </a:tr>
                  <a:tr h="54292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smtClean="0">
                                    <a:latin typeface="Cambria Math" panose="02040503050406030204" pitchFamily="18" charset="0"/>
                                  </a:rPr>
                                  <m:t>37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vi-VN" sz="2800" i="1" smtClean="0">
                                    <a:latin typeface="Cambria Math" panose="02040503050406030204" pitchFamily="18" charset="0"/>
                                  </a:rPr>
                                  <m:t>731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06893"/>
                      </a:ext>
                    </a:extLst>
                  </a:tr>
                  <a:tr h="54292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43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525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47244157"/>
                      </a:ext>
                    </a:extLst>
                  </a:tr>
                  <a:tr h="54292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smtClean="0">
                                    <a:latin typeface="Cambria Math" panose="02040503050406030204" pitchFamily="18" charset="0"/>
                                  </a:rPr>
                                  <m:t>2.2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39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891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67353352"/>
                      </a:ext>
                    </a:extLst>
                  </a:tr>
                  <a:tr h="54292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2.9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56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642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89173775"/>
                      </a:ext>
                    </a:extLst>
                  </a:tr>
                  <a:tr h="54292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60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629501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7">
                <a:extLst>
                  <a:ext uri="{FF2B5EF4-FFF2-40B4-BE49-F238E27FC236}">
                    <a16:creationId xmlns:a16="http://schemas.microsoft.com/office/drawing/2014/main" id="{5DA045E9-F133-0951-B474-615609F5CBE8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2160272676"/>
                  </p:ext>
                </p:extLst>
              </p:nvPr>
            </p:nvGraphicFramePr>
            <p:xfrm>
              <a:off x="609600" y="1600200"/>
              <a:ext cx="4953000" cy="4343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952818">
                      <a:extLst>
                        <a:ext uri="{9D8B030D-6E8A-4147-A177-3AD203B41FA5}">
                          <a16:colId xmlns:a16="http://schemas.microsoft.com/office/drawing/2014/main" val="3545908674"/>
                        </a:ext>
                      </a:extLst>
                    </a:gridCol>
                    <a:gridCol w="1942782">
                      <a:extLst>
                        <a:ext uri="{9D8B030D-6E8A-4147-A177-3AD203B41FA5}">
                          <a16:colId xmlns:a16="http://schemas.microsoft.com/office/drawing/2014/main" val="1970252747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:a16="http://schemas.microsoft.com/office/drawing/2014/main" val="1541393048"/>
                        </a:ext>
                      </a:extLst>
                    </a:gridCol>
                  </a:tblGrid>
                  <a:tr h="5429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800"/>
                            <a:t>STT</a:t>
                          </a:r>
                          <a:endParaRPr lang="vi-VN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800"/>
                            <a:t>YE</a:t>
                          </a:r>
                          <a:endParaRPr lang="vi-VN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800"/>
                            <a:t>Salary</a:t>
                          </a:r>
                          <a:endParaRPr lang="vi-VN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15318080"/>
                      </a:ext>
                    </a:extLst>
                  </a:tr>
                  <a:tr h="5429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82" t="-108989" r="-423718" b="-6044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530" t="-108989" r="-107210" b="-6044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1124" t="-108989" r="-1183" b="-6044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6905326"/>
                      </a:ext>
                    </a:extLst>
                  </a:tr>
                  <a:tr h="5429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82" t="-208989" r="-423718" b="-5044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530" t="-208989" r="-107210" b="-5044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1124" t="-208989" r="-1183" b="-5044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5714470"/>
                      </a:ext>
                    </a:extLst>
                  </a:tr>
                  <a:tr h="5429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82" t="-305556" r="-423718" b="-39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530" t="-305556" r="-107210" b="-39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1124" t="-305556" r="-1183" b="-39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06893"/>
                      </a:ext>
                    </a:extLst>
                  </a:tr>
                  <a:tr h="5429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82" t="-410112" r="-423718" b="-30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530" t="-410112" r="-107210" b="-30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1124" t="-410112" r="-1183" b="-3033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244157"/>
                      </a:ext>
                    </a:extLst>
                  </a:tr>
                  <a:tr h="5429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82" t="-510112" r="-423718" b="-20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530" t="-510112" r="-107210" b="-20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1124" t="-510112" r="-1183" b="-2033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7353352"/>
                      </a:ext>
                    </a:extLst>
                  </a:tr>
                  <a:tr h="5429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82" t="-610112" r="-423718" b="-10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530" t="-610112" r="-107210" b="-10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1124" t="-610112" r="-1183" b="-1033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9173775"/>
                      </a:ext>
                    </a:extLst>
                  </a:tr>
                  <a:tr h="5429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82" t="-710112" r="-423718" b="-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530" t="-710112" r="-107210" b="-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1124" t="-710112" r="-1183" b="-33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295018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7">
                <a:extLst>
                  <a:ext uri="{FF2B5EF4-FFF2-40B4-BE49-F238E27FC236}">
                    <a16:creationId xmlns:a16="http://schemas.microsoft.com/office/drawing/2014/main" id="{54E2D59D-8F71-FE60-EAB0-429BAC06552E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</p:nvPr>
            </p:nvGraphicFramePr>
            <p:xfrm>
              <a:off x="6197600" y="1600200"/>
              <a:ext cx="4953000" cy="4343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952818">
                      <a:extLst>
                        <a:ext uri="{9D8B030D-6E8A-4147-A177-3AD203B41FA5}">
                          <a16:colId xmlns:a16="http://schemas.microsoft.com/office/drawing/2014/main" val="3545908674"/>
                        </a:ext>
                      </a:extLst>
                    </a:gridCol>
                    <a:gridCol w="1942782">
                      <a:extLst>
                        <a:ext uri="{9D8B030D-6E8A-4147-A177-3AD203B41FA5}">
                          <a16:colId xmlns:a16="http://schemas.microsoft.com/office/drawing/2014/main" val="1970252747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:a16="http://schemas.microsoft.com/office/drawing/2014/main" val="1541393048"/>
                        </a:ext>
                      </a:extLst>
                    </a:gridCol>
                  </a:tblGrid>
                  <a:tr h="5429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800" dirty="0"/>
                            <a:t>STT</a:t>
                          </a:r>
                          <a:endParaRPr lang="vi-VN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800" dirty="0"/>
                            <a:t>YE</a:t>
                          </a:r>
                          <a:endParaRPr lang="vi-VN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800" dirty="0" err="1"/>
                            <a:t>Salary</a:t>
                          </a:r>
                          <a:endParaRPr lang="vi-VN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15318080"/>
                      </a:ext>
                    </a:extLst>
                  </a:tr>
                  <a:tr h="54292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3.2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54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445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36905326"/>
                      </a:ext>
                    </a:extLst>
                  </a:tr>
                  <a:tr h="54292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3.2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64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445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95714470"/>
                      </a:ext>
                    </a:extLst>
                  </a:tr>
                  <a:tr h="54292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3.7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57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189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5306893"/>
                      </a:ext>
                    </a:extLst>
                  </a:tr>
                  <a:tr h="54292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3.9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63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218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47244157"/>
                      </a:ext>
                    </a:extLst>
                  </a:tr>
                  <a:tr h="54292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55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794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67353352"/>
                      </a:ext>
                    </a:extLst>
                  </a:tr>
                  <a:tr h="54292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56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957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89173775"/>
                      </a:ext>
                    </a:extLst>
                  </a:tr>
                  <a:tr h="54292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4.1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57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081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629501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7">
                <a:extLst>
                  <a:ext uri="{FF2B5EF4-FFF2-40B4-BE49-F238E27FC236}">
                    <a16:creationId xmlns:a16="http://schemas.microsoft.com/office/drawing/2014/main" id="{54E2D59D-8F71-FE60-EAB0-429BAC06552E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</p:nvPr>
            </p:nvGraphicFramePr>
            <p:xfrm>
              <a:off x="6197600" y="1600200"/>
              <a:ext cx="4953000" cy="4343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952818">
                      <a:extLst>
                        <a:ext uri="{9D8B030D-6E8A-4147-A177-3AD203B41FA5}">
                          <a16:colId xmlns:a16="http://schemas.microsoft.com/office/drawing/2014/main" val="3545908674"/>
                        </a:ext>
                      </a:extLst>
                    </a:gridCol>
                    <a:gridCol w="1942782">
                      <a:extLst>
                        <a:ext uri="{9D8B030D-6E8A-4147-A177-3AD203B41FA5}">
                          <a16:colId xmlns:a16="http://schemas.microsoft.com/office/drawing/2014/main" val="1970252747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:a16="http://schemas.microsoft.com/office/drawing/2014/main" val="1541393048"/>
                        </a:ext>
                      </a:extLst>
                    </a:gridCol>
                  </a:tblGrid>
                  <a:tr h="5429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800" dirty="0"/>
                            <a:t>STT</a:t>
                          </a:r>
                          <a:endParaRPr lang="vi-VN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800" dirty="0"/>
                            <a:t>YE</a:t>
                          </a:r>
                          <a:endParaRPr lang="vi-VN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800" dirty="0" err="1"/>
                            <a:t>Salary</a:t>
                          </a:r>
                          <a:endParaRPr lang="vi-VN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15318080"/>
                      </a:ext>
                    </a:extLst>
                  </a:tr>
                  <a:tr h="5429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37" t="-108989" r="-421019" b="-6044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9530" t="-108989" r="-107210" b="-6044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1124" t="-108989" r="-1183" b="-6044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6905326"/>
                      </a:ext>
                    </a:extLst>
                  </a:tr>
                  <a:tr h="5429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37" t="-208989" r="-421019" b="-5044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9530" t="-208989" r="-107210" b="-5044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1124" t="-208989" r="-1183" b="-5044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5714470"/>
                      </a:ext>
                    </a:extLst>
                  </a:tr>
                  <a:tr h="5429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37" t="-305556" r="-421019" b="-39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9530" t="-305556" r="-107210" b="-39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1124" t="-305556" r="-1183" b="-39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06893"/>
                      </a:ext>
                    </a:extLst>
                  </a:tr>
                  <a:tr h="5429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37" t="-410112" r="-421019" b="-30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9530" t="-410112" r="-107210" b="-30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1124" t="-410112" r="-1183" b="-3033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244157"/>
                      </a:ext>
                    </a:extLst>
                  </a:tr>
                  <a:tr h="5429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37" t="-510112" r="-421019" b="-20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9530" t="-510112" r="-107210" b="-20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1124" t="-510112" r="-1183" b="-2033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7353352"/>
                      </a:ext>
                    </a:extLst>
                  </a:tr>
                  <a:tr h="5429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37" t="-610112" r="-421019" b="-10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9530" t="-610112" r="-107210" b="-10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1124" t="-610112" r="-1183" b="-1033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9173775"/>
                      </a:ext>
                    </a:extLst>
                  </a:tr>
                  <a:tr h="5429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37" t="-710112" r="-421019" b="-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9530" t="-710112" r="-107210" b="-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1124" t="-710112" r="-1183" b="-33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295018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309242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740DDC-20E6-4802-96BD-D304351F1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Tập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– </a:t>
            </a:r>
            <a:r>
              <a:rPr lang="vi-VN" dirty="0" err="1"/>
              <a:t>Dataset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7">
                <a:extLst>
                  <a:ext uri="{FF2B5EF4-FFF2-40B4-BE49-F238E27FC236}">
                    <a16:creationId xmlns:a16="http://schemas.microsoft.com/office/drawing/2014/main" id="{972F6D78-8342-C9A5-FA5E-9E984FDA0356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609600" y="1600200"/>
              <a:ext cx="4953000" cy="4886325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952818">
                      <a:extLst>
                        <a:ext uri="{9D8B030D-6E8A-4147-A177-3AD203B41FA5}">
                          <a16:colId xmlns:a16="http://schemas.microsoft.com/office/drawing/2014/main" val="3545908674"/>
                        </a:ext>
                      </a:extLst>
                    </a:gridCol>
                    <a:gridCol w="1942782">
                      <a:extLst>
                        <a:ext uri="{9D8B030D-6E8A-4147-A177-3AD203B41FA5}">
                          <a16:colId xmlns:a16="http://schemas.microsoft.com/office/drawing/2014/main" val="1970252747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:a16="http://schemas.microsoft.com/office/drawing/2014/main" val="1541393048"/>
                        </a:ext>
                      </a:extLst>
                    </a:gridCol>
                  </a:tblGrid>
                  <a:tr h="5429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800" dirty="0"/>
                            <a:t>STT</a:t>
                          </a:r>
                          <a:endParaRPr lang="vi-VN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800" dirty="0"/>
                            <a:t>YE</a:t>
                          </a:r>
                          <a:endParaRPr lang="vi-VN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800" dirty="0" err="1"/>
                            <a:t>Salary</a:t>
                          </a:r>
                          <a:endParaRPr lang="vi-VN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15318080"/>
                      </a:ext>
                    </a:extLst>
                  </a:tr>
                  <a:tr h="54292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4.5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61</m:t>
                                </m:r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111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36905326"/>
                      </a:ext>
                    </a:extLst>
                  </a:tr>
                  <a:tr h="54292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4.9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67</m:t>
                                </m:r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938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95714470"/>
                      </a:ext>
                    </a:extLst>
                  </a:tr>
                  <a:tr h="54292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5.1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66</m:t>
                                </m:r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029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5306893"/>
                      </a:ext>
                    </a:extLst>
                  </a:tr>
                  <a:tr h="54292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5.3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83</m:t>
                                </m:r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088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47244157"/>
                      </a:ext>
                    </a:extLst>
                  </a:tr>
                  <a:tr h="54292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5.9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81</m:t>
                                </m:r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363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67353352"/>
                      </a:ext>
                    </a:extLst>
                  </a:tr>
                  <a:tr h="54292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93</m:t>
                                </m:r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940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89173775"/>
                      </a:ext>
                    </a:extLst>
                  </a:tr>
                  <a:tr h="54292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6.8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91</m:t>
                                </m:r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738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62950183"/>
                      </a:ext>
                    </a:extLst>
                  </a:tr>
                  <a:tr h="54292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7.1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98</m:t>
                                </m:r>
                                <m: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vi-V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273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105189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7">
                <a:extLst>
                  <a:ext uri="{FF2B5EF4-FFF2-40B4-BE49-F238E27FC236}">
                    <a16:creationId xmlns:a16="http://schemas.microsoft.com/office/drawing/2014/main" id="{972F6D78-8342-C9A5-FA5E-9E984FDA0356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609600" y="1600200"/>
              <a:ext cx="4953000" cy="4886325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952818">
                      <a:extLst>
                        <a:ext uri="{9D8B030D-6E8A-4147-A177-3AD203B41FA5}">
                          <a16:colId xmlns:a16="http://schemas.microsoft.com/office/drawing/2014/main" val="3545908674"/>
                        </a:ext>
                      </a:extLst>
                    </a:gridCol>
                    <a:gridCol w="1942782">
                      <a:extLst>
                        <a:ext uri="{9D8B030D-6E8A-4147-A177-3AD203B41FA5}">
                          <a16:colId xmlns:a16="http://schemas.microsoft.com/office/drawing/2014/main" val="1970252747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:a16="http://schemas.microsoft.com/office/drawing/2014/main" val="1541393048"/>
                        </a:ext>
                      </a:extLst>
                    </a:gridCol>
                  </a:tblGrid>
                  <a:tr h="5429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800" dirty="0"/>
                            <a:t>STT</a:t>
                          </a:r>
                          <a:endParaRPr lang="vi-VN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800" dirty="0"/>
                            <a:t>YE</a:t>
                          </a:r>
                          <a:endParaRPr lang="vi-VN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800" dirty="0" err="1"/>
                            <a:t>Salary</a:t>
                          </a:r>
                          <a:endParaRPr lang="vi-VN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15318080"/>
                      </a:ext>
                    </a:extLst>
                  </a:tr>
                  <a:tr h="5429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82" t="-108989" r="-423718" b="-7044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530" t="-108989" r="-107210" b="-7044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1124" t="-108989" r="-1183" b="-7044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6905326"/>
                      </a:ext>
                    </a:extLst>
                  </a:tr>
                  <a:tr h="5429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82" t="-206667" r="-423718" b="-5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530" t="-206667" r="-107210" b="-5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1124" t="-206667" r="-1183" b="-59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5714470"/>
                      </a:ext>
                    </a:extLst>
                  </a:tr>
                  <a:tr h="5429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82" t="-310112" r="-423718" b="-50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530" t="-310112" r="-107210" b="-50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1124" t="-310112" r="-1183" b="-5033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06893"/>
                      </a:ext>
                    </a:extLst>
                  </a:tr>
                  <a:tr h="5429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82" t="-410112" r="-423718" b="-40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530" t="-410112" r="-107210" b="-40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1124" t="-410112" r="-1183" b="-4033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244157"/>
                      </a:ext>
                    </a:extLst>
                  </a:tr>
                  <a:tr h="5429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82" t="-510112" r="-423718" b="-30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530" t="-510112" r="-107210" b="-30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1124" t="-510112" r="-1183" b="-3033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7353352"/>
                      </a:ext>
                    </a:extLst>
                  </a:tr>
                  <a:tr h="5429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82" t="-603333" r="-42371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530" t="-603333" r="-10721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1124" t="-603333" r="-1183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9173775"/>
                      </a:ext>
                    </a:extLst>
                  </a:tr>
                  <a:tr h="5429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82" t="-711236" r="-423718" b="-10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530" t="-711236" r="-107210" b="-10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1124" t="-711236" r="-1183" b="-102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2950183"/>
                      </a:ext>
                    </a:extLst>
                  </a:tr>
                  <a:tr h="5429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82" t="-811236" r="-423718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530" t="-811236" r="-107210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1124" t="-811236" r="-1183" b="-2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051896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7">
                <a:extLst>
                  <a:ext uri="{FF2B5EF4-FFF2-40B4-BE49-F238E27FC236}">
                    <a16:creationId xmlns:a16="http://schemas.microsoft.com/office/drawing/2014/main" id="{A8D82A44-5CAF-6D8B-8D26-AED3F827F94F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</p:nvPr>
            </p:nvGraphicFramePr>
            <p:xfrm>
              <a:off x="6197600" y="1600200"/>
              <a:ext cx="4953000" cy="4886325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952818">
                      <a:extLst>
                        <a:ext uri="{9D8B030D-6E8A-4147-A177-3AD203B41FA5}">
                          <a16:colId xmlns:a16="http://schemas.microsoft.com/office/drawing/2014/main" val="3545908674"/>
                        </a:ext>
                      </a:extLst>
                    </a:gridCol>
                    <a:gridCol w="1942782">
                      <a:extLst>
                        <a:ext uri="{9D8B030D-6E8A-4147-A177-3AD203B41FA5}">
                          <a16:colId xmlns:a16="http://schemas.microsoft.com/office/drawing/2014/main" val="1970252747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:a16="http://schemas.microsoft.com/office/drawing/2014/main" val="1541393048"/>
                        </a:ext>
                      </a:extLst>
                    </a:gridCol>
                  </a:tblGrid>
                  <a:tr h="5429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800" dirty="0"/>
                            <a:t>STT</a:t>
                          </a:r>
                          <a:endParaRPr lang="vi-VN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800" dirty="0"/>
                            <a:t>YE</a:t>
                          </a:r>
                          <a:endParaRPr lang="vi-VN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800" dirty="0" err="1"/>
                            <a:t>Salary</a:t>
                          </a:r>
                          <a:endParaRPr lang="vi-VN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15318080"/>
                      </a:ext>
                    </a:extLst>
                  </a:tr>
                  <a:tr h="54292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800" b="0" i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7.9</a:t>
                          </a:r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101</m:t>
                                </m:r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302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36905326"/>
                      </a:ext>
                    </a:extLst>
                  </a:tr>
                  <a:tr h="54292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8.2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113</m:t>
                                </m:r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812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95714470"/>
                      </a:ext>
                    </a:extLst>
                  </a:tr>
                  <a:tr h="54292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8.7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109</m:t>
                                </m:r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431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5306893"/>
                      </a:ext>
                    </a:extLst>
                  </a:tr>
                  <a:tr h="54292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26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105</m:t>
                                </m:r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582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47244157"/>
                      </a:ext>
                    </a:extLst>
                  </a:tr>
                  <a:tr h="54292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27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9.5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116</m:t>
                                </m:r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969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67353352"/>
                      </a:ext>
                    </a:extLst>
                  </a:tr>
                  <a:tr h="54292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9.6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112</m:t>
                                </m:r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635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89173775"/>
                      </a:ext>
                    </a:extLst>
                  </a:tr>
                  <a:tr h="54292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29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10.3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122</m:t>
                                </m:r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391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2950183"/>
                      </a:ext>
                    </a:extLst>
                  </a:tr>
                  <a:tr h="54292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10.5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121</m:t>
                                </m:r>
                                <m: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vi-V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872</m:t>
                                </m:r>
                              </m:oMath>
                            </m:oMathPara>
                          </a14:m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236583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7">
                <a:extLst>
                  <a:ext uri="{FF2B5EF4-FFF2-40B4-BE49-F238E27FC236}">
                    <a16:creationId xmlns:a16="http://schemas.microsoft.com/office/drawing/2014/main" id="{A8D82A44-5CAF-6D8B-8D26-AED3F827F94F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</p:nvPr>
            </p:nvGraphicFramePr>
            <p:xfrm>
              <a:off x="6197600" y="1600200"/>
              <a:ext cx="4953000" cy="4886325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952818">
                      <a:extLst>
                        <a:ext uri="{9D8B030D-6E8A-4147-A177-3AD203B41FA5}">
                          <a16:colId xmlns:a16="http://schemas.microsoft.com/office/drawing/2014/main" val="3545908674"/>
                        </a:ext>
                      </a:extLst>
                    </a:gridCol>
                    <a:gridCol w="1942782">
                      <a:extLst>
                        <a:ext uri="{9D8B030D-6E8A-4147-A177-3AD203B41FA5}">
                          <a16:colId xmlns:a16="http://schemas.microsoft.com/office/drawing/2014/main" val="1970252747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:a16="http://schemas.microsoft.com/office/drawing/2014/main" val="1541393048"/>
                        </a:ext>
                      </a:extLst>
                    </a:gridCol>
                  </a:tblGrid>
                  <a:tr h="5429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800" dirty="0"/>
                            <a:t>STT</a:t>
                          </a:r>
                          <a:endParaRPr lang="vi-VN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800" dirty="0"/>
                            <a:t>YE</a:t>
                          </a:r>
                          <a:endParaRPr lang="vi-VN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800" dirty="0" err="1"/>
                            <a:t>Salary</a:t>
                          </a:r>
                          <a:endParaRPr lang="vi-VN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15318080"/>
                      </a:ext>
                    </a:extLst>
                  </a:tr>
                  <a:tr h="5429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37" t="-108989" r="-421019" b="-7044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800" b="0" i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7.9</a:t>
                          </a:r>
                          <a:endParaRPr lang="vi-V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1124" t="-108989" r="-1183" b="-7044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6905326"/>
                      </a:ext>
                    </a:extLst>
                  </a:tr>
                  <a:tr h="5429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37" t="-206667" r="-421019" b="-5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9530" t="-206667" r="-107210" b="-5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1124" t="-206667" r="-1183" b="-59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5714470"/>
                      </a:ext>
                    </a:extLst>
                  </a:tr>
                  <a:tr h="5429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37" t="-310112" r="-421019" b="-50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9530" t="-310112" r="-107210" b="-50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1124" t="-310112" r="-1183" b="-5033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06893"/>
                      </a:ext>
                    </a:extLst>
                  </a:tr>
                  <a:tr h="5429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37" t="-410112" r="-421019" b="-40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9530" t="-410112" r="-107210" b="-40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1124" t="-410112" r="-1183" b="-4033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244157"/>
                      </a:ext>
                    </a:extLst>
                  </a:tr>
                  <a:tr h="5429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37" t="-510112" r="-421019" b="-30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9530" t="-510112" r="-107210" b="-30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1124" t="-510112" r="-1183" b="-3033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7353352"/>
                      </a:ext>
                    </a:extLst>
                  </a:tr>
                  <a:tr h="5429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37" t="-603333" r="-42101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9530" t="-603333" r="-10721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1124" t="-603333" r="-1183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9173775"/>
                      </a:ext>
                    </a:extLst>
                  </a:tr>
                  <a:tr h="5429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37" t="-711236" r="-421019" b="-10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9530" t="-711236" r="-107210" b="-10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1124" t="-711236" r="-1183" b="-102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2950183"/>
                      </a:ext>
                    </a:extLst>
                  </a:tr>
                  <a:tr h="5429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37" t="-811236" r="-421019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9530" t="-811236" r="-107210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1124" t="-811236" r="-1183" b="-2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36583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18431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740DDC-20E6-4802-96BD-D304351F1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Tập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– </a:t>
            </a:r>
            <a:r>
              <a:rPr lang="vi-VN" dirty="0" err="1"/>
              <a:t>Dataset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35548CB-6591-4093-BFA9-A7555ACF96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vi-VN" sz="4400" dirty="0" err="1">
                    <a:solidFill>
                      <a:srgbClr val="0066FF"/>
                    </a:solidFill>
                  </a:rPr>
                  <a:t>Bài</a:t>
                </a:r>
                <a:r>
                  <a:rPr lang="vi-VN" sz="4400" dirty="0">
                    <a:solidFill>
                      <a:srgbClr val="0066FF"/>
                    </a:solidFill>
                  </a:rPr>
                  <a:t> </a:t>
                </a:r>
                <a:r>
                  <a:rPr lang="vi-VN" sz="4400" dirty="0" err="1">
                    <a:solidFill>
                      <a:srgbClr val="0066FF"/>
                    </a:solidFill>
                  </a:rPr>
                  <a:t>toán</a:t>
                </a:r>
                <a:r>
                  <a:rPr lang="vi-VN" sz="4400" dirty="0">
                    <a:solidFill>
                      <a:srgbClr val="0066FF"/>
                    </a:solidFill>
                  </a:rPr>
                  <a:t> </a:t>
                </a:r>
                <a:r>
                  <a:rPr lang="vi-VN" sz="4400" dirty="0" err="1">
                    <a:solidFill>
                      <a:srgbClr val="0066FF"/>
                    </a:solidFill>
                  </a:rPr>
                  <a:t>đặt</a:t>
                </a:r>
                <a:r>
                  <a:rPr lang="vi-VN" sz="4400" dirty="0">
                    <a:solidFill>
                      <a:srgbClr val="0066FF"/>
                    </a:solidFill>
                  </a:rPr>
                  <a:t> ra </a:t>
                </a:r>
                <a:r>
                  <a:rPr lang="vi-VN" sz="4400" dirty="0" err="1">
                    <a:solidFill>
                      <a:srgbClr val="0066FF"/>
                    </a:solidFill>
                  </a:rPr>
                  <a:t>là</a:t>
                </a:r>
                <a:r>
                  <a:rPr lang="vi-VN" sz="4400" dirty="0">
                    <a:solidFill>
                      <a:srgbClr val="0066FF"/>
                    </a:solidFill>
                  </a:rPr>
                  <a:t> </a:t>
                </a:r>
                <a:r>
                  <a:rPr lang="vi-VN" sz="4400" dirty="0" err="1">
                    <a:solidFill>
                      <a:srgbClr val="0066FF"/>
                    </a:solidFill>
                  </a:rPr>
                  <a:t>dựa</a:t>
                </a:r>
                <a:r>
                  <a:rPr lang="vi-VN" sz="4400" dirty="0">
                    <a:solidFill>
                      <a:srgbClr val="0066FF"/>
                    </a:solidFill>
                  </a:rPr>
                  <a:t> trên </a:t>
                </a:r>
                <a:r>
                  <a:rPr lang="vi-VN" sz="4400" dirty="0" err="1">
                    <a:solidFill>
                      <a:srgbClr val="0066FF"/>
                    </a:solidFill>
                  </a:rPr>
                  <a:t>tập</a:t>
                </a:r>
                <a:r>
                  <a:rPr lang="vi-VN" sz="4400" dirty="0">
                    <a:solidFill>
                      <a:srgbClr val="0066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4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30</m:t>
                    </m:r>
                  </m:oMath>
                </a14:m>
                <a:r>
                  <a:rPr lang="en-US" sz="4400" dirty="0">
                    <a:solidFill>
                      <a:srgbClr val="0066FF"/>
                    </a:solidFill>
                  </a:rPr>
                  <a:t> </a:t>
                </a:r>
                <a:r>
                  <a:rPr lang="vi-VN" sz="4400" dirty="0" err="1">
                    <a:solidFill>
                      <a:srgbClr val="0066FF"/>
                    </a:solidFill>
                  </a:rPr>
                  <a:t>điểm</a:t>
                </a:r>
                <a:r>
                  <a:rPr lang="vi-VN" sz="4400" dirty="0">
                    <a:solidFill>
                      <a:srgbClr val="0066FF"/>
                    </a:solidFill>
                  </a:rPr>
                  <a:t> </a:t>
                </a:r>
                <a:r>
                  <a:rPr lang="vi-VN" sz="4400" dirty="0" err="1">
                    <a:solidFill>
                      <a:srgbClr val="0066FF"/>
                    </a:solidFill>
                  </a:rPr>
                  <a:t>dữ</a:t>
                </a:r>
                <a:r>
                  <a:rPr lang="vi-VN" sz="4400" dirty="0">
                    <a:solidFill>
                      <a:srgbClr val="0066FF"/>
                    </a:solidFill>
                  </a:rPr>
                  <a:t> </a:t>
                </a:r>
                <a:r>
                  <a:rPr lang="vi-VN" sz="4400" dirty="0" err="1">
                    <a:solidFill>
                      <a:srgbClr val="0066FF"/>
                    </a:solidFill>
                  </a:rPr>
                  <a:t>liệu</a:t>
                </a:r>
                <a:r>
                  <a:rPr lang="vi-VN" sz="4400" dirty="0">
                    <a:solidFill>
                      <a:srgbClr val="0066FF"/>
                    </a:solidFill>
                  </a:rPr>
                  <a:t> </a:t>
                </a:r>
                <a:r>
                  <a:rPr lang="vi-VN" sz="4400" dirty="0" err="1">
                    <a:solidFill>
                      <a:srgbClr val="0066FF"/>
                    </a:solidFill>
                  </a:rPr>
                  <a:t>đã</a:t>
                </a:r>
                <a:r>
                  <a:rPr lang="vi-VN" sz="4400" dirty="0">
                    <a:solidFill>
                      <a:srgbClr val="0066FF"/>
                    </a:solidFill>
                  </a:rPr>
                  <a:t> cho, </a:t>
                </a:r>
                <a:r>
                  <a:rPr lang="vi-VN" sz="4400" dirty="0" err="1">
                    <a:solidFill>
                      <a:srgbClr val="0066FF"/>
                    </a:solidFill>
                  </a:rPr>
                  <a:t>dự</a:t>
                </a:r>
                <a:r>
                  <a:rPr lang="vi-VN" sz="4400" dirty="0">
                    <a:solidFill>
                      <a:srgbClr val="0066FF"/>
                    </a:solidFill>
                  </a:rPr>
                  <a:t> </a:t>
                </a:r>
                <a:r>
                  <a:rPr lang="vi-VN" sz="4400" dirty="0" err="1">
                    <a:solidFill>
                      <a:srgbClr val="0066FF"/>
                    </a:solidFill>
                  </a:rPr>
                  <a:t>đoán</a:t>
                </a:r>
                <a:r>
                  <a:rPr lang="vi-VN" sz="4400" dirty="0">
                    <a:solidFill>
                      <a:srgbClr val="0066FF"/>
                    </a:solidFill>
                  </a:rPr>
                  <a:t> </a:t>
                </a:r>
                <a:r>
                  <a:rPr lang="vi-VN" sz="4400" dirty="0" err="1">
                    <a:solidFill>
                      <a:srgbClr val="0066FF"/>
                    </a:solidFill>
                  </a:rPr>
                  <a:t>mức</a:t>
                </a:r>
                <a:r>
                  <a:rPr lang="vi-VN" sz="4400" dirty="0">
                    <a:solidFill>
                      <a:srgbClr val="0066FF"/>
                    </a:solidFill>
                  </a:rPr>
                  <a:t> lương </a:t>
                </a:r>
                <a:r>
                  <a:rPr lang="vi-VN" sz="4400" dirty="0" err="1">
                    <a:solidFill>
                      <a:srgbClr val="0066FF"/>
                    </a:solidFill>
                  </a:rPr>
                  <a:t>của</a:t>
                </a:r>
                <a:r>
                  <a:rPr lang="vi-VN" sz="4400" dirty="0">
                    <a:solidFill>
                      <a:srgbClr val="0066FF"/>
                    </a:solidFill>
                  </a:rPr>
                  <a:t> </a:t>
                </a:r>
                <a:r>
                  <a:rPr lang="vi-VN" sz="4400" dirty="0" err="1">
                    <a:solidFill>
                      <a:srgbClr val="0066FF"/>
                    </a:solidFill>
                  </a:rPr>
                  <a:t>một</a:t>
                </a:r>
                <a:r>
                  <a:rPr lang="vi-VN" sz="4400" dirty="0">
                    <a:solidFill>
                      <a:srgbClr val="0066FF"/>
                    </a:solidFill>
                  </a:rPr>
                  <a:t> </a:t>
                </a:r>
                <a:r>
                  <a:rPr lang="vi-VN" sz="4400" dirty="0" err="1">
                    <a:solidFill>
                      <a:srgbClr val="0066FF"/>
                    </a:solidFill>
                  </a:rPr>
                  <a:t>người</a:t>
                </a:r>
                <a:r>
                  <a:rPr lang="vi-VN" sz="4400" dirty="0">
                    <a:solidFill>
                      <a:srgbClr val="0066FF"/>
                    </a:solidFill>
                  </a:rPr>
                  <a:t> khi </a:t>
                </a:r>
                <a:r>
                  <a:rPr lang="vi-VN" sz="4400" dirty="0" err="1">
                    <a:solidFill>
                      <a:srgbClr val="0066FF"/>
                    </a:solidFill>
                  </a:rPr>
                  <a:t>đã</a:t>
                </a:r>
                <a:r>
                  <a:rPr lang="vi-VN" sz="4400" dirty="0">
                    <a:solidFill>
                      <a:srgbClr val="0066FF"/>
                    </a:solidFill>
                  </a:rPr>
                  <a:t> </a:t>
                </a:r>
                <a:r>
                  <a:rPr lang="vi-VN" sz="4400" dirty="0" err="1">
                    <a:solidFill>
                      <a:srgbClr val="0066FF"/>
                    </a:solidFill>
                  </a:rPr>
                  <a:t>biết</a:t>
                </a:r>
                <a:r>
                  <a:rPr lang="vi-VN" sz="4400" dirty="0">
                    <a:solidFill>
                      <a:srgbClr val="0066FF"/>
                    </a:solidFill>
                  </a:rPr>
                  <a:t> </a:t>
                </a:r>
                <a:r>
                  <a:rPr lang="vi-VN" sz="4400" dirty="0" err="1">
                    <a:solidFill>
                      <a:srgbClr val="0066FF"/>
                    </a:solidFill>
                  </a:rPr>
                  <a:t>số</a:t>
                </a:r>
                <a:r>
                  <a:rPr lang="vi-VN" sz="4400" dirty="0">
                    <a:solidFill>
                      <a:srgbClr val="0066FF"/>
                    </a:solidFill>
                  </a:rPr>
                  <a:t> năm kinh </a:t>
                </a:r>
                <a:r>
                  <a:rPr lang="vi-VN" sz="4400" dirty="0" err="1">
                    <a:solidFill>
                      <a:srgbClr val="0066FF"/>
                    </a:solidFill>
                  </a:rPr>
                  <a:t>nghiệm</a:t>
                </a:r>
                <a:r>
                  <a:rPr lang="vi-VN" sz="4400" dirty="0">
                    <a:solidFill>
                      <a:srgbClr val="0066FF"/>
                    </a:solidFill>
                  </a:rPr>
                  <a:t> </a:t>
                </a:r>
                <a:r>
                  <a:rPr lang="vi-VN" sz="4400" dirty="0" err="1">
                    <a:solidFill>
                      <a:srgbClr val="0066FF"/>
                    </a:solidFill>
                  </a:rPr>
                  <a:t>của</a:t>
                </a:r>
                <a:r>
                  <a:rPr lang="vi-VN" sz="4400" dirty="0">
                    <a:solidFill>
                      <a:srgbClr val="0066FF"/>
                    </a:solidFill>
                  </a:rPr>
                  <a:t> </a:t>
                </a:r>
                <a:r>
                  <a:rPr lang="vi-VN" sz="4400" dirty="0" err="1">
                    <a:solidFill>
                      <a:srgbClr val="0066FF"/>
                    </a:solidFill>
                  </a:rPr>
                  <a:t>người</a:t>
                </a:r>
                <a:r>
                  <a:rPr lang="vi-VN" sz="4400" dirty="0">
                    <a:solidFill>
                      <a:srgbClr val="0066FF"/>
                    </a:solidFill>
                  </a:rPr>
                  <a:t> </a:t>
                </a:r>
                <a:r>
                  <a:rPr lang="vi-VN" sz="4400" dirty="0" err="1">
                    <a:solidFill>
                      <a:srgbClr val="0066FF"/>
                    </a:solidFill>
                  </a:rPr>
                  <a:t>đó</a:t>
                </a:r>
                <a:r>
                  <a:rPr lang="vi-VN" sz="4400" dirty="0">
                    <a:solidFill>
                      <a:srgbClr val="0066FF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35548CB-6591-4093-BFA9-A7555ACF96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0" t="-2965"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14026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53F291-37A6-4FAA-B800-C65880925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Hồi</a:t>
            </a:r>
            <a:r>
              <a:rPr lang="vi-VN" dirty="0"/>
              <a:t> </a:t>
            </a:r>
            <a:r>
              <a:rPr lang="vi-VN"/>
              <a:t>quy – Regression</a:t>
            </a:r>
            <a:endParaRPr lang="vi-V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BDACDB-C6D8-4923-855E-BCBB1ADB8D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01958406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AA70F-BAC9-413B-ACF7-B106735DB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Hồi</a:t>
            </a:r>
            <a:r>
              <a:rPr lang="vi-VN" dirty="0"/>
              <a:t> </a:t>
            </a:r>
            <a:r>
              <a:rPr lang="vi-VN"/>
              <a:t>quy – Regression</a:t>
            </a:r>
            <a:endParaRPr lang="vi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F10DC7-01FB-49AF-BFA9-1F8A839C7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 sz="2800" dirty="0" err="1">
                <a:solidFill>
                  <a:srgbClr val="0066FF"/>
                </a:solidFill>
              </a:rPr>
              <a:t>Bài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toán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của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chúng</a:t>
            </a:r>
            <a:r>
              <a:rPr lang="vi-VN" sz="2800" dirty="0">
                <a:solidFill>
                  <a:srgbClr val="0066FF"/>
                </a:solidFill>
              </a:rPr>
              <a:t> ta </a:t>
            </a:r>
            <a:r>
              <a:rPr lang="vi-VN" sz="2800" dirty="0" err="1">
                <a:solidFill>
                  <a:srgbClr val="0066FF"/>
                </a:solidFill>
              </a:rPr>
              <a:t>thuộc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dạng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hồi</a:t>
            </a:r>
            <a:r>
              <a:rPr lang="vi-VN" sz="2800" dirty="0">
                <a:solidFill>
                  <a:srgbClr val="0066FF"/>
                </a:solidFill>
              </a:rPr>
              <a:t> quy.</a:t>
            </a:r>
          </a:p>
          <a:p>
            <a:pPr algn="just"/>
            <a:r>
              <a:rPr lang="vi-VN" sz="2800" dirty="0" err="1">
                <a:solidFill>
                  <a:srgbClr val="FF0000"/>
                </a:solidFill>
              </a:rPr>
              <a:t>Hồi</a:t>
            </a:r>
            <a:r>
              <a:rPr lang="vi-VN" sz="2800" dirty="0">
                <a:solidFill>
                  <a:srgbClr val="FF0000"/>
                </a:solidFill>
              </a:rPr>
              <a:t> quy </a:t>
            </a:r>
            <a:r>
              <a:rPr lang="vi-VN" sz="2800" dirty="0" err="1">
                <a:solidFill>
                  <a:srgbClr val="FF0000"/>
                </a:solidFill>
              </a:rPr>
              <a:t>là</a:t>
            </a:r>
            <a:r>
              <a:rPr lang="vi-VN" sz="2800" dirty="0">
                <a:solidFill>
                  <a:srgbClr val="FF0000"/>
                </a:solidFill>
              </a:rPr>
              <a:t> </a:t>
            </a:r>
            <a:r>
              <a:rPr lang="vi-VN" sz="2800" dirty="0" err="1">
                <a:solidFill>
                  <a:srgbClr val="FF0000"/>
                </a:solidFill>
              </a:rPr>
              <a:t>một</a:t>
            </a:r>
            <a:r>
              <a:rPr lang="vi-VN" sz="2800" dirty="0">
                <a:solidFill>
                  <a:srgbClr val="FF0000"/>
                </a:solidFill>
              </a:rPr>
              <a:t> </a:t>
            </a:r>
            <a:r>
              <a:rPr lang="vi-VN" sz="2800" dirty="0" err="1">
                <a:solidFill>
                  <a:srgbClr val="FF0000"/>
                </a:solidFill>
              </a:rPr>
              <a:t>loại</a:t>
            </a:r>
            <a:r>
              <a:rPr lang="vi-VN" sz="2800" dirty="0">
                <a:solidFill>
                  <a:srgbClr val="FF0000"/>
                </a:solidFill>
              </a:rPr>
              <a:t> </a:t>
            </a:r>
            <a:r>
              <a:rPr lang="vi-VN" sz="2800" dirty="0" err="1">
                <a:solidFill>
                  <a:srgbClr val="FF0000"/>
                </a:solidFill>
              </a:rPr>
              <a:t>bài</a:t>
            </a:r>
            <a:r>
              <a:rPr lang="vi-VN" sz="2800" dirty="0">
                <a:solidFill>
                  <a:srgbClr val="FF0000"/>
                </a:solidFill>
              </a:rPr>
              <a:t> </a:t>
            </a:r>
            <a:r>
              <a:rPr lang="vi-VN" sz="2800" dirty="0" err="1">
                <a:solidFill>
                  <a:srgbClr val="FF0000"/>
                </a:solidFill>
              </a:rPr>
              <a:t>toán</a:t>
            </a:r>
            <a:r>
              <a:rPr lang="vi-VN" sz="2800" dirty="0">
                <a:solidFill>
                  <a:srgbClr val="FF0000"/>
                </a:solidFill>
              </a:rPr>
              <a:t> trong </a:t>
            </a:r>
            <a:r>
              <a:rPr lang="vi-VN" sz="2800" dirty="0" err="1">
                <a:solidFill>
                  <a:srgbClr val="FF0000"/>
                </a:solidFill>
              </a:rPr>
              <a:t>machine</a:t>
            </a:r>
            <a:r>
              <a:rPr lang="vi-VN" sz="2800" dirty="0">
                <a:solidFill>
                  <a:srgbClr val="FF0000"/>
                </a:solidFill>
              </a:rPr>
              <a:t> </a:t>
            </a:r>
            <a:r>
              <a:rPr lang="vi-VN" sz="2800" dirty="0" err="1">
                <a:solidFill>
                  <a:srgbClr val="FF0000"/>
                </a:solidFill>
              </a:rPr>
              <a:t>learning</a:t>
            </a:r>
            <a:r>
              <a:rPr lang="vi-VN" sz="2800" dirty="0">
                <a:solidFill>
                  <a:srgbClr val="FF0000"/>
                </a:solidFill>
              </a:rPr>
              <a:t>:</a:t>
            </a:r>
          </a:p>
          <a:p>
            <a:pPr lvl="1" algn="just"/>
            <a:r>
              <a:rPr lang="vi-VN" sz="2800" dirty="0" err="1">
                <a:solidFill>
                  <a:srgbClr val="0066FF"/>
                </a:solidFill>
              </a:rPr>
              <a:t>Thuộc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nhóm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học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có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giám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sát</a:t>
            </a:r>
            <a:r>
              <a:rPr lang="vi-VN" sz="2800" dirty="0">
                <a:solidFill>
                  <a:srgbClr val="0066FF"/>
                </a:solidFill>
              </a:rPr>
              <a:t> (</a:t>
            </a:r>
            <a:r>
              <a:rPr lang="vi-VN" sz="2800" dirty="0" err="1">
                <a:solidFill>
                  <a:srgbClr val="0066FF"/>
                </a:solidFill>
              </a:rPr>
              <a:t>supervised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learning</a:t>
            </a:r>
            <a:r>
              <a:rPr lang="vi-VN" sz="2800" dirty="0">
                <a:solidFill>
                  <a:srgbClr val="0066FF"/>
                </a:solidFill>
              </a:rPr>
              <a:t>).</a:t>
            </a:r>
          </a:p>
          <a:p>
            <a:pPr lvl="1" algn="just"/>
            <a:r>
              <a:rPr lang="vi-VN" sz="2800" dirty="0" err="1">
                <a:solidFill>
                  <a:srgbClr val="FF0000"/>
                </a:solidFill>
              </a:rPr>
              <a:t>Dữ</a:t>
            </a:r>
            <a:r>
              <a:rPr lang="vi-VN" sz="2800" dirty="0">
                <a:solidFill>
                  <a:srgbClr val="FF0000"/>
                </a:solidFill>
              </a:rPr>
              <a:t> </a:t>
            </a:r>
            <a:r>
              <a:rPr lang="vi-VN" sz="2800" dirty="0" err="1">
                <a:solidFill>
                  <a:srgbClr val="FF0000"/>
                </a:solidFill>
              </a:rPr>
              <a:t>liệu</a:t>
            </a:r>
            <a:r>
              <a:rPr lang="vi-VN" sz="2800" dirty="0">
                <a:solidFill>
                  <a:srgbClr val="FF0000"/>
                </a:solidFill>
              </a:rPr>
              <a:t> </a:t>
            </a:r>
            <a:r>
              <a:rPr lang="vi-VN" sz="2800" dirty="0" err="1">
                <a:solidFill>
                  <a:srgbClr val="FF0000"/>
                </a:solidFill>
              </a:rPr>
              <a:t>đầu</a:t>
            </a:r>
            <a:r>
              <a:rPr lang="vi-VN" sz="2800" dirty="0">
                <a:solidFill>
                  <a:srgbClr val="FF0000"/>
                </a:solidFill>
              </a:rPr>
              <a:t> ra </a:t>
            </a:r>
            <a:r>
              <a:rPr lang="vi-VN" sz="2800" dirty="0" err="1">
                <a:solidFill>
                  <a:srgbClr val="FF0000"/>
                </a:solidFill>
              </a:rPr>
              <a:t>là</a:t>
            </a:r>
            <a:r>
              <a:rPr lang="vi-VN" sz="2800" dirty="0">
                <a:solidFill>
                  <a:srgbClr val="FF0000"/>
                </a:solidFill>
              </a:rPr>
              <a:t> </a:t>
            </a:r>
            <a:r>
              <a:rPr lang="vi-VN" sz="2800" dirty="0" err="1">
                <a:solidFill>
                  <a:srgbClr val="FF0000"/>
                </a:solidFill>
              </a:rPr>
              <a:t>một</a:t>
            </a:r>
            <a:r>
              <a:rPr lang="vi-VN" sz="2800" dirty="0">
                <a:solidFill>
                  <a:srgbClr val="FF0000"/>
                </a:solidFill>
              </a:rPr>
              <a:t> </a:t>
            </a:r>
            <a:r>
              <a:rPr lang="vi-VN" sz="2800" dirty="0" err="1">
                <a:solidFill>
                  <a:srgbClr val="FF0000"/>
                </a:solidFill>
              </a:rPr>
              <a:t>số</a:t>
            </a:r>
            <a:r>
              <a:rPr lang="vi-VN" sz="2800" dirty="0">
                <a:solidFill>
                  <a:srgbClr val="FF0000"/>
                </a:solidFill>
              </a:rPr>
              <a:t> </a:t>
            </a:r>
            <a:r>
              <a:rPr lang="vi-VN" sz="2800" dirty="0" err="1">
                <a:solidFill>
                  <a:srgbClr val="FF0000"/>
                </a:solidFill>
              </a:rPr>
              <a:t>thực</a:t>
            </a:r>
            <a:r>
              <a:rPr lang="vi-VN" sz="2800" dirty="0">
                <a:solidFill>
                  <a:srgbClr val="FF0000"/>
                </a:solidFill>
              </a:rPr>
              <a:t> </a:t>
            </a:r>
            <a:r>
              <a:rPr lang="vi-VN" sz="2800" dirty="0" err="1">
                <a:solidFill>
                  <a:srgbClr val="FF0000"/>
                </a:solidFill>
              </a:rPr>
              <a:t>bất</a:t>
            </a:r>
            <a:r>
              <a:rPr lang="vi-VN" sz="2800" dirty="0">
                <a:solidFill>
                  <a:srgbClr val="FF0000"/>
                </a:solidFill>
              </a:rPr>
              <a:t> </a:t>
            </a:r>
            <a:r>
              <a:rPr lang="vi-VN" sz="2800" dirty="0" err="1">
                <a:solidFill>
                  <a:srgbClr val="FF0000"/>
                </a:solidFill>
              </a:rPr>
              <a:t>kỳ</a:t>
            </a:r>
            <a:r>
              <a:rPr lang="vi-VN" sz="2800" dirty="0">
                <a:solidFill>
                  <a:srgbClr val="FF0000"/>
                </a:solidFill>
              </a:rPr>
              <a:t> </a:t>
            </a:r>
            <a:r>
              <a:rPr lang="vi-VN" sz="2800" dirty="0" err="1">
                <a:solidFill>
                  <a:srgbClr val="FF0000"/>
                </a:solidFill>
              </a:rPr>
              <a:t>và</a:t>
            </a:r>
            <a:r>
              <a:rPr lang="vi-VN" sz="2800" dirty="0">
                <a:solidFill>
                  <a:srgbClr val="FF0000"/>
                </a:solidFill>
              </a:rPr>
              <a:t> </a:t>
            </a:r>
            <a:r>
              <a:rPr lang="vi-VN" sz="2800" dirty="0" err="1">
                <a:solidFill>
                  <a:srgbClr val="FF0000"/>
                </a:solidFill>
              </a:rPr>
              <a:t>nằm</a:t>
            </a:r>
            <a:r>
              <a:rPr lang="vi-VN" sz="2800" dirty="0">
                <a:solidFill>
                  <a:srgbClr val="FF0000"/>
                </a:solidFill>
              </a:rPr>
              <a:t> trong </a:t>
            </a:r>
            <a:r>
              <a:rPr lang="vi-VN" sz="2800" dirty="0" err="1">
                <a:solidFill>
                  <a:srgbClr val="FF0000"/>
                </a:solidFill>
              </a:rPr>
              <a:t>một</a:t>
            </a:r>
            <a:r>
              <a:rPr lang="vi-VN" sz="2800" dirty="0">
                <a:solidFill>
                  <a:srgbClr val="FF0000"/>
                </a:solidFill>
              </a:rPr>
              <a:t> </a:t>
            </a:r>
            <a:r>
              <a:rPr lang="vi-VN" sz="2800" dirty="0" err="1">
                <a:solidFill>
                  <a:srgbClr val="FF0000"/>
                </a:solidFill>
              </a:rPr>
              <a:t>đoạn</a:t>
            </a:r>
            <a:r>
              <a:rPr lang="vi-VN" sz="2800" dirty="0">
                <a:solidFill>
                  <a:srgbClr val="FF0000"/>
                </a:solidFill>
              </a:rPr>
              <a:t> liên </a:t>
            </a:r>
            <a:r>
              <a:rPr lang="vi-VN" sz="2800" dirty="0" err="1">
                <a:solidFill>
                  <a:srgbClr val="FF0000"/>
                </a:solidFill>
              </a:rPr>
              <a:t>tục</a:t>
            </a:r>
            <a:r>
              <a:rPr lang="vi-VN" sz="28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483379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53F291-37A6-4FAA-B800-C65880925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Simple</a:t>
            </a:r>
            <a:r>
              <a:rPr lang="vi-VN" dirty="0"/>
              <a:t> </a:t>
            </a:r>
            <a:r>
              <a:rPr lang="vi-VN" dirty="0" err="1"/>
              <a:t>Linear</a:t>
            </a:r>
            <a:r>
              <a:rPr lang="vi-VN" dirty="0"/>
              <a:t> </a:t>
            </a:r>
            <a:r>
              <a:rPr lang="vi-VN" dirty="0" err="1"/>
              <a:t>Regression</a:t>
            </a:r>
            <a:endParaRPr lang="vi-V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BDACDB-C6D8-4923-855E-BCBB1ADB8D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6296305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209EC-2754-4FFA-AF21-4EB77767F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Simple</a:t>
            </a:r>
            <a:r>
              <a:rPr lang="vi-VN" dirty="0"/>
              <a:t> </a:t>
            </a:r>
            <a:r>
              <a:rPr lang="vi-VN" dirty="0" err="1"/>
              <a:t>Linear</a:t>
            </a:r>
            <a:r>
              <a:rPr lang="vi-VN" dirty="0"/>
              <a:t> </a:t>
            </a:r>
            <a:r>
              <a:rPr lang="vi-VN" dirty="0" err="1"/>
              <a:t>Regression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5CDB7F-DE1E-47A4-8B8D-3455EB16E2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vi-VN" sz="2800" dirty="0">
                    <a:solidFill>
                      <a:srgbClr val="0066FF"/>
                    </a:solidFill>
                  </a:rPr>
                  <a:t>Mô </a:t>
                </a:r>
                <a:r>
                  <a:rPr lang="vi-VN" sz="2800" dirty="0" err="1">
                    <a:solidFill>
                      <a:srgbClr val="0066FF"/>
                    </a:solidFill>
                  </a:rPr>
                  <a:t>hình</a:t>
                </a:r>
                <a:r>
                  <a:rPr lang="vi-VN" sz="2800" dirty="0">
                    <a:solidFill>
                      <a:srgbClr val="0066FF"/>
                    </a:solidFill>
                  </a:rPr>
                  <a:t> đơn </a:t>
                </a:r>
                <a:r>
                  <a:rPr lang="vi-VN" sz="2800" dirty="0" err="1">
                    <a:solidFill>
                      <a:srgbClr val="0066FF"/>
                    </a:solidFill>
                  </a:rPr>
                  <a:t>giản</a:t>
                </a:r>
                <a:r>
                  <a:rPr lang="vi-VN" sz="2800" dirty="0">
                    <a:solidFill>
                      <a:srgbClr val="0066FF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0066FF"/>
                    </a:solidFill>
                  </a:rPr>
                  <a:t>của</a:t>
                </a:r>
                <a:r>
                  <a:rPr lang="vi-VN" sz="2800" dirty="0">
                    <a:solidFill>
                      <a:srgbClr val="0066FF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0066FF"/>
                    </a:solidFill>
                  </a:rPr>
                  <a:t>hồi</a:t>
                </a:r>
                <a:r>
                  <a:rPr lang="vi-VN" sz="2800" dirty="0">
                    <a:solidFill>
                      <a:srgbClr val="0066FF"/>
                    </a:solidFill>
                  </a:rPr>
                  <a:t> quy </a:t>
                </a:r>
                <a:r>
                  <a:rPr lang="vi-VN" sz="2800" dirty="0" err="1">
                    <a:solidFill>
                      <a:srgbClr val="0066FF"/>
                    </a:solidFill>
                  </a:rPr>
                  <a:t>tuyến</a:t>
                </a:r>
                <a:r>
                  <a:rPr lang="vi-VN" sz="2800" dirty="0">
                    <a:solidFill>
                      <a:srgbClr val="0066FF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0066FF"/>
                    </a:solidFill>
                  </a:rPr>
                  <a:t>tính</a:t>
                </a:r>
                <a:r>
                  <a:rPr lang="vi-VN" sz="2800" dirty="0">
                    <a:solidFill>
                      <a:srgbClr val="0066FF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0066FF"/>
                    </a:solidFill>
                  </a:rPr>
                  <a:t>là</a:t>
                </a:r>
                <a:r>
                  <a:rPr lang="vi-VN" sz="2800" dirty="0">
                    <a:solidFill>
                      <a:srgbClr val="0066FF"/>
                    </a:solidFill>
                  </a:rPr>
                  <a:t>:</a:t>
                </a:r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vi-V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vi-V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vi-V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vi-V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vi-V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vi-V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vi-V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vi-V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vi-V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vi-VN" sz="2800" dirty="0">
                  <a:solidFill>
                    <a:srgbClr val="FF0000"/>
                  </a:solidFill>
                </a:endParaRPr>
              </a:p>
              <a:p>
                <a:pPr algn="just"/>
                <a:r>
                  <a:rPr lang="vi-VN" sz="2800" dirty="0">
                    <a:solidFill>
                      <a:srgbClr val="0066FF"/>
                    </a:solidFill>
                  </a:rPr>
                  <a:t>Trong </a:t>
                </a:r>
                <a:r>
                  <a:rPr lang="vi-VN" sz="2800" dirty="0" err="1">
                    <a:solidFill>
                      <a:srgbClr val="0066FF"/>
                    </a:solidFill>
                  </a:rPr>
                  <a:t>đó</a:t>
                </a:r>
                <a:endParaRPr lang="vi-VN" sz="2800" dirty="0">
                  <a:solidFill>
                    <a:srgbClr val="0066FF"/>
                  </a:solidFill>
                </a:endParaRPr>
              </a:p>
              <a:p>
                <a:pPr lvl="1" algn="just"/>
                <a14:m>
                  <m:oMath xmlns:m="http://schemas.openxmlformats.org/officeDocument/2006/math">
                    <m:r>
                      <a:rPr lang="vi-V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vi-VN" sz="2800" dirty="0">
                    <a:solidFill>
                      <a:srgbClr val="FF0000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là</a:t>
                </a:r>
                <a:r>
                  <a:rPr lang="vi-VN" sz="2800" dirty="0">
                    <a:solidFill>
                      <a:srgbClr val="FF0000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dữ</a:t>
                </a:r>
                <a:r>
                  <a:rPr lang="vi-VN" sz="2800" dirty="0">
                    <a:solidFill>
                      <a:srgbClr val="FF0000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liệu</a:t>
                </a:r>
                <a:r>
                  <a:rPr lang="vi-VN" sz="2800" dirty="0">
                    <a:solidFill>
                      <a:srgbClr val="FF0000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đầu</a:t>
                </a:r>
                <a:r>
                  <a:rPr lang="vi-VN" sz="2800" dirty="0">
                    <a:solidFill>
                      <a:srgbClr val="FF0000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vào</a:t>
                </a:r>
                <a:r>
                  <a:rPr lang="vi-VN" sz="2800" dirty="0">
                    <a:solidFill>
                      <a:srgbClr val="FF0000"/>
                    </a:solidFill>
                  </a:rPr>
                  <a:t> hay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biến</a:t>
                </a:r>
                <a:r>
                  <a:rPr lang="vi-VN" sz="2800" dirty="0">
                    <a:solidFill>
                      <a:srgbClr val="FF0000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độc</a:t>
                </a:r>
                <a:r>
                  <a:rPr lang="vi-VN" sz="2800" dirty="0">
                    <a:solidFill>
                      <a:srgbClr val="FF0000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lập</a:t>
                </a:r>
                <a:r>
                  <a:rPr lang="vi-VN" sz="2800" dirty="0">
                    <a:solidFill>
                      <a:srgbClr val="FF0000"/>
                    </a:solidFill>
                  </a:rPr>
                  <a:t> (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số</a:t>
                </a:r>
                <a:r>
                  <a:rPr lang="vi-VN" sz="2800" dirty="0">
                    <a:solidFill>
                      <a:srgbClr val="FF0000"/>
                    </a:solidFill>
                  </a:rPr>
                  <a:t> năm kinh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nghiệm</a:t>
                </a:r>
                <a:r>
                  <a:rPr lang="vi-VN" sz="2800" dirty="0">
                    <a:solidFill>
                      <a:srgbClr val="FF0000"/>
                    </a:solidFill>
                  </a:rPr>
                  <a:t>).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vi-VN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vi-VN" sz="2800" dirty="0">
                    <a:solidFill>
                      <a:srgbClr val="0066FF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0066FF"/>
                    </a:solidFill>
                  </a:rPr>
                  <a:t>là</a:t>
                </a:r>
                <a:r>
                  <a:rPr lang="vi-VN" sz="2800" dirty="0">
                    <a:solidFill>
                      <a:srgbClr val="0066FF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0066FF"/>
                    </a:solidFill>
                  </a:rPr>
                  <a:t>dữ</a:t>
                </a:r>
                <a:r>
                  <a:rPr lang="vi-VN" sz="2800" dirty="0">
                    <a:solidFill>
                      <a:srgbClr val="0066FF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0066FF"/>
                    </a:solidFill>
                  </a:rPr>
                  <a:t>liệu</a:t>
                </a:r>
                <a:r>
                  <a:rPr lang="vi-VN" sz="2800" dirty="0">
                    <a:solidFill>
                      <a:srgbClr val="0066FF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0066FF"/>
                    </a:solidFill>
                  </a:rPr>
                  <a:t>đầu</a:t>
                </a:r>
                <a:r>
                  <a:rPr lang="vi-VN" sz="2800" dirty="0">
                    <a:solidFill>
                      <a:srgbClr val="0066FF"/>
                    </a:solidFill>
                  </a:rPr>
                  <a:t> ra </a:t>
                </a:r>
                <a:r>
                  <a:rPr lang="vi-VN" sz="2800" dirty="0" err="1">
                    <a:solidFill>
                      <a:srgbClr val="0066FF"/>
                    </a:solidFill>
                  </a:rPr>
                  <a:t>dự</a:t>
                </a:r>
                <a:r>
                  <a:rPr lang="vi-VN" sz="2800" dirty="0">
                    <a:solidFill>
                      <a:srgbClr val="0066FF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0066FF"/>
                    </a:solidFill>
                  </a:rPr>
                  <a:t>đoán</a:t>
                </a:r>
                <a:r>
                  <a:rPr lang="vi-VN" sz="2800" dirty="0">
                    <a:solidFill>
                      <a:srgbClr val="0066FF"/>
                    </a:solidFill>
                  </a:rPr>
                  <a:t> hay </a:t>
                </a:r>
                <a:r>
                  <a:rPr lang="vi-VN" sz="2800" dirty="0" err="1">
                    <a:solidFill>
                      <a:srgbClr val="0066FF"/>
                    </a:solidFill>
                  </a:rPr>
                  <a:t>biến</a:t>
                </a:r>
                <a:r>
                  <a:rPr lang="vi-VN" sz="2800" dirty="0">
                    <a:solidFill>
                      <a:srgbClr val="0066FF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0066FF"/>
                    </a:solidFill>
                  </a:rPr>
                  <a:t>phụ</a:t>
                </a:r>
                <a:r>
                  <a:rPr lang="vi-VN" sz="2800" dirty="0">
                    <a:solidFill>
                      <a:srgbClr val="0066FF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0066FF"/>
                    </a:solidFill>
                  </a:rPr>
                  <a:t>thuộc</a:t>
                </a:r>
                <a:r>
                  <a:rPr lang="vi-VN" sz="2800" dirty="0">
                    <a:solidFill>
                      <a:srgbClr val="0066FF"/>
                    </a:solidFill>
                  </a:rPr>
                  <a:t> (</a:t>
                </a:r>
                <a:r>
                  <a:rPr lang="vi-VN" sz="2800" dirty="0" err="1">
                    <a:solidFill>
                      <a:srgbClr val="0066FF"/>
                    </a:solidFill>
                  </a:rPr>
                  <a:t>mức</a:t>
                </a:r>
                <a:r>
                  <a:rPr lang="vi-VN" sz="2800" dirty="0">
                    <a:solidFill>
                      <a:srgbClr val="0066FF"/>
                    </a:solidFill>
                  </a:rPr>
                  <a:t> lương).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vi-V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vi-V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vi-V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vi-V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vi-VN" sz="2800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vi-VN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vi-VN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vi-V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vi-V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vi-V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vi-VN" sz="2800" dirty="0">
                    <a:solidFill>
                      <a:srgbClr val="FF0000"/>
                    </a:solidFill>
                  </a:rPr>
                  <a:t> là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những</a:t>
                </a:r>
                <a:r>
                  <a:rPr lang="vi-VN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 err="1">
                    <a:solidFill>
                      <a:srgbClr val="FF0000"/>
                    </a:solidFill>
                  </a:rPr>
                  <a:t>tham</a:t>
                </a:r>
                <a:r>
                  <a:rPr lang="vi-VN" sz="2800" dirty="0">
                    <a:solidFill>
                      <a:srgbClr val="FF0000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số</a:t>
                </a:r>
                <a:r>
                  <a:rPr lang="vi-VN" sz="2800" dirty="0">
                    <a:solidFill>
                      <a:srgbClr val="FF0000"/>
                    </a:solidFill>
                  </a:rPr>
                  <a:t> mô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hình</a:t>
                </a:r>
                <a:r>
                  <a:rPr lang="vi-VN" sz="2800" dirty="0">
                    <a:solidFill>
                      <a:srgbClr val="FF0000"/>
                    </a:solidFill>
                  </a:rPr>
                  <a:t> (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model</a:t>
                </a:r>
                <a:r>
                  <a:rPr lang="vi-VN" sz="2800" dirty="0">
                    <a:solidFill>
                      <a:srgbClr val="FF0000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parameters</a:t>
                </a:r>
                <a:r>
                  <a:rPr lang="vi-VN" sz="2800" dirty="0">
                    <a:solidFill>
                      <a:srgbClr val="FF0000"/>
                    </a:solidFill>
                  </a:rPr>
                  <a:t>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5CDB7F-DE1E-47A4-8B8D-3455EB16E2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71291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209EC-2754-4FFA-AF21-4EB77767F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Simple</a:t>
            </a:r>
            <a:r>
              <a:rPr lang="vi-VN" dirty="0"/>
              <a:t> </a:t>
            </a:r>
            <a:r>
              <a:rPr lang="vi-VN" dirty="0" err="1"/>
              <a:t>Linear</a:t>
            </a:r>
            <a:r>
              <a:rPr lang="vi-VN" dirty="0"/>
              <a:t> </a:t>
            </a:r>
            <a:r>
              <a:rPr lang="vi-VN" dirty="0" err="1"/>
              <a:t>Regression</a:t>
            </a:r>
            <a:endParaRPr lang="vi-V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71215A0-59D9-4DA8-9B3C-ED9371A546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vi-VN" dirty="0">
                <a:solidFill>
                  <a:srgbClr val="0066FF"/>
                </a:solidFill>
              </a:rPr>
              <a:t>Mô </a:t>
            </a:r>
            <a:r>
              <a:rPr lang="vi-VN" dirty="0" err="1">
                <a:solidFill>
                  <a:srgbClr val="0066FF"/>
                </a:solidFill>
              </a:rPr>
              <a:t>hình</a:t>
            </a:r>
            <a:r>
              <a:rPr lang="vi-VN" dirty="0">
                <a:solidFill>
                  <a:srgbClr val="0066FF"/>
                </a:solidFill>
              </a:rPr>
              <a:t> </a:t>
            </a:r>
            <a:r>
              <a:rPr lang="vi-VN" dirty="0" err="1">
                <a:solidFill>
                  <a:srgbClr val="0066FF"/>
                </a:solidFill>
              </a:rPr>
              <a:t>hồi</a:t>
            </a:r>
            <a:r>
              <a:rPr lang="vi-VN" dirty="0">
                <a:solidFill>
                  <a:srgbClr val="0066FF"/>
                </a:solidFill>
              </a:rPr>
              <a:t> quy </a:t>
            </a:r>
            <a:r>
              <a:rPr lang="vi-VN" dirty="0" err="1">
                <a:solidFill>
                  <a:srgbClr val="0066FF"/>
                </a:solidFill>
              </a:rPr>
              <a:t>tuyến</a:t>
            </a:r>
            <a:r>
              <a:rPr lang="vi-VN" dirty="0">
                <a:solidFill>
                  <a:srgbClr val="0066FF"/>
                </a:solidFill>
              </a:rPr>
              <a:t> </a:t>
            </a:r>
            <a:r>
              <a:rPr lang="vi-VN" dirty="0" err="1">
                <a:solidFill>
                  <a:srgbClr val="0066FF"/>
                </a:solidFill>
              </a:rPr>
              <a:t>tính</a:t>
            </a:r>
            <a:r>
              <a:rPr lang="vi-VN" dirty="0">
                <a:solidFill>
                  <a:srgbClr val="0066FF"/>
                </a:solidFill>
              </a:rPr>
              <a:t> </a:t>
            </a:r>
            <a:r>
              <a:rPr lang="vi-VN" dirty="0" err="1">
                <a:solidFill>
                  <a:srgbClr val="0066FF"/>
                </a:solidFill>
              </a:rPr>
              <a:t>thực</a:t>
            </a:r>
            <a:r>
              <a:rPr lang="vi-VN" dirty="0">
                <a:solidFill>
                  <a:srgbClr val="0066FF"/>
                </a:solidFill>
              </a:rPr>
              <a:t> </a:t>
            </a:r>
            <a:r>
              <a:rPr lang="vi-VN" dirty="0" err="1">
                <a:solidFill>
                  <a:srgbClr val="0066FF"/>
                </a:solidFill>
              </a:rPr>
              <a:t>chất</a:t>
            </a:r>
            <a:r>
              <a:rPr lang="vi-VN" dirty="0">
                <a:solidFill>
                  <a:srgbClr val="0066FF"/>
                </a:solidFill>
              </a:rPr>
              <a:t> </a:t>
            </a:r>
            <a:r>
              <a:rPr lang="vi-VN" dirty="0" err="1">
                <a:solidFill>
                  <a:srgbClr val="0066FF"/>
                </a:solidFill>
              </a:rPr>
              <a:t>là</a:t>
            </a:r>
            <a:r>
              <a:rPr lang="vi-VN" dirty="0">
                <a:solidFill>
                  <a:srgbClr val="0066FF"/>
                </a:solidFill>
              </a:rPr>
              <a:t> </a:t>
            </a:r>
            <a:r>
              <a:rPr lang="vi-VN" dirty="0" err="1">
                <a:solidFill>
                  <a:srgbClr val="0066FF"/>
                </a:solidFill>
              </a:rPr>
              <a:t>một</a:t>
            </a:r>
            <a:r>
              <a:rPr lang="vi-VN" dirty="0">
                <a:solidFill>
                  <a:srgbClr val="0066FF"/>
                </a:solidFill>
              </a:rPr>
              <a:t> </a:t>
            </a:r>
            <a:r>
              <a:rPr lang="vi-VN" dirty="0" err="1">
                <a:solidFill>
                  <a:srgbClr val="0066FF"/>
                </a:solidFill>
              </a:rPr>
              <a:t>đường</a:t>
            </a:r>
            <a:r>
              <a:rPr lang="vi-VN" dirty="0">
                <a:solidFill>
                  <a:srgbClr val="0066FF"/>
                </a:solidFill>
              </a:rPr>
              <a:t> </a:t>
            </a:r>
            <a:r>
              <a:rPr lang="vi-VN" dirty="0" err="1">
                <a:solidFill>
                  <a:srgbClr val="0066FF"/>
                </a:solidFill>
              </a:rPr>
              <a:t>thẳng</a:t>
            </a:r>
            <a:r>
              <a:rPr lang="vi-VN" dirty="0">
                <a:solidFill>
                  <a:srgbClr val="0066FF"/>
                </a:solidFill>
              </a:rPr>
              <a:t> </a:t>
            </a:r>
            <a:r>
              <a:rPr lang="vi-VN" dirty="0" err="1">
                <a:solidFill>
                  <a:srgbClr val="0066FF"/>
                </a:solidFill>
              </a:rPr>
              <a:t>mà</a:t>
            </a:r>
            <a:r>
              <a:rPr lang="vi-VN" dirty="0">
                <a:solidFill>
                  <a:srgbClr val="0066FF"/>
                </a:solidFill>
              </a:rPr>
              <a:t> chênh </a:t>
            </a:r>
            <a:r>
              <a:rPr lang="vi-VN" dirty="0" err="1">
                <a:solidFill>
                  <a:srgbClr val="0066FF"/>
                </a:solidFill>
              </a:rPr>
              <a:t>lệch</a:t>
            </a:r>
            <a:r>
              <a:rPr lang="vi-VN" dirty="0">
                <a:solidFill>
                  <a:srgbClr val="0066FF"/>
                </a:solidFill>
              </a:rPr>
              <a:t> </a:t>
            </a:r>
            <a:r>
              <a:rPr lang="vi-VN" dirty="0" err="1">
                <a:solidFill>
                  <a:srgbClr val="0066FF"/>
                </a:solidFill>
              </a:rPr>
              <a:t>giữa</a:t>
            </a:r>
            <a:r>
              <a:rPr lang="vi-VN" dirty="0">
                <a:solidFill>
                  <a:srgbClr val="0066FF"/>
                </a:solidFill>
              </a:rPr>
              <a:t> </a:t>
            </a:r>
            <a:r>
              <a:rPr lang="vi-VN" dirty="0" err="1">
                <a:solidFill>
                  <a:srgbClr val="0066FF"/>
                </a:solidFill>
              </a:rPr>
              <a:t>đường</a:t>
            </a:r>
            <a:r>
              <a:rPr lang="vi-VN" dirty="0">
                <a:solidFill>
                  <a:srgbClr val="0066FF"/>
                </a:solidFill>
              </a:rPr>
              <a:t> </a:t>
            </a:r>
            <a:r>
              <a:rPr lang="vi-VN" dirty="0" err="1">
                <a:solidFill>
                  <a:srgbClr val="0066FF"/>
                </a:solidFill>
              </a:rPr>
              <a:t>thẳng</a:t>
            </a:r>
            <a:r>
              <a:rPr lang="vi-VN" dirty="0">
                <a:solidFill>
                  <a:srgbClr val="0066FF"/>
                </a:solidFill>
              </a:rPr>
              <a:t> </a:t>
            </a:r>
            <a:r>
              <a:rPr lang="vi-VN" dirty="0" err="1">
                <a:solidFill>
                  <a:srgbClr val="0066FF"/>
                </a:solidFill>
              </a:rPr>
              <a:t>này</a:t>
            </a:r>
            <a:r>
              <a:rPr lang="vi-VN" dirty="0">
                <a:solidFill>
                  <a:srgbClr val="0066FF"/>
                </a:solidFill>
              </a:rPr>
              <a:t> </a:t>
            </a:r>
            <a:r>
              <a:rPr lang="vi-VN" dirty="0" err="1">
                <a:solidFill>
                  <a:srgbClr val="0066FF"/>
                </a:solidFill>
              </a:rPr>
              <a:t>và</a:t>
            </a:r>
            <a:r>
              <a:rPr lang="vi-VN" dirty="0">
                <a:solidFill>
                  <a:srgbClr val="0066FF"/>
                </a:solidFill>
              </a:rPr>
              <a:t> </a:t>
            </a:r>
            <a:r>
              <a:rPr lang="vi-VN" dirty="0" err="1">
                <a:solidFill>
                  <a:srgbClr val="0066FF"/>
                </a:solidFill>
              </a:rPr>
              <a:t>các</a:t>
            </a:r>
            <a:r>
              <a:rPr lang="vi-VN" dirty="0">
                <a:solidFill>
                  <a:srgbClr val="0066FF"/>
                </a:solidFill>
              </a:rPr>
              <a:t> </a:t>
            </a:r>
            <a:r>
              <a:rPr lang="vi-VN" dirty="0" err="1">
                <a:solidFill>
                  <a:srgbClr val="0066FF"/>
                </a:solidFill>
              </a:rPr>
              <a:t>điểm</a:t>
            </a:r>
            <a:r>
              <a:rPr lang="vi-VN" dirty="0">
                <a:solidFill>
                  <a:srgbClr val="0066FF"/>
                </a:solidFill>
              </a:rPr>
              <a:t> trong </a:t>
            </a:r>
            <a:r>
              <a:rPr lang="vi-VN" dirty="0" err="1">
                <a:solidFill>
                  <a:srgbClr val="0066FF"/>
                </a:solidFill>
              </a:rPr>
              <a:t>tập</a:t>
            </a:r>
            <a:r>
              <a:rPr lang="vi-VN" dirty="0">
                <a:solidFill>
                  <a:srgbClr val="0066FF"/>
                </a:solidFill>
              </a:rPr>
              <a:t> </a:t>
            </a:r>
            <a:r>
              <a:rPr lang="vi-VN" dirty="0" err="1">
                <a:solidFill>
                  <a:srgbClr val="0066FF"/>
                </a:solidFill>
              </a:rPr>
              <a:t>dữ</a:t>
            </a:r>
            <a:r>
              <a:rPr lang="vi-VN" dirty="0">
                <a:solidFill>
                  <a:srgbClr val="0066FF"/>
                </a:solidFill>
              </a:rPr>
              <a:t> </a:t>
            </a:r>
            <a:r>
              <a:rPr lang="vi-VN" dirty="0" err="1">
                <a:solidFill>
                  <a:srgbClr val="0066FF"/>
                </a:solidFill>
              </a:rPr>
              <a:t>liệu</a:t>
            </a:r>
            <a:r>
              <a:rPr lang="vi-VN" dirty="0">
                <a:solidFill>
                  <a:srgbClr val="0066FF"/>
                </a:solidFill>
              </a:rPr>
              <a:t> </a:t>
            </a:r>
            <a:r>
              <a:rPr lang="vi-VN" dirty="0" err="1">
                <a:solidFill>
                  <a:srgbClr val="0066FF"/>
                </a:solidFill>
              </a:rPr>
              <a:t>là</a:t>
            </a:r>
            <a:r>
              <a:rPr lang="vi-VN" dirty="0">
                <a:solidFill>
                  <a:srgbClr val="0066FF"/>
                </a:solidFill>
              </a:rPr>
              <a:t> </a:t>
            </a:r>
            <a:r>
              <a:rPr lang="vi-VN" dirty="0" err="1">
                <a:solidFill>
                  <a:srgbClr val="0066FF"/>
                </a:solidFill>
              </a:rPr>
              <a:t>nhỏ</a:t>
            </a:r>
            <a:r>
              <a:rPr lang="vi-VN" dirty="0">
                <a:solidFill>
                  <a:srgbClr val="0066FF"/>
                </a:solidFill>
              </a:rPr>
              <a:t> </a:t>
            </a:r>
            <a:r>
              <a:rPr lang="vi-VN" dirty="0" err="1">
                <a:solidFill>
                  <a:srgbClr val="0066FF"/>
                </a:solidFill>
              </a:rPr>
              <a:t>nhất</a:t>
            </a:r>
            <a:r>
              <a:rPr lang="vi-VN" dirty="0">
                <a:solidFill>
                  <a:srgbClr val="0066FF"/>
                </a:solidFill>
              </a:rPr>
              <a:t>.</a:t>
            </a:r>
          </a:p>
          <a:p>
            <a:pPr algn="just"/>
            <a:r>
              <a:rPr lang="vi-VN" dirty="0" err="1">
                <a:solidFill>
                  <a:srgbClr val="FF0000"/>
                </a:solidFill>
              </a:rPr>
              <a:t>Giải</a:t>
            </a:r>
            <a:r>
              <a:rPr lang="vi-VN" dirty="0">
                <a:solidFill>
                  <a:srgbClr val="FF0000"/>
                </a:solidFill>
              </a:rPr>
              <a:t> </a:t>
            </a:r>
            <a:r>
              <a:rPr lang="vi-VN" dirty="0" err="1">
                <a:solidFill>
                  <a:srgbClr val="FF0000"/>
                </a:solidFill>
              </a:rPr>
              <a:t>bài</a:t>
            </a:r>
            <a:r>
              <a:rPr lang="vi-VN" dirty="0">
                <a:solidFill>
                  <a:srgbClr val="FF0000"/>
                </a:solidFill>
              </a:rPr>
              <a:t> </a:t>
            </a:r>
            <a:r>
              <a:rPr lang="vi-VN" dirty="0" err="1">
                <a:solidFill>
                  <a:srgbClr val="FF0000"/>
                </a:solidFill>
              </a:rPr>
              <a:t>toán</a:t>
            </a:r>
            <a:r>
              <a:rPr lang="vi-VN" dirty="0">
                <a:solidFill>
                  <a:srgbClr val="FF0000"/>
                </a:solidFill>
              </a:rPr>
              <a:t> </a:t>
            </a:r>
            <a:r>
              <a:rPr lang="vi-VN" dirty="0" err="1">
                <a:solidFill>
                  <a:srgbClr val="FF0000"/>
                </a:solidFill>
              </a:rPr>
              <a:t>hồi</a:t>
            </a:r>
            <a:r>
              <a:rPr lang="vi-VN" dirty="0">
                <a:solidFill>
                  <a:srgbClr val="FF0000"/>
                </a:solidFill>
              </a:rPr>
              <a:t> quy </a:t>
            </a:r>
            <a:r>
              <a:rPr lang="vi-VN" dirty="0" err="1">
                <a:solidFill>
                  <a:srgbClr val="FF0000"/>
                </a:solidFill>
              </a:rPr>
              <a:t>tuyến</a:t>
            </a:r>
            <a:r>
              <a:rPr lang="vi-VN" dirty="0">
                <a:solidFill>
                  <a:srgbClr val="FF0000"/>
                </a:solidFill>
              </a:rPr>
              <a:t> </a:t>
            </a:r>
            <a:r>
              <a:rPr lang="vi-VN" dirty="0" err="1">
                <a:solidFill>
                  <a:srgbClr val="FF0000"/>
                </a:solidFill>
              </a:rPr>
              <a:t>tính</a:t>
            </a:r>
            <a:r>
              <a:rPr lang="vi-VN" dirty="0">
                <a:solidFill>
                  <a:srgbClr val="FF0000"/>
                </a:solidFill>
              </a:rPr>
              <a:t> </a:t>
            </a:r>
            <a:r>
              <a:rPr lang="vi-VN" dirty="0" err="1">
                <a:solidFill>
                  <a:srgbClr val="FF0000"/>
                </a:solidFill>
              </a:rPr>
              <a:t>chính</a:t>
            </a:r>
            <a:r>
              <a:rPr lang="vi-VN" dirty="0">
                <a:solidFill>
                  <a:srgbClr val="FF0000"/>
                </a:solidFill>
              </a:rPr>
              <a:t> </a:t>
            </a:r>
            <a:r>
              <a:rPr lang="vi-VN" dirty="0" err="1">
                <a:solidFill>
                  <a:srgbClr val="FF0000"/>
                </a:solidFill>
              </a:rPr>
              <a:t>là</a:t>
            </a:r>
            <a:r>
              <a:rPr lang="vi-VN" dirty="0">
                <a:solidFill>
                  <a:srgbClr val="FF0000"/>
                </a:solidFill>
              </a:rPr>
              <a:t> đi </a:t>
            </a:r>
            <a:r>
              <a:rPr lang="vi-VN" dirty="0" err="1">
                <a:solidFill>
                  <a:srgbClr val="FF0000"/>
                </a:solidFill>
              </a:rPr>
              <a:t>tìm</a:t>
            </a:r>
            <a:r>
              <a:rPr lang="vi-VN" dirty="0">
                <a:solidFill>
                  <a:srgbClr val="FF0000"/>
                </a:solidFill>
              </a:rPr>
              <a:t> </a:t>
            </a:r>
            <a:r>
              <a:rPr lang="vi-VN" dirty="0" err="1">
                <a:solidFill>
                  <a:srgbClr val="FF0000"/>
                </a:solidFill>
              </a:rPr>
              <a:t>đường</a:t>
            </a:r>
            <a:r>
              <a:rPr lang="vi-VN" dirty="0">
                <a:solidFill>
                  <a:srgbClr val="FF0000"/>
                </a:solidFill>
              </a:rPr>
              <a:t> </a:t>
            </a:r>
            <a:r>
              <a:rPr lang="vi-VN" dirty="0" err="1">
                <a:solidFill>
                  <a:srgbClr val="FF0000"/>
                </a:solidFill>
              </a:rPr>
              <a:t>thẳng</a:t>
            </a:r>
            <a:r>
              <a:rPr lang="vi-VN" dirty="0">
                <a:solidFill>
                  <a:srgbClr val="FF0000"/>
                </a:solidFill>
              </a:rPr>
              <a:t> nêu trên.</a:t>
            </a:r>
          </a:p>
        </p:txBody>
      </p:sp>
      <p:pic>
        <p:nvPicPr>
          <p:cNvPr id="9" name="Content Placeholder 23">
            <a:extLst>
              <a:ext uri="{FF2B5EF4-FFF2-40B4-BE49-F238E27FC236}">
                <a16:creationId xmlns:a16="http://schemas.microsoft.com/office/drawing/2014/main" id="{344DC3CB-9D25-4479-A6D6-E20E84CA89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1877267"/>
            <a:ext cx="5384800" cy="397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4805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53F291-37A6-4FAA-B800-C65880925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Tiền</a:t>
            </a:r>
            <a:r>
              <a:rPr lang="vi-VN" dirty="0"/>
              <a:t> </a:t>
            </a:r>
            <a:r>
              <a:rPr lang="vi-VN" dirty="0" err="1"/>
              <a:t>xử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endParaRPr lang="vi-V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BDACDB-C6D8-4923-855E-BCBB1ADB8D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0957865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52962BE-956B-4C2B-8959-F81F49C5B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2A53E4F-6A54-4CD1-B368-6231912A4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Simple </a:t>
            </a:r>
            <a:r>
              <a:rPr lang="en-US"/>
              <a:t>linear regression. </a:t>
            </a:r>
            <a:endParaRPr lang="en-US" dirty="0"/>
          </a:p>
          <a:p>
            <a:pPr algn="just"/>
            <a:r>
              <a:rPr lang="en-US" dirty="0" err="1">
                <a:solidFill>
                  <a:srgbClr val="FF0000"/>
                </a:solidFill>
              </a:rPr>
              <a:t>Hồi</a:t>
            </a:r>
            <a:r>
              <a:rPr lang="en-US" dirty="0">
                <a:solidFill>
                  <a:srgbClr val="FF0000"/>
                </a:solidFill>
              </a:rPr>
              <a:t> qui </a:t>
            </a:r>
            <a:r>
              <a:rPr lang="en-US" dirty="0" err="1">
                <a:solidFill>
                  <a:srgbClr val="FF0000"/>
                </a:solidFill>
              </a:rPr>
              <a:t>tuyến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tính</a:t>
            </a:r>
            <a:r>
              <a:rPr lang="en-US" dirty="0">
                <a:solidFill>
                  <a:srgbClr val="FF0000"/>
                </a:solidFill>
              </a:rPr>
              <a:t> đ</a:t>
            </a:r>
            <a:r>
              <a:rPr lang="vi-VN" dirty="0">
                <a:solidFill>
                  <a:srgbClr val="FF0000"/>
                </a:solidFill>
              </a:rPr>
              <a:t>ơ</a:t>
            </a:r>
            <a:r>
              <a:rPr lang="en-US" dirty="0">
                <a:solidFill>
                  <a:srgbClr val="FF0000"/>
                </a:solidFill>
              </a:rPr>
              <a:t>n </a:t>
            </a:r>
            <a:r>
              <a:rPr lang="en-US" err="1">
                <a:solidFill>
                  <a:srgbClr val="FF0000"/>
                </a:solidFill>
              </a:rPr>
              <a:t>biến</a:t>
            </a:r>
            <a:r>
              <a:rPr lang="en-US">
                <a:solidFill>
                  <a:srgbClr val="FF0000"/>
                </a:solidFill>
              </a:rPr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In statistics, simple linear regression is a linear regression model with a single explanatory variable.</a:t>
            </a:r>
          </a:p>
          <a:p>
            <a:pPr algn="just"/>
            <a:r>
              <a:rPr lang="en-US" err="1">
                <a:solidFill>
                  <a:srgbClr val="FF0000"/>
                </a:solidFill>
              </a:rPr>
              <a:t>Trong</a:t>
            </a:r>
            <a:r>
              <a:rPr lang="en-US">
                <a:solidFill>
                  <a:srgbClr val="FF0000"/>
                </a:solidFill>
              </a:rPr>
              <a:t> thống </a:t>
            </a:r>
            <a:r>
              <a:rPr lang="en-US" dirty="0" err="1">
                <a:solidFill>
                  <a:srgbClr val="FF0000"/>
                </a:solidFill>
              </a:rPr>
              <a:t>kê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học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máy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hồi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quy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tuyến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tính</a:t>
            </a:r>
            <a:r>
              <a:rPr lang="en-US" dirty="0">
                <a:solidFill>
                  <a:srgbClr val="FF0000"/>
                </a:solidFill>
              </a:rPr>
              <a:t> đ</a:t>
            </a:r>
            <a:r>
              <a:rPr lang="vi-VN" dirty="0">
                <a:solidFill>
                  <a:srgbClr val="FF0000"/>
                </a:solidFill>
              </a:rPr>
              <a:t>ơ</a:t>
            </a:r>
            <a:r>
              <a:rPr lang="en-US" dirty="0">
                <a:solidFill>
                  <a:srgbClr val="FF0000"/>
                </a:solidFill>
              </a:rPr>
              <a:t>n </a:t>
            </a:r>
            <a:r>
              <a:rPr lang="en-US" dirty="0" err="1">
                <a:solidFill>
                  <a:srgbClr val="FF0000"/>
                </a:solidFill>
              </a:rPr>
              <a:t>biến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một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mô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hình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hồi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 qui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tuyến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tính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với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duy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nhất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một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err="1">
                <a:solidFill>
                  <a:schemeClr val="tx1"/>
                </a:solidFill>
                <a:highlight>
                  <a:srgbClr val="FFFF00"/>
                </a:highlight>
              </a:rPr>
              <a:t>biến</a:t>
            </a:r>
            <a:r>
              <a:rPr lang="en-US">
                <a:solidFill>
                  <a:schemeClr val="tx1"/>
                </a:solidFill>
                <a:highlight>
                  <a:srgbClr val="FFFF00"/>
                </a:highlight>
              </a:rPr>
              <a:t> độc lập</a:t>
            </a:r>
            <a:r>
              <a:rPr lang="en-US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7320AF-F430-4F19-B9EF-5F9BF8B637BF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/>
              <a:t>https://en.wikipedia.org/wiki/Simple_linear_regression</a:t>
            </a:r>
          </a:p>
        </p:txBody>
      </p:sp>
    </p:spTree>
    <p:extLst>
      <p:ext uri="{BB962C8B-B14F-4D97-AF65-F5344CB8AC3E}">
        <p14:creationId xmlns:p14="http://schemas.microsoft.com/office/powerpoint/2010/main" val="18499874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BAC3A-38A9-44E2-B005-7F48893DC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Tiền</a:t>
            </a:r>
            <a:r>
              <a:rPr lang="vi-VN" dirty="0"/>
              <a:t> </a:t>
            </a:r>
            <a:r>
              <a:rPr lang="vi-VN" dirty="0" err="1"/>
              <a:t>xử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38467-A0B8-46CA-BF05-B5015D69D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 sz="2800" dirty="0" err="1">
                <a:solidFill>
                  <a:srgbClr val="0066FF"/>
                </a:solidFill>
              </a:rPr>
              <a:t>Import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các</a:t>
            </a:r>
            <a:r>
              <a:rPr lang="vi-VN" sz="2800" dirty="0">
                <a:solidFill>
                  <a:srgbClr val="0066FF"/>
                </a:solidFill>
              </a:rPr>
              <a:t> thư </a:t>
            </a:r>
            <a:r>
              <a:rPr lang="vi-VN" sz="2800" dirty="0" err="1">
                <a:solidFill>
                  <a:srgbClr val="0066FF"/>
                </a:solidFill>
              </a:rPr>
              <a:t>viện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cần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thiết</a:t>
            </a:r>
            <a:r>
              <a:rPr lang="vi-VN" sz="2800" dirty="0">
                <a:solidFill>
                  <a:srgbClr val="0066FF"/>
                </a:solidFill>
              </a:rPr>
              <a:t> cho </a:t>
            </a:r>
            <a:r>
              <a:rPr lang="vi-VN" sz="2800" dirty="0" err="1">
                <a:solidFill>
                  <a:srgbClr val="0066FF"/>
                </a:solidFill>
              </a:rPr>
              <a:t>việc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nhập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và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tiền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xử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lý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dữ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liệu</a:t>
            </a:r>
            <a:r>
              <a:rPr lang="vi-VN" sz="2800" dirty="0">
                <a:solidFill>
                  <a:srgbClr val="0066FF"/>
                </a:solidFill>
              </a:rPr>
              <a:t>, </a:t>
            </a:r>
            <a:r>
              <a:rPr lang="vi-VN" sz="2800" dirty="0" err="1">
                <a:solidFill>
                  <a:srgbClr val="0066FF"/>
                </a:solidFill>
              </a:rPr>
              <a:t>gồm</a:t>
            </a:r>
            <a:r>
              <a:rPr lang="vi-VN" sz="2800" dirty="0">
                <a:solidFill>
                  <a:srgbClr val="0066FF"/>
                </a:solidFill>
              </a:rPr>
              <a:t>:</a:t>
            </a:r>
          </a:p>
          <a:p>
            <a:pPr lvl="1" algn="just"/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pandas</a:t>
            </a:r>
            <a:r>
              <a:rPr lang="vi-VN" sz="2800" dirty="0">
                <a:solidFill>
                  <a:srgbClr val="FF0000"/>
                </a:solidFill>
              </a:rPr>
              <a:t> cho </a:t>
            </a:r>
            <a:r>
              <a:rPr lang="vi-VN" sz="2800" dirty="0" err="1">
                <a:solidFill>
                  <a:srgbClr val="FF0000"/>
                </a:solidFill>
              </a:rPr>
              <a:t>nhập</a:t>
            </a:r>
            <a:r>
              <a:rPr lang="vi-VN" sz="2800" dirty="0">
                <a:solidFill>
                  <a:srgbClr val="FF0000"/>
                </a:solidFill>
              </a:rPr>
              <a:t> </a:t>
            </a:r>
            <a:r>
              <a:rPr lang="vi-VN" sz="2800" dirty="0" err="1">
                <a:solidFill>
                  <a:srgbClr val="FF0000"/>
                </a:solidFill>
              </a:rPr>
              <a:t>dữ</a:t>
            </a:r>
            <a:r>
              <a:rPr lang="vi-VN" sz="2800" dirty="0">
                <a:solidFill>
                  <a:srgbClr val="FF0000"/>
                </a:solidFill>
              </a:rPr>
              <a:t> </a:t>
            </a:r>
            <a:r>
              <a:rPr lang="vi-VN" sz="2800" dirty="0" err="1">
                <a:solidFill>
                  <a:srgbClr val="FF0000"/>
                </a:solidFill>
              </a:rPr>
              <a:t>liệu</a:t>
            </a:r>
            <a:r>
              <a:rPr lang="vi-VN" sz="2800" dirty="0">
                <a:solidFill>
                  <a:srgbClr val="FF0000"/>
                </a:solidFill>
              </a:rPr>
              <a:t> </a:t>
            </a:r>
            <a:r>
              <a:rPr lang="vi-VN" sz="2800" dirty="0" err="1">
                <a:solidFill>
                  <a:srgbClr val="FF0000"/>
                </a:solidFill>
              </a:rPr>
              <a:t>từ</a:t>
            </a:r>
            <a:r>
              <a:rPr lang="vi-VN" sz="2800" dirty="0">
                <a:solidFill>
                  <a:srgbClr val="FF0000"/>
                </a:solidFill>
              </a:rPr>
              <a:t> </a:t>
            </a:r>
            <a:r>
              <a:rPr lang="vi-VN" sz="2800" dirty="0" err="1">
                <a:solidFill>
                  <a:srgbClr val="FF0000"/>
                </a:solidFill>
              </a:rPr>
              <a:t>file</a:t>
            </a:r>
            <a:r>
              <a:rPr lang="vi-VN" sz="2800" dirty="0">
                <a:solidFill>
                  <a:srgbClr val="FF0000"/>
                </a:solidFill>
              </a:rPr>
              <a:t> </a:t>
            </a:r>
            <a:r>
              <a:rPr lang="vi-VN" sz="2800" dirty="0" err="1">
                <a:solidFill>
                  <a:srgbClr val="FF0000"/>
                </a:solidFill>
              </a:rPr>
              <a:t>csv</a:t>
            </a:r>
            <a:r>
              <a:rPr lang="vi-VN" sz="2800" dirty="0">
                <a:solidFill>
                  <a:srgbClr val="FF0000"/>
                </a:solidFill>
              </a:rPr>
              <a:t>.</a:t>
            </a:r>
          </a:p>
          <a:p>
            <a:pPr lvl="1" algn="just"/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numpy</a:t>
            </a:r>
            <a:r>
              <a:rPr lang="vi-VN" sz="2800" dirty="0">
                <a:solidFill>
                  <a:srgbClr val="0066FF"/>
                </a:solidFill>
              </a:rPr>
              <a:t> cho </a:t>
            </a:r>
            <a:r>
              <a:rPr lang="vi-VN" sz="2800" dirty="0" err="1">
                <a:solidFill>
                  <a:srgbClr val="0066FF"/>
                </a:solidFill>
              </a:rPr>
              <a:t>việc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xử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lý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lại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số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chiều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của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mảng</a:t>
            </a:r>
            <a:r>
              <a:rPr lang="vi-VN" sz="2800" dirty="0">
                <a:solidFill>
                  <a:srgbClr val="0066FF"/>
                </a:solidFill>
              </a:rPr>
              <a:t>.</a:t>
            </a:r>
          </a:p>
          <a:p>
            <a:pPr lvl="1"/>
            <a:endParaRPr lang="vi-VN" sz="2800" dirty="0"/>
          </a:p>
          <a:p>
            <a:pPr marL="457200" indent="-457200">
              <a:buFont typeface="+mj-lt"/>
              <a:buAutoNum type="arabicPeriod"/>
            </a:pPr>
            <a:r>
              <a:rPr lang="vi-VN" dirty="0" err="1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vi-VN" dirty="0" err="1">
                <a:solidFill>
                  <a:srgbClr val="000000"/>
                </a:solidFill>
                <a:latin typeface="Consolas" panose="020B0609020204030204" pitchFamily="49" charset="0"/>
              </a:rPr>
              <a:t>pandas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vi-VN" dirty="0" err="1">
                <a:solidFill>
                  <a:srgbClr val="AF00DB"/>
                </a:solidFill>
                <a:latin typeface="Consolas" panose="020B0609020204030204" pitchFamily="49" charset="0"/>
              </a:rPr>
              <a:t>as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vi-VN" dirty="0" err="1">
                <a:solidFill>
                  <a:srgbClr val="000000"/>
                </a:solidFill>
                <a:latin typeface="Consolas" panose="020B0609020204030204" pitchFamily="49" charset="0"/>
              </a:rPr>
              <a:t>pd</a:t>
            </a:r>
            <a:endParaRPr lang="vi-V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vi-VN" dirty="0" err="1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vi-VN" dirty="0" err="1">
                <a:solidFill>
                  <a:srgbClr val="000000"/>
                </a:solidFill>
                <a:latin typeface="Consolas" panose="020B0609020204030204" pitchFamily="49" charset="0"/>
              </a:rPr>
              <a:t>numpy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vi-VN" dirty="0" err="1">
                <a:solidFill>
                  <a:srgbClr val="AF00DB"/>
                </a:solidFill>
                <a:latin typeface="Consolas" panose="020B0609020204030204" pitchFamily="49" charset="0"/>
              </a:rPr>
              <a:t>as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vi-VN" dirty="0" err="1">
                <a:solidFill>
                  <a:srgbClr val="000000"/>
                </a:solidFill>
                <a:latin typeface="Consolas" panose="020B0609020204030204" pitchFamily="49" charset="0"/>
              </a:rPr>
              <a:t>np</a:t>
            </a:r>
            <a:endParaRPr lang="vi-V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334960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BAC3A-38A9-44E2-B005-7F48893DC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Tiền</a:t>
            </a:r>
            <a:r>
              <a:rPr lang="vi-VN" dirty="0"/>
              <a:t> </a:t>
            </a:r>
            <a:r>
              <a:rPr lang="vi-VN" dirty="0" err="1"/>
              <a:t>xử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338467-A0B8-46CA-BF05-B5015D69D7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1582400" cy="4525963"/>
              </a:xfrm>
            </p:spPr>
            <p:txBody>
              <a:bodyPr/>
              <a:lstStyle/>
              <a:p>
                <a:pPr algn="just"/>
                <a:r>
                  <a:rPr lang="vi-VN" sz="2800" dirty="0">
                    <a:solidFill>
                      <a:srgbClr val="0066FF"/>
                    </a:solidFill>
                  </a:rPr>
                  <a:t>Đọc </a:t>
                </a:r>
                <a:r>
                  <a:rPr lang="vi-VN" sz="2800" dirty="0" err="1">
                    <a:solidFill>
                      <a:srgbClr val="0066FF"/>
                    </a:solidFill>
                  </a:rPr>
                  <a:t>dữ</a:t>
                </a:r>
                <a:r>
                  <a:rPr lang="vi-VN" sz="2800" dirty="0">
                    <a:solidFill>
                      <a:srgbClr val="0066FF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0066FF"/>
                    </a:solidFill>
                  </a:rPr>
                  <a:t>liệu</a:t>
                </a:r>
                <a:r>
                  <a:rPr lang="vi-VN" sz="2800" dirty="0">
                    <a:solidFill>
                      <a:srgbClr val="0066FF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0066FF"/>
                    </a:solidFill>
                  </a:rPr>
                  <a:t>từ</a:t>
                </a:r>
                <a:r>
                  <a:rPr lang="vi-VN" sz="2800" dirty="0">
                    <a:solidFill>
                      <a:srgbClr val="0066FF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0066FF"/>
                    </a:solidFill>
                  </a:rPr>
                  <a:t>file</a:t>
                </a:r>
                <a:r>
                  <a:rPr lang="vi-VN" sz="2800" dirty="0">
                    <a:solidFill>
                      <a:srgbClr val="0066FF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0066FF"/>
                    </a:solidFill>
                  </a:rPr>
                  <a:t>csv</a:t>
                </a:r>
                <a:r>
                  <a:rPr lang="vi-VN" sz="2800" dirty="0">
                    <a:solidFill>
                      <a:srgbClr val="0066FF"/>
                    </a:solidFill>
                  </a:rPr>
                  <a:t>.</a:t>
                </a:r>
              </a:p>
              <a:p>
                <a:pPr algn="just"/>
                <a:r>
                  <a:rPr lang="vi-VN" sz="2800" dirty="0">
                    <a:solidFill>
                      <a:srgbClr val="FF0000"/>
                    </a:solidFill>
                  </a:rPr>
                  <a:t>Chuyển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dữ</a:t>
                </a:r>
                <a:r>
                  <a:rPr lang="vi-VN" sz="2800" dirty="0">
                    <a:solidFill>
                      <a:srgbClr val="FF0000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liệu</a:t>
                </a:r>
                <a:r>
                  <a:rPr lang="vi-VN" sz="2800" dirty="0">
                    <a:solidFill>
                      <a:srgbClr val="FF0000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đã</a:t>
                </a:r>
                <a:r>
                  <a:rPr lang="vi-VN" sz="2800" dirty="0">
                    <a:solidFill>
                      <a:srgbClr val="FF0000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đọc</a:t>
                </a:r>
                <a:r>
                  <a:rPr lang="vi-VN" sz="2800" dirty="0">
                    <a:solidFill>
                      <a:srgbClr val="FF0000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được</a:t>
                </a:r>
                <a:r>
                  <a:rPr lang="vi-VN" sz="2800" dirty="0">
                    <a:solidFill>
                      <a:srgbClr val="FF0000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về</a:t>
                </a:r>
                <a:r>
                  <a:rPr lang="vi-VN" sz="2800" dirty="0">
                    <a:solidFill>
                      <a:srgbClr val="FF0000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dạng</a:t>
                </a:r>
                <a:r>
                  <a:rPr lang="vi-VN" sz="2800" dirty="0">
                    <a:solidFill>
                      <a:srgbClr val="FF0000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mảng</a:t>
                </a:r>
                <a:r>
                  <a:rPr lang="vi-VN" sz="2800" dirty="0">
                    <a:solidFill>
                      <a:srgbClr val="FF0000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các</a:t>
                </a:r>
                <a:r>
                  <a:rPr lang="vi-VN" sz="2800" dirty="0">
                    <a:solidFill>
                      <a:srgbClr val="FF0000"/>
                    </a:solidFill>
                  </a:rPr>
                  <a:t> </a:t>
                </a:r>
                <a:r>
                  <a:rPr lang="vi-VN" sz="2800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dữ </a:t>
                </a:r>
                <a:r>
                  <a:rPr lang="vi-VN" sz="2800" dirty="0" err="1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liệu</a:t>
                </a:r>
                <a:r>
                  <a:rPr lang="vi-VN" sz="2800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 </a:t>
                </a:r>
                <a:r>
                  <a:rPr lang="vi-VN" sz="2800" dirty="0" err="1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đầu</a:t>
                </a:r>
                <a:r>
                  <a:rPr lang="vi-VN" sz="2800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 </a:t>
                </a:r>
                <a:r>
                  <a:rPr lang="vi-VN" sz="2800" dirty="0" err="1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vào</a:t>
                </a:r>
                <a:r>
                  <a:rPr lang="vi-VN" sz="2800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 (</a:t>
                </a:r>
                <a:r>
                  <a:rPr lang="vi-VN" sz="2800" dirty="0" err="1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input</a:t>
                </a:r>
                <a:r>
                  <a:rPr lang="vi-VN" sz="2800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 </a:t>
                </a:r>
                <a:r>
                  <a:rPr lang="vi-VN" sz="2800" dirty="0" err="1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data</a:t>
                </a:r>
                <a:r>
                  <a:rPr lang="vi-VN" sz="2800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) – </a:t>
                </a:r>
                <a:r>
                  <a:rPr lang="vi-VN" sz="2800" dirty="0" err="1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ký</a:t>
                </a:r>
                <a:r>
                  <a:rPr lang="vi-VN" sz="2800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 </a:t>
                </a:r>
                <a:r>
                  <a:rPr lang="vi-VN" sz="2800" dirty="0" err="1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hiệu</a:t>
                </a:r>
                <a:r>
                  <a:rPr lang="vi-VN" sz="2800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 </a:t>
                </a:r>
                <a:r>
                  <a:rPr lang="vi-VN" sz="2800" dirty="0" err="1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là</a:t>
                </a:r>
                <a:r>
                  <a:rPr lang="vi-VN" sz="2800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 </a:t>
                </a:r>
                <a14:m>
                  <m:oMath xmlns:m="http://schemas.openxmlformats.org/officeDocument/2006/math">
                    <m:r>
                      <a:rPr lang="vi-VN" sz="2800" i="1" dirty="0" smtClean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vi-VN" sz="2800" dirty="0">
                    <a:solidFill>
                      <a:srgbClr val="FF0000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và</a:t>
                </a:r>
                <a:r>
                  <a:rPr lang="vi-VN" sz="2800" dirty="0">
                    <a:solidFill>
                      <a:srgbClr val="FF0000"/>
                    </a:solidFill>
                  </a:rPr>
                  <a:t> </a:t>
                </a:r>
                <a:r>
                  <a:rPr lang="vi-VN" sz="2800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dữ </a:t>
                </a:r>
                <a:r>
                  <a:rPr lang="vi-VN" sz="2800" dirty="0" err="1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liệu</a:t>
                </a:r>
                <a:r>
                  <a:rPr lang="vi-VN" sz="2800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 </a:t>
                </a:r>
                <a:r>
                  <a:rPr lang="vi-VN" sz="2800" dirty="0" err="1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đầu</a:t>
                </a:r>
                <a:r>
                  <a:rPr lang="vi-VN" sz="2800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 ra (</a:t>
                </a:r>
                <a:r>
                  <a:rPr lang="vi-VN" sz="2800" dirty="0" err="1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outcome</a:t>
                </a:r>
                <a:r>
                  <a:rPr lang="vi-VN" sz="2800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 </a:t>
                </a:r>
                <a:r>
                  <a:rPr lang="vi-VN" sz="2800" dirty="0" err="1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data</a:t>
                </a:r>
                <a:r>
                  <a:rPr lang="vi-VN" sz="2800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) – </a:t>
                </a:r>
                <a:r>
                  <a:rPr lang="vi-VN" sz="2800" dirty="0" err="1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ký</a:t>
                </a:r>
                <a:r>
                  <a:rPr lang="vi-VN" sz="2800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 </a:t>
                </a:r>
                <a:r>
                  <a:rPr lang="vi-VN" sz="2800" dirty="0" err="1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hiệu</a:t>
                </a:r>
                <a:r>
                  <a:rPr lang="vi-VN" sz="2800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 </a:t>
                </a:r>
                <a:r>
                  <a:rPr lang="vi-VN" sz="2800" dirty="0" err="1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là</a:t>
                </a:r>
                <a:r>
                  <a:rPr lang="vi-VN" sz="2800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 </a:t>
                </a:r>
                <a14:m>
                  <m:oMath xmlns:m="http://schemas.openxmlformats.org/officeDocument/2006/math">
                    <m:r>
                      <a:rPr lang="vi-VN" sz="2800" i="1" dirty="0" smtClean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vi-VN" sz="2800" dirty="0">
                    <a:solidFill>
                      <a:srgbClr val="FF0000"/>
                    </a:solidFill>
                  </a:rPr>
                  <a:t>.</a:t>
                </a:r>
                <a:endParaRPr lang="en-US" sz="2800" dirty="0">
                  <a:solidFill>
                    <a:srgbClr val="FF0000"/>
                  </a:solidFill>
                </a:endParaRPr>
              </a:p>
              <a:p>
                <a:pPr algn="just"/>
                <a:endParaRPr lang="vi-VN" sz="2800" dirty="0">
                  <a:solidFill>
                    <a:srgbClr val="FF0000"/>
                  </a:solidFill>
                </a:endParaRPr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vi-VN" sz="2400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# </a:t>
                </a:r>
                <a:r>
                  <a:rPr lang="vi-VN" sz="2400" dirty="0" err="1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Read</a:t>
                </a:r>
                <a:r>
                  <a:rPr lang="vi-VN" sz="2400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 </a:t>
                </a:r>
                <a:r>
                  <a:rPr lang="vi-VN" sz="2400" dirty="0" err="1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dataset</a:t>
                </a:r>
                <a:endParaRPr lang="vi-VN" sz="24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vi-VN" sz="2400" dirty="0" err="1">
                    <a:solidFill>
                      <a:schemeClr val="tx1"/>
                    </a:solidFill>
                    <a:highlight>
                      <a:srgbClr val="FFFF00"/>
                    </a:highlight>
                    <a:latin typeface="Consolas" panose="020B0609020204030204" pitchFamily="49" charset="0"/>
                  </a:rPr>
                  <a:t>dataset</a:t>
                </a:r>
                <a:r>
                  <a:rPr lang="vi-VN" sz="24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Consolas" panose="020B0609020204030204" pitchFamily="49" charset="0"/>
                  </a:rPr>
                  <a:t> = </a:t>
                </a:r>
                <a:r>
                  <a:rPr lang="vi-VN" sz="2400" dirty="0" err="1">
                    <a:solidFill>
                      <a:schemeClr val="tx1"/>
                    </a:solidFill>
                    <a:highlight>
                      <a:srgbClr val="FFFF00"/>
                    </a:highlight>
                    <a:latin typeface="Consolas" panose="020B0609020204030204" pitchFamily="49" charset="0"/>
                  </a:rPr>
                  <a:t>pd.read_csv</a:t>
                </a:r>
                <a:r>
                  <a:rPr lang="vi-VN" sz="24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Consolas" panose="020B0609020204030204" pitchFamily="49" charset="0"/>
                  </a:rPr>
                  <a:t>("Salary_Data.csv")</a:t>
                </a:r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sz="2400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# Split dataset to input X and outcome Y</a:t>
                </a:r>
                <a:endParaRPr lang="en-US" sz="24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vi-VN" sz="2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X = </a:t>
                </a:r>
                <a:r>
                  <a:rPr lang="vi-VN" sz="2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np.array</a:t>
                </a:r>
                <a:r>
                  <a:rPr lang="vi-VN" sz="2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vi-VN" sz="2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dataset.iloc</a:t>
                </a:r>
                <a:r>
                  <a:rPr lang="vi-VN" sz="2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[:, </a:t>
                </a:r>
                <a:r>
                  <a:rPr lang="vi-VN" sz="2400" dirty="0">
                    <a:solidFill>
                      <a:srgbClr val="09885A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vi-VN" sz="2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].</a:t>
                </a:r>
                <a:r>
                  <a:rPr lang="vi-VN" sz="2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values</a:t>
                </a:r>
                <a:r>
                  <a:rPr lang="vi-VN" sz="2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).</a:t>
                </a:r>
                <a:r>
                  <a:rPr lang="vi-VN" sz="2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reshape</a:t>
                </a:r>
                <a:r>
                  <a:rPr lang="vi-VN" sz="2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(-</a:t>
                </a:r>
                <a:r>
                  <a:rPr lang="vi-VN" sz="2400" dirty="0">
                    <a:solidFill>
                      <a:srgbClr val="09885A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vi-VN" sz="2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 </a:t>
                </a:r>
                <a:r>
                  <a:rPr lang="vi-VN" sz="2400" dirty="0">
                    <a:solidFill>
                      <a:srgbClr val="09885A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vi-VN" sz="2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vi-VN" sz="2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Y = </a:t>
                </a:r>
                <a:r>
                  <a:rPr lang="vi-VN" sz="2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np.array</a:t>
                </a:r>
                <a:r>
                  <a:rPr lang="vi-VN" sz="2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vi-VN" sz="2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dataset.iloc</a:t>
                </a:r>
                <a:r>
                  <a:rPr lang="vi-VN" sz="2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[:, </a:t>
                </a:r>
                <a:r>
                  <a:rPr lang="vi-VN" sz="2400" dirty="0">
                    <a:solidFill>
                      <a:srgbClr val="09885A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vi-VN" sz="2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].</a:t>
                </a:r>
                <a:r>
                  <a:rPr lang="vi-VN" sz="2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values</a:t>
                </a:r>
                <a:r>
                  <a:rPr lang="vi-VN" sz="2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endParaRPr lang="vi-VN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338467-A0B8-46CA-BF05-B5015D69D7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1582400" cy="4525963"/>
              </a:xfrm>
              <a:blipFill>
                <a:blip r:embed="rId2"/>
                <a:stretch>
                  <a:fillRect l="-947" t="-1482" r="-1947" b="-4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21569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BAC3A-38A9-44E2-B005-7F48893DC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Tiền</a:t>
            </a:r>
            <a:r>
              <a:rPr lang="vi-VN" dirty="0"/>
              <a:t> </a:t>
            </a:r>
            <a:r>
              <a:rPr lang="vi-VN" dirty="0" err="1"/>
              <a:t>xử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338467-A0B8-46CA-BF05-B5015D69D7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vi-VN" sz="2800" dirty="0">
                    <a:solidFill>
                      <a:srgbClr val="0066FF"/>
                    </a:solidFill>
                  </a:rPr>
                  <a:t>Import </a:t>
                </a:r>
                <a:r>
                  <a:rPr lang="vi-VN" sz="2800" dirty="0" err="1">
                    <a:solidFill>
                      <a:schemeClr val="tx1"/>
                    </a:solidFill>
                    <a:highlight>
                      <a:srgbClr val="FFFF00"/>
                    </a:highlight>
                    <a:latin typeface="Consolas" panose="020B0609020204030204" pitchFamily="49" charset="0"/>
                  </a:rPr>
                  <a:t>train_test_split</a:t>
                </a:r>
                <a:r>
                  <a:rPr lang="vi-VN" sz="2800" dirty="0">
                    <a:solidFill>
                      <a:srgbClr val="0066FF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0066FF"/>
                    </a:solidFill>
                  </a:rPr>
                  <a:t>từ</a:t>
                </a:r>
                <a:r>
                  <a:rPr lang="vi-VN" sz="2800" dirty="0">
                    <a:solidFill>
                      <a:srgbClr val="0066FF"/>
                    </a:solidFill>
                  </a:rPr>
                  <a:t> </a:t>
                </a:r>
                <a:r>
                  <a:rPr lang="vi-VN" sz="2800" dirty="0" err="1">
                    <a:solidFill>
                      <a:schemeClr val="tx1"/>
                    </a:solidFill>
                    <a:highlight>
                      <a:srgbClr val="FFFF00"/>
                    </a:highlight>
                    <a:latin typeface="Consolas" panose="020B0609020204030204" pitchFamily="49" charset="0"/>
                  </a:rPr>
                  <a:t>sklearn.model_selection</a:t>
                </a:r>
                <a:r>
                  <a:rPr lang="vi-VN" sz="2800" dirty="0">
                    <a:solidFill>
                      <a:srgbClr val="0066FF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0066FF"/>
                    </a:solidFill>
                  </a:rPr>
                  <a:t>để</a:t>
                </a:r>
                <a:r>
                  <a:rPr lang="vi-VN" sz="2800" dirty="0">
                    <a:solidFill>
                      <a:srgbClr val="0066FF"/>
                    </a:solidFill>
                  </a:rPr>
                  <a:t> phân chia </a:t>
                </a:r>
                <a:r>
                  <a:rPr lang="vi-VN" sz="2800" dirty="0" err="1">
                    <a:solidFill>
                      <a:srgbClr val="0066FF"/>
                    </a:solidFill>
                  </a:rPr>
                  <a:t>tập</a:t>
                </a:r>
                <a:r>
                  <a:rPr lang="vi-VN" sz="2800" dirty="0">
                    <a:solidFill>
                      <a:srgbClr val="0066FF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0066FF"/>
                    </a:solidFill>
                  </a:rPr>
                  <a:t>dữ</a:t>
                </a:r>
                <a:r>
                  <a:rPr lang="vi-VN" sz="2800" dirty="0">
                    <a:solidFill>
                      <a:srgbClr val="0066FF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0066FF"/>
                    </a:solidFill>
                  </a:rPr>
                  <a:t>liệu</a:t>
                </a:r>
                <a:endParaRPr lang="vi-VN" sz="2800" dirty="0">
                  <a:solidFill>
                    <a:srgbClr val="0066FF"/>
                  </a:solidFill>
                </a:endParaRPr>
              </a:p>
              <a:p>
                <a:pPr algn="just"/>
                <a:r>
                  <a:rPr lang="vi-VN" sz="2800" dirty="0">
                    <a:solidFill>
                      <a:srgbClr val="FF0000"/>
                    </a:solidFill>
                  </a:rPr>
                  <a:t>Chia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nhỏ</a:t>
                </a:r>
                <a:r>
                  <a:rPr lang="vi-VN" sz="2800" dirty="0">
                    <a:solidFill>
                      <a:srgbClr val="FF0000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các</a:t>
                </a:r>
                <a:r>
                  <a:rPr lang="vi-VN" sz="2800" dirty="0">
                    <a:solidFill>
                      <a:srgbClr val="FF0000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mảng</a:t>
                </a:r>
                <a:r>
                  <a:rPr lang="vi-VN" sz="2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vi-V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vi-V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vi-V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vi-VN" sz="2800" dirty="0">
                    <a:solidFill>
                      <a:srgbClr val="FF0000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thành</a:t>
                </a:r>
                <a:r>
                  <a:rPr lang="vi-VN" sz="2800" dirty="0">
                    <a:solidFill>
                      <a:srgbClr val="FF0000"/>
                    </a:solidFill>
                  </a:rPr>
                  <a:t> 2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phần</a:t>
                </a:r>
                <a:r>
                  <a:rPr lang="vi-VN" sz="2800" dirty="0">
                    <a:solidFill>
                      <a:srgbClr val="FF0000"/>
                    </a:solidFill>
                  </a:rPr>
                  <a:t>,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một</a:t>
                </a:r>
                <a:r>
                  <a:rPr lang="vi-VN" sz="2800" dirty="0">
                    <a:solidFill>
                      <a:srgbClr val="FF0000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phần</a:t>
                </a:r>
                <a:r>
                  <a:rPr lang="vi-VN" sz="2800" dirty="0">
                    <a:solidFill>
                      <a:srgbClr val="FF0000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là</a:t>
                </a:r>
                <a:r>
                  <a:rPr lang="vi-VN" sz="2800" dirty="0">
                    <a:solidFill>
                      <a:srgbClr val="FF0000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tập</a:t>
                </a:r>
                <a:r>
                  <a:rPr lang="vi-VN" sz="2800" dirty="0">
                    <a:solidFill>
                      <a:srgbClr val="FF0000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huấn</a:t>
                </a:r>
                <a:r>
                  <a:rPr lang="vi-VN" sz="2800" dirty="0">
                    <a:solidFill>
                      <a:srgbClr val="FF0000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luyện</a:t>
                </a:r>
                <a:r>
                  <a:rPr lang="vi-VN" sz="2800" dirty="0">
                    <a:solidFill>
                      <a:srgbClr val="FF0000"/>
                    </a:solidFill>
                  </a:rPr>
                  <a:t> (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training</a:t>
                </a:r>
                <a:r>
                  <a:rPr lang="vi-VN" sz="2800" dirty="0">
                    <a:solidFill>
                      <a:srgbClr val="FF0000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set</a:t>
                </a:r>
                <a:r>
                  <a:rPr lang="vi-VN" sz="2800" dirty="0">
                    <a:solidFill>
                      <a:srgbClr val="FF0000"/>
                    </a:solidFill>
                  </a:rPr>
                  <a:t>),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phần</a:t>
                </a:r>
                <a:r>
                  <a:rPr lang="vi-VN" sz="2800" dirty="0">
                    <a:solidFill>
                      <a:srgbClr val="FF0000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còn</a:t>
                </a:r>
                <a:r>
                  <a:rPr lang="vi-VN" sz="2800" dirty="0">
                    <a:solidFill>
                      <a:srgbClr val="FF0000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lại</a:t>
                </a:r>
                <a:r>
                  <a:rPr lang="vi-VN" sz="2800" dirty="0">
                    <a:solidFill>
                      <a:srgbClr val="FF0000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là</a:t>
                </a:r>
                <a:r>
                  <a:rPr lang="vi-VN" sz="2800" dirty="0">
                    <a:solidFill>
                      <a:srgbClr val="FF0000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tập</a:t>
                </a:r>
                <a:r>
                  <a:rPr lang="vi-VN" sz="2800" dirty="0">
                    <a:solidFill>
                      <a:srgbClr val="FF0000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kiểm</a:t>
                </a:r>
                <a:r>
                  <a:rPr lang="vi-VN" sz="2800" dirty="0">
                    <a:solidFill>
                      <a:srgbClr val="FF0000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thử</a:t>
                </a:r>
                <a:r>
                  <a:rPr lang="vi-VN" sz="2800" dirty="0">
                    <a:solidFill>
                      <a:srgbClr val="FF0000"/>
                    </a:solidFill>
                  </a:rPr>
                  <a:t> (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test</a:t>
                </a:r>
                <a:r>
                  <a:rPr lang="vi-VN" sz="2800" dirty="0">
                    <a:solidFill>
                      <a:srgbClr val="FF0000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set</a:t>
                </a:r>
                <a:r>
                  <a:rPr lang="vi-VN" sz="2800" dirty="0">
                    <a:solidFill>
                      <a:srgbClr val="FF0000"/>
                    </a:solidFill>
                  </a:rPr>
                  <a:t>).</a:t>
                </a:r>
              </a:p>
              <a:p>
                <a:pPr algn="just"/>
                <a:r>
                  <a:rPr lang="vi-VN" sz="2800" dirty="0">
                    <a:solidFill>
                      <a:srgbClr val="0066FF"/>
                    </a:solidFill>
                  </a:rPr>
                  <a:t>Trong </a:t>
                </a:r>
                <a:r>
                  <a:rPr lang="vi-VN" sz="2800" dirty="0" err="1">
                    <a:solidFill>
                      <a:srgbClr val="0066FF"/>
                    </a:solidFill>
                  </a:rPr>
                  <a:t>đó</a:t>
                </a:r>
                <a:r>
                  <a:rPr lang="vi-VN" sz="2800" dirty="0">
                    <a:solidFill>
                      <a:srgbClr val="0066FF"/>
                    </a:solidFill>
                  </a:rPr>
                  <a:t>, </a:t>
                </a:r>
                <a:r>
                  <a:rPr lang="vi-VN" sz="2800" dirty="0" err="1">
                    <a:solidFill>
                      <a:srgbClr val="0066FF"/>
                    </a:solidFill>
                  </a:rPr>
                  <a:t>tỉ</a:t>
                </a:r>
                <a:r>
                  <a:rPr lang="vi-VN" sz="2800" dirty="0">
                    <a:solidFill>
                      <a:srgbClr val="0066FF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0066FF"/>
                    </a:solidFill>
                  </a:rPr>
                  <a:t>lệ</a:t>
                </a:r>
                <a:r>
                  <a:rPr lang="vi-VN" sz="2800" dirty="0">
                    <a:solidFill>
                      <a:srgbClr val="0066FF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0066FF"/>
                    </a:solidFill>
                  </a:rPr>
                  <a:t>giữa</a:t>
                </a:r>
                <a:r>
                  <a:rPr lang="vi-VN" sz="2800" dirty="0">
                    <a:solidFill>
                      <a:srgbClr val="0066FF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0066FF"/>
                    </a:solidFill>
                  </a:rPr>
                  <a:t>tập</a:t>
                </a:r>
                <a:r>
                  <a:rPr lang="vi-VN" sz="2800" dirty="0">
                    <a:solidFill>
                      <a:srgbClr val="0066FF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0066FF"/>
                    </a:solidFill>
                  </a:rPr>
                  <a:t>huấn</a:t>
                </a:r>
                <a:r>
                  <a:rPr lang="vi-VN" sz="2800" dirty="0">
                    <a:solidFill>
                      <a:srgbClr val="0066FF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0066FF"/>
                    </a:solidFill>
                  </a:rPr>
                  <a:t>luyện</a:t>
                </a:r>
                <a:r>
                  <a:rPr lang="vi-VN" sz="2800" dirty="0">
                    <a:solidFill>
                      <a:srgbClr val="0066FF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0066FF"/>
                    </a:solidFill>
                  </a:rPr>
                  <a:t>và</a:t>
                </a:r>
                <a:r>
                  <a:rPr lang="vi-VN" sz="2800" dirty="0">
                    <a:solidFill>
                      <a:srgbClr val="0066FF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0066FF"/>
                    </a:solidFill>
                  </a:rPr>
                  <a:t>tập</a:t>
                </a:r>
                <a:r>
                  <a:rPr lang="vi-VN" sz="2800" dirty="0">
                    <a:solidFill>
                      <a:srgbClr val="0066FF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0066FF"/>
                    </a:solidFill>
                  </a:rPr>
                  <a:t>kiểm</a:t>
                </a:r>
                <a:r>
                  <a:rPr lang="vi-VN" sz="2800" dirty="0">
                    <a:solidFill>
                      <a:srgbClr val="0066FF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0066FF"/>
                    </a:solidFill>
                  </a:rPr>
                  <a:t>thử</a:t>
                </a:r>
                <a:r>
                  <a:rPr lang="vi-VN" sz="2800" dirty="0">
                    <a:solidFill>
                      <a:srgbClr val="0066FF"/>
                    </a:solidFill>
                  </a:rPr>
                  <a:t> ở </a:t>
                </a:r>
                <a:r>
                  <a:rPr lang="vi-VN" sz="2800" dirty="0" err="1">
                    <a:solidFill>
                      <a:srgbClr val="0066FF"/>
                    </a:solidFill>
                  </a:rPr>
                  <a:t>bài</a:t>
                </a:r>
                <a:r>
                  <a:rPr lang="vi-VN" sz="2800" dirty="0">
                    <a:solidFill>
                      <a:srgbClr val="0066FF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0066FF"/>
                    </a:solidFill>
                  </a:rPr>
                  <a:t>này</a:t>
                </a:r>
                <a:r>
                  <a:rPr lang="vi-VN" sz="2800" dirty="0">
                    <a:solidFill>
                      <a:srgbClr val="0066FF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0066FF"/>
                    </a:solidFill>
                  </a:rPr>
                  <a:t>là</a:t>
                </a:r>
                <a:r>
                  <a:rPr lang="vi-VN" sz="2800" dirty="0">
                    <a:solidFill>
                      <a:srgbClr val="0066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vi-VN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0.8/0.2</m:t>
                    </m:r>
                  </m:oMath>
                </a14:m>
                <a:r>
                  <a:rPr lang="vi-VN" sz="2800" dirty="0">
                    <a:solidFill>
                      <a:srgbClr val="0066FF"/>
                    </a:solidFill>
                  </a:rPr>
                  <a:t>.</a:t>
                </a:r>
                <a:endParaRPr lang="en-US" sz="2800" dirty="0">
                  <a:solidFill>
                    <a:srgbClr val="0066FF"/>
                  </a:solidFill>
                </a:endParaRPr>
              </a:p>
              <a:p>
                <a:pPr algn="just"/>
                <a:endParaRPr lang="vi-VN" sz="2800" dirty="0">
                  <a:solidFill>
                    <a:srgbClr val="0066FF"/>
                  </a:solidFill>
                </a:endParaRPr>
              </a:p>
              <a:p>
                <a:pPr marL="457200" indent="-457200">
                  <a:buFont typeface="+mj-lt"/>
                  <a:buAutoNum type="arabicPeriod" startAt="8"/>
                </a:pPr>
                <a:r>
                  <a:rPr lang="en-US" sz="2400" dirty="0">
                    <a:solidFill>
                      <a:srgbClr val="AF00DB"/>
                    </a:solidFill>
                    <a:latin typeface="Consolas" panose="020B0609020204030204" pitchFamily="49" charset="0"/>
                  </a:rPr>
                  <a:t>from</a:t>
                </a:r>
                <a:r>
                  <a:rPr lang="en-US" sz="2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</a:t>
                </a:r>
                <a:r>
                  <a:rPr lang="en-US" sz="2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sklearn.model_selection</a:t>
                </a:r>
                <a:r>
                  <a:rPr lang="en-US" sz="2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</a:t>
                </a:r>
                <a:r>
                  <a:rPr lang="en-US" sz="2400" dirty="0">
                    <a:solidFill>
                      <a:srgbClr val="AF00DB"/>
                    </a:solidFill>
                    <a:latin typeface="Consolas" panose="020B0609020204030204" pitchFamily="49" charset="0"/>
                  </a:rPr>
                  <a:t>import</a:t>
                </a:r>
                <a:r>
                  <a:rPr lang="en-US" sz="2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</a:t>
                </a:r>
                <a:r>
                  <a:rPr lang="en-US" sz="2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train_test_split</a:t>
                </a:r>
                <a:endParaRPr lang="en-US" sz="24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457200" indent="-457200">
                  <a:buFont typeface="+mj-lt"/>
                  <a:buAutoNum type="arabicPeriod" startAt="8"/>
                </a:pPr>
                <a:r>
                  <a:rPr lang="fr-FR" sz="2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X_train</a:t>
                </a:r>
                <a:r>
                  <a:rPr lang="fr-FR" sz="2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 </a:t>
                </a:r>
                <a:r>
                  <a:rPr lang="fr-FR" sz="2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X_test</a:t>
                </a:r>
                <a:r>
                  <a:rPr lang="fr-FR" sz="2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 </a:t>
                </a:r>
                <a:r>
                  <a:rPr lang="fr-FR" sz="2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Y_train</a:t>
                </a:r>
                <a:r>
                  <a:rPr lang="fr-FR" sz="2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 </a:t>
                </a:r>
                <a:r>
                  <a:rPr lang="fr-FR" sz="2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Y_test</a:t>
                </a:r>
                <a:r>
                  <a:rPr lang="en-US" sz="2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= </a:t>
                </a:r>
                <a:r>
                  <a:rPr lang="en-US" sz="2400" dirty="0" err="1">
                    <a:solidFill>
                      <a:schemeClr val="tx1"/>
                    </a:solidFill>
                    <a:highlight>
                      <a:srgbClr val="FFFF00"/>
                    </a:highlight>
                    <a:latin typeface="Consolas" panose="020B0609020204030204" pitchFamily="49" charset="0"/>
                  </a:rPr>
                  <a:t>train_test_split</a:t>
                </a:r>
                <a:r>
                  <a:rPr lang="en-US" sz="2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(X, Y, </a:t>
                </a:r>
                <a:r>
                  <a:rPr lang="en-US" sz="2400" dirty="0" err="1">
                    <a:solidFill>
                      <a:srgbClr val="001080"/>
                    </a:solidFill>
                    <a:latin typeface="Consolas" panose="020B0609020204030204" pitchFamily="49" charset="0"/>
                  </a:rPr>
                  <a:t>train_size</a:t>
                </a:r>
                <a:r>
                  <a:rPr lang="en-US" sz="2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= </a:t>
                </a:r>
                <a:r>
                  <a:rPr lang="en-US" sz="2400" dirty="0">
                    <a:solidFill>
                      <a:srgbClr val="09885A"/>
                    </a:solidFill>
                    <a:latin typeface="Consolas" panose="020B0609020204030204" pitchFamily="49" charset="0"/>
                  </a:rPr>
                  <a:t>0.8</a:t>
                </a:r>
                <a:r>
                  <a:rPr lang="en-US" sz="2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 </a:t>
                </a:r>
                <a:r>
                  <a:rPr lang="en-US" sz="2400" dirty="0" err="1">
                    <a:solidFill>
                      <a:srgbClr val="001080"/>
                    </a:solidFill>
                    <a:latin typeface="Consolas" panose="020B0609020204030204" pitchFamily="49" charset="0"/>
                  </a:rPr>
                  <a:t>random_state</a:t>
                </a:r>
                <a:r>
                  <a:rPr lang="en-US" sz="2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= </a:t>
                </a:r>
                <a:r>
                  <a:rPr lang="en-US" sz="2400" dirty="0">
                    <a:solidFill>
                      <a:srgbClr val="09885A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sz="2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338467-A0B8-46CA-BF05-B5015D69D7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1752" r="-1111" b="-4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16732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53F291-37A6-4FAA-B800-C65880925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TRỰC QUAN HÓA DỮ LIỆU</a:t>
            </a:r>
            <a:r>
              <a:rPr lang="en-US" dirty="0"/>
              <a:t> HUẤN LUYỆN</a:t>
            </a:r>
            <a:endParaRPr lang="vi-V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BDACDB-C6D8-4923-855E-BCBB1ADB8D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1303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ECB94-2920-49AD-8074-A1370CC1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Trực</a:t>
            </a:r>
            <a:r>
              <a:rPr lang="vi-VN" dirty="0"/>
              <a:t> quan </a:t>
            </a:r>
            <a:r>
              <a:rPr lang="vi-VN" dirty="0" err="1"/>
              <a:t>hóa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huấn</a:t>
            </a:r>
            <a:r>
              <a:rPr lang="vi-VN" dirty="0"/>
              <a:t> </a:t>
            </a:r>
            <a:r>
              <a:rPr lang="vi-VN" dirty="0" err="1"/>
              <a:t>luyện</a:t>
            </a:r>
            <a:endParaRPr lang="vi-VN" dirty="0"/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7CC8F520-5C9A-4CEF-A288-BF4822229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8487" y="1753394"/>
            <a:ext cx="59150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707710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ECB94-2920-49AD-8074-A1370CC1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Trực</a:t>
            </a:r>
            <a:r>
              <a:rPr lang="vi-VN" dirty="0"/>
              <a:t> quan </a:t>
            </a:r>
            <a:r>
              <a:rPr lang="vi-VN" dirty="0" err="1"/>
              <a:t>hóa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huấn</a:t>
            </a:r>
            <a:r>
              <a:rPr lang="vi-VN" dirty="0"/>
              <a:t> </a:t>
            </a:r>
            <a:r>
              <a:rPr lang="vi-VN" dirty="0" err="1"/>
              <a:t>luyện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3EC19A-6571-4F7C-8ADD-9A9FDDEC1B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vi-VN" sz="2800" dirty="0">
                    <a:solidFill>
                      <a:srgbClr val="0066FF"/>
                    </a:solidFill>
                  </a:rPr>
                  <a:t>Để </a:t>
                </a:r>
                <a:r>
                  <a:rPr lang="vi-VN" sz="2800" dirty="0" err="1">
                    <a:solidFill>
                      <a:srgbClr val="0066FF"/>
                    </a:solidFill>
                  </a:rPr>
                  <a:t>trực</a:t>
                </a:r>
                <a:r>
                  <a:rPr lang="vi-VN" sz="2800" dirty="0">
                    <a:solidFill>
                      <a:srgbClr val="0066FF"/>
                    </a:solidFill>
                  </a:rPr>
                  <a:t> quan </a:t>
                </a:r>
                <a:r>
                  <a:rPr lang="vi-VN" sz="2800" dirty="0" err="1">
                    <a:solidFill>
                      <a:srgbClr val="0066FF"/>
                    </a:solidFill>
                  </a:rPr>
                  <a:t>hóa</a:t>
                </a:r>
                <a:r>
                  <a:rPr lang="vi-VN" sz="2800" dirty="0">
                    <a:solidFill>
                      <a:srgbClr val="0066FF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0066FF"/>
                    </a:solidFill>
                  </a:rPr>
                  <a:t>dữ</a:t>
                </a:r>
                <a:r>
                  <a:rPr lang="vi-VN" sz="2800" dirty="0">
                    <a:solidFill>
                      <a:srgbClr val="0066FF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0066FF"/>
                    </a:solidFill>
                  </a:rPr>
                  <a:t>liệu</a:t>
                </a:r>
                <a:r>
                  <a:rPr lang="vi-VN" sz="2800" dirty="0">
                    <a:solidFill>
                      <a:srgbClr val="0066FF"/>
                    </a:solidFill>
                  </a:rPr>
                  <a:t>, ta </a:t>
                </a:r>
                <a:r>
                  <a:rPr lang="vi-VN" sz="2800" dirty="0" err="1">
                    <a:solidFill>
                      <a:srgbClr val="0066FF"/>
                    </a:solidFill>
                  </a:rPr>
                  <a:t>sử</a:t>
                </a:r>
                <a:r>
                  <a:rPr lang="vi-VN" sz="2800" dirty="0">
                    <a:solidFill>
                      <a:srgbClr val="0066FF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0066FF"/>
                    </a:solidFill>
                  </a:rPr>
                  <a:t>dụng</a:t>
                </a:r>
                <a:r>
                  <a:rPr lang="vi-VN" sz="2800" dirty="0">
                    <a:solidFill>
                      <a:srgbClr val="0066FF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0066FF"/>
                    </a:solidFill>
                  </a:rPr>
                  <a:t>các</a:t>
                </a:r>
                <a:r>
                  <a:rPr lang="vi-VN" sz="2800" dirty="0">
                    <a:solidFill>
                      <a:srgbClr val="0066FF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0066FF"/>
                    </a:solidFill>
                  </a:rPr>
                  <a:t>hàm</a:t>
                </a:r>
                <a:r>
                  <a:rPr lang="vi-VN" sz="2800" dirty="0">
                    <a:solidFill>
                      <a:srgbClr val="0066FF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0066FF"/>
                    </a:solidFill>
                  </a:rPr>
                  <a:t>của</a:t>
                </a:r>
                <a:r>
                  <a:rPr lang="vi-VN" sz="2800" dirty="0">
                    <a:solidFill>
                      <a:srgbClr val="0066FF"/>
                    </a:solidFill>
                  </a:rPr>
                  <a:t> thư </a:t>
                </a:r>
                <a:r>
                  <a:rPr lang="vi-VN" sz="2800" dirty="0" err="1">
                    <a:solidFill>
                      <a:srgbClr val="0066FF"/>
                    </a:solidFill>
                  </a:rPr>
                  <a:t>viện</a:t>
                </a:r>
                <a:r>
                  <a:rPr lang="vi-VN" sz="2800" dirty="0">
                    <a:solidFill>
                      <a:srgbClr val="0066FF"/>
                    </a:solidFill>
                  </a:rPr>
                  <a:t> </a:t>
                </a:r>
                <a:r>
                  <a:rPr lang="vi-VN" sz="2800" dirty="0" err="1">
                    <a:solidFill>
                      <a:schemeClr val="tx1"/>
                    </a:solidFill>
                    <a:highlight>
                      <a:srgbClr val="FFFF00"/>
                    </a:highlight>
                    <a:latin typeface="Consolas" panose="020B0609020204030204" pitchFamily="49" charset="0"/>
                  </a:rPr>
                  <a:t>matplotlib.pyplot</a:t>
                </a:r>
                <a:r>
                  <a:rPr lang="vi-VN" sz="2800" dirty="0">
                    <a:solidFill>
                      <a:srgbClr val="0066FF"/>
                    </a:solidFill>
                  </a:rPr>
                  <a:t>.</a:t>
                </a:r>
              </a:p>
              <a:p>
                <a:pPr algn="just"/>
                <a:r>
                  <a:rPr lang="vi-VN" sz="2800" dirty="0">
                    <a:solidFill>
                      <a:srgbClr val="FF0000"/>
                    </a:solidFill>
                  </a:rPr>
                  <a:t>Ở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bài</a:t>
                </a:r>
                <a:r>
                  <a:rPr lang="vi-VN" sz="2800" dirty="0">
                    <a:solidFill>
                      <a:srgbClr val="FF0000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này</a:t>
                </a:r>
                <a:r>
                  <a:rPr lang="vi-VN" sz="2800" dirty="0">
                    <a:solidFill>
                      <a:srgbClr val="FF0000"/>
                    </a:solidFill>
                  </a:rPr>
                  <a:t>, ta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sẽ</a:t>
                </a:r>
                <a:r>
                  <a:rPr lang="vi-VN" sz="2800" dirty="0">
                    <a:solidFill>
                      <a:srgbClr val="FF0000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trực</a:t>
                </a:r>
                <a:r>
                  <a:rPr lang="vi-VN" sz="2800" dirty="0">
                    <a:solidFill>
                      <a:srgbClr val="FF0000"/>
                    </a:solidFill>
                  </a:rPr>
                  <a:t> quan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hóa</a:t>
                </a:r>
                <a:r>
                  <a:rPr lang="vi-VN" sz="2800" dirty="0">
                    <a:solidFill>
                      <a:srgbClr val="FF0000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dữ</a:t>
                </a:r>
                <a:r>
                  <a:rPr lang="vi-VN" sz="2800" dirty="0">
                    <a:solidFill>
                      <a:srgbClr val="FF0000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liệu</a:t>
                </a:r>
                <a:r>
                  <a:rPr lang="vi-VN" sz="2800" dirty="0">
                    <a:solidFill>
                      <a:srgbClr val="FF0000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bằng</a:t>
                </a:r>
                <a:r>
                  <a:rPr lang="vi-VN" sz="2800" dirty="0">
                    <a:solidFill>
                      <a:srgbClr val="FF0000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cách</a:t>
                </a:r>
                <a:r>
                  <a:rPr lang="vi-VN" sz="2800" dirty="0">
                    <a:solidFill>
                      <a:srgbClr val="FF0000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vẽ</a:t>
                </a:r>
                <a:r>
                  <a:rPr lang="vi-VN" sz="2800" dirty="0">
                    <a:solidFill>
                      <a:srgbClr val="FF0000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các</a:t>
                </a:r>
                <a:r>
                  <a:rPr lang="vi-VN" sz="2800" dirty="0">
                    <a:solidFill>
                      <a:srgbClr val="FF0000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điểm</a:t>
                </a:r>
                <a:r>
                  <a:rPr lang="vi-VN" sz="2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vi-V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vi-VN" sz="2800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vi-VN" sz="2800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vi-VN" sz="2800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vi-V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vi-VN" sz="2800" dirty="0">
                    <a:solidFill>
                      <a:srgbClr val="FF0000"/>
                    </a:solidFill>
                  </a:rPr>
                  <a:t>trong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tập</a:t>
                </a:r>
                <a:r>
                  <a:rPr lang="vi-VN" sz="2800" dirty="0">
                    <a:solidFill>
                      <a:srgbClr val="FF0000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dữ</a:t>
                </a:r>
                <a:r>
                  <a:rPr lang="vi-VN" sz="2800" dirty="0">
                    <a:solidFill>
                      <a:srgbClr val="FF0000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liệu</a:t>
                </a:r>
                <a:r>
                  <a:rPr lang="vi-VN" sz="2800" dirty="0">
                    <a:solidFill>
                      <a:srgbClr val="FF0000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huấn</a:t>
                </a:r>
                <a:r>
                  <a:rPr lang="vi-VN" sz="2800" dirty="0">
                    <a:solidFill>
                      <a:srgbClr val="FF0000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luyện</a:t>
                </a:r>
                <a:r>
                  <a:rPr lang="vi-VN" sz="2800" dirty="0">
                    <a:solidFill>
                      <a:srgbClr val="FF0000"/>
                    </a:solidFill>
                  </a:rPr>
                  <a:t> lên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mặt</a:t>
                </a:r>
                <a:r>
                  <a:rPr lang="vi-VN" sz="2800" dirty="0">
                    <a:solidFill>
                      <a:srgbClr val="FF0000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phẳng</a:t>
                </a:r>
                <a:r>
                  <a:rPr lang="vi-VN" sz="2800" dirty="0">
                    <a:solidFill>
                      <a:srgbClr val="FF0000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tọa</a:t>
                </a:r>
                <a:r>
                  <a:rPr lang="vi-VN" sz="2800" dirty="0">
                    <a:solidFill>
                      <a:srgbClr val="FF0000"/>
                    </a:solidFill>
                  </a:rPr>
                  <a:t> </a:t>
                </a:r>
                <a:r>
                  <a:rPr lang="vi-VN" sz="2800" err="1">
                    <a:solidFill>
                      <a:srgbClr val="FF0000"/>
                    </a:solidFill>
                  </a:rPr>
                  <a:t>độ</a:t>
                </a:r>
                <a:r>
                  <a:rPr lang="vi-VN" sz="2800">
                    <a:solidFill>
                      <a:srgbClr val="FF0000"/>
                    </a:solidFill>
                  </a:rPr>
                  <a:t>.</a:t>
                </a:r>
                <a:endParaRPr lang="en-US" sz="2800">
                  <a:solidFill>
                    <a:srgbClr val="FF0000"/>
                  </a:solidFill>
                </a:endParaRPr>
              </a:p>
              <a:p>
                <a:pPr algn="just"/>
                <a:r>
                  <a:rPr lang="en-US"/>
                  <a:t>L</a:t>
                </a:r>
                <a:r>
                  <a:rPr lang="vi-VN"/>
                  <a:t>ư</a:t>
                </a:r>
                <a:r>
                  <a:rPr lang="en-US"/>
                  <a:t>u ý: Tập dữ liệu ban đầu có 30 điểm dữ liệu đ</a:t>
                </a:r>
                <a:r>
                  <a:rPr lang="vi-VN"/>
                  <a:t>ư</a:t>
                </a:r>
                <a:r>
                  <a:rPr lang="en-US"/>
                  <a:t>ợc chia thành hai tập dữ liệu X_train, Y_train, X_test, Y_test theo tỉ lệ 80-20.</a:t>
                </a:r>
              </a:p>
              <a:p>
                <a:pPr lvl="1" algn="just"/>
                <a:r>
                  <a:rPr lang="en-US">
                    <a:solidFill>
                      <a:srgbClr val="FF0000"/>
                    </a:solidFill>
                  </a:rPr>
                  <a:t>Tập dữ liệu train chiếm 80%: 24 điểm dữ liệu.</a:t>
                </a:r>
              </a:p>
              <a:p>
                <a:pPr lvl="1" algn="just"/>
                <a:r>
                  <a:rPr lang="en-US"/>
                  <a:t>Tập dữ liệu test chiếm 20%: 6 điểm dữ liệu. </a:t>
                </a:r>
                <a:endParaRPr lang="vi-V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3EC19A-6571-4F7C-8ADD-9A9FDDEC1B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1482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1063113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ECB94-2920-49AD-8074-A1370CC1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Trực</a:t>
            </a:r>
            <a:r>
              <a:rPr lang="vi-VN" dirty="0"/>
              <a:t> quan </a:t>
            </a:r>
            <a:r>
              <a:rPr lang="vi-VN" dirty="0" err="1"/>
              <a:t>hóa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huấn</a:t>
            </a:r>
            <a:r>
              <a:rPr lang="vi-VN" dirty="0"/>
              <a:t> </a:t>
            </a:r>
            <a:r>
              <a:rPr lang="vi-VN" dirty="0" err="1"/>
              <a:t>luyện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EC19A-6571-4F7C-8ADD-9A9FDDEC1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 startAt="10"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matplotlib.pyplot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plt</a:t>
            </a:r>
            <a:endParaRPr lang="vi-VN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457200" indent="-457200" algn="just">
              <a:buFont typeface="+mj-lt"/>
              <a:buAutoNum type="arabicPeriod" startAt="10"/>
            </a:pPr>
            <a:r>
              <a:rPr lang="vi-VN" dirty="0">
                <a:solidFill>
                  <a:srgbClr val="008000"/>
                </a:solidFill>
                <a:latin typeface="Consolas" panose="020B0609020204030204" pitchFamily="49" charset="0"/>
              </a:rPr>
              <a:t># Visualize training data</a:t>
            </a:r>
            <a:endParaRPr lang="vi-V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 algn="just">
              <a:buFont typeface="+mj-lt"/>
              <a:buAutoNum type="arabicPeriod" startAt="10"/>
            </a:pP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plt.scatter(X_train, Y_train, </a:t>
            </a:r>
            <a:r>
              <a:rPr lang="vi-VN" dirty="0">
                <a:solidFill>
                  <a:srgbClr val="001080"/>
                </a:solidFill>
                <a:latin typeface="Consolas" panose="020B0609020204030204" pitchFamily="49" charset="0"/>
              </a:rPr>
              <a:t>color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vi-VN" dirty="0">
                <a:solidFill>
                  <a:srgbClr val="A31515"/>
                </a:solidFill>
                <a:latin typeface="Consolas" panose="020B0609020204030204" pitchFamily="49" charset="0"/>
              </a:rPr>
              <a:t>"red"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57200" indent="-457200" algn="just">
              <a:buFont typeface="+mj-lt"/>
              <a:buAutoNum type="arabicPeriod" startAt="10"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plt.title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"Salary vs Experiment"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57200" indent="-457200" algn="just">
              <a:buFont typeface="+mj-lt"/>
              <a:buAutoNum type="arabicPeriod" startAt="10"/>
            </a:pPr>
            <a:r>
              <a:rPr lang="vi-VN" dirty="0" err="1">
                <a:solidFill>
                  <a:srgbClr val="000000"/>
                </a:solidFill>
                <a:latin typeface="Consolas" panose="020B0609020204030204" pitchFamily="49" charset="0"/>
              </a:rPr>
              <a:t>plt.xlabel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vi-V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vi-VN" dirty="0" err="1">
                <a:solidFill>
                  <a:srgbClr val="A31515"/>
                </a:solidFill>
                <a:latin typeface="Consolas" panose="020B0609020204030204" pitchFamily="49" charset="0"/>
              </a:rPr>
              <a:t>Experiment</a:t>
            </a:r>
            <a:r>
              <a:rPr lang="vi-VN" dirty="0">
                <a:solidFill>
                  <a:srgbClr val="A31515"/>
                </a:solidFill>
                <a:latin typeface="Consolas" panose="020B0609020204030204" pitchFamily="49" charset="0"/>
              </a:rPr>
              <a:t> (</a:t>
            </a:r>
            <a:r>
              <a:rPr lang="vi-VN" dirty="0" err="1">
                <a:solidFill>
                  <a:srgbClr val="A31515"/>
                </a:solidFill>
                <a:latin typeface="Consolas" panose="020B0609020204030204" pitchFamily="49" charset="0"/>
              </a:rPr>
              <a:t>years</a:t>
            </a:r>
            <a:r>
              <a:rPr lang="vi-VN" dirty="0">
                <a:solidFill>
                  <a:srgbClr val="A31515"/>
                </a:solidFill>
                <a:latin typeface="Consolas" panose="020B0609020204030204" pitchFamily="49" charset="0"/>
              </a:rPr>
              <a:t>)"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57200" indent="-457200" algn="just">
              <a:buFont typeface="+mj-lt"/>
              <a:buAutoNum type="arabicPeriod" startAt="10"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plt.ylabel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"Salary (dollars/year)"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57200" indent="-457200" algn="just">
              <a:buFont typeface="+mj-lt"/>
              <a:buAutoNum type="arabicPeriod" startAt="10"/>
            </a:pP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</a:p>
        </p:txBody>
      </p:sp>
    </p:spTree>
    <p:extLst>
      <p:ext uri="{BB962C8B-B14F-4D97-AF65-F5344CB8AC3E}">
        <p14:creationId xmlns:p14="http://schemas.microsoft.com/office/powerpoint/2010/main" val="786995536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ECB94-2920-49AD-8074-A1370CC1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Trực</a:t>
            </a:r>
            <a:r>
              <a:rPr lang="vi-VN" dirty="0"/>
              <a:t> quan </a:t>
            </a:r>
            <a:r>
              <a:rPr lang="vi-VN" dirty="0" err="1"/>
              <a:t>hóa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huấn</a:t>
            </a:r>
            <a:r>
              <a:rPr lang="vi-VN" dirty="0"/>
              <a:t> </a:t>
            </a:r>
            <a:r>
              <a:rPr lang="vi-VN" dirty="0" err="1"/>
              <a:t>luyện</a:t>
            </a:r>
            <a:endParaRPr lang="vi-VN" dirty="0"/>
          </a:p>
        </p:txBody>
      </p:sp>
      <p:pic>
        <p:nvPicPr>
          <p:cNvPr id="10" name="Content Placeholder 7">
            <a:extLst>
              <a:ext uri="{FF2B5EF4-FFF2-40B4-BE49-F238E27FC236}">
                <a16:creationId xmlns:a16="http://schemas.microsoft.com/office/drawing/2014/main" id="{6A977B88-481A-4CA6-9B7E-C018CB6120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1942516"/>
            <a:ext cx="5384800" cy="384133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2702A4-C02F-4BB6-8E21-9098AB01EB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vi-VN" dirty="0">
                <a:solidFill>
                  <a:srgbClr val="0066FF"/>
                </a:solidFill>
              </a:rPr>
              <a:t>Ta </a:t>
            </a:r>
            <a:r>
              <a:rPr lang="vi-VN" dirty="0" err="1">
                <a:solidFill>
                  <a:srgbClr val="0066FF"/>
                </a:solidFill>
              </a:rPr>
              <a:t>thấy</a:t>
            </a:r>
            <a:r>
              <a:rPr lang="vi-VN" dirty="0">
                <a:solidFill>
                  <a:srgbClr val="0066FF"/>
                </a:solidFill>
              </a:rPr>
              <a:t>, </a:t>
            </a:r>
            <a:r>
              <a:rPr lang="vi-VN" dirty="0" err="1">
                <a:solidFill>
                  <a:srgbClr val="0066FF"/>
                </a:solidFill>
              </a:rPr>
              <a:t>các</a:t>
            </a:r>
            <a:r>
              <a:rPr lang="vi-VN" dirty="0">
                <a:solidFill>
                  <a:srgbClr val="0066FF"/>
                </a:solidFill>
              </a:rPr>
              <a:t> </a:t>
            </a:r>
            <a:r>
              <a:rPr lang="vi-VN" dirty="0" err="1">
                <a:solidFill>
                  <a:srgbClr val="0066FF"/>
                </a:solidFill>
              </a:rPr>
              <a:t>điểm</a:t>
            </a:r>
            <a:r>
              <a:rPr lang="vi-VN" dirty="0">
                <a:solidFill>
                  <a:srgbClr val="0066FF"/>
                </a:solidFill>
              </a:rPr>
              <a:t> </a:t>
            </a:r>
            <a:r>
              <a:rPr lang="vi-VN" dirty="0" err="1">
                <a:solidFill>
                  <a:srgbClr val="0066FF"/>
                </a:solidFill>
              </a:rPr>
              <a:t>dữ</a:t>
            </a:r>
            <a:r>
              <a:rPr lang="vi-VN" dirty="0">
                <a:solidFill>
                  <a:srgbClr val="0066FF"/>
                </a:solidFill>
              </a:rPr>
              <a:t> </a:t>
            </a:r>
            <a:r>
              <a:rPr lang="vi-VN" dirty="0" err="1">
                <a:solidFill>
                  <a:srgbClr val="0066FF"/>
                </a:solidFill>
              </a:rPr>
              <a:t>liệu</a:t>
            </a:r>
            <a:r>
              <a:rPr lang="vi-VN" dirty="0">
                <a:solidFill>
                  <a:srgbClr val="0066FF"/>
                </a:solidFill>
              </a:rPr>
              <a:t> </a:t>
            </a:r>
            <a:r>
              <a:rPr lang="vi-VN" dirty="0" err="1">
                <a:solidFill>
                  <a:srgbClr val="0066FF"/>
                </a:solidFill>
              </a:rPr>
              <a:t>của</a:t>
            </a:r>
            <a:r>
              <a:rPr lang="vi-VN" dirty="0">
                <a:solidFill>
                  <a:srgbClr val="0066FF"/>
                </a:solidFill>
              </a:rPr>
              <a:t> </a:t>
            </a:r>
            <a:r>
              <a:rPr lang="vi-VN" dirty="0" err="1">
                <a:solidFill>
                  <a:srgbClr val="0066FF"/>
                </a:solidFill>
              </a:rPr>
              <a:t>tập</a:t>
            </a:r>
            <a:r>
              <a:rPr lang="vi-VN" dirty="0">
                <a:solidFill>
                  <a:srgbClr val="0066FF"/>
                </a:solidFill>
              </a:rPr>
              <a:t> </a:t>
            </a:r>
            <a:r>
              <a:rPr lang="vi-VN" dirty="0" err="1">
                <a:solidFill>
                  <a:srgbClr val="0066FF"/>
                </a:solidFill>
              </a:rPr>
              <a:t>huấn</a:t>
            </a:r>
            <a:r>
              <a:rPr lang="vi-VN" dirty="0">
                <a:solidFill>
                  <a:srgbClr val="0066FF"/>
                </a:solidFill>
              </a:rPr>
              <a:t> </a:t>
            </a:r>
            <a:r>
              <a:rPr lang="vi-VN" dirty="0" err="1">
                <a:solidFill>
                  <a:srgbClr val="0066FF"/>
                </a:solidFill>
              </a:rPr>
              <a:t>luyện</a:t>
            </a:r>
            <a:r>
              <a:rPr lang="vi-VN" dirty="0">
                <a:solidFill>
                  <a:srgbClr val="0066FF"/>
                </a:solidFill>
              </a:rPr>
              <a:t> </a:t>
            </a:r>
            <a:r>
              <a:rPr lang="vi-VN" dirty="0" err="1">
                <a:solidFill>
                  <a:srgbClr val="0066FF"/>
                </a:solidFill>
              </a:rPr>
              <a:t>có</a:t>
            </a:r>
            <a:r>
              <a:rPr lang="vi-VN" dirty="0">
                <a:solidFill>
                  <a:srgbClr val="0066FF"/>
                </a:solidFill>
              </a:rPr>
              <a:t> quan </a:t>
            </a:r>
            <a:r>
              <a:rPr lang="vi-VN" dirty="0" err="1">
                <a:solidFill>
                  <a:srgbClr val="0066FF"/>
                </a:solidFill>
              </a:rPr>
              <a:t>hệ</a:t>
            </a:r>
            <a:r>
              <a:rPr lang="vi-VN" dirty="0">
                <a:solidFill>
                  <a:srgbClr val="0066FF"/>
                </a:solidFill>
              </a:rPr>
              <a:t> </a:t>
            </a:r>
            <a:r>
              <a:rPr lang="vi-VN" dirty="0" err="1">
                <a:solidFill>
                  <a:srgbClr val="0066FF"/>
                </a:solidFill>
              </a:rPr>
              <a:t>gần</a:t>
            </a:r>
            <a:r>
              <a:rPr lang="vi-VN" dirty="0">
                <a:solidFill>
                  <a:srgbClr val="0066FF"/>
                </a:solidFill>
              </a:rPr>
              <a:t> </a:t>
            </a:r>
            <a:r>
              <a:rPr lang="vi-VN" dirty="0" err="1">
                <a:solidFill>
                  <a:srgbClr val="0066FF"/>
                </a:solidFill>
              </a:rPr>
              <a:t>tuyến</a:t>
            </a:r>
            <a:r>
              <a:rPr lang="vi-VN" dirty="0">
                <a:solidFill>
                  <a:srgbClr val="0066FF"/>
                </a:solidFill>
              </a:rPr>
              <a:t> </a:t>
            </a:r>
            <a:r>
              <a:rPr lang="vi-VN" dirty="0" err="1">
                <a:solidFill>
                  <a:srgbClr val="0066FF"/>
                </a:solidFill>
              </a:rPr>
              <a:t>tính</a:t>
            </a:r>
            <a:r>
              <a:rPr lang="vi-VN" dirty="0">
                <a:solidFill>
                  <a:srgbClr val="0066FF"/>
                </a:solidFill>
              </a:rPr>
              <a:t> </a:t>
            </a:r>
            <a:r>
              <a:rPr lang="vi-VN" dirty="0" err="1">
                <a:solidFill>
                  <a:srgbClr val="0066FF"/>
                </a:solidFill>
              </a:rPr>
              <a:t>với</a:t>
            </a:r>
            <a:r>
              <a:rPr lang="vi-VN" dirty="0">
                <a:solidFill>
                  <a:srgbClr val="0066FF"/>
                </a:solidFill>
              </a:rPr>
              <a:t> nhau.</a:t>
            </a:r>
          </a:p>
          <a:p>
            <a:pPr algn="just"/>
            <a:r>
              <a:rPr lang="vi-VN">
                <a:solidFill>
                  <a:srgbClr val="FF0000"/>
                </a:solidFill>
              </a:rPr>
              <a:t>Do đó</a:t>
            </a:r>
            <a:r>
              <a:rPr lang="en-US">
                <a:solidFill>
                  <a:srgbClr val="FF0000"/>
                </a:solidFill>
              </a:rPr>
              <a:t>,</a:t>
            </a:r>
            <a:r>
              <a:rPr lang="vi-VN">
                <a:solidFill>
                  <a:srgbClr val="FF0000"/>
                </a:solidFill>
              </a:rPr>
              <a:t> </a:t>
            </a:r>
            <a:r>
              <a:rPr lang="vi-VN" dirty="0">
                <a:solidFill>
                  <a:srgbClr val="FF0000"/>
                </a:solidFill>
              </a:rPr>
              <a:t>mô </a:t>
            </a:r>
            <a:r>
              <a:rPr lang="vi-VN" dirty="0" err="1">
                <a:solidFill>
                  <a:srgbClr val="FF0000"/>
                </a:solidFill>
              </a:rPr>
              <a:t>hình</a:t>
            </a:r>
            <a:r>
              <a:rPr lang="vi-VN" dirty="0">
                <a:solidFill>
                  <a:srgbClr val="FF0000"/>
                </a:solidFill>
              </a:rPr>
              <a:t> </a:t>
            </a:r>
            <a:r>
              <a:rPr lang="vi-VN" dirty="0" err="1">
                <a:solidFill>
                  <a:srgbClr val="FF0000"/>
                </a:solidFill>
              </a:rPr>
              <a:t>hồi</a:t>
            </a:r>
            <a:r>
              <a:rPr lang="vi-VN" dirty="0">
                <a:solidFill>
                  <a:srgbClr val="FF0000"/>
                </a:solidFill>
              </a:rPr>
              <a:t> quy </a:t>
            </a:r>
            <a:r>
              <a:rPr lang="vi-VN" dirty="0" err="1">
                <a:solidFill>
                  <a:srgbClr val="FF0000"/>
                </a:solidFill>
              </a:rPr>
              <a:t>tuyến</a:t>
            </a:r>
            <a:r>
              <a:rPr lang="vi-VN" dirty="0">
                <a:solidFill>
                  <a:srgbClr val="FF0000"/>
                </a:solidFill>
              </a:rPr>
              <a:t> </a:t>
            </a:r>
            <a:r>
              <a:rPr lang="vi-VN" dirty="0" err="1">
                <a:solidFill>
                  <a:srgbClr val="FF0000"/>
                </a:solidFill>
              </a:rPr>
              <a:t>tính</a:t>
            </a:r>
            <a:r>
              <a:rPr lang="vi-VN" dirty="0">
                <a:solidFill>
                  <a:srgbClr val="FF0000"/>
                </a:solidFill>
              </a:rPr>
              <a:t> </a:t>
            </a:r>
            <a:r>
              <a:rPr lang="vi-VN" dirty="0" err="1">
                <a:solidFill>
                  <a:srgbClr val="FF0000"/>
                </a:solidFill>
              </a:rPr>
              <a:t>phù</a:t>
            </a:r>
            <a:r>
              <a:rPr lang="vi-VN" dirty="0">
                <a:solidFill>
                  <a:srgbClr val="FF0000"/>
                </a:solidFill>
              </a:rPr>
              <a:t> </a:t>
            </a:r>
            <a:r>
              <a:rPr lang="vi-VN" dirty="0" err="1">
                <a:solidFill>
                  <a:srgbClr val="FF0000"/>
                </a:solidFill>
              </a:rPr>
              <a:t>hợp</a:t>
            </a:r>
            <a:r>
              <a:rPr lang="vi-VN" dirty="0">
                <a:solidFill>
                  <a:srgbClr val="FF0000"/>
                </a:solidFill>
              </a:rPr>
              <a:t> </a:t>
            </a:r>
            <a:r>
              <a:rPr lang="vi-VN" dirty="0" err="1">
                <a:solidFill>
                  <a:srgbClr val="FF0000"/>
                </a:solidFill>
              </a:rPr>
              <a:t>với</a:t>
            </a:r>
            <a:r>
              <a:rPr lang="vi-VN" dirty="0">
                <a:solidFill>
                  <a:srgbClr val="FF0000"/>
                </a:solidFill>
              </a:rPr>
              <a:t> </a:t>
            </a:r>
            <a:r>
              <a:rPr lang="vi-VN" dirty="0" err="1">
                <a:solidFill>
                  <a:srgbClr val="FF0000"/>
                </a:solidFill>
              </a:rPr>
              <a:t>bài</a:t>
            </a:r>
            <a:r>
              <a:rPr lang="vi-VN" dirty="0">
                <a:solidFill>
                  <a:srgbClr val="FF0000"/>
                </a:solidFill>
              </a:rPr>
              <a:t> </a:t>
            </a:r>
            <a:r>
              <a:rPr lang="vi-VN" dirty="0" err="1">
                <a:solidFill>
                  <a:srgbClr val="FF0000"/>
                </a:solidFill>
              </a:rPr>
              <a:t>toán</a:t>
            </a:r>
            <a:r>
              <a:rPr lang="vi-VN" dirty="0">
                <a:solidFill>
                  <a:srgbClr val="FF0000"/>
                </a:solidFill>
              </a:rPr>
              <a:t> </a:t>
            </a:r>
            <a:r>
              <a:rPr lang="vi-VN" err="1">
                <a:solidFill>
                  <a:srgbClr val="FF0000"/>
                </a:solidFill>
              </a:rPr>
              <a:t>này</a:t>
            </a:r>
            <a:r>
              <a:rPr lang="vi-VN">
                <a:solidFill>
                  <a:srgbClr val="FF0000"/>
                </a:solidFill>
              </a:rPr>
              <a:t>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73168415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53F291-37A6-4FAA-B800-C65880925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Huấn</a:t>
            </a:r>
            <a:r>
              <a:rPr lang="vi-VN" dirty="0"/>
              <a:t> </a:t>
            </a:r>
            <a:r>
              <a:rPr lang="vi-VN" dirty="0" err="1"/>
              <a:t>luyện</a:t>
            </a:r>
            <a:r>
              <a:rPr lang="vi-VN" dirty="0"/>
              <a:t> mô </a:t>
            </a:r>
            <a:r>
              <a:rPr lang="vi-VN" dirty="0" err="1"/>
              <a:t>hình</a:t>
            </a:r>
            <a:endParaRPr lang="vi-V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BDACDB-C6D8-4923-855E-BCBB1ADB8D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34158648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D38C5-959E-48F3-A33B-FF372D686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Huấn</a:t>
            </a:r>
            <a:r>
              <a:rPr lang="vi-VN" dirty="0"/>
              <a:t> </a:t>
            </a:r>
            <a:r>
              <a:rPr lang="vi-VN" dirty="0" err="1"/>
              <a:t>luyện</a:t>
            </a:r>
            <a:r>
              <a:rPr lang="vi-VN" dirty="0"/>
              <a:t> mô </a:t>
            </a:r>
            <a:r>
              <a:rPr lang="vi-VN" dirty="0" err="1"/>
              <a:t>hình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655693E-7C43-4CAC-8171-766DA29591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vi-VN" sz="2800" dirty="0">
                    <a:solidFill>
                      <a:srgbClr val="0066FF"/>
                    </a:solidFill>
                  </a:rPr>
                  <a:t>Cách tìm các hệ số</a:t>
                </a:r>
                <a:r>
                  <a:rPr lang="en-US" sz="2800" dirty="0">
                    <a:solidFill>
                      <a:srgbClr val="0066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vi-V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vi-V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vi-V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vi-V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66FF"/>
                    </a:solidFill>
                  </a:rPr>
                  <a:t>,</a:t>
                </a:r>
                <a:r>
                  <a:rPr lang="vi-VN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vi-V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vi-V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vi-VN" sz="2800" dirty="0">
                    <a:solidFill>
                      <a:srgbClr val="0066FF"/>
                    </a:solidFill>
                  </a:rPr>
                  <a:t> của mô hình hồi quy tuyến tính đã có sẵn trong lớp </a:t>
                </a:r>
                <a:r>
                  <a:rPr lang="vi-VN" sz="28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Consolas" panose="020B0609020204030204" pitchFamily="49" charset="0"/>
                  </a:rPr>
                  <a:t>LinearRegression</a:t>
                </a:r>
                <a:r>
                  <a:rPr lang="vi-VN" sz="2800" dirty="0">
                    <a:solidFill>
                      <a:srgbClr val="0066FF"/>
                    </a:solidFill>
                  </a:rPr>
                  <a:t> ở module </a:t>
                </a:r>
                <a:r>
                  <a:rPr lang="vi-VN" sz="28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Consolas" panose="020B0609020204030204" pitchFamily="49" charset="0"/>
                  </a:rPr>
                  <a:t>linear_model</a:t>
                </a:r>
                <a:r>
                  <a:rPr lang="vi-VN" sz="2800" dirty="0">
                    <a:solidFill>
                      <a:srgbClr val="0066FF"/>
                    </a:solidFill>
                  </a:rPr>
                  <a:t>, package </a:t>
                </a:r>
                <a:r>
                  <a:rPr lang="vi-VN" sz="28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Consolas" panose="020B0609020204030204" pitchFamily="49" charset="0"/>
                  </a:rPr>
                  <a:t>sklearn</a:t>
                </a:r>
                <a:r>
                  <a:rPr lang="vi-VN" sz="2800" dirty="0">
                    <a:solidFill>
                      <a:srgbClr val="0066FF"/>
                    </a:solidFill>
                  </a:rPr>
                  <a:t>.</a:t>
                </a:r>
              </a:p>
              <a:p>
                <a:pPr algn="just"/>
                <a:r>
                  <a:rPr lang="vi-VN" sz="2800" dirty="0" err="1">
                    <a:solidFill>
                      <a:srgbClr val="FF0000"/>
                    </a:solidFill>
                  </a:rPr>
                  <a:t>Quá</a:t>
                </a:r>
                <a:r>
                  <a:rPr lang="vi-VN" sz="2800" dirty="0">
                    <a:solidFill>
                      <a:srgbClr val="FF0000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trình</a:t>
                </a:r>
                <a:r>
                  <a:rPr lang="vi-VN" sz="2800" dirty="0">
                    <a:solidFill>
                      <a:srgbClr val="FF0000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tìm</a:t>
                </a:r>
                <a:r>
                  <a:rPr lang="vi-VN" sz="2800" dirty="0">
                    <a:solidFill>
                      <a:srgbClr val="FF0000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các</a:t>
                </a:r>
                <a:r>
                  <a:rPr lang="vi-VN" sz="2800" dirty="0">
                    <a:solidFill>
                      <a:srgbClr val="FF0000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hệ</a:t>
                </a:r>
                <a:r>
                  <a:rPr lang="vi-VN" sz="2800" dirty="0">
                    <a:solidFill>
                      <a:srgbClr val="FF0000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số</a:t>
                </a:r>
                <a:r>
                  <a:rPr lang="vi-VN" sz="2800" dirty="0">
                    <a:solidFill>
                      <a:srgbClr val="FF0000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này</a:t>
                </a:r>
                <a:r>
                  <a:rPr lang="vi-VN" sz="2800" dirty="0">
                    <a:solidFill>
                      <a:srgbClr val="FF0000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dựa</a:t>
                </a:r>
                <a:r>
                  <a:rPr lang="vi-VN" sz="2800" dirty="0">
                    <a:solidFill>
                      <a:srgbClr val="FF0000"/>
                    </a:solidFill>
                  </a:rPr>
                  <a:t> trên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một</a:t>
                </a:r>
                <a:r>
                  <a:rPr lang="vi-VN" sz="2800" dirty="0">
                    <a:solidFill>
                      <a:srgbClr val="FF0000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tập</a:t>
                </a:r>
                <a:r>
                  <a:rPr lang="vi-VN" sz="2800" dirty="0">
                    <a:solidFill>
                      <a:srgbClr val="FF0000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dữ</a:t>
                </a:r>
                <a:r>
                  <a:rPr lang="vi-VN" sz="2800" dirty="0">
                    <a:solidFill>
                      <a:srgbClr val="FF0000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liệu</a:t>
                </a:r>
                <a:r>
                  <a:rPr lang="vi-VN" sz="2800" dirty="0">
                    <a:solidFill>
                      <a:srgbClr val="FF0000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gọi</a:t>
                </a:r>
                <a:r>
                  <a:rPr lang="vi-VN" sz="2800" dirty="0">
                    <a:solidFill>
                      <a:srgbClr val="FF0000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là</a:t>
                </a:r>
                <a:r>
                  <a:rPr lang="vi-VN" sz="2800" dirty="0">
                    <a:solidFill>
                      <a:srgbClr val="FF0000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huấn</a:t>
                </a:r>
                <a:r>
                  <a:rPr lang="vi-VN" sz="2800" dirty="0">
                    <a:solidFill>
                      <a:srgbClr val="FF0000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luyện</a:t>
                </a:r>
                <a:r>
                  <a:rPr lang="vi-VN" sz="2800" dirty="0">
                    <a:solidFill>
                      <a:srgbClr val="FF0000"/>
                    </a:solidFill>
                  </a:rPr>
                  <a:t> (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training</a:t>
                </a:r>
                <a:r>
                  <a:rPr lang="vi-VN" sz="2800" dirty="0">
                    <a:solidFill>
                      <a:srgbClr val="FF0000"/>
                    </a:solidFill>
                  </a:rPr>
                  <a:t>).</a:t>
                </a:r>
              </a:p>
              <a:p>
                <a:pPr algn="just"/>
                <a:endParaRPr lang="vi-VN" sz="2800" dirty="0"/>
              </a:p>
              <a:p>
                <a:pPr marL="457200" indent="-457200">
                  <a:buFont typeface="+mj-lt"/>
                  <a:buAutoNum type="arabicPeriod" startAt="17"/>
                </a:pPr>
                <a:r>
                  <a:rPr lang="en-US" dirty="0">
                    <a:solidFill>
                      <a:srgbClr val="AF00DB"/>
                    </a:solidFill>
                    <a:latin typeface="Consolas" panose="020B0609020204030204" pitchFamily="49" charset="0"/>
                  </a:rPr>
                  <a:t>from</a:t>
                </a: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</a:t>
                </a:r>
                <a:r>
                  <a:rPr lang="en-US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sklearn.linear_model</a:t>
                </a: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</a:t>
                </a:r>
                <a:r>
                  <a:rPr lang="en-US" dirty="0">
                    <a:solidFill>
                      <a:srgbClr val="AF00DB"/>
                    </a:solidFill>
                    <a:latin typeface="Consolas" panose="020B0609020204030204" pitchFamily="49" charset="0"/>
                  </a:rPr>
                  <a:t>import</a:t>
                </a: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</a:t>
                </a:r>
                <a:r>
                  <a:rPr lang="en-US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LinearRegression</a:t>
                </a:r>
                <a:endParaRPr lang="en-US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457200" indent="-457200">
                  <a:buFont typeface="+mj-lt"/>
                  <a:buAutoNum type="arabicPeriod" startAt="17"/>
                </a:pPr>
                <a:r>
                  <a:rPr lang="vi-VN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regressor</a:t>
                </a:r>
                <a:r>
                  <a:rPr lang="vi-VN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= </a:t>
                </a:r>
                <a:r>
                  <a:rPr lang="vi-VN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LinearRegression</a:t>
                </a:r>
                <a:r>
                  <a:rPr lang="vi-VN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</a:t>
                </a:r>
              </a:p>
              <a:p>
                <a:pPr marL="457200" indent="-457200">
                  <a:buFont typeface="+mj-lt"/>
                  <a:buAutoNum type="arabicPeriod" startAt="17"/>
                </a:pPr>
                <a:r>
                  <a:rPr lang="fr-FR" dirty="0" err="1">
                    <a:solidFill>
                      <a:srgbClr val="000000"/>
                    </a:solidFill>
                    <a:highlight>
                      <a:srgbClr val="FFFF00"/>
                    </a:highlight>
                    <a:latin typeface="Consolas" panose="020B0609020204030204" pitchFamily="49" charset="0"/>
                  </a:rPr>
                  <a:t>regressor.fit</a:t>
                </a:r>
                <a:r>
                  <a:rPr lang="fr-FR" dirty="0">
                    <a:solidFill>
                      <a:srgbClr val="000000"/>
                    </a:solidFill>
                    <a:highlight>
                      <a:srgbClr val="FFFF00"/>
                    </a:highlight>
                    <a:latin typeface="Consolas" panose="020B0609020204030204" pitchFamily="49" charset="0"/>
                  </a:rPr>
                  <a:t>(</a:t>
                </a:r>
                <a:r>
                  <a:rPr lang="fr-FR" dirty="0" err="1">
                    <a:solidFill>
                      <a:srgbClr val="000000"/>
                    </a:solidFill>
                    <a:highlight>
                      <a:srgbClr val="FFFF00"/>
                    </a:highlight>
                    <a:latin typeface="Consolas" panose="020B0609020204030204" pitchFamily="49" charset="0"/>
                  </a:rPr>
                  <a:t>X_train</a:t>
                </a:r>
                <a:r>
                  <a:rPr lang="fr-FR" dirty="0">
                    <a:solidFill>
                      <a:srgbClr val="000000"/>
                    </a:solidFill>
                    <a:highlight>
                      <a:srgbClr val="FFFF00"/>
                    </a:highlight>
                    <a:latin typeface="Consolas" panose="020B0609020204030204" pitchFamily="49" charset="0"/>
                  </a:rPr>
                  <a:t>, </a:t>
                </a:r>
                <a:r>
                  <a:rPr lang="fr-FR" dirty="0" err="1">
                    <a:solidFill>
                      <a:srgbClr val="000000"/>
                    </a:solidFill>
                    <a:highlight>
                      <a:srgbClr val="FFFF00"/>
                    </a:highlight>
                    <a:latin typeface="Consolas" panose="020B0609020204030204" pitchFamily="49" charset="0"/>
                  </a:rPr>
                  <a:t>Y_train</a:t>
                </a:r>
                <a:r>
                  <a:rPr lang="fr-FR" dirty="0">
                    <a:solidFill>
                      <a:srgbClr val="000000"/>
                    </a:solidFill>
                    <a:highlight>
                      <a:srgbClr val="FFFF00"/>
                    </a:highlight>
                    <a:latin typeface="Consolas" panose="020B06090202040302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655693E-7C43-4CAC-8171-766DA29591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56" t="-1482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36783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52962BE-956B-4C2B-8959-F81F49C5B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2A53E4F-6A54-4CD1-B368-6231912A4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Sample points with one independent variable and one dependent variable (conventionally, the x and y coordinates in a Cartesian coordinate system).</a:t>
            </a:r>
          </a:p>
          <a:p>
            <a:pPr algn="just"/>
            <a:r>
              <a:rPr lang="en-US">
                <a:solidFill>
                  <a:schemeClr val="tx1"/>
                </a:solidFill>
                <a:highlight>
                  <a:srgbClr val="FFFF00"/>
                </a:highlight>
              </a:rPr>
              <a:t>Điểm dữ liệu là sự tích hợp của một biến phụ thuộc và một biến độc lập.</a:t>
            </a:r>
            <a:r>
              <a:rPr lang="en-US">
                <a:solidFill>
                  <a:srgbClr val="FF0000"/>
                </a:solidFill>
              </a:rPr>
              <a:t> </a:t>
            </a:r>
          </a:p>
          <a:p>
            <a:pPr algn="just"/>
            <a:r>
              <a:rPr lang="en-US">
                <a:solidFill>
                  <a:srgbClr val="FF0000"/>
                </a:solidFill>
              </a:rPr>
              <a:t>Điểm dữ liệu có thể biểu diễn trên hệ trục tọa độ Cartesian.</a:t>
            </a:r>
          </a:p>
          <a:p>
            <a:pPr algn="just"/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7320AF-F430-4F19-B9EF-5F9BF8B637BF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/>
              <a:t>https://en.wikipedia.org/wiki/Simple_linear_regression</a:t>
            </a:r>
          </a:p>
        </p:txBody>
      </p:sp>
    </p:spTree>
    <p:extLst>
      <p:ext uri="{BB962C8B-B14F-4D97-AF65-F5344CB8AC3E}">
        <p14:creationId xmlns:p14="http://schemas.microsoft.com/office/powerpoint/2010/main" val="6119944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53F291-37A6-4FAA-B800-C65880925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Trực</a:t>
            </a:r>
            <a:r>
              <a:rPr lang="vi-VN" dirty="0"/>
              <a:t> quan </a:t>
            </a:r>
            <a:r>
              <a:rPr lang="vi-VN" dirty="0" err="1"/>
              <a:t>hóa</a:t>
            </a:r>
            <a:r>
              <a:rPr lang="vi-VN" dirty="0"/>
              <a:t>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quả</a:t>
            </a:r>
            <a:endParaRPr lang="vi-V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BDACDB-C6D8-4923-855E-BCBB1ADB8D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56556262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53F291-37A6-4FAA-B800-C65880925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vi-VN"/>
              <a:t>Trực quan hóa kết quả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FC9DB-4368-4713-A53C-5CDDE40FB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algn="just"/>
            <a:r>
              <a:rPr lang="vi-VN" sz="2800">
                <a:solidFill>
                  <a:srgbClr val="0066FF"/>
                </a:solidFill>
              </a:rPr>
              <a:t>Ban đầu, ta sẽ vẽ đường thẳng thu được sau khi huấn luyện mô hình dựa trên tập dữ liệu huấn luyện.</a:t>
            </a:r>
            <a:endParaRPr lang="vi-VN" sz="2800" dirty="0">
              <a:solidFill>
                <a:srgbClr val="0066FF"/>
              </a:solidFill>
            </a:endParaRPr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6645B7C6-80F6-480E-B0AD-AEA4A71A7E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 bwMode="auto">
          <a:xfrm>
            <a:off x="5964599" y="1447800"/>
            <a:ext cx="6159756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5849790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92FB7-556A-42E2-A987-2FF225AA1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Trực</a:t>
            </a:r>
            <a:r>
              <a:rPr lang="vi-VN" dirty="0"/>
              <a:t> quan </a:t>
            </a:r>
            <a:r>
              <a:rPr lang="vi-VN" dirty="0" err="1"/>
              <a:t>hóa</a:t>
            </a:r>
            <a:r>
              <a:rPr lang="vi-VN" dirty="0"/>
              <a:t>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quả</a:t>
            </a:r>
            <a:endParaRPr lang="vi-V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63EE0-F8F9-41AE-BBE8-2BDADCBBC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 startAt="20"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Y_train_pred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regressor.predict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X_train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57200" indent="-457200" algn="just">
              <a:buFont typeface="+mj-lt"/>
              <a:buAutoNum type="arabicPeriod" startAt="20"/>
            </a:pPr>
            <a:r>
              <a:rPr lang="vi-VN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plt.scatter</a:t>
            </a:r>
            <a:r>
              <a:rPr lang="vi-VN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vi-VN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X_train</a:t>
            </a:r>
            <a:r>
              <a:rPr lang="vi-VN" sz="28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vi-VN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Y_train</a:t>
            </a:r>
            <a:r>
              <a:rPr lang="vi-VN" sz="28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vi-VN" sz="2800" dirty="0" err="1">
                <a:solidFill>
                  <a:srgbClr val="001080"/>
                </a:solidFill>
                <a:latin typeface="Consolas" panose="020B0609020204030204" pitchFamily="49" charset="0"/>
              </a:rPr>
              <a:t>color</a:t>
            </a:r>
            <a:r>
              <a:rPr lang="vi-VN" sz="28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vi-VN" sz="2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vi-VN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red</a:t>
            </a:r>
            <a:r>
              <a:rPr lang="vi-VN" sz="2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vi-VN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57200" indent="-457200" algn="just">
              <a:buFont typeface="+mj-lt"/>
              <a:buAutoNum type="arabicPeriod" startAt="20"/>
            </a:pP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plt.plot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X_train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 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Y_train_pred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 color = "blue")</a:t>
            </a:r>
          </a:p>
          <a:p>
            <a:pPr marL="457200" indent="-457200" algn="just">
              <a:buFont typeface="+mj-lt"/>
              <a:buAutoNum type="arabicPeriod" startAt="20"/>
            </a:pP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plt.title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"Salary vs Experiment (Training set)"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57200" indent="-457200" algn="just">
              <a:buFont typeface="+mj-lt"/>
              <a:buAutoNum type="arabicPeriod" startAt="20"/>
            </a:pPr>
            <a:r>
              <a:rPr lang="vi-VN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plt.xlabel</a:t>
            </a:r>
            <a:r>
              <a:rPr lang="vi-VN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vi-VN" sz="2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vi-VN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Experiment</a:t>
            </a:r>
            <a:r>
              <a:rPr lang="vi-VN" sz="2800" dirty="0">
                <a:solidFill>
                  <a:srgbClr val="A31515"/>
                </a:solidFill>
                <a:latin typeface="Consolas" panose="020B0609020204030204" pitchFamily="49" charset="0"/>
              </a:rPr>
              <a:t> (</a:t>
            </a:r>
            <a:r>
              <a:rPr lang="vi-VN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years</a:t>
            </a:r>
            <a:r>
              <a:rPr lang="vi-VN" sz="2800" dirty="0">
                <a:solidFill>
                  <a:srgbClr val="A31515"/>
                </a:solidFill>
                <a:latin typeface="Consolas" panose="020B0609020204030204" pitchFamily="49" charset="0"/>
              </a:rPr>
              <a:t>)"</a:t>
            </a:r>
            <a:r>
              <a:rPr lang="vi-VN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57200" indent="-457200" algn="just">
              <a:buFont typeface="+mj-lt"/>
              <a:buAutoNum type="arabicPeriod" startAt="20"/>
            </a:pP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plt.ylabel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"Salary (dollars/year)"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57200" indent="-457200" algn="just">
              <a:buFont typeface="+mj-lt"/>
              <a:buAutoNum type="arabicPeriod" startAt="20"/>
            </a:pPr>
            <a:r>
              <a:rPr lang="vi-VN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plt.show</a:t>
            </a:r>
            <a:r>
              <a:rPr lang="vi-VN" sz="2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29819876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92FB7-556A-42E2-A987-2FF225AA1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Trực</a:t>
            </a:r>
            <a:r>
              <a:rPr lang="vi-VN" dirty="0"/>
              <a:t> quan </a:t>
            </a:r>
            <a:r>
              <a:rPr lang="vi-VN" dirty="0" err="1"/>
              <a:t>hóa</a:t>
            </a:r>
            <a:r>
              <a:rPr lang="vi-VN" dirty="0"/>
              <a:t>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quả</a:t>
            </a:r>
            <a:endParaRPr lang="vi-V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E74DD9-638A-4E30-978A-2D48B30A43B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1931395"/>
            <a:ext cx="5384800" cy="386357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66656-AA38-4B15-8694-0E452B5A57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vi-VN" dirty="0">
                <a:solidFill>
                  <a:srgbClr val="0066FF"/>
                </a:solidFill>
              </a:rPr>
              <a:t>Như </a:t>
            </a:r>
            <a:r>
              <a:rPr lang="vi-VN" dirty="0" err="1">
                <a:solidFill>
                  <a:srgbClr val="0066FF"/>
                </a:solidFill>
              </a:rPr>
              <a:t>đã</a:t>
            </a:r>
            <a:r>
              <a:rPr lang="vi-VN" dirty="0">
                <a:solidFill>
                  <a:srgbClr val="0066FF"/>
                </a:solidFill>
              </a:rPr>
              <a:t> </a:t>
            </a:r>
            <a:r>
              <a:rPr lang="vi-VN" dirty="0" err="1">
                <a:solidFill>
                  <a:srgbClr val="0066FF"/>
                </a:solidFill>
              </a:rPr>
              <a:t>thấy</a:t>
            </a:r>
            <a:r>
              <a:rPr lang="vi-VN" dirty="0">
                <a:solidFill>
                  <a:srgbClr val="0066FF"/>
                </a:solidFill>
              </a:rPr>
              <a:t>, </a:t>
            </a:r>
            <a:r>
              <a:rPr lang="vi-VN" dirty="0" err="1">
                <a:solidFill>
                  <a:srgbClr val="0066FF"/>
                </a:solidFill>
              </a:rPr>
              <a:t>đường</a:t>
            </a:r>
            <a:r>
              <a:rPr lang="vi-VN" dirty="0">
                <a:solidFill>
                  <a:srgbClr val="0066FF"/>
                </a:solidFill>
              </a:rPr>
              <a:t> </a:t>
            </a:r>
            <a:r>
              <a:rPr lang="vi-VN" dirty="0" err="1">
                <a:solidFill>
                  <a:srgbClr val="0066FF"/>
                </a:solidFill>
              </a:rPr>
              <a:t>thẳng</a:t>
            </a:r>
            <a:r>
              <a:rPr lang="vi-VN" dirty="0">
                <a:solidFill>
                  <a:srgbClr val="0066FF"/>
                </a:solidFill>
              </a:rPr>
              <a:t> </a:t>
            </a:r>
            <a:r>
              <a:rPr lang="vi-VN" dirty="0" err="1">
                <a:solidFill>
                  <a:srgbClr val="0066FF"/>
                </a:solidFill>
              </a:rPr>
              <a:t>này</a:t>
            </a:r>
            <a:r>
              <a:rPr lang="vi-VN" dirty="0">
                <a:solidFill>
                  <a:srgbClr val="0066FF"/>
                </a:solidFill>
              </a:rPr>
              <a:t> </a:t>
            </a:r>
            <a:r>
              <a:rPr lang="vi-VN" dirty="0" err="1">
                <a:solidFill>
                  <a:srgbClr val="0066FF"/>
                </a:solidFill>
              </a:rPr>
              <a:t>rất</a:t>
            </a:r>
            <a:r>
              <a:rPr lang="vi-VN" dirty="0">
                <a:solidFill>
                  <a:srgbClr val="0066FF"/>
                </a:solidFill>
              </a:rPr>
              <a:t> </a:t>
            </a:r>
            <a:r>
              <a:rPr lang="vi-VN" dirty="0" err="1">
                <a:solidFill>
                  <a:srgbClr val="0066FF"/>
                </a:solidFill>
              </a:rPr>
              <a:t>gần</a:t>
            </a:r>
            <a:r>
              <a:rPr lang="vi-VN" dirty="0">
                <a:solidFill>
                  <a:srgbClr val="0066FF"/>
                </a:solidFill>
              </a:rPr>
              <a:t> </a:t>
            </a:r>
            <a:r>
              <a:rPr lang="vi-VN" dirty="0" err="1">
                <a:solidFill>
                  <a:srgbClr val="0066FF"/>
                </a:solidFill>
              </a:rPr>
              <a:t>với</a:t>
            </a:r>
            <a:r>
              <a:rPr lang="vi-VN" dirty="0">
                <a:solidFill>
                  <a:srgbClr val="0066FF"/>
                </a:solidFill>
              </a:rPr>
              <a:t> </a:t>
            </a:r>
            <a:r>
              <a:rPr lang="vi-VN" dirty="0" err="1">
                <a:solidFill>
                  <a:srgbClr val="0066FF"/>
                </a:solidFill>
              </a:rPr>
              <a:t>các</a:t>
            </a:r>
            <a:r>
              <a:rPr lang="vi-VN" dirty="0">
                <a:solidFill>
                  <a:srgbClr val="0066FF"/>
                </a:solidFill>
              </a:rPr>
              <a:t> </a:t>
            </a:r>
            <a:r>
              <a:rPr lang="vi-VN" dirty="0" err="1">
                <a:solidFill>
                  <a:srgbClr val="0066FF"/>
                </a:solidFill>
              </a:rPr>
              <a:t>điểm</a:t>
            </a:r>
            <a:r>
              <a:rPr lang="vi-VN" dirty="0">
                <a:solidFill>
                  <a:srgbClr val="0066FF"/>
                </a:solidFill>
              </a:rPr>
              <a:t> </a:t>
            </a:r>
            <a:r>
              <a:rPr lang="vi-VN" dirty="0" err="1">
                <a:solidFill>
                  <a:srgbClr val="0066FF"/>
                </a:solidFill>
              </a:rPr>
              <a:t>dữ</a:t>
            </a:r>
            <a:r>
              <a:rPr lang="vi-VN" dirty="0">
                <a:solidFill>
                  <a:srgbClr val="0066FF"/>
                </a:solidFill>
              </a:rPr>
              <a:t> </a:t>
            </a:r>
            <a:r>
              <a:rPr lang="vi-VN" dirty="0" err="1">
                <a:solidFill>
                  <a:srgbClr val="0066FF"/>
                </a:solidFill>
              </a:rPr>
              <a:t>liệu</a:t>
            </a:r>
            <a:r>
              <a:rPr lang="vi-VN" dirty="0">
                <a:solidFill>
                  <a:srgbClr val="0066FF"/>
                </a:solidFill>
              </a:rPr>
              <a:t>, ta </a:t>
            </a:r>
            <a:r>
              <a:rPr lang="vi-VN" dirty="0" err="1">
                <a:solidFill>
                  <a:srgbClr val="0066FF"/>
                </a:solidFill>
              </a:rPr>
              <a:t>có</a:t>
            </a:r>
            <a:r>
              <a:rPr lang="vi-VN" dirty="0">
                <a:solidFill>
                  <a:srgbClr val="0066FF"/>
                </a:solidFill>
              </a:rPr>
              <a:t> </a:t>
            </a:r>
            <a:r>
              <a:rPr lang="vi-VN" dirty="0" err="1">
                <a:solidFill>
                  <a:srgbClr val="0066FF"/>
                </a:solidFill>
              </a:rPr>
              <a:t>thể</a:t>
            </a:r>
            <a:r>
              <a:rPr lang="vi-VN" dirty="0">
                <a:solidFill>
                  <a:srgbClr val="0066FF"/>
                </a:solidFill>
              </a:rPr>
              <a:t> </a:t>
            </a:r>
            <a:r>
              <a:rPr lang="vi-VN" dirty="0" err="1">
                <a:solidFill>
                  <a:srgbClr val="0066FF"/>
                </a:solidFill>
              </a:rPr>
              <a:t>nói</a:t>
            </a:r>
            <a:r>
              <a:rPr lang="vi-VN" dirty="0">
                <a:solidFill>
                  <a:srgbClr val="0066FF"/>
                </a:solidFill>
              </a:rPr>
              <a:t> mô </a:t>
            </a:r>
            <a:r>
              <a:rPr lang="vi-VN" dirty="0" err="1">
                <a:solidFill>
                  <a:srgbClr val="0066FF"/>
                </a:solidFill>
              </a:rPr>
              <a:t>hình</a:t>
            </a:r>
            <a:r>
              <a:rPr lang="vi-VN" dirty="0">
                <a:solidFill>
                  <a:srgbClr val="0066FF"/>
                </a:solidFill>
              </a:rPr>
              <a:t> </a:t>
            </a:r>
            <a:r>
              <a:rPr lang="vi-VN" dirty="0" err="1">
                <a:solidFill>
                  <a:srgbClr val="0066FF"/>
                </a:solidFill>
              </a:rPr>
              <a:t>này</a:t>
            </a:r>
            <a:r>
              <a:rPr lang="vi-VN" dirty="0">
                <a:solidFill>
                  <a:srgbClr val="0066FF"/>
                </a:solidFill>
              </a:rPr>
              <a:t> </a:t>
            </a:r>
            <a:r>
              <a:rPr lang="vi-VN" dirty="0" err="1">
                <a:solidFill>
                  <a:srgbClr val="0066FF"/>
                </a:solidFill>
              </a:rPr>
              <a:t>có</a:t>
            </a:r>
            <a:r>
              <a:rPr lang="vi-VN" dirty="0">
                <a:solidFill>
                  <a:srgbClr val="0066FF"/>
                </a:solidFill>
              </a:rPr>
              <a:t> </a:t>
            </a:r>
            <a:r>
              <a:rPr lang="vi-VN" dirty="0" err="1">
                <a:solidFill>
                  <a:srgbClr val="0066FF"/>
                </a:solidFill>
              </a:rPr>
              <a:t>độ</a:t>
            </a:r>
            <a:r>
              <a:rPr lang="vi-VN" dirty="0">
                <a:solidFill>
                  <a:srgbClr val="0066FF"/>
                </a:solidFill>
              </a:rPr>
              <a:t> </a:t>
            </a:r>
            <a:r>
              <a:rPr lang="vi-VN" dirty="0" err="1">
                <a:solidFill>
                  <a:srgbClr val="0066FF"/>
                </a:solidFill>
              </a:rPr>
              <a:t>chính</a:t>
            </a:r>
            <a:r>
              <a:rPr lang="vi-VN" dirty="0">
                <a:solidFill>
                  <a:srgbClr val="0066FF"/>
                </a:solidFill>
              </a:rPr>
              <a:t> </a:t>
            </a:r>
            <a:r>
              <a:rPr lang="vi-VN" dirty="0" err="1">
                <a:solidFill>
                  <a:srgbClr val="0066FF"/>
                </a:solidFill>
              </a:rPr>
              <a:t>xác</a:t>
            </a:r>
            <a:r>
              <a:rPr lang="vi-VN" dirty="0">
                <a:solidFill>
                  <a:srgbClr val="0066FF"/>
                </a:solidFill>
              </a:rPr>
              <a:t> tương </a:t>
            </a:r>
            <a:r>
              <a:rPr lang="vi-VN" dirty="0" err="1">
                <a:solidFill>
                  <a:srgbClr val="0066FF"/>
                </a:solidFill>
              </a:rPr>
              <a:t>đối</a:t>
            </a:r>
            <a:r>
              <a:rPr lang="vi-VN" dirty="0">
                <a:solidFill>
                  <a:srgbClr val="0066FF"/>
                </a:solidFill>
              </a:rPr>
              <a:t> trên </a:t>
            </a:r>
            <a:r>
              <a:rPr lang="vi-VN" dirty="0" err="1">
                <a:solidFill>
                  <a:srgbClr val="0066FF"/>
                </a:solidFill>
              </a:rPr>
              <a:t>tập</a:t>
            </a:r>
            <a:r>
              <a:rPr lang="vi-VN" dirty="0">
                <a:solidFill>
                  <a:srgbClr val="0066FF"/>
                </a:solidFill>
              </a:rPr>
              <a:t> </a:t>
            </a:r>
            <a:r>
              <a:rPr lang="vi-VN" dirty="0" err="1">
                <a:solidFill>
                  <a:srgbClr val="0066FF"/>
                </a:solidFill>
              </a:rPr>
              <a:t>dữ</a:t>
            </a:r>
            <a:r>
              <a:rPr lang="vi-VN" dirty="0">
                <a:solidFill>
                  <a:srgbClr val="0066FF"/>
                </a:solidFill>
              </a:rPr>
              <a:t> </a:t>
            </a:r>
            <a:r>
              <a:rPr lang="vi-VN" dirty="0" err="1">
                <a:solidFill>
                  <a:srgbClr val="0066FF"/>
                </a:solidFill>
              </a:rPr>
              <a:t>liệu</a:t>
            </a:r>
            <a:r>
              <a:rPr lang="vi-VN" dirty="0">
                <a:solidFill>
                  <a:srgbClr val="0066FF"/>
                </a:solidFill>
              </a:rPr>
              <a:t> </a:t>
            </a:r>
            <a:r>
              <a:rPr lang="vi-VN" dirty="0" err="1">
                <a:solidFill>
                  <a:srgbClr val="0066FF"/>
                </a:solidFill>
              </a:rPr>
              <a:t>của</a:t>
            </a:r>
            <a:r>
              <a:rPr lang="vi-VN" dirty="0">
                <a:solidFill>
                  <a:srgbClr val="0066FF"/>
                </a:solidFill>
              </a:rPr>
              <a:t> </a:t>
            </a:r>
            <a:r>
              <a:rPr lang="vi-VN" dirty="0" err="1">
                <a:solidFill>
                  <a:srgbClr val="0066FF"/>
                </a:solidFill>
              </a:rPr>
              <a:t>chúng</a:t>
            </a:r>
            <a:r>
              <a:rPr lang="vi-VN" dirty="0">
                <a:solidFill>
                  <a:srgbClr val="0066FF"/>
                </a:solidFill>
              </a:rPr>
              <a:t> ta.</a:t>
            </a:r>
          </a:p>
        </p:txBody>
      </p:sp>
    </p:spTree>
    <p:extLst>
      <p:ext uri="{BB962C8B-B14F-4D97-AF65-F5344CB8AC3E}">
        <p14:creationId xmlns:p14="http://schemas.microsoft.com/office/powerpoint/2010/main" val="174254512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53F291-37A6-4FAA-B800-C65880925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Kiểm</a:t>
            </a:r>
            <a:r>
              <a:rPr lang="vi-VN" dirty="0"/>
              <a:t> tra mô </a:t>
            </a:r>
            <a:r>
              <a:rPr lang="vi-VN" dirty="0" err="1"/>
              <a:t>hình</a:t>
            </a:r>
            <a:r>
              <a:rPr lang="vi-VN" dirty="0"/>
              <a:t> trên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test</a:t>
            </a:r>
            <a:endParaRPr lang="vi-V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BDACDB-C6D8-4923-855E-BCBB1ADB8D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1641689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53F291-37A6-4FAA-B800-C65880925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Kiểm tra mô hình trên dữ liệu test</a:t>
            </a:r>
            <a:endParaRPr lang="vi-VN" dirty="0"/>
          </a:p>
        </p:txBody>
      </p:sp>
      <p:pic>
        <p:nvPicPr>
          <p:cNvPr id="13" name="Content Placeholder 7">
            <a:extLst>
              <a:ext uri="{FF2B5EF4-FFF2-40B4-BE49-F238E27FC236}">
                <a16:creationId xmlns:a16="http://schemas.microsoft.com/office/drawing/2014/main" id="{7012B0F4-8D2A-4612-AB43-BB1480C43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4200" y="1634331"/>
            <a:ext cx="59436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806707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92FB7-556A-42E2-A987-2FF225AA1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Kiểm</a:t>
            </a:r>
            <a:r>
              <a:rPr lang="vi-VN" dirty="0"/>
              <a:t> tra mô </a:t>
            </a:r>
            <a:r>
              <a:rPr lang="vi-VN" dirty="0" err="1"/>
              <a:t>hình</a:t>
            </a:r>
            <a:r>
              <a:rPr lang="vi-VN" dirty="0"/>
              <a:t> trên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test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E39E3-1B39-4AA5-8310-4A0C9EE3D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 startAt="27"/>
            </a:pP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Y_test_pred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regressor.predict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X_test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57200" indent="-457200" algn="just">
              <a:buFont typeface="+mj-lt"/>
              <a:buAutoNum type="arabicPeriod" startAt="27"/>
            </a:pP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plt.scatter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X_test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 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Y_test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 color = "red")</a:t>
            </a:r>
          </a:p>
          <a:p>
            <a:pPr marL="457200" indent="-457200" algn="just">
              <a:buFont typeface="+mj-lt"/>
              <a:buAutoNum type="arabicPeriod" startAt="27"/>
            </a:pP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plt.plot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X_test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Y_test_pred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800" dirty="0">
                <a:solidFill>
                  <a:srgbClr val="001080"/>
                </a:solidFill>
                <a:latin typeface="Consolas" panose="020B0609020204030204" pitchFamily="49" charset="0"/>
              </a:rPr>
              <a:t>color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"blue"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57200" indent="-457200" algn="just">
              <a:buFont typeface="+mj-lt"/>
              <a:buAutoNum type="arabicPeriod" startAt="27"/>
            </a:pP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plt.scatter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X_test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 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Y_test_pred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 color = “black")</a:t>
            </a:r>
          </a:p>
          <a:p>
            <a:pPr marL="457200" indent="-457200" algn="just">
              <a:buFont typeface="+mj-lt"/>
              <a:buAutoNum type="arabicPeriod" startAt="27"/>
            </a:pP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plt.title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"Salary vs Experiment (Testing set)"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57200" indent="-457200" algn="just">
              <a:buFont typeface="+mj-lt"/>
              <a:buAutoNum type="arabicPeriod" startAt="27"/>
            </a:pPr>
            <a:r>
              <a:rPr lang="vi-VN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plt.xlabel</a:t>
            </a:r>
            <a:r>
              <a:rPr lang="vi-VN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vi-VN" sz="2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vi-VN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Experiment</a:t>
            </a:r>
            <a:r>
              <a:rPr lang="vi-VN" sz="2800" dirty="0">
                <a:solidFill>
                  <a:srgbClr val="A31515"/>
                </a:solidFill>
                <a:latin typeface="Consolas" panose="020B0609020204030204" pitchFamily="49" charset="0"/>
              </a:rPr>
              <a:t> (</a:t>
            </a:r>
            <a:r>
              <a:rPr lang="vi-VN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years</a:t>
            </a:r>
            <a:r>
              <a:rPr lang="vi-VN" sz="2800" dirty="0">
                <a:solidFill>
                  <a:srgbClr val="A31515"/>
                </a:solidFill>
                <a:latin typeface="Consolas" panose="020B0609020204030204" pitchFamily="49" charset="0"/>
              </a:rPr>
              <a:t>)"</a:t>
            </a:r>
            <a:r>
              <a:rPr lang="vi-VN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57200" indent="-457200" algn="just">
              <a:buFont typeface="+mj-lt"/>
              <a:buAutoNum type="arabicPeriod" startAt="27"/>
            </a:pP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plt.ylabel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"Salary (dollars/year)"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57200" indent="-457200" algn="just">
              <a:buFont typeface="+mj-lt"/>
              <a:buAutoNum type="arabicPeriod" startAt="27"/>
            </a:pPr>
            <a:r>
              <a:rPr lang="vi-VN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plt.show</a:t>
            </a:r>
            <a:r>
              <a:rPr lang="vi-VN" sz="2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9364964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92FB7-556A-42E2-A987-2FF225AA1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Kiểm</a:t>
            </a:r>
            <a:r>
              <a:rPr lang="vi-VN" dirty="0"/>
              <a:t> tra mô </a:t>
            </a:r>
            <a:r>
              <a:rPr lang="vi-VN" dirty="0" err="1"/>
              <a:t>hình</a:t>
            </a:r>
            <a:r>
              <a:rPr lang="vi-VN" dirty="0"/>
              <a:t> trên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test</a:t>
            </a:r>
            <a:endParaRPr lang="vi-V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7523B80-4DC1-4BA5-96FD-9605490DED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1888755"/>
            <a:ext cx="5384800" cy="3948853"/>
          </a:xfrm>
          <a:prstGeom prst="rect">
            <a:avLst/>
          </a:prstGeom>
        </p:spPr>
      </p:pic>
      <p:pic>
        <p:nvPicPr>
          <p:cNvPr id="10" name="Content Placeholder 7">
            <a:extLst>
              <a:ext uri="{FF2B5EF4-FFF2-40B4-BE49-F238E27FC236}">
                <a16:creationId xmlns:a16="http://schemas.microsoft.com/office/drawing/2014/main" id="{4AB29711-EB22-4E02-AC83-0B600B1501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97600" y="1843881"/>
            <a:ext cx="53848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3772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01224-1A5A-45B9-823E-184E5CE7F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Kiểm</a:t>
            </a:r>
            <a:r>
              <a:rPr lang="vi-VN" dirty="0"/>
              <a:t> tra mô </a:t>
            </a:r>
            <a:r>
              <a:rPr lang="vi-VN" dirty="0" err="1"/>
              <a:t>hình</a:t>
            </a:r>
            <a:r>
              <a:rPr lang="vi-VN" dirty="0"/>
              <a:t> trên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test</a:t>
            </a:r>
            <a:endParaRPr lang="vi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15BC17-D883-4DC5-A8A8-4E06CCCAA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 sz="2800" dirty="0">
                <a:solidFill>
                  <a:srgbClr val="0066FF"/>
                </a:solidFill>
              </a:rPr>
              <a:t>Xây </a:t>
            </a:r>
            <a:r>
              <a:rPr lang="vi-VN" sz="2800" dirty="0" err="1">
                <a:solidFill>
                  <a:srgbClr val="0066FF"/>
                </a:solidFill>
              </a:rPr>
              <a:t>dựng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hàm</a:t>
            </a:r>
            <a:r>
              <a:rPr lang="vi-VN" sz="2800" dirty="0">
                <a:solidFill>
                  <a:srgbClr val="0066FF"/>
                </a:solidFill>
              </a:rPr>
              <a:t> so </a:t>
            </a:r>
            <a:r>
              <a:rPr lang="vi-VN" sz="2800" dirty="0" err="1">
                <a:solidFill>
                  <a:srgbClr val="0066FF"/>
                </a:solidFill>
              </a:rPr>
              <a:t>sánh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kết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quả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của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một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điểm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dữ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liệu</a:t>
            </a:r>
            <a:r>
              <a:rPr lang="vi-VN" sz="2800" dirty="0">
                <a:solidFill>
                  <a:srgbClr val="0066FF"/>
                </a:solidFill>
              </a:rPr>
              <a:t> trong </a:t>
            </a:r>
            <a:r>
              <a:rPr lang="vi-VN" sz="2800" dirty="0" err="1">
                <a:solidFill>
                  <a:srgbClr val="0066FF"/>
                </a:solidFill>
              </a:rPr>
              <a:t>tập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test</a:t>
            </a:r>
            <a:r>
              <a:rPr lang="vi-VN" sz="2800" dirty="0">
                <a:solidFill>
                  <a:srgbClr val="0066FF"/>
                </a:solidFill>
              </a:rPr>
              <a:t>.</a:t>
            </a:r>
          </a:p>
          <a:p>
            <a:endParaRPr lang="vi-VN" dirty="0"/>
          </a:p>
          <a:p>
            <a:pPr marL="457200" indent="-457200">
              <a:buFont typeface="+mj-lt"/>
              <a:buAutoNum type="arabicPeriod" startAt="35"/>
            </a:pPr>
            <a:r>
              <a:rPr lang="vi-VN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vi-VN" dirty="0" err="1">
                <a:solidFill>
                  <a:srgbClr val="795E26"/>
                </a:solidFill>
                <a:latin typeface="Consolas" panose="020B0609020204030204" pitchFamily="49" charset="0"/>
              </a:rPr>
              <a:t>compare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vi-VN" dirty="0" err="1">
                <a:solidFill>
                  <a:srgbClr val="001080"/>
                </a:solidFill>
                <a:latin typeface="Consolas" panose="020B0609020204030204" pitchFamily="49" charset="0"/>
              </a:rPr>
              <a:t>i_example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457200" indent="-457200">
              <a:buFont typeface="+mj-lt"/>
              <a:buAutoNum type="arabicPeriod" startAt="35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x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X_test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i_example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: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i_example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457200" indent="-457200">
              <a:buFont typeface="+mj-lt"/>
              <a:buAutoNum type="arabicPeriod" startAt="35"/>
            </a:pP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    y = </a:t>
            </a:r>
            <a:r>
              <a:rPr lang="vi-VN" dirty="0" err="1">
                <a:solidFill>
                  <a:srgbClr val="000000"/>
                </a:solidFill>
                <a:latin typeface="Consolas" panose="020B0609020204030204" pitchFamily="49" charset="0"/>
              </a:rPr>
              <a:t>Y_test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vi-VN" dirty="0" err="1">
                <a:solidFill>
                  <a:srgbClr val="000000"/>
                </a:solidFill>
                <a:latin typeface="Consolas" panose="020B0609020204030204" pitchFamily="49" charset="0"/>
              </a:rPr>
              <a:t>i_example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457200" indent="-457200">
              <a:buFont typeface="+mj-lt"/>
              <a:buAutoNum type="arabicPeriod" startAt="35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y_pred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regressor.predict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</a:p>
          <a:p>
            <a:pPr marL="457200" indent="-457200">
              <a:buFont typeface="+mj-lt"/>
              <a:buAutoNum type="arabicPeriod" startAt="35"/>
            </a:pP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ES" dirty="0" err="1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(x, y, 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y_pred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0082234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01224-1A5A-45B9-823E-184E5CE7F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Kiểm</a:t>
            </a:r>
            <a:r>
              <a:rPr lang="vi-VN" dirty="0"/>
              <a:t> tra mô </a:t>
            </a:r>
            <a:r>
              <a:rPr lang="vi-VN" dirty="0" err="1"/>
              <a:t>hình</a:t>
            </a:r>
            <a:r>
              <a:rPr lang="vi-VN" dirty="0"/>
              <a:t> trên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test</a:t>
            </a:r>
            <a:endParaRPr lang="vi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15BC17-D883-4DC5-A8A8-4E06CCCAA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 sz="2800" dirty="0" err="1">
                <a:solidFill>
                  <a:srgbClr val="0066FF"/>
                </a:solidFill>
              </a:rPr>
              <a:t>Gọi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thực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hiện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hàm</a:t>
            </a:r>
            <a:r>
              <a:rPr lang="vi-VN" sz="2800" dirty="0">
                <a:solidFill>
                  <a:srgbClr val="0066FF"/>
                </a:solidFill>
              </a:rPr>
              <a:t> so </a:t>
            </a:r>
            <a:r>
              <a:rPr lang="vi-VN" sz="2800" dirty="0" err="1">
                <a:solidFill>
                  <a:srgbClr val="0066FF"/>
                </a:solidFill>
              </a:rPr>
              <a:t>sánh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kết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quả</a:t>
            </a:r>
            <a:r>
              <a:rPr lang="vi-VN" sz="2800" dirty="0">
                <a:solidFill>
                  <a:srgbClr val="0066FF"/>
                </a:solidFill>
              </a:rPr>
              <a:t> cho </a:t>
            </a:r>
            <a:r>
              <a:rPr lang="vi-VN" sz="2800" dirty="0" err="1">
                <a:highlight>
                  <a:srgbClr val="FFFF00"/>
                </a:highlight>
              </a:rPr>
              <a:t>mọi</a:t>
            </a:r>
            <a:r>
              <a:rPr lang="vi-VN" sz="2800" dirty="0">
                <a:highlight>
                  <a:srgbClr val="FFFF00"/>
                </a:highlight>
              </a:rPr>
              <a:t> </a:t>
            </a:r>
            <a:r>
              <a:rPr lang="vi-VN" sz="2800" dirty="0" err="1">
                <a:highlight>
                  <a:srgbClr val="FFFF00"/>
                </a:highlight>
              </a:rPr>
              <a:t>điểm</a:t>
            </a:r>
            <a:r>
              <a:rPr lang="vi-VN" sz="2800" dirty="0">
                <a:highlight>
                  <a:srgbClr val="FFFF00"/>
                </a:highlight>
              </a:rPr>
              <a:t> </a:t>
            </a:r>
            <a:r>
              <a:rPr lang="vi-VN" sz="2800" dirty="0" err="1">
                <a:highlight>
                  <a:srgbClr val="FFFF00"/>
                </a:highlight>
              </a:rPr>
              <a:t>dữ</a:t>
            </a:r>
            <a:r>
              <a:rPr lang="vi-VN" sz="2800" dirty="0">
                <a:highlight>
                  <a:srgbClr val="FFFF00"/>
                </a:highlight>
              </a:rPr>
              <a:t> </a:t>
            </a:r>
            <a:r>
              <a:rPr lang="vi-VN" sz="2800" dirty="0" err="1">
                <a:highlight>
                  <a:srgbClr val="FFFF00"/>
                </a:highlight>
              </a:rPr>
              <a:t>liệu</a:t>
            </a:r>
            <a:r>
              <a:rPr lang="vi-VN" sz="2800" dirty="0">
                <a:solidFill>
                  <a:srgbClr val="0066FF"/>
                </a:solidFill>
              </a:rPr>
              <a:t> trong </a:t>
            </a:r>
            <a:r>
              <a:rPr lang="vi-VN" sz="2800" dirty="0" err="1">
                <a:solidFill>
                  <a:srgbClr val="0066FF"/>
                </a:solidFill>
              </a:rPr>
              <a:t>tập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test</a:t>
            </a:r>
            <a:r>
              <a:rPr lang="vi-VN" sz="2800" dirty="0">
                <a:solidFill>
                  <a:srgbClr val="0066FF"/>
                </a:solidFill>
              </a:rPr>
              <a:t>.</a:t>
            </a:r>
          </a:p>
          <a:p>
            <a:pPr algn="just"/>
            <a:endParaRPr lang="vi-VN" sz="2800" dirty="0">
              <a:solidFill>
                <a:srgbClr val="0066FF"/>
              </a:solidFill>
            </a:endParaRPr>
          </a:p>
          <a:p>
            <a:endParaRPr lang="vi-V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0"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range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X_test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)):</a:t>
            </a:r>
          </a:p>
          <a:p>
            <a:pPr marL="457200" indent="-457200">
              <a:buFont typeface="+mj-lt"/>
              <a:buAutoNum type="arabicPeriod" startAt="40"/>
            </a:pP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vi-VN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compare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(i)</a:t>
            </a:r>
          </a:p>
        </p:txBody>
      </p:sp>
    </p:spTree>
    <p:extLst>
      <p:ext uri="{BB962C8B-B14F-4D97-AF65-F5344CB8AC3E}">
        <p14:creationId xmlns:p14="http://schemas.microsoft.com/office/powerpoint/2010/main" val="31918045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52962BE-956B-4C2B-8959-F81F49C5B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2A53E4F-6A54-4CD1-B368-6231912A4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Finds </a:t>
            </a:r>
            <a:r>
              <a:rPr lang="en-US">
                <a:solidFill>
                  <a:schemeClr val="tx1"/>
                </a:solidFill>
                <a:highlight>
                  <a:srgbClr val="FFFF00"/>
                </a:highlight>
              </a:rPr>
              <a:t>a linear function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/>
              <a:t>(a non-vertical straight line) that, as accurately as possible.</a:t>
            </a:r>
          </a:p>
          <a:p>
            <a:pPr algn="just"/>
            <a:r>
              <a:rPr lang="en-US">
                <a:solidFill>
                  <a:srgbClr val="FF0000"/>
                </a:solidFill>
              </a:rPr>
              <a:t>Hồi qui tuyến tính đ</a:t>
            </a:r>
            <a:r>
              <a:rPr lang="vi-VN">
                <a:solidFill>
                  <a:srgbClr val="FF0000"/>
                </a:solidFill>
              </a:rPr>
              <a:t>ơ</a:t>
            </a:r>
            <a:r>
              <a:rPr lang="en-US">
                <a:solidFill>
                  <a:srgbClr val="FF0000"/>
                </a:solidFill>
              </a:rPr>
              <a:t>n biến là tìm một hàm tuyến tính mà độ chính xác tốt nhất có thể.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7320AF-F430-4F19-B9EF-5F9BF8B637BF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/>
              <a:t>https://en.wikipedia.org/wiki/Simple_linear_regression</a:t>
            </a:r>
          </a:p>
        </p:txBody>
      </p:sp>
    </p:spTree>
    <p:extLst>
      <p:ext uri="{BB962C8B-B14F-4D97-AF65-F5344CB8AC3E}">
        <p14:creationId xmlns:p14="http://schemas.microsoft.com/office/powerpoint/2010/main" val="509903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01224-1A5A-45B9-823E-184E5CE7F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Kiểm</a:t>
            </a:r>
            <a:r>
              <a:rPr lang="vi-VN" dirty="0"/>
              <a:t> tra mô </a:t>
            </a:r>
            <a:r>
              <a:rPr lang="vi-VN" dirty="0" err="1"/>
              <a:t>hình</a:t>
            </a:r>
            <a:r>
              <a:rPr lang="vi-VN" dirty="0"/>
              <a:t> trên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test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Content Placeholder 2">
                <a:extLst>
                  <a:ext uri="{FF2B5EF4-FFF2-40B4-BE49-F238E27FC236}">
                    <a16:creationId xmlns:a16="http://schemas.microsoft.com/office/drawing/2014/main" id="{E68C36B3-46CF-4B7C-BEC8-2959C1ACACAD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609600" y="1600200"/>
              <a:ext cx="10972800" cy="362712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67763243"/>
                        </a:ext>
                      </a:extLst>
                    </a:gridCol>
                    <a:gridCol w="3581400">
                      <a:extLst>
                        <a:ext uri="{9D8B030D-6E8A-4147-A177-3AD203B41FA5}">
                          <a16:colId xmlns:a16="http://schemas.microsoft.com/office/drawing/2014/main" val="28664203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3055513742"/>
                        </a:ext>
                      </a:extLst>
                    </a:gridCol>
                    <a:gridCol w="3352800">
                      <a:extLst>
                        <a:ext uri="{9D8B030D-6E8A-4147-A177-3AD203B41FA5}">
                          <a16:colId xmlns:a16="http://schemas.microsoft.com/office/drawing/2014/main" val="14024875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800" dirty="0"/>
                            <a:t>STT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800" dirty="0" err="1"/>
                            <a:t>Year</a:t>
                          </a:r>
                          <a:r>
                            <a:rPr lang="vi-VN" sz="2800" dirty="0"/>
                            <a:t> </a:t>
                          </a:r>
                          <a:r>
                            <a:rPr lang="vi-VN" sz="2800" dirty="0" err="1"/>
                            <a:t>Experiment</a:t>
                          </a:r>
                          <a:endParaRPr lang="vi-VN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800" dirty="0" err="1">
                              <a:solidFill>
                                <a:schemeClr val="tx1"/>
                              </a:solidFill>
                            </a:rPr>
                            <a:t>Salary</a:t>
                          </a:r>
                          <a:endParaRPr lang="vi-VN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800" dirty="0" err="1">
                              <a:solidFill>
                                <a:schemeClr val="tx1"/>
                              </a:solidFill>
                            </a:rPr>
                            <a:t>Predicted</a:t>
                          </a:r>
                          <a:r>
                            <a:rPr lang="vi-VN" sz="2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vi-VN" sz="2800" dirty="0" err="1">
                              <a:solidFill>
                                <a:schemeClr val="tx1"/>
                              </a:solidFill>
                            </a:rPr>
                            <a:t>Salary</a:t>
                          </a:r>
                          <a:endParaRPr lang="vi-VN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0019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vi-VN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oMath>
                            </m:oMathPara>
                          </a14:m>
                          <a:endParaRPr lang="vi-VN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37,731</m:t>
                                </m:r>
                              </m:oMath>
                            </m:oMathPara>
                          </a14:m>
                          <a:endParaRPr lang="vi-VN" sz="2800" dirty="0"/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40,748</m:t>
                                </m:r>
                              </m:oMath>
                            </m:oMathPara>
                          </a14:m>
                          <a:endParaRPr lang="vi-VN" sz="2800" dirty="0"/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7756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vi-VN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10.3</m:t>
                                </m:r>
                              </m:oMath>
                            </m:oMathPara>
                          </a14:m>
                          <a:endParaRPr lang="vi-VN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122,391</m:t>
                                </m:r>
                              </m:oMath>
                            </m:oMathPara>
                          </a14:m>
                          <a:endParaRPr lang="vi-VN" sz="2800" dirty="0"/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122,699</m:t>
                                </m:r>
                              </m:oMath>
                            </m:oMathPara>
                          </a14:m>
                          <a:endParaRPr lang="vi-VN" sz="2800" dirty="0"/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70303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vi-VN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4.1</m:t>
                                </m:r>
                              </m:oMath>
                            </m:oMathPara>
                          </a14:m>
                          <a:endParaRPr lang="vi-VN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57,081</m:t>
                                </m:r>
                              </m:oMath>
                            </m:oMathPara>
                          </a14:m>
                          <a:endParaRPr lang="vi-VN" sz="2800" dirty="0"/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64,961</m:t>
                                </m:r>
                              </m:oMath>
                            </m:oMathPara>
                          </a14:m>
                          <a:endParaRPr lang="vi-VN" sz="2800" dirty="0"/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75506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vi-VN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3.9</m:t>
                                </m:r>
                              </m:oMath>
                            </m:oMathPara>
                          </a14:m>
                          <a:endParaRPr lang="vi-VN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63,218</m:t>
                                </m:r>
                              </m:oMath>
                            </m:oMathPara>
                          </a14:m>
                          <a:endParaRPr lang="vi-VN" sz="2800" dirty="0"/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63,099</m:t>
                                </m:r>
                              </m:oMath>
                            </m:oMathPara>
                          </a14:m>
                          <a:endParaRPr lang="vi-VN" sz="2800" dirty="0"/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8069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vi-VN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9.5</m:t>
                                </m:r>
                              </m:oMath>
                            </m:oMathPara>
                          </a14:m>
                          <a:endParaRPr lang="vi-VN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116,969</m:t>
                                </m:r>
                              </m:oMath>
                            </m:oMathPara>
                          </a14:m>
                          <a:endParaRPr lang="vi-VN" sz="2800" dirty="0"/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115,249</m:t>
                                </m:r>
                              </m:oMath>
                            </m:oMathPara>
                          </a14:m>
                          <a:endParaRPr lang="vi-VN" sz="2800" dirty="0"/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75219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vi-VN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8.7</m:t>
                                </m:r>
                              </m:oMath>
                            </m:oMathPara>
                          </a14:m>
                          <a:endParaRPr lang="vi-VN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109,431</m:t>
                                </m:r>
                              </m:oMath>
                            </m:oMathPara>
                          </a14:m>
                          <a:endParaRPr lang="vi-VN" sz="2800" dirty="0"/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107,799</m:t>
                                </m:r>
                              </m:oMath>
                            </m:oMathPara>
                          </a14:m>
                          <a:endParaRPr lang="vi-VN" sz="2800" dirty="0"/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54665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Content Placeholder 2">
                <a:extLst>
                  <a:ext uri="{FF2B5EF4-FFF2-40B4-BE49-F238E27FC236}">
                    <a16:creationId xmlns:a16="http://schemas.microsoft.com/office/drawing/2014/main" id="{E68C36B3-46CF-4B7C-BEC8-2959C1ACACAD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609600" y="1600200"/>
              <a:ext cx="10972800" cy="362712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67763243"/>
                        </a:ext>
                      </a:extLst>
                    </a:gridCol>
                    <a:gridCol w="3581400">
                      <a:extLst>
                        <a:ext uri="{9D8B030D-6E8A-4147-A177-3AD203B41FA5}">
                          <a16:colId xmlns:a16="http://schemas.microsoft.com/office/drawing/2014/main" val="28664203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3055513742"/>
                        </a:ext>
                      </a:extLst>
                    </a:gridCol>
                    <a:gridCol w="3352800">
                      <a:extLst>
                        <a:ext uri="{9D8B030D-6E8A-4147-A177-3AD203B41FA5}">
                          <a16:colId xmlns:a16="http://schemas.microsoft.com/office/drawing/2014/main" val="1402487547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800" dirty="0"/>
                            <a:t>STT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800" dirty="0" err="1"/>
                            <a:t>Year</a:t>
                          </a:r>
                          <a:r>
                            <a:rPr lang="vi-VN" sz="2800" dirty="0"/>
                            <a:t> </a:t>
                          </a:r>
                          <a:r>
                            <a:rPr lang="vi-VN" sz="2800" dirty="0" err="1"/>
                            <a:t>Experiment</a:t>
                          </a:r>
                          <a:endParaRPr lang="vi-VN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800" dirty="0" err="1">
                              <a:solidFill>
                                <a:schemeClr val="tx1"/>
                              </a:solidFill>
                            </a:rPr>
                            <a:t>Salary</a:t>
                          </a:r>
                          <a:endParaRPr lang="vi-VN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800" dirty="0" err="1">
                              <a:solidFill>
                                <a:schemeClr val="tx1"/>
                              </a:solidFill>
                            </a:rPr>
                            <a:t>Predicted</a:t>
                          </a:r>
                          <a:r>
                            <a:rPr lang="vi-VN" sz="2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vi-VN" sz="2800" dirty="0" err="1">
                              <a:solidFill>
                                <a:schemeClr val="tx1"/>
                              </a:solidFill>
                            </a:rPr>
                            <a:t>Salary</a:t>
                          </a:r>
                          <a:endParaRPr lang="vi-VN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001915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39" t="-111765" r="-747418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6627" t="-111765" r="-171210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8222" t="-111765" r="-123333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7636" t="-111765" r="-909" b="-5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775612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39" t="-211765" r="-747418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6627" t="-211765" r="-171210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8222" t="-211765" r="-123333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7636" t="-211765" r="-909" b="-4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703034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39" t="-308140" r="-747418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6627" t="-308140" r="-171210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8222" t="-308140" r="-123333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7636" t="-308140" r="-909" b="-2988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755066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39" t="-412941" r="-747418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6627" t="-412941" r="-171210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8222" t="-412941" r="-123333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7636" t="-412941" r="-909" b="-2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806966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39" t="-512941" r="-747418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6627" t="-512941" r="-171210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8222" t="-512941" r="-123333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7636" t="-512941" r="-909" b="-1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752192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39" t="-612941" r="-747418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6627" t="-612941" r="-171210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8222" t="-612941" r="-123333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7636" t="-612941" r="-909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54665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6101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92FB7-556A-42E2-A987-2FF225AA1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Kiểm</a:t>
            </a:r>
            <a:r>
              <a:rPr lang="vi-VN" dirty="0"/>
              <a:t> tra mô </a:t>
            </a:r>
            <a:r>
              <a:rPr lang="vi-VN" dirty="0" err="1"/>
              <a:t>hình</a:t>
            </a:r>
            <a:r>
              <a:rPr lang="vi-VN" dirty="0"/>
              <a:t> trên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test</a:t>
            </a:r>
            <a:endParaRPr lang="vi-V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7523B80-4DC1-4BA5-96FD-9605490DED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1888755"/>
            <a:ext cx="5384800" cy="3948853"/>
          </a:xfrm>
          <a:prstGeom prst="rect">
            <a:avLst/>
          </a:prstGeom>
        </p:spPr>
      </p:pic>
      <p:pic>
        <p:nvPicPr>
          <p:cNvPr id="10" name="Content Placeholder 7">
            <a:extLst>
              <a:ext uri="{FF2B5EF4-FFF2-40B4-BE49-F238E27FC236}">
                <a16:creationId xmlns:a16="http://schemas.microsoft.com/office/drawing/2014/main" id="{4AB29711-EB22-4E02-AC83-0B600B1501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97600" y="1843881"/>
            <a:ext cx="53848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4829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1A1E3B-52AC-4848-9A3B-814D413CE4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>
                <a:solidFill>
                  <a:srgbClr val="0066FF"/>
                </a:solidFill>
              </a:rPr>
              <a:t>Chúc các bạn học tốt</a:t>
            </a:r>
            <a:br>
              <a:rPr lang="en-US" sz="4000">
                <a:solidFill>
                  <a:srgbClr val="0066FF"/>
                </a:solidFill>
              </a:rPr>
            </a:br>
            <a:r>
              <a:rPr lang="en-US" sz="4000">
                <a:solidFill>
                  <a:srgbClr val="FF0000"/>
                </a:solidFill>
              </a:rPr>
              <a:t>Thân ái chào tạm biệt các bạn</a:t>
            </a:r>
            <a:br>
              <a:rPr lang="en-US" sz="4000">
                <a:solidFill>
                  <a:srgbClr val="FF0000"/>
                </a:solidFill>
              </a:rPr>
            </a:br>
            <a:r>
              <a:rPr lang="en-US" sz="4000">
                <a:solidFill>
                  <a:srgbClr val="FF0000"/>
                </a:solidFill>
              </a:rPr>
              <a:t/>
            </a:r>
            <a:br>
              <a:rPr lang="en-US" sz="4000">
                <a:solidFill>
                  <a:srgbClr val="FF0000"/>
                </a:solidFill>
              </a:rPr>
            </a:br>
            <a:r>
              <a:rPr lang="en-US" sz="4000">
                <a:solidFill>
                  <a:srgbClr val="0066FF"/>
                </a:solidFill>
              </a:rPr>
              <a:t>ĐẠI HỌC QUỐC GIA TP.HCM</a:t>
            </a:r>
            <a:r>
              <a:rPr lang="en-US" sz="4000"/>
              <a:t/>
            </a:r>
            <a:br>
              <a:rPr lang="en-US" sz="4000"/>
            </a:br>
            <a:r>
              <a:rPr lang="en-US" sz="3600">
                <a:solidFill>
                  <a:srgbClr val="FF0000"/>
                </a:solidFill>
              </a:rPr>
              <a:t>TR</a:t>
            </a:r>
            <a:r>
              <a:rPr lang="vi-VN" sz="3600">
                <a:solidFill>
                  <a:srgbClr val="FF0000"/>
                </a:solidFill>
              </a:rPr>
              <a:t>Ư</a:t>
            </a:r>
            <a:r>
              <a:rPr lang="en-US" sz="3600">
                <a:solidFill>
                  <a:srgbClr val="FF0000"/>
                </a:solidFill>
              </a:rPr>
              <a:t>ỜNG ĐẠI HỌC CÔNG NGHỆ THÔNG TIN TP.HCM</a:t>
            </a:r>
            <a:br>
              <a:rPr lang="en-US" sz="3600">
                <a:solidFill>
                  <a:srgbClr val="FF0000"/>
                </a:solidFill>
              </a:rPr>
            </a:br>
            <a:r>
              <a:rPr lang="en-US" sz="3600">
                <a:solidFill>
                  <a:srgbClr val="0066FF"/>
                </a:solidFill>
              </a:rPr>
              <a:t>TOÀN DIỆN – SÁNG TẠO – PHỤNG SỰ</a:t>
            </a:r>
            <a:r>
              <a:rPr lang="en-US" sz="3600"/>
              <a:t> 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9395197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D8F460-161A-4C7E-84C9-5E09E396C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CÂU HỎI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8BE56B-4D58-4698-8D6A-6E3D88F291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136836575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DD302-0899-4B8A-B000-65541E733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Các câu hỏi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8530B-2ED7-4FF7-95DC-F40074A5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Câu hỏi 01. Tại sao các độ đo SST, SSR, SSE đều đ</a:t>
            </a:r>
            <a:r>
              <a:rPr lang="vi-VN"/>
              <a:t>ư</a:t>
            </a:r>
            <a:r>
              <a:rPr lang="en-US"/>
              <a:t>ợc bình ph</a:t>
            </a:r>
            <a:r>
              <a:rPr lang="vi-VN"/>
              <a:t>ư</a:t>
            </a:r>
            <a:r>
              <a:rPr lang="en-US"/>
              <a:t>ơng.</a:t>
            </a:r>
          </a:p>
          <a:p>
            <a:pPr algn="just"/>
            <a:endParaRPr lang="en-US"/>
          </a:p>
          <a:p>
            <a:pPr algn="just"/>
            <a:r>
              <a:rPr lang="en-US">
                <a:solidFill>
                  <a:srgbClr val="FF0000"/>
                </a:solidFill>
              </a:rPr>
              <a:t>Trả lời: </a:t>
            </a:r>
          </a:p>
          <a:p>
            <a:pPr lvl="1" algn="just"/>
            <a:r>
              <a:rPr lang="en-US"/>
              <a:t>Việc bình ph</a:t>
            </a:r>
            <a:r>
              <a:rPr lang="vi-VN"/>
              <a:t>ư</a:t>
            </a:r>
            <a:r>
              <a:rPr lang="en-US"/>
              <a:t>ơng giúp cho các độ đo SST, SSR, SSE không nhận giá trị âm.</a:t>
            </a:r>
          </a:p>
          <a:p>
            <a:pPr lvl="1" algn="just"/>
            <a:r>
              <a:rPr lang="en-US">
                <a:solidFill>
                  <a:srgbClr val="FF0000"/>
                </a:solidFill>
              </a:rPr>
              <a:t>Tuy nhiên, việc giải thích nh</a:t>
            </a:r>
            <a:r>
              <a:rPr lang="vi-VN">
                <a:solidFill>
                  <a:srgbClr val="FF0000"/>
                </a:solidFill>
              </a:rPr>
              <a:t>ư</a:t>
            </a:r>
            <a:r>
              <a:rPr lang="en-US">
                <a:solidFill>
                  <a:srgbClr val="FF0000"/>
                </a:solidFill>
              </a:rPr>
              <a:t> trên là ch</a:t>
            </a:r>
            <a:r>
              <a:rPr lang="vi-VN">
                <a:solidFill>
                  <a:srgbClr val="FF0000"/>
                </a:solidFill>
              </a:rPr>
              <a:t>ư</a:t>
            </a:r>
            <a:r>
              <a:rPr lang="en-US">
                <a:solidFill>
                  <a:srgbClr val="FF0000"/>
                </a:solidFill>
              </a:rPr>
              <a:t>a đầy đủ. Từ từ các sinh viên (ng</a:t>
            </a:r>
            <a:r>
              <a:rPr lang="vi-VN">
                <a:solidFill>
                  <a:srgbClr val="FF0000"/>
                </a:solidFill>
              </a:rPr>
              <a:t>ư</a:t>
            </a:r>
            <a:r>
              <a:rPr lang="en-US">
                <a:solidFill>
                  <a:srgbClr val="FF0000"/>
                </a:solidFill>
              </a:rPr>
              <a:t>ời học, học viên) sẽ hiểu.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084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DD302-0899-4B8A-B000-65541E733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Các câu hỏi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8530B-2ED7-4FF7-95DC-F40074A5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Câu hỏi 02. Việc dự báo mức l</a:t>
            </a:r>
            <a:r>
              <a:rPr lang="vi-VN"/>
              <a:t>ư</a:t>
            </a:r>
            <a:r>
              <a:rPr lang="en-US"/>
              <a:t>ơng khi biết năm làm việc liệu có chính xác không?</a:t>
            </a:r>
          </a:p>
          <a:p>
            <a:pPr algn="just"/>
            <a:endParaRPr lang="en-US"/>
          </a:p>
          <a:p>
            <a:pPr algn="just"/>
            <a:r>
              <a:rPr lang="en-US">
                <a:solidFill>
                  <a:srgbClr val="FF0000"/>
                </a:solidFill>
              </a:rPr>
              <a:t>Trả lời: </a:t>
            </a:r>
          </a:p>
          <a:p>
            <a:pPr lvl="1" algn="just"/>
            <a:r>
              <a:rPr lang="en-US"/>
              <a:t>Đây là một ví dụ đ</a:t>
            </a:r>
            <a:r>
              <a:rPr lang="vi-VN"/>
              <a:t>ơ</a:t>
            </a:r>
            <a:r>
              <a:rPr lang="en-US"/>
              <a:t>n giản về bài toán dự báo dựa trên mô hình hồi tuyến tính đ</a:t>
            </a:r>
            <a:r>
              <a:rPr lang="vi-VN"/>
              <a:t>ơ</a:t>
            </a:r>
            <a:r>
              <a:rPr lang="en-US"/>
              <a:t>n giản.</a:t>
            </a:r>
          </a:p>
          <a:p>
            <a:pPr lvl="1" algn="just"/>
            <a:r>
              <a:rPr lang="en-US">
                <a:solidFill>
                  <a:srgbClr val="FF0000"/>
                </a:solidFill>
              </a:rPr>
              <a:t>Trong thế giới thực, các yếu tố ảnh h</a:t>
            </a:r>
            <a:r>
              <a:rPr lang="vi-VN">
                <a:solidFill>
                  <a:srgbClr val="FF0000"/>
                </a:solidFill>
              </a:rPr>
              <a:t>ư</a:t>
            </a:r>
            <a:r>
              <a:rPr lang="en-US">
                <a:solidFill>
                  <a:srgbClr val="FF0000"/>
                </a:solidFill>
              </a:rPr>
              <a:t>ởng tới mức l</a:t>
            </a:r>
            <a:r>
              <a:rPr lang="vi-VN">
                <a:solidFill>
                  <a:srgbClr val="FF0000"/>
                </a:solidFill>
              </a:rPr>
              <a:t>ư</a:t>
            </a:r>
            <a:r>
              <a:rPr lang="en-US">
                <a:solidFill>
                  <a:srgbClr val="FF0000"/>
                </a:solidFill>
              </a:rPr>
              <a:t>ơng rất đa dạng (tuổi, bằng cấp, chức vụ, số năm kinh nghiệm,…). Khi đó ta sử dụng mô hình hồi quy tuyến tính đa biến để dự báo mức l</a:t>
            </a:r>
            <a:r>
              <a:rPr lang="vi-VN">
                <a:solidFill>
                  <a:srgbClr val="FF0000"/>
                </a:solidFill>
              </a:rPr>
              <a:t>ư</a:t>
            </a:r>
            <a:r>
              <a:rPr lang="en-US">
                <a:solidFill>
                  <a:srgbClr val="FF0000"/>
                </a:solidFill>
              </a:rPr>
              <a:t>ơng.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85841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8EE12-1FBB-4866-8781-265233E3F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Các câu hỏi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7DD197-1925-4E5D-A5E6-F987230BB5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US"/>
              <a:t>Câu hỏi 03. C</a:t>
            </a:r>
            <a:r>
              <a:rPr lang="vi-VN"/>
              <a:t>ác điểm dữ liệu của tập huấn luyện có quan hệ </a:t>
            </a:r>
            <a:r>
              <a:rPr lang="en-US"/>
              <a:t>không</a:t>
            </a:r>
            <a:r>
              <a:rPr lang="vi-VN"/>
              <a:t> tuyến tính với nhau</a:t>
            </a:r>
            <a:r>
              <a:rPr lang="en-US"/>
              <a:t> thì giải quyết nh</a:t>
            </a:r>
            <a:r>
              <a:rPr lang="vi-VN"/>
              <a:t>ư</a:t>
            </a:r>
            <a:r>
              <a:rPr lang="en-US"/>
              <a:t> thế nào?</a:t>
            </a:r>
            <a:endParaRPr lang="vi-VN"/>
          </a:p>
          <a:p>
            <a:pPr algn="just"/>
            <a:r>
              <a:rPr lang="en-US">
                <a:solidFill>
                  <a:srgbClr val="FF0000"/>
                </a:solidFill>
              </a:rPr>
              <a:t>Trả lời:</a:t>
            </a:r>
          </a:p>
          <a:p>
            <a:pPr lvl="1" algn="just"/>
            <a:r>
              <a:rPr lang="en-US"/>
              <a:t>Khi đó kỹ thuật hồi quy tuyến tính không phù hợp với bài toán.</a:t>
            </a:r>
          </a:p>
          <a:p>
            <a:pPr lvl="1" algn="just"/>
            <a:r>
              <a:rPr lang="en-US">
                <a:solidFill>
                  <a:srgbClr val="FF0000"/>
                </a:solidFill>
              </a:rPr>
              <a:t>Sinh viên sẽ học các kỹ thuật khác trong các bài sau.</a:t>
            </a:r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C97F0FBC-CB94-4A99-B8C4-3DD1E209FD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46925" y="2239169"/>
            <a:ext cx="40957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435323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DD302-0899-4B8A-B000-65541E733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Các câu hỏi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D8530B-2ED7-4FF7-95DC-F40074A555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/>
                  <a:t>Câu hỏi 03. C</a:t>
                </a:r>
                <a:r>
                  <a:rPr lang="vi-VN"/>
                  <a:t>ác điểm dữ liệu của tập huấn luyện có quan hệ </a:t>
                </a:r>
                <a:r>
                  <a:rPr lang="en-US"/>
                  <a:t>không</a:t>
                </a:r>
                <a:r>
                  <a:rPr lang="vi-VN"/>
                  <a:t> tuyến tính với nhau</a:t>
                </a:r>
                <a:r>
                  <a:rPr lang="en-US"/>
                  <a:t> thì giải quyết nh</a:t>
                </a:r>
                <a:r>
                  <a:rPr lang="vi-VN"/>
                  <a:t>ư</a:t>
                </a:r>
                <a:r>
                  <a:rPr lang="en-US"/>
                  <a:t> thế nào?</a:t>
                </a:r>
                <a:endParaRPr lang="vi-VN"/>
              </a:p>
              <a:p>
                <a:pPr algn="just"/>
                <a:endParaRPr lang="en-US">
                  <a:solidFill>
                    <a:srgbClr val="FF0000"/>
                  </a:solidFill>
                </a:endParaRPr>
              </a:p>
              <a:p>
                <a:pPr algn="just"/>
                <a:r>
                  <a:rPr lang="en-US">
                    <a:solidFill>
                      <a:srgbClr val="FF0000"/>
                    </a:solidFill>
                  </a:rPr>
                  <a:t>Trả lời: </a:t>
                </a:r>
              </a:p>
              <a:p>
                <a:pPr lvl="1" algn="just"/>
                <a:r>
                  <a:rPr lang="en-US">
                    <a:solidFill>
                      <a:srgbClr val="0066FF"/>
                    </a:solidFill>
                  </a:rPr>
                  <a:t>Khi các điểm dữ liệu không tuyến tính với nhau ta cần tìm một ánh xạ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>
                    <a:solidFill>
                      <a:srgbClr val="0066FF"/>
                    </a:solidFill>
                  </a:rPr>
                  <a:t> để ánh xạ các điểm dữ liệu vào một không gian mới mà tại đó các điểm dữ liệu sẽ tuyến tính với nhau.</a:t>
                </a:r>
              </a:p>
              <a:p>
                <a:pPr lvl="1" algn="just"/>
                <a:r>
                  <a:rPr lang="en-US">
                    <a:solidFill>
                      <a:srgbClr val="FF0000"/>
                    </a:solidFill>
                  </a:rPr>
                  <a:t>Làm sao để tìm ánh xạ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thì các bạn hãy cứ học tiếp rồi từ từ sẽ hiểu rõ hơn, sẽ sáng hơn, sẽ nhận thức đầy đủ hơn.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D8530B-2ED7-4FF7-95DC-F40074A555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1482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7462847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1A1E3B-52AC-4848-9A3B-814D413CE4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>
                <a:solidFill>
                  <a:srgbClr val="0066FF"/>
                </a:solidFill>
              </a:rPr>
              <a:t>Chúc các bạn học tốt</a:t>
            </a:r>
            <a:br>
              <a:rPr lang="en-US" sz="4000">
                <a:solidFill>
                  <a:srgbClr val="0066FF"/>
                </a:solidFill>
              </a:rPr>
            </a:br>
            <a:r>
              <a:rPr lang="en-US" sz="4000">
                <a:solidFill>
                  <a:srgbClr val="FF0000"/>
                </a:solidFill>
              </a:rPr>
              <a:t>Thân ái chào tạm biệt các bạn</a:t>
            </a:r>
            <a:br>
              <a:rPr lang="en-US" sz="4000">
                <a:solidFill>
                  <a:srgbClr val="FF0000"/>
                </a:solidFill>
              </a:rPr>
            </a:br>
            <a:r>
              <a:rPr lang="en-US" sz="4000">
                <a:solidFill>
                  <a:srgbClr val="FF0000"/>
                </a:solidFill>
              </a:rPr>
              <a:t/>
            </a:r>
            <a:br>
              <a:rPr lang="en-US" sz="4000">
                <a:solidFill>
                  <a:srgbClr val="FF0000"/>
                </a:solidFill>
              </a:rPr>
            </a:br>
            <a:r>
              <a:rPr lang="en-US" sz="4000">
                <a:solidFill>
                  <a:srgbClr val="0066FF"/>
                </a:solidFill>
              </a:rPr>
              <a:t>ĐẠI HỌC QUỐC GIA TP.HCM</a:t>
            </a:r>
            <a:r>
              <a:rPr lang="en-US" sz="4000"/>
              <a:t/>
            </a:r>
            <a:br>
              <a:rPr lang="en-US" sz="4000"/>
            </a:br>
            <a:r>
              <a:rPr lang="en-US" sz="3600">
                <a:solidFill>
                  <a:srgbClr val="FF0000"/>
                </a:solidFill>
              </a:rPr>
              <a:t>TR</a:t>
            </a:r>
            <a:r>
              <a:rPr lang="vi-VN" sz="3600">
                <a:solidFill>
                  <a:srgbClr val="FF0000"/>
                </a:solidFill>
              </a:rPr>
              <a:t>Ư</a:t>
            </a:r>
            <a:r>
              <a:rPr lang="en-US" sz="3600">
                <a:solidFill>
                  <a:srgbClr val="FF0000"/>
                </a:solidFill>
              </a:rPr>
              <a:t>ỜNG ĐẠI HỌC CÔNG NGHỆ THÔNG TIN TP.HCM</a:t>
            </a:r>
            <a:br>
              <a:rPr lang="en-US" sz="3600">
                <a:solidFill>
                  <a:srgbClr val="FF0000"/>
                </a:solidFill>
              </a:rPr>
            </a:br>
            <a:r>
              <a:rPr lang="en-US" sz="3600">
                <a:solidFill>
                  <a:srgbClr val="0066FF"/>
                </a:solidFill>
              </a:rPr>
              <a:t>TOÀN DIỆN – SÁNG TẠO – PHỤNG SỰ</a:t>
            </a:r>
            <a:r>
              <a:rPr lang="en-US" sz="3600"/>
              <a:t> 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3467911157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E3612-16D3-622A-7FFF-F636EC5E52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GIẢI THÍCH CODE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D9C513-AD71-9FA8-DCD3-EF6738328A0A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 defTabSz="-13871574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KS. Quan Chí Khánh An</a:t>
            </a:r>
          </a:p>
          <a:p>
            <a:pPr defTabSz="-13871574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rgbClr val="FF0000"/>
                </a:solidFill>
              </a:rPr>
              <a:t>KS. Lê Ngọc Huy</a:t>
            </a:r>
          </a:p>
          <a:p>
            <a:pPr defTabSz="-13871574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CN. Bùi Cao Doanh</a:t>
            </a:r>
          </a:p>
          <a:p>
            <a:pPr defTabSz="-13871574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rgbClr val="FF0000"/>
                </a:solidFill>
              </a:rPr>
              <a:t>CN. Nguyễn Trọng Thuận</a:t>
            </a:r>
          </a:p>
          <a:p>
            <a:pPr defTabSz="-13871574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KS. Phan Vĩnh Long</a:t>
            </a:r>
          </a:p>
          <a:p>
            <a:pPr defTabSz="-13871574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rgbClr val="FF0000"/>
                </a:solidFill>
              </a:rPr>
              <a:t>KS. Nguyễn Cường Phát</a:t>
            </a:r>
          </a:p>
          <a:p>
            <a:pPr defTabSz="-13871574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ThS. Nguyễn Hoàng Ngân</a:t>
            </a:r>
          </a:p>
          <a:p>
            <a:pPr defTabSz="-13871574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rgbClr val="FF0000"/>
                </a:solidFill>
              </a:rPr>
              <a:t>KS. Hồ Thái Ngọc</a:t>
            </a:r>
          </a:p>
          <a:p>
            <a:pPr defTabSz="-13871574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ThS. Đỗ Văn Tiến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6475D-F6A4-3080-6B47-C6E6C22C81F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/>
              <a:t>Nguyễn Hoàng Yến Như</a:t>
            </a:r>
          </a:p>
          <a:p>
            <a:r>
              <a:rPr lang="en-US">
                <a:solidFill>
                  <a:srgbClr val="FF0000"/>
                </a:solidFill>
              </a:rPr>
              <a:t>Nguyễn Trần Phúc Nghi</a:t>
            </a:r>
          </a:p>
          <a:p>
            <a:r>
              <a:rPr lang="en-US"/>
              <a:t>Nguyễn Trần Phúc An</a:t>
            </a:r>
          </a:p>
          <a:p>
            <a:r>
              <a:rPr lang="en-US">
                <a:solidFill>
                  <a:srgbClr val="FF0000"/>
                </a:solidFill>
              </a:rPr>
              <a:t>Nguyễn Đức Anh Phúc</a:t>
            </a:r>
          </a:p>
          <a:p>
            <a:r>
              <a:rPr lang="en-US"/>
              <a:t>Trịnh Thị Thanh Trúc</a:t>
            </a:r>
          </a:p>
          <a:p>
            <a:r>
              <a:rPr lang="en-US"/>
              <a:t>KS. Cao Bá Kiệt</a:t>
            </a:r>
          </a:p>
          <a:p>
            <a:endParaRPr lang="en-US">
              <a:solidFill>
                <a:srgbClr val="FF0000"/>
              </a:solidFill>
            </a:endParaRP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D686E-4114-4A0E-1FEE-7584196A67B6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/>
              <a:t>ThS. Nguyễn Hoàn Mỹ</a:t>
            </a:r>
          </a:p>
          <a:p>
            <a:r>
              <a:rPr lang="en-US">
                <a:solidFill>
                  <a:srgbClr val="FF0000"/>
                </a:solidFill>
              </a:rPr>
              <a:t>ThS. Dương Phi Long</a:t>
            </a:r>
          </a:p>
          <a:p>
            <a:r>
              <a:rPr lang="en-US"/>
              <a:t>ThS. Trương Quốc Dũng </a:t>
            </a:r>
          </a:p>
          <a:p>
            <a:r>
              <a:rPr lang="en-US">
                <a:solidFill>
                  <a:srgbClr val="FF0000"/>
                </a:solidFill>
              </a:rPr>
              <a:t>ThS. Nguyễn Thành Hiệp</a:t>
            </a:r>
          </a:p>
          <a:p>
            <a:r>
              <a:rPr lang="en-US"/>
              <a:t>ThS. Nguyễn Võ Đăng Khoa</a:t>
            </a:r>
          </a:p>
          <a:p>
            <a:r>
              <a:rPr lang="en-US">
                <a:solidFill>
                  <a:srgbClr val="FF0000"/>
                </a:solidFill>
              </a:rPr>
              <a:t>ThS. Võ Duy Nguyên</a:t>
            </a:r>
          </a:p>
          <a:p>
            <a:r>
              <a:rPr lang="en-US"/>
              <a:t>TS. Nguyễn Văn Tâm</a:t>
            </a:r>
          </a:p>
          <a:p>
            <a:r>
              <a:rPr lang="en-US">
                <a:solidFill>
                  <a:srgbClr val="FF0000"/>
                </a:solidFill>
              </a:rPr>
              <a:t>ThS. Trần Việt Thu Phương</a:t>
            </a:r>
          </a:p>
          <a:p>
            <a:r>
              <a:rPr lang="en-US"/>
              <a:t>TS. Nguyễn Tấn Trần Minh Khang</a:t>
            </a:r>
            <a:endParaRPr lang="en-US" sz="700"/>
          </a:p>
        </p:txBody>
      </p:sp>
    </p:spTree>
    <p:extLst>
      <p:ext uri="{BB962C8B-B14F-4D97-AF65-F5344CB8AC3E}">
        <p14:creationId xmlns:p14="http://schemas.microsoft.com/office/powerpoint/2010/main" val="15346431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52962BE-956B-4C2B-8959-F81F49C5B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2A53E4F-6A54-4CD1-B368-6231912A4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Predicts the dependent variable values as a function of the independent variables.</a:t>
            </a:r>
          </a:p>
          <a:p>
            <a:pPr algn="just"/>
            <a:r>
              <a:rPr lang="en-US">
                <a:solidFill>
                  <a:srgbClr val="FF0000"/>
                </a:solidFill>
              </a:rPr>
              <a:t>Dự báo giá trị của "biến phụ thuộc" dựa theo hàm số (hàm tuyến tính) của "biến độc lập".</a:t>
            </a:r>
          </a:p>
          <a:p>
            <a:pPr algn="just"/>
            <a:endParaRPr lang="en-US">
              <a:solidFill>
                <a:srgbClr val="FF0000"/>
              </a:solidFill>
            </a:endParaRPr>
          </a:p>
          <a:p>
            <a:pPr algn="just"/>
            <a:r>
              <a:rPr lang="en-US"/>
              <a:t>Nói một cách trừu t</a:t>
            </a:r>
            <a:r>
              <a:rPr lang="vi-VN"/>
              <a:t>ư</a:t>
            </a:r>
            <a:r>
              <a:rPr lang="en-US"/>
              <a:t>ợng hơn thì dự báo giá trị của "biến phụ thuộc" dựa theo mô hình.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7320AF-F430-4F19-B9EF-5F9BF8B637BF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/>
              <a:t>https://en.wikipedia.org/wiki/Simple_linear_regression</a:t>
            </a:r>
          </a:p>
        </p:txBody>
      </p:sp>
    </p:spTree>
    <p:extLst>
      <p:ext uri="{BB962C8B-B14F-4D97-AF65-F5344CB8AC3E}">
        <p14:creationId xmlns:p14="http://schemas.microsoft.com/office/powerpoint/2010/main" val="2099150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92FB7-556A-42E2-A987-2FF225AA1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code</a:t>
            </a:r>
            <a:endParaRPr lang="vi-V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CE46A-F8CC-4EFE-B3BC-D93CEF973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+mj-lt"/>
                <a:cs typeface="Courier New" panose="02070309020205020404" pitchFamily="49" charset="0"/>
              </a:rPr>
              <a:t>Khai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+mj-lt"/>
                <a:cs typeface="Courier New" panose="02070309020205020404" pitchFamily="49" charset="0"/>
              </a:rPr>
              <a:t>báo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+mj-lt"/>
                <a:cs typeface="Courier New" panose="02070309020205020404" pitchFamily="49" charset="0"/>
              </a:rPr>
              <a:t>sử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+mj-lt"/>
                <a:cs typeface="Courier New" panose="02070309020205020404" pitchFamily="49" charset="0"/>
              </a:rPr>
              <a:t>dụng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+mj-lt"/>
                <a:cs typeface="Courier New" panose="02070309020205020404" pitchFamily="49" charset="0"/>
              </a:rPr>
              <a:t>th</a:t>
            </a:r>
            <a:r>
              <a:rPr lang="vi-VN" dirty="0">
                <a:solidFill>
                  <a:schemeClr val="tx1"/>
                </a:solidFill>
                <a:highlight>
                  <a:srgbClr val="FFFF00"/>
                </a:highlight>
                <a:latin typeface="+mj-lt"/>
                <a:cs typeface="Courier New" panose="02070309020205020404" pitchFamily="49" charset="0"/>
              </a:rPr>
              <a:t>ư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+mj-lt"/>
                <a:cs typeface="Courier New" panose="02070309020205020404" pitchFamily="49" charset="0"/>
              </a:rPr>
              <a:t> </a:t>
            </a:r>
            <a:r>
              <a:rPr lang="en-US" err="1">
                <a:solidFill>
                  <a:schemeClr val="tx1"/>
                </a:solidFill>
                <a:highlight>
                  <a:srgbClr val="FFFF00"/>
                </a:highlight>
                <a:latin typeface="+mj-lt"/>
                <a:cs typeface="Courier New" panose="02070309020205020404" pitchFamily="49" charset="0"/>
              </a:rPr>
              <a:t>viện</a:t>
            </a:r>
            <a:r>
              <a:rPr lang="en-US">
                <a:solidFill>
                  <a:schemeClr val="tx1"/>
                </a:solidFill>
                <a:highlight>
                  <a:srgbClr val="FFFF00"/>
                </a:highlight>
                <a:latin typeface="+mj-lt"/>
                <a:cs typeface="Courier New" panose="02070309020205020404" pitchFamily="49" charset="0"/>
              </a:rPr>
              <a:t>:</a:t>
            </a:r>
          </a:p>
          <a:p>
            <a:endParaRPr lang="en-US" dirty="0">
              <a:solidFill>
                <a:schemeClr val="tx1"/>
              </a:solidFill>
              <a:highlight>
                <a:srgbClr val="FFFF00"/>
              </a:highlight>
              <a:latin typeface="+mj-lt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 startAt="11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import </a:t>
            </a:r>
            <a:r>
              <a:rPr lang="en-US" dirty="0">
                <a:solidFill>
                  <a:schemeClr val="tx1"/>
                </a:solidFill>
                <a:highlight>
                  <a:srgbClr val="66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pandas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as pd 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solidFill>
                  <a:schemeClr val="tx1"/>
                </a:solidFill>
                <a:highlight>
                  <a:srgbClr val="66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as np 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solidFill>
                  <a:schemeClr val="tx1"/>
                </a:solidFill>
                <a:highlight>
                  <a:srgbClr val="66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matplotlib.pyplot</a:t>
            </a:r>
            <a:r>
              <a:rPr lang="en-US" dirty="0">
                <a:solidFill>
                  <a:schemeClr val="tx1"/>
                </a:solidFill>
                <a:highlight>
                  <a:srgbClr val="66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as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plt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4861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92FB7-556A-42E2-A987-2FF225AA1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code</a:t>
            </a:r>
            <a:endParaRPr lang="vi-V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CE46A-F8CC-4EFE-B3BC-D93CEF973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+mj-lt"/>
                <a:cs typeface="Courier New" panose="02070309020205020404" pitchFamily="49" charset="0"/>
              </a:rPr>
              <a:t>Khai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+mj-lt"/>
                <a:cs typeface="Courier New" panose="02070309020205020404" pitchFamily="49" charset="0"/>
              </a:rPr>
              <a:t>báo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+mj-lt"/>
                <a:cs typeface="Courier New" panose="02070309020205020404" pitchFamily="49" charset="0"/>
              </a:rPr>
              <a:t>sử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+mj-lt"/>
                <a:cs typeface="Courier New" panose="02070309020205020404" pitchFamily="49" charset="0"/>
              </a:rPr>
              <a:t> </a:t>
            </a:r>
            <a:r>
              <a:rPr lang="en-US" err="1">
                <a:solidFill>
                  <a:schemeClr val="tx1"/>
                </a:solidFill>
                <a:highlight>
                  <a:srgbClr val="FFFF00"/>
                </a:highlight>
                <a:latin typeface="+mj-lt"/>
                <a:cs typeface="Courier New" panose="02070309020205020404" pitchFamily="49" charset="0"/>
              </a:rPr>
              <a:t>dụng</a:t>
            </a:r>
            <a:r>
              <a:rPr lang="en-US">
                <a:solidFill>
                  <a:schemeClr val="tx1"/>
                </a:solidFill>
                <a:highlight>
                  <a:srgbClr val="FFFF00"/>
                </a:highlight>
                <a:latin typeface="+mj-lt"/>
                <a:cs typeface="Courier New" panose="02070309020205020404" pitchFamily="49" charset="0"/>
              </a:rPr>
              <a:t> hàm:</a:t>
            </a:r>
            <a:endParaRPr lang="en-US" dirty="0">
              <a:solidFill>
                <a:schemeClr val="tx1"/>
              </a:solidFill>
              <a:highlight>
                <a:srgbClr val="FFFF00"/>
              </a:highlight>
              <a:latin typeface="+mj-lt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 startAt="11"/>
            </a:pP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sklearn.model_selection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>
                <a:solidFill>
                  <a:schemeClr val="tx1"/>
                </a:solidFill>
                <a:highlight>
                  <a:srgbClr val="00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train_test</a:t>
            </a:r>
            <a:r>
              <a:rPr lang="en-US" err="1">
                <a:solidFill>
                  <a:schemeClr val="tx1"/>
                </a:solidFill>
                <a:highlight>
                  <a:srgbClr val="00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_</a:t>
            </a:r>
            <a:r>
              <a:rPr lang="en-US">
                <a:solidFill>
                  <a:schemeClr val="tx1"/>
                </a:solidFill>
                <a:highlight>
                  <a:srgbClr val="00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split</a:t>
            </a:r>
          </a:p>
          <a:p>
            <a:endParaRPr lang="en-US">
              <a:solidFill>
                <a:schemeClr val="tx1"/>
              </a:solidFill>
              <a:highlight>
                <a:srgbClr val="FFFF00"/>
              </a:highlight>
              <a:latin typeface="+mj-lt"/>
              <a:cs typeface="Courier New" panose="02070309020205020404" pitchFamily="49" charset="0"/>
            </a:endParaRPr>
          </a:p>
          <a:p>
            <a:r>
              <a:rPr lang="en-US">
                <a:solidFill>
                  <a:schemeClr val="tx1"/>
                </a:solidFill>
                <a:highlight>
                  <a:srgbClr val="FFFF00"/>
                </a:highlight>
                <a:latin typeface="+mj-lt"/>
                <a:cs typeface="Courier New" panose="02070309020205020404" pitchFamily="49" charset="0"/>
              </a:rPr>
              <a:t>Khai báo sử dụng lớp đối tượng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from sklearn.linear_model import </a:t>
            </a:r>
            <a:r>
              <a:rPr lang="en-US">
                <a:solidFill>
                  <a:schemeClr val="tx1"/>
                </a:solidFill>
                <a:highlight>
                  <a:srgbClr val="00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LinearRegression</a:t>
            </a:r>
            <a:endParaRPr lang="en-US" dirty="0">
              <a:solidFill>
                <a:schemeClr val="tx1"/>
              </a:solidFill>
              <a:highlight>
                <a:srgbClr val="00FFFF"/>
              </a:highlight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91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92FB7-556A-42E2-A987-2FF225AA1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code</a:t>
            </a:r>
            <a:endParaRPr lang="vi-V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CE46A-F8CC-4EFE-B3BC-D93CEF973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 startAt="11"/>
            </a:pPr>
            <a:r>
              <a:rPr lang="en-US">
                <a:solidFill>
                  <a:schemeClr val="tx1"/>
                </a:solidFill>
                <a:highlight>
                  <a:srgbClr val="00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dataset </a:t>
            </a:r>
            <a:r>
              <a:rPr lang="en-US" dirty="0">
                <a:solidFill>
                  <a:schemeClr val="tx1"/>
                </a:solidFill>
                <a:highlight>
                  <a:srgbClr val="00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solidFill>
                  <a:schemeClr val="tx1"/>
                </a:solidFill>
                <a:highlight>
                  <a:srgbClr val="00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pd.read_csv</a:t>
            </a:r>
            <a:r>
              <a:rPr lang="en-US" dirty="0">
                <a:solidFill>
                  <a:schemeClr val="tx1"/>
                </a:solidFill>
                <a:highlight>
                  <a:srgbClr val="00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("Salary_Data.csv")</a:t>
            </a:r>
          </a:p>
          <a:p>
            <a:pPr marL="514350" indent="-514350" algn="just">
              <a:buFont typeface="+mj-lt"/>
              <a:buAutoNum type="arabicPeriod" startAt="11"/>
            </a:pP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Trong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câu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lệnh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trên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, ta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nói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:</a:t>
            </a:r>
          </a:p>
          <a:p>
            <a:pPr lvl="1" algn="just"/>
            <a:r>
              <a:rPr lang="en-US"/>
              <a:t>Hàm 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read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_</a:t>
            </a:r>
            <a:r>
              <a:rPr lang="en-US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csv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/>
              <a:t>của thư viện pandas được gọi thực hiện với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"Salary_Data.csv"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kết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quả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trả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err="1">
                <a:latin typeface="+mj-lt"/>
                <a:cs typeface="Courier New" panose="02070309020205020404" pitchFamily="49" charset="0"/>
              </a:rPr>
              <a:t>về</a:t>
            </a:r>
            <a:r>
              <a:rPr lang="en-US">
                <a:latin typeface="+mj-lt"/>
                <a:cs typeface="Courier New" panose="02070309020205020404" pitchFamily="49" charset="0"/>
              </a:rPr>
              <a:t> của hàm đ</a:t>
            </a:r>
            <a:r>
              <a:rPr lang="vi-VN" dirty="0">
                <a:latin typeface="+mj-lt"/>
                <a:cs typeface="Courier New" panose="02070309020205020404" pitchFamily="49" charset="0"/>
              </a:rPr>
              <a:t>ư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ợc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gán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cho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đối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t</a:t>
            </a:r>
            <a:r>
              <a:rPr lang="vi-VN" dirty="0">
                <a:latin typeface="+mj-lt"/>
                <a:cs typeface="Courier New" panose="02070309020205020404" pitchFamily="49" charset="0"/>
              </a:rPr>
              <a:t>ư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ợng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dataset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latin typeface="+mj-lt"/>
                <a:cs typeface="Courier New" panose="02070309020205020404" pitchFamily="49" charset="0"/>
              </a:rPr>
              <a:t>(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dataset</a:t>
            </a:r>
            <a:r>
              <a:rPr lang="en-US">
                <a:latin typeface="+mj-lt"/>
                <a:cs typeface="Courier New" panose="02070309020205020404" pitchFamily="49" charset="0"/>
              </a:rPr>
              <a:t> thuộc lớp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DataFrame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đ</a:t>
            </a:r>
            <a:r>
              <a:rPr lang="vi-VN" dirty="0">
                <a:latin typeface="+mj-lt"/>
                <a:cs typeface="Courier New" panose="02070309020205020404" pitchFamily="49" charset="0"/>
              </a:rPr>
              <a:t>ư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ợc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xây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dựng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sẵn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err="1">
                <a:latin typeface="+mj-lt"/>
                <a:cs typeface="Courier New" panose="02070309020205020404" pitchFamily="49" charset="0"/>
              </a:rPr>
              <a:t>trong</a:t>
            </a:r>
            <a:r>
              <a:rPr lang="en-US">
                <a:latin typeface="+mj-lt"/>
                <a:cs typeface="Courier New" panose="02070309020205020404" pitchFamily="49" charset="0"/>
              </a:rPr>
              <a:t> thư viện</a:t>
            </a:r>
            <a:r>
              <a:rPr lang="en-US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pandas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).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803492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92FB7-556A-42E2-A987-2FF225AA1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code</a:t>
            </a:r>
            <a:endParaRPr lang="vi-V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CE46A-F8CC-4EFE-B3BC-D93CEF973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 startAt="11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X=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dataset.iloc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[:,0].values).reshape(-1,1)</a:t>
            </a:r>
          </a:p>
          <a:p>
            <a:pPr algn="just"/>
            <a:endParaRPr lang="en-US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algn="just"/>
            <a:r>
              <a:rPr lang="en-US">
                <a:solidFill>
                  <a:schemeClr val="tx1"/>
                </a:solidFill>
                <a:highlight>
                  <a:srgbClr val="FFFF00"/>
                </a:highlight>
              </a:rPr>
              <a:t>Trong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câu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lệnh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trên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, ta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nói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:</a:t>
            </a:r>
          </a:p>
          <a:p>
            <a:pPr lvl="1" algn="just"/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dataset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gọi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thực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hiện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ph</a:t>
            </a:r>
            <a:r>
              <a:rPr lang="vi-VN" dirty="0">
                <a:cs typeface="Courier New" panose="02070309020205020404" pitchFamily="49" charset="0"/>
              </a:rPr>
              <a:t>ư</a:t>
            </a:r>
            <a:r>
              <a:rPr lang="en-US" dirty="0" err="1">
                <a:cs typeface="Courier New" panose="02070309020205020404" pitchFamily="49" charset="0"/>
              </a:rPr>
              <a:t>ơng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thức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iloc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[:,0]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cho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kết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quả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trả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về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là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vector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1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chiều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t</a:t>
            </a:r>
            <a:r>
              <a:rPr lang="vi-VN" dirty="0">
                <a:latin typeface="+mj-lt"/>
                <a:cs typeface="Courier New" panose="02070309020205020404" pitchFamily="49" charset="0"/>
              </a:rPr>
              <a:t>ư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ơng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ứng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với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cột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có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chỉ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số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là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0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. </a:t>
            </a:r>
          </a:p>
          <a:p>
            <a:pPr lvl="1" algn="just"/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Đối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t</a:t>
            </a:r>
            <a:r>
              <a:rPr lang="vi-VN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ư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ợng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vector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đ</a:t>
            </a:r>
            <a:r>
              <a:rPr lang="vi-VN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ư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ợc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trả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về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gọi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thực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hiện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ph</a:t>
            </a:r>
            <a:r>
              <a:rPr lang="vi-VN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ư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ơng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thức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để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chuyển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sang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mảng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1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chiều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các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số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thực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trong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biểu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diễn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của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th</a:t>
            </a:r>
            <a:r>
              <a:rPr lang="vi-VN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ư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viện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numpy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2650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92FB7-556A-42E2-A987-2FF225AA1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code</a:t>
            </a:r>
            <a:endParaRPr lang="vi-V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CE46A-F8CC-4EFE-B3BC-D93CEF973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 startAt="11"/>
            </a:pP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 = np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.array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dataset.iloc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[:,0].values).reshape(-1,1)</a:t>
            </a:r>
          </a:p>
          <a:p>
            <a:pPr algn="just"/>
            <a:r>
              <a:rPr lang="en-US">
                <a:solidFill>
                  <a:schemeClr val="tx1"/>
                </a:solidFill>
                <a:highlight>
                  <a:srgbClr val="FFFF00"/>
                </a:highlight>
              </a:rPr>
              <a:t>Trong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câu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lệnh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trên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, ta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nói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:</a:t>
            </a:r>
          </a:p>
          <a:p>
            <a:pPr lvl="1" algn="just"/>
            <a:r>
              <a:rPr lang="en-US"/>
              <a:t>Hàm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dataset.iloc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[:,0].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values) </a:t>
            </a:r>
            <a:r>
              <a:rPr lang="en-US">
                <a:latin typeface="+mj-lt"/>
                <a:cs typeface="Courier New" panose="02070309020205020404" pitchFamily="49" charset="0"/>
              </a:rPr>
              <a:t>kết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quả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trả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về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là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đối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t</a:t>
            </a:r>
            <a:r>
              <a:rPr lang="vi-VN" dirty="0">
                <a:latin typeface="+mj-lt"/>
                <a:cs typeface="Courier New" panose="02070309020205020404" pitchFamily="49" charset="0"/>
              </a:rPr>
              <a:t>ư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ợng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có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dạng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mảng</a:t>
            </a:r>
            <a:r>
              <a:rPr lang="en-US" dirty="0">
                <a:cs typeface="Courier New" panose="02070309020205020404" pitchFamily="49" charset="0"/>
              </a:rPr>
              <a:t> 1 </a:t>
            </a:r>
            <a:r>
              <a:rPr lang="en-US" dirty="0" err="1">
                <a:cs typeface="Courier New" panose="02070309020205020404" pitchFamily="49" charset="0"/>
              </a:rPr>
              <a:t>chiều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các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số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thực</a:t>
            </a:r>
            <a:r>
              <a:rPr lang="en-US" dirty="0">
                <a:cs typeface="Courier New" panose="02070309020205020404" pitchFamily="49" charset="0"/>
              </a:rPr>
              <a:t>. </a:t>
            </a:r>
          </a:p>
          <a:p>
            <a:pPr lvl="1" algn="just"/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Đối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t</a:t>
            </a:r>
            <a:r>
              <a:rPr lang="vi-VN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ư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ợng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đó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lại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gọi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thực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hiện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ph</a:t>
            </a:r>
            <a:r>
              <a:rPr lang="vi-VN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ư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ơng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thức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reshape</a:t>
            </a:r>
            <a:r>
              <a:rPr lang="en-US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với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đối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số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tx1"/>
                </a:solidFill>
                <a:highlight>
                  <a:srgbClr val="00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-1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để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biến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đổi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kích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th</a:t>
            </a:r>
            <a:r>
              <a:rPr lang="vi-VN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ư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ớc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của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ma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trận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trên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với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số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cột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=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số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dòng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do Python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tự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tính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highlight>
                  <a:srgbClr val="00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(-1)</a:t>
            </a:r>
            <a:r>
              <a:rPr lang="en-US" dirty="0">
                <a:highlight>
                  <a:srgbClr val="00FFFF"/>
                </a:highlight>
                <a:latin typeface="+mj-lt"/>
                <a:cs typeface="Courier New" panose="02070309020205020404" pitchFamily="49" charset="0"/>
              </a:rPr>
              <a:t>.</a:t>
            </a:r>
          </a:p>
          <a:p>
            <a:pPr lvl="1" algn="just"/>
            <a:r>
              <a:rPr lang="en-US" dirty="0" err="1">
                <a:latin typeface="+mj-lt"/>
                <a:cs typeface="Courier New" panose="02070309020205020404" pitchFamily="49" charset="0"/>
              </a:rPr>
              <a:t>Kết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quả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trả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về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đ</a:t>
            </a:r>
            <a:r>
              <a:rPr lang="vi-VN" dirty="0">
                <a:latin typeface="+mj-lt"/>
                <a:cs typeface="Courier New" panose="02070309020205020404" pitchFamily="49" charset="0"/>
              </a:rPr>
              <a:t>ư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ợc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gán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err="1">
                <a:latin typeface="+mj-lt"/>
                <a:cs typeface="Courier New" panose="02070309020205020404" pitchFamily="49" charset="0"/>
              </a:rPr>
              <a:t>cho</a:t>
            </a:r>
            <a:r>
              <a:rPr lang="en-US">
                <a:latin typeface="+mj-lt"/>
                <a:cs typeface="Courier New" panose="02070309020205020404" pitchFamily="49" charset="0"/>
              </a:rPr>
              <a:t> đối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t</a:t>
            </a:r>
            <a:r>
              <a:rPr lang="vi-VN">
                <a:latin typeface="+mj-lt"/>
                <a:cs typeface="Courier New" panose="02070309020205020404" pitchFamily="49" charset="0"/>
              </a:rPr>
              <a:t>ư</a:t>
            </a:r>
            <a:r>
              <a:rPr lang="en-US">
                <a:latin typeface="+mj-lt"/>
                <a:cs typeface="Courier New" panose="02070309020205020404" pitchFamily="49" charset="0"/>
              </a:rPr>
              <a:t>ợng 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>
                <a:latin typeface="+mj-lt"/>
                <a:cs typeface="Courier New" panose="02070309020205020404" pitchFamily="49" charset="0"/>
              </a:rPr>
              <a:t>. </a:t>
            </a:r>
            <a:endParaRPr lang="en-US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0287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92FB7-556A-42E2-A987-2FF225AA1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code</a:t>
            </a:r>
            <a:endParaRPr lang="vi-V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CE46A-F8CC-4EFE-B3BC-D93CEF973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11"/>
            </a:pP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Y = np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.array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dataset.iloc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[:,1].values)</a:t>
            </a:r>
          </a:p>
          <a:p>
            <a:endParaRPr lang="en-US">
              <a:solidFill>
                <a:schemeClr val="tx1"/>
              </a:solidFill>
              <a:highlight>
                <a:srgbClr val="FFFF00"/>
              </a:highlight>
            </a:endParaRPr>
          </a:p>
          <a:p>
            <a:r>
              <a:rPr lang="en-US">
                <a:solidFill>
                  <a:schemeClr val="tx1"/>
                </a:solidFill>
                <a:highlight>
                  <a:srgbClr val="FFFF00"/>
                </a:highlight>
              </a:rPr>
              <a:t>Trong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câu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lệnh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trên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, ta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nói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:</a:t>
            </a:r>
          </a:p>
          <a:p>
            <a:pPr lvl="1" algn="just"/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dataset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gọi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thực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hiện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ph</a:t>
            </a:r>
            <a:r>
              <a:rPr lang="vi-VN" dirty="0">
                <a:cs typeface="Courier New" panose="02070309020205020404" pitchFamily="49" charset="0"/>
              </a:rPr>
              <a:t>ư</a:t>
            </a:r>
            <a:r>
              <a:rPr lang="en-US" dirty="0" err="1">
                <a:cs typeface="Courier New" panose="02070309020205020404" pitchFamily="49" charset="0"/>
              </a:rPr>
              <a:t>ơng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thức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iloc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[:,1]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cho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kết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quả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trả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về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là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vector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1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chiều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t</a:t>
            </a:r>
            <a:r>
              <a:rPr lang="vi-VN" dirty="0">
                <a:latin typeface="+mj-lt"/>
                <a:cs typeface="Courier New" panose="02070309020205020404" pitchFamily="49" charset="0"/>
              </a:rPr>
              <a:t>ư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ơng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ứng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với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cột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có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chỉ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số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là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. </a:t>
            </a:r>
          </a:p>
          <a:p>
            <a:pPr lvl="1" algn="just"/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Đối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t</a:t>
            </a:r>
            <a:r>
              <a:rPr lang="vi-VN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ư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ợng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vector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đ</a:t>
            </a:r>
            <a:r>
              <a:rPr lang="vi-VN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ư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ợc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trả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về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gọi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thực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hiện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ph</a:t>
            </a:r>
            <a:r>
              <a:rPr lang="vi-VN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ư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ơng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thức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values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để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chuyển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sang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mảng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1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chiều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các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số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thực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trong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biểu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diễn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của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th</a:t>
            </a:r>
            <a:r>
              <a:rPr lang="vi-VN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ư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viện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numpy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355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92FB7-556A-42E2-A987-2FF225AA1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code</a:t>
            </a:r>
            <a:endParaRPr lang="vi-V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CE46A-F8CC-4EFE-B3BC-D93CEF973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11"/>
            </a:pP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Y = np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.array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dataset.iloc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[:,1].values)</a:t>
            </a:r>
          </a:p>
          <a:p>
            <a:endParaRPr lang="en-US">
              <a:solidFill>
                <a:schemeClr val="tx1"/>
              </a:solidFill>
              <a:highlight>
                <a:srgbClr val="FFFF00"/>
              </a:highlight>
            </a:endParaRPr>
          </a:p>
          <a:p>
            <a:r>
              <a:rPr lang="en-US">
                <a:solidFill>
                  <a:schemeClr val="tx1"/>
                </a:solidFill>
                <a:highlight>
                  <a:srgbClr val="FFFF00"/>
                </a:highlight>
              </a:rPr>
              <a:t>Trong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câu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lệnh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trên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, ta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nói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:</a:t>
            </a:r>
          </a:p>
          <a:p>
            <a:pPr lvl="1" algn="just"/>
            <a:r>
              <a:rPr lang="en-US"/>
              <a:t>Hàm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dataset.iloc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[:,1].values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kết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quả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trả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về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là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đối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t</a:t>
            </a:r>
            <a:r>
              <a:rPr lang="vi-VN" dirty="0">
                <a:latin typeface="+mj-lt"/>
                <a:cs typeface="Courier New" panose="02070309020205020404" pitchFamily="49" charset="0"/>
              </a:rPr>
              <a:t>ư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ợng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có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dạng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mảng</a:t>
            </a:r>
            <a:r>
              <a:rPr lang="en-US" dirty="0">
                <a:cs typeface="Courier New" panose="02070309020205020404" pitchFamily="49" charset="0"/>
              </a:rPr>
              <a:t> 1 </a:t>
            </a:r>
            <a:r>
              <a:rPr lang="en-US" dirty="0" err="1">
                <a:cs typeface="Courier New" panose="02070309020205020404" pitchFamily="49" charset="0"/>
              </a:rPr>
              <a:t>chiều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các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số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thực</a:t>
            </a:r>
            <a:r>
              <a:rPr lang="en-US" dirty="0">
                <a:cs typeface="Courier New" panose="02070309020205020404" pitchFamily="49" charset="0"/>
              </a:rPr>
              <a:t>. </a:t>
            </a:r>
          </a:p>
          <a:p>
            <a:pPr lvl="1"/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Kết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quả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trả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về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đ</a:t>
            </a:r>
            <a:r>
              <a:rPr lang="vi-VN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ư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ợc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gán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cho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đối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t</a:t>
            </a:r>
            <a:r>
              <a:rPr lang="vi-VN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ư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ợng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Y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557655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92FB7-556A-42E2-A987-2FF225AA1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code</a:t>
            </a:r>
            <a:endParaRPr lang="vi-V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CE46A-F8CC-4EFE-B3BC-D93CEF973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 startAt="11"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X_</a:t>
            </a:r>
            <a:r>
              <a:rPr lang="en-US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train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X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_</a:t>
            </a:r>
            <a:r>
              <a:rPr lang="en-US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test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Y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_</a:t>
            </a:r>
            <a:r>
              <a:rPr lang="en-US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train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Y</a:t>
            </a:r>
            <a:r>
              <a:rPr lang="en-US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_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test = train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_test_split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,Y,train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_size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0.8, random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_state=0)</a:t>
            </a:r>
          </a:p>
          <a:p>
            <a:pPr algn="just"/>
            <a:r>
              <a:rPr lang="en-US">
                <a:solidFill>
                  <a:schemeClr val="tx1"/>
                </a:solidFill>
                <a:highlight>
                  <a:srgbClr val="FFFF00"/>
                </a:highlight>
              </a:rPr>
              <a:t>Trong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câu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lệnh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trên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, ta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nói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:</a:t>
            </a:r>
          </a:p>
          <a:p>
            <a:pPr lvl="1" algn="just"/>
            <a:r>
              <a:rPr lang="en-US" dirty="0" err="1">
                <a:latin typeface="+mj-lt"/>
                <a:cs typeface="Courier New" panose="02070309020205020404" pitchFamily="49" charset="0"/>
              </a:rPr>
              <a:t>Hàm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train_test_split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đ</a:t>
            </a:r>
            <a:r>
              <a:rPr lang="vi-VN" dirty="0">
                <a:latin typeface="+mj-lt"/>
                <a:cs typeface="Courier New" panose="02070309020205020404" pitchFamily="49" charset="0"/>
              </a:rPr>
              <a:t>ư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ợc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gọi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thực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hiện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với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đối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số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là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X,Y,train_size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=0.8,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random_state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=0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>
                <a:latin typeface="+mj-lt"/>
                <a:cs typeface="Courier New" panose="02070309020205020404" pitchFamily="49" charset="0"/>
              </a:rPr>
              <a:t>. </a:t>
            </a:r>
            <a:endParaRPr lang="en-US" dirty="0">
              <a:latin typeface="+mj-lt"/>
              <a:cs typeface="Courier New" panose="02070309020205020404" pitchFamily="49" charset="0"/>
            </a:endParaRPr>
          </a:p>
          <a:p>
            <a:pPr lvl="1" algn="just"/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Trong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đó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là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biến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độc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lập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Y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là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biến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phụ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thuộc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train_</a:t>
            </a:r>
            <a:r>
              <a:rPr lang="en-US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size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0.8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là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chia dataset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theo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tỉ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lệ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8:2 </a:t>
            </a:r>
            <a:r>
              <a:rPr lang="en-US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(8: 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training set </a:t>
            </a:r>
            <a:r>
              <a:rPr lang="en-US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; 2: 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test set)</a:t>
            </a:r>
          </a:p>
          <a:p>
            <a:pPr lvl="1" algn="just"/>
            <a:r>
              <a:rPr lang="en-US" dirty="0" err="1">
                <a:latin typeface="+mj-lt"/>
                <a:cs typeface="Courier New" panose="02070309020205020404" pitchFamily="49" charset="0"/>
              </a:rPr>
              <a:t>Kết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quả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trả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về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đ</a:t>
            </a:r>
            <a:r>
              <a:rPr lang="vi-VN" dirty="0">
                <a:latin typeface="+mj-lt"/>
                <a:cs typeface="Courier New" panose="02070309020205020404" pitchFamily="49" charset="0"/>
              </a:rPr>
              <a:t>ư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ợc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gán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cùng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lúc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cho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các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biến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X_</a:t>
            </a:r>
            <a:r>
              <a:rPr lang="en-US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train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X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_test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Y_train,Y_test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9479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92FB7-556A-42E2-A987-2FF225AA1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code</a:t>
            </a:r>
            <a:endParaRPr lang="vi-V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CE46A-F8CC-4EFE-B3BC-D93CEF973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11"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plt.scatter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X_train,Y_train,color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="red")</a:t>
            </a:r>
          </a:p>
          <a:p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Trong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câu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lệnh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trên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, ta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nói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:</a:t>
            </a:r>
          </a:p>
          <a:p>
            <a:pPr lvl="1" algn="just"/>
            <a:r>
              <a:rPr lang="en-US"/>
              <a:t>Hàm 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scatter</a:t>
            </a:r>
            <a:r>
              <a:rPr lang="en-US"/>
              <a:t>  của thư viện 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pyplot</a:t>
            </a:r>
            <a:r>
              <a:rPr lang="en-US"/>
              <a:t> được gọi thực hiện với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X_train,Y_train,color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="red")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để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thể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hiện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1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biểu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đồ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điểm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phân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tán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với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các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điểm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có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tọa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độ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là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X_train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Y_train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và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đ</a:t>
            </a:r>
            <a:r>
              <a:rPr lang="vi-VN" dirty="0">
                <a:latin typeface="+mj-lt"/>
                <a:cs typeface="Courier New" panose="02070309020205020404" pitchFamily="49" charset="0"/>
              </a:rPr>
              <a:t>ư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ợc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biểu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diễn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bằng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các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điểm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màu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err="1">
                <a:latin typeface="+mj-lt"/>
                <a:cs typeface="Courier New" panose="02070309020205020404" pitchFamily="49" charset="0"/>
              </a:rPr>
              <a:t>đỏ</a:t>
            </a:r>
            <a:r>
              <a:rPr lang="en-US">
                <a:latin typeface="+mj-lt"/>
                <a:cs typeface="Courier New" panose="02070309020205020404" pitchFamily="49" charset="0"/>
              </a:rPr>
              <a:t>.</a:t>
            </a:r>
            <a:endParaRPr lang="en-US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2423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92FB7-556A-42E2-A987-2FF225AA1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code</a:t>
            </a:r>
            <a:endParaRPr lang="vi-V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CE46A-F8CC-4EFE-B3BC-D93CEF973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11"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plt.title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("Salary vs Experiment")</a:t>
            </a:r>
          </a:p>
          <a:p>
            <a:pPr marL="514350" indent="-514350">
              <a:buFont typeface="+mj-lt"/>
              <a:buAutoNum type="arabicPeriod" startAt="11"/>
            </a:pPr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Trong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câu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lệnh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trên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, ta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nói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:</a:t>
            </a:r>
          </a:p>
          <a:p>
            <a:pPr lvl="1" algn="just"/>
            <a:r>
              <a:rPr lang="en-US"/>
              <a:t>Hàm 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title</a:t>
            </a:r>
            <a:r>
              <a:rPr lang="en-US"/>
              <a:t>  của thư viện 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pyplot</a:t>
            </a:r>
            <a:r>
              <a:rPr lang="en-US"/>
              <a:t> được gọi thực hiện với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("Salary vs Experiment")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để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thể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hiện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tiêu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đề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cho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biểu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đồ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.</a:t>
            </a:r>
          </a:p>
          <a:p>
            <a:pPr lvl="1"/>
            <a:endParaRPr lang="en-US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65438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EAA859-1602-468E-B8DD-4B66A4D18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TOÁN TỔNG QUÁT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878A73-3686-4D38-8B1E-54392C3891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72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92FB7-556A-42E2-A987-2FF225AA1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code</a:t>
            </a:r>
            <a:endParaRPr lang="vi-V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CE46A-F8CC-4EFE-B3BC-D93CEF973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 startAt="11"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plt.xlabel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("Experiment (years)")</a:t>
            </a:r>
          </a:p>
          <a:p>
            <a:pPr algn="just"/>
            <a:endParaRPr lang="en-US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algn="just"/>
            <a:r>
              <a:rPr lang="en-US">
                <a:solidFill>
                  <a:schemeClr val="tx1"/>
                </a:solidFill>
                <a:highlight>
                  <a:srgbClr val="FFFF00"/>
                </a:highlight>
              </a:rPr>
              <a:t>Trong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câu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lệnh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trên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, ta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nói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:</a:t>
            </a:r>
          </a:p>
          <a:p>
            <a:pPr lvl="1" algn="just"/>
            <a:r>
              <a:rPr lang="en-US"/>
              <a:t>Hàm 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xlabel</a:t>
            </a:r>
            <a:r>
              <a:rPr lang="en-US"/>
              <a:t>  của thư viện 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pyplot</a:t>
            </a:r>
            <a:r>
              <a:rPr lang="en-US"/>
              <a:t> được gọi thực hiện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("Experiment (years)")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để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thể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hiện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tên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của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hoành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độ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>
                <a:latin typeface="+mj-lt"/>
                <a:cs typeface="Courier New" panose="02070309020205020404" pitchFamily="49" charset="0"/>
              </a:rPr>
              <a:t>.</a:t>
            </a:r>
            <a:endParaRPr lang="en-US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397860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92FB7-556A-42E2-A987-2FF225AA1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code</a:t>
            </a:r>
            <a:endParaRPr lang="vi-V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CE46A-F8CC-4EFE-B3BC-D93CEF973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 startAt="11"/>
            </a:pP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plt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.ylabel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("Salary (dollars/year)")</a:t>
            </a:r>
          </a:p>
          <a:p>
            <a:pPr algn="just"/>
            <a:endParaRPr lang="en-US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algn="just"/>
            <a:r>
              <a:rPr lang="en-US">
                <a:solidFill>
                  <a:schemeClr val="tx1"/>
                </a:solidFill>
                <a:highlight>
                  <a:srgbClr val="FFFF00"/>
                </a:highlight>
              </a:rPr>
              <a:t>Trong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câu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lệnh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trên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, ta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nói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:</a:t>
            </a:r>
          </a:p>
          <a:p>
            <a:pPr lvl="1" algn="just"/>
            <a:r>
              <a:rPr lang="en-US">
                <a:solidFill>
                  <a:srgbClr val="FF0000"/>
                </a:solidFill>
              </a:rPr>
              <a:t>Hàm</a:t>
            </a:r>
            <a:r>
              <a:rPr lang="en-US"/>
              <a:t> 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ylabel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của thư viện</a:t>
            </a:r>
            <a:r>
              <a:rPr lang="en-US"/>
              <a:t> 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pyplot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được gọi thực hiện </a:t>
            </a:r>
            <a:r>
              <a:rPr lang="en-US" dirty="0" err="1">
                <a:solidFill>
                  <a:srgbClr val="FF0000"/>
                </a:solidFill>
              </a:rPr>
              <a:t>với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đối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số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chuỗi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("Salary (dollars/year)")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Courier New" panose="02070309020205020404" pitchFamily="49" charset="0"/>
              </a:rPr>
              <a:t>để</a:t>
            </a:r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Courier New" panose="02070309020205020404" pitchFamily="49" charset="0"/>
              </a:rPr>
              <a:t>thể</a:t>
            </a:r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Courier New" panose="02070309020205020404" pitchFamily="49" charset="0"/>
              </a:rPr>
              <a:t>hiện</a:t>
            </a:r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Courier New" panose="02070309020205020404" pitchFamily="49" charset="0"/>
              </a:rPr>
              <a:t>tên</a:t>
            </a:r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Courier New" panose="02070309020205020404" pitchFamily="49" charset="0"/>
              </a:rPr>
              <a:t>của</a:t>
            </a:r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Courier New" panose="02070309020205020404" pitchFamily="49" charset="0"/>
              </a:rPr>
              <a:t>tung</a:t>
            </a:r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Courier New" panose="02070309020205020404" pitchFamily="49" charset="0"/>
              </a:rPr>
              <a:t>độ</a:t>
            </a:r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y</a:t>
            </a:r>
            <a:r>
              <a:rPr lang="en-US">
                <a:solidFill>
                  <a:srgbClr val="FF0000"/>
                </a:solidFill>
                <a:cs typeface="Courier New" panose="02070309020205020404" pitchFamily="49" charset="0"/>
              </a:rPr>
              <a:t>.</a:t>
            </a:r>
            <a:endParaRPr lang="en-US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145631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92FB7-556A-42E2-A987-2FF225AA1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code</a:t>
            </a:r>
            <a:endParaRPr lang="vi-V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CE46A-F8CC-4EFE-B3BC-D93CEF973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11"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pPr marL="514350" indent="-514350">
              <a:buFont typeface="+mj-lt"/>
              <a:buAutoNum type="arabicPeriod" startAt="11"/>
            </a:pPr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Trong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câu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lệnh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trên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, ta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nói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:</a:t>
            </a:r>
          </a:p>
          <a:p>
            <a:pPr lvl="1"/>
            <a:r>
              <a:rPr lang="en-US"/>
              <a:t>Hàm 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show</a:t>
            </a:r>
            <a:r>
              <a:rPr lang="en-US"/>
              <a:t>  của thư viện 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pyplot</a:t>
            </a:r>
            <a:r>
              <a:rPr lang="en-US"/>
              <a:t> được gọi thực hiện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>
                <a:latin typeface="+mj-lt"/>
                <a:cs typeface="Courier New" panose="02070309020205020404" pitchFamily="49" charset="0"/>
              </a:rPr>
              <a:t>để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hiển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thị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biểu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đồ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trên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6945421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92FB7-556A-42E2-A987-2FF225AA1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code</a:t>
            </a:r>
            <a:endParaRPr lang="vi-V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CE46A-F8CC-4EFE-B3BC-D93CEF973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11"/>
            </a:pPr>
            <a:r>
              <a:rPr lang="fr-FR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regressor</a:t>
            </a:r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fr-FR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LinearRegression</a:t>
            </a:r>
            <a:r>
              <a:rPr lang="fr-FR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pPr marL="514350" indent="-514350">
              <a:buFont typeface="+mj-lt"/>
              <a:buAutoNum type="arabicPeriod" startAt="11"/>
            </a:pPr>
            <a:endParaRPr lang="fr-FR" dirty="0">
              <a:solidFill>
                <a:schemeClr val="tx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chemeClr val="tx1"/>
                </a:solidFill>
                <a:highlight>
                  <a:srgbClr val="FFFF00"/>
                </a:highlight>
              </a:rPr>
              <a:t>Trong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câu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lệnh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trên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, ta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nói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:</a:t>
            </a:r>
          </a:p>
          <a:p>
            <a:pPr lvl="1" algn="just"/>
            <a:r>
              <a:rPr lang="en-US">
                <a:latin typeface="+mj-lt"/>
                <a:cs typeface="Courier New" panose="02070309020205020404" pitchFamily="49" charset="0"/>
              </a:rPr>
              <a:t>Đối tượng </a:t>
            </a:r>
            <a:r>
              <a:rPr lang="fr-FR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regressor</a:t>
            </a:r>
            <a:r>
              <a:rPr lang="en-US">
                <a:latin typeface="+mj-lt"/>
                <a:cs typeface="Courier New" panose="02070309020205020404" pitchFamily="49" charset="0"/>
              </a:rPr>
              <a:t> được khởi tạo bằng cách gọi thực hiện phương thức thiết lập mặc định của lớp đối tượng </a:t>
            </a:r>
            <a:r>
              <a:rPr lang="fr-FR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LinearRegression</a:t>
            </a:r>
            <a:r>
              <a:rPr lang="en-US">
                <a:latin typeface="+mj-lt"/>
                <a:cs typeface="Courier New" panose="02070309020205020404" pitchFamily="49" charset="0"/>
              </a:rPr>
              <a:t>.</a:t>
            </a:r>
            <a:endParaRPr lang="en-US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4582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92FB7-556A-42E2-A987-2FF225AA1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code</a:t>
            </a:r>
            <a:endParaRPr lang="vi-V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CE46A-F8CC-4EFE-B3BC-D93CEF973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11"/>
            </a:pPr>
            <a:r>
              <a:rPr lang="fr-FR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regressor.fit</a:t>
            </a:r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X_train,Y_train</a:t>
            </a:r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 startAt="11"/>
            </a:pPr>
            <a:endParaRPr lang="en-US" dirty="0">
              <a:solidFill>
                <a:schemeClr val="tx1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Trong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câu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lệnh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trên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, ta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nói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:</a:t>
            </a:r>
          </a:p>
          <a:p>
            <a:pPr lvl="1"/>
            <a:r>
              <a:rPr lang="en-US" dirty="0" err="1">
                <a:latin typeface="+mj-lt"/>
                <a:cs typeface="Courier New" panose="02070309020205020404" pitchFamily="49" charset="0"/>
              </a:rPr>
              <a:t>Đối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t</a:t>
            </a:r>
            <a:r>
              <a:rPr lang="vi-VN" dirty="0">
                <a:latin typeface="+mj-lt"/>
                <a:cs typeface="Courier New" panose="02070309020205020404" pitchFamily="49" charset="0"/>
              </a:rPr>
              <a:t>ư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ợng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regressor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gọi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thực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hiện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ph</a:t>
            </a:r>
            <a:r>
              <a:rPr lang="vi-VN" dirty="0">
                <a:latin typeface="+mj-lt"/>
                <a:cs typeface="Courier New" panose="02070309020205020404" pitchFamily="49" charset="0"/>
              </a:rPr>
              <a:t>ư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ơng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thức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fit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với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đối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số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là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X_train,Y_train</a:t>
            </a:r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fr-FR" dirty="0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</a:p>
          <a:p>
            <a:pPr lvl="1" algn="just"/>
            <a:r>
              <a:rPr lang="fr-FR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Ph</a:t>
            </a:r>
            <a:r>
              <a:rPr lang="vi-VN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ư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ơng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thức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fit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thay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đổi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giá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trị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của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các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thuộc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tính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của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đối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t</a:t>
            </a:r>
            <a:r>
              <a:rPr lang="vi-VN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ư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ợng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regressor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Kết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thúc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câu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lệnh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đối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t</a:t>
            </a:r>
            <a:r>
              <a:rPr lang="vi-VN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ư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ợng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regressor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chứa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thông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tin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của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một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ph</a:t>
            </a:r>
            <a:r>
              <a:rPr lang="vi-VN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ư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ơng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trình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hồi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quy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tuyến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tính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ứng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với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tập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dữ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liệu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X_train,Y_</a:t>
            </a:r>
            <a:r>
              <a:rPr lang="en-US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train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endParaRPr lang="en-US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9349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92FB7-556A-42E2-A987-2FF225AA1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code</a:t>
            </a:r>
            <a:endParaRPr lang="vi-V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CE46A-F8CC-4EFE-B3BC-D93CEF973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 startAt="11"/>
            </a:pPr>
            <a:r>
              <a:rPr lang="fr-FR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Y_train_pred</a:t>
            </a:r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regressor.predict</a:t>
            </a:r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X_train</a:t>
            </a:r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514350" indent="-514350" algn="just">
              <a:buFont typeface="+mj-lt"/>
              <a:buAutoNum type="arabicPeriod" startAt="11"/>
            </a:pPr>
            <a:endParaRPr lang="en-US" dirty="0">
              <a:solidFill>
                <a:schemeClr val="tx1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Trong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câu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lệnh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trên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, ta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nói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:</a:t>
            </a:r>
          </a:p>
          <a:p>
            <a:pPr lvl="1" algn="just"/>
            <a:r>
              <a:rPr lang="en-US" dirty="0" err="1">
                <a:latin typeface="+mj-lt"/>
                <a:cs typeface="Courier New" panose="02070309020205020404" pitchFamily="49" charset="0"/>
              </a:rPr>
              <a:t>Đối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t</a:t>
            </a:r>
            <a:r>
              <a:rPr lang="vi-VN" dirty="0">
                <a:latin typeface="+mj-lt"/>
                <a:cs typeface="Courier New" panose="02070309020205020404" pitchFamily="49" charset="0"/>
              </a:rPr>
              <a:t>ư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ợng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regressor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gọi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thực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hiện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ph</a:t>
            </a:r>
            <a:r>
              <a:rPr lang="vi-VN" dirty="0">
                <a:latin typeface="+mj-lt"/>
                <a:cs typeface="Courier New" panose="02070309020205020404" pitchFamily="49" charset="0"/>
              </a:rPr>
              <a:t>ư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ơng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thức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predict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với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đối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số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là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X_train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1" algn="just"/>
            <a:r>
              <a:rPr lang="fr-FR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Kết</a:t>
            </a:r>
            <a:r>
              <a:rPr lang="fr-FR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quả</a:t>
            </a:r>
            <a:r>
              <a:rPr lang="fr-FR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trả</a:t>
            </a:r>
            <a:r>
              <a:rPr lang="fr-FR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về</a:t>
            </a:r>
            <a:r>
              <a:rPr lang="fr-FR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là </a:t>
            </a:r>
            <a:r>
              <a:rPr lang="fr-FR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một</a:t>
            </a:r>
            <a:r>
              <a:rPr lang="fr-FR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mảng</a:t>
            </a:r>
            <a:r>
              <a:rPr lang="fr-FR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các</a:t>
            </a:r>
            <a:r>
              <a:rPr lang="fr-FR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giá</a:t>
            </a:r>
            <a:r>
              <a:rPr lang="fr-FR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trị</a:t>
            </a:r>
            <a:r>
              <a:rPr lang="fr-FR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d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ự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đoán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từ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mô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hình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(model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đang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đ</a:t>
            </a:r>
            <a:r>
              <a:rPr lang="vi-VN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ư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ợc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lưu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trữ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bên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trong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đối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t</a:t>
            </a:r>
            <a:r>
              <a:rPr lang="vi-VN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ư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ợng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regressor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ứng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với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tập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và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đ</a:t>
            </a:r>
            <a:r>
              <a:rPr lang="vi-VN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ư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ợc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gán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cho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đối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t</a:t>
            </a:r>
            <a:r>
              <a:rPr lang="vi-VN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ư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ợng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Y_train_</a:t>
            </a:r>
            <a:r>
              <a:rPr lang="en-US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pred</a:t>
            </a:r>
            <a:r>
              <a:rPr lang="fr-FR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8798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92FB7-556A-42E2-A987-2FF225AA1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code</a:t>
            </a:r>
            <a:endParaRPr lang="vi-V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CE46A-F8CC-4EFE-B3BC-D93CEF973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11"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plt.scatter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X_train,Y_train,color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="red")</a:t>
            </a:r>
          </a:p>
          <a:p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Trong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câu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lệnh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trên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, ta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nói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:</a:t>
            </a:r>
          </a:p>
          <a:p>
            <a:pPr lvl="1" algn="just"/>
            <a:r>
              <a:rPr lang="en-US"/>
              <a:t>Hàm 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scatter</a:t>
            </a:r>
            <a:r>
              <a:rPr lang="en-US"/>
              <a:t>  của thư viện 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pyplot</a:t>
            </a:r>
            <a:r>
              <a:rPr lang="en-US"/>
              <a:t> được gọi thực hiện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X_train,Y_train,color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="red")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để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thể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hiện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1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biểu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err="1">
                <a:latin typeface="+mj-lt"/>
                <a:cs typeface="Courier New" panose="02070309020205020404" pitchFamily="49" charset="0"/>
              </a:rPr>
              <a:t>đồ</a:t>
            </a:r>
            <a:r>
              <a:rPr lang="en-US">
                <a:latin typeface="+mj-lt"/>
                <a:cs typeface="Courier New" panose="02070309020205020404" pitchFamily="49" charset="0"/>
              </a:rPr>
              <a:t> với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các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điểm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có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tọa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độ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err="1">
                <a:latin typeface="+mj-lt"/>
                <a:cs typeface="Courier New" panose="02070309020205020404" pitchFamily="49" charset="0"/>
              </a:rPr>
              <a:t>là</a:t>
            </a:r>
            <a:r>
              <a:rPr lang="en-US">
                <a:latin typeface="+mj-lt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X_train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Y_train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latin typeface="+mj-lt"/>
                <a:cs typeface="Courier New" panose="02070309020205020404" pitchFamily="49" charset="0"/>
              </a:rPr>
              <a:t>và</a:t>
            </a:r>
            <a:r>
              <a:rPr lang="en-US">
                <a:latin typeface="+mj-lt"/>
                <a:cs typeface="Courier New" panose="02070309020205020404" pitchFamily="49" charset="0"/>
              </a:rPr>
              <a:t> các điểm được vẽ bằng màu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đỏ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.</a:t>
            </a:r>
          </a:p>
          <a:p>
            <a:pPr lvl="1"/>
            <a:endParaRPr lang="en-US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1445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92FB7-556A-42E2-A987-2FF225AA1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code</a:t>
            </a:r>
            <a:endParaRPr lang="vi-V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CE46A-F8CC-4EFE-B3BC-D93CEF973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11"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plt.plot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X_train,Y_train_pred,color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="blue")</a:t>
            </a:r>
          </a:p>
          <a:p>
            <a:pPr marL="514350" indent="-514350">
              <a:buFont typeface="+mj-lt"/>
              <a:buAutoNum type="arabicPeriod" startAt="11"/>
            </a:pPr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Trong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câu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lệnh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trên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, ta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nói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:</a:t>
            </a:r>
          </a:p>
          <a:p>
            <a:pPr lvl="1" algn="just"/>
            <a:r>
              <a:rPr lang="en-US"/>
              <a:t>Hàm 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plot</a:t>
            </a:r>
            <a:r>
              <a:rPr lang="en-US"/>
              <a:t>  của thư viện 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pyplot</a:t>
            </a:r>
            <a:r>
              <a:rPr lang="en-US"/>
              <a:t> được gọi thực hiện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X_train,Y_train_pred,color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="blue") </a:t>
            </a:r>
            <a:r>
              <a:rPr lang="en-US" dirty="0" err="1">
                <a:cs typeface="Courier New" panose="02070309020205020404" pitchFamily="49" charset="0"/>
              </a:rPr>
              <a:t>để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vẽ</a:t>
            </a:r>
            <a:r>
              <a:rPr lang="en-US" dirty="0">
                <a:cs typeface="Courier New" panose="02070309020205020404" pitchFamily="49" charset="0"/>
              </a:rPr>
              <a:t> 1 đ</a:t>
            </a:r>
            <a:r>
              <a:rPr lang="vi-VN" dirty="0">
                <a:cs typeface="Courier New" panose="02070309020205020404" pitchFamily="49" charset="0"/>
              </a:rPr>
              <a:t>ư</a:t>
            </a:r>
            <a:r>
              <a:rPr lang="en-US" dirty="0" err="1">
                <a:cs typeface="Courier New" panose="02070309020205020404" pitchFamily="49" charset="0"/>
              </a:rPr>
              <a:t>ờng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thẳng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màu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xanh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nối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các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điểm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có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tọa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độ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là</a:t>
            </a:r>
            <a:r>
              <a:rPr lang="en-US" dirty="0"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X_train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Y_train_pred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32032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1A1E3B-52AC-4848-9A3B-814D413CE4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>
                <a:solidFill>
                  <a:srgbClr val="0066FF"/>
                </a:solidFill>
              </a:rPr>
              <a:t>Chúc các bạn học tốt</a:t>
            </a:r>
            <a:br>
              <a:rPr lang="en-US" sz="4000">
                <a:solidFill>
                  <a:srgbClr val="0066FF"/>
                </a:solidFill>
              </a:rPr>
            </a:br>
            <a:r>
              <a:rPr lang="en-US" sz="4000">
                <a:solidFill>
                  <a:srgbClr val="FF0000"/>
                </a:solidFill>
              </a:rPr>
              <a:t>Thân ái chào tạm biệt các bạn</a:t>
            </a:r>
            <a:br>
              <a:rPr lang="en-US" sz="4000">
                <a:solidFill>
                  <a:srgbClr val="FF0000"/>
                </a:solidFill>
              </a:rPr>
            </a:br>
            <a:r>
              <a:rPr lang="en-US" sz="4000">
                <a:solidFill>
                  <a:srgbClr val="FF0000"/>
                </a:solidFill>
              </a:rPr>
              <a:t/>
            </a:r>
            <a:br>
              <a:rPr lang="en-US" sz="4000">
                <a:solidFill>
                  <a:srgbClr val="FF0000"/>
                </a:solidFill>
              </a:rPr>
            </a:br>
            <a:r>
              <a:rPr lang="en-US" sz="4000">
                <a:solidFill>
                  <a:srgbClr val="0066FF"/>
                </a:solidFill>
              </a:rPr>
              <a:t>ĐẠI HỌC QUỐC GIA TP.HCM</a:t>
            </a:r>
            <a:r>
              <a:rPr lang="en-US" sz="4000"/>
              <a:t/>
            </a:r>
            <a:br>
              <a:rPr lang="en-US" sz="4000"/>
            </a:br>
            <a:r>
              <a:rPr lang="en-US" sz="3600">
                <a:solidFill>
                  <a:srgbClr val="FF0000"/>
                </a:solidFill>
              </a:rPr>
              <a:t>TR</a:t>
            </a:r>
            <a:r>
              <a:rPr lang="vi-VN" sz="3600">
                <a:solidFill>
                  <a:srgbClr val="FF0000"/>
                </a:solidFill>
              </a:rPr>
              <a:t>Ư</a:t>
            </a:r>
            <a:r>
              <a:rPr lang="en-US" sz="3600">
                <a:solidFill>
                  <a:srgbClr val="FF0000"/>
                </a:solidFill>
              </a:rPr>
              <a:t>ỜNG ĐẠI HỌC CÔNG NGHỆ THÔNG TIN TP.HCM</a:t>
            </a:r>
            <a:br>
              <a:rPr lang="en-US" sz="3600">
                <a:solidFill>
                  <a:srgbClr val="FF0000"/>
                </a:solidFill>
              </a:rPr>
            </a:br>
            <a:r>
              <a:rPr lang="en-US" sz="3600">
                <a:solidFill>
                  <a:srgbClr val="0066FF"/>
                </a:solidFill>
              </a:rPr>
              <a:t>TOÀN DIỆN – SÁNG TẠO – PHỤNG SỰ</a:t>
            </a:r>
            <a:r>
              <a:rPr lang="en-US" sz="3600"/>
              <a:t> 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69362160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52962BE-956B-4C2B-8959-F81F49C5B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toán tổng quát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FA4C1-0DD4-476D-BE16-29A5D1CD5774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/>
              <a:t>https://en.wikipedia.org/wiki/Simple_linear_regression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4">
                <a:extLst>
                  <a:ext uri="{FF2B5EF4-FFF2-40B4-BE49-F238E27FC236}">
                    <a16:creationId xmlns:a16="http://schemas.microsoft.com/office/drawing/2014/main" id="{52A53E4F-6A54-4CD1-B368-6231912A4BB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algn="just"/>
                <a:r>
                  <a:rPr lang="en-US">
                    <a:solidFill>
                      <a:srgbClr val="0066FF"/>
                    </a:solidFill>
                  </a:rPr>
                  <a:t>Input:</a:t>
                </a:r>
              </a:p>
              <a:p>
                <a:pPr lvl="1" algn="just"/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.</a:t>
                </a:r>
              </a:p>
              <a:p>
                <a:pPr lvl="1" algn="just"/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>
                    <a:solidFill>
                      <a:srgbClr val="0066FF"/>
                    </a:solidFill>
                  </a:rPr>
                  <a:t>.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lang="en-US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 lvl="1" algn="just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/>
                      <m:t>.</m:t>
                    </m:r>
                  </m:oMath>
                </a14:m>
                <a:endParaRPr lang="en-US"/>
              </a:p>
              <a:p>
                <a:pPr lvl="1" algn="just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lang="en-US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 lvl="1" algn="just"/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>
                    <a:solidFill>
                      <a:srgbClr val="0066FF"/>
                    </a:solidFill>
                  </a:rPr>
                  <a:t>.</a:t>
                </a:r>
              </a:p>
              <a:p>
                <a:pPr lvl="1" algn="just"/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5" name="Content Placeholder 14">
                <a:extLst>
                  <a:ext uri="{FF2B5EF4-FFF2-40B4-BE49-F238E27FC236}">
                    <a16:creationId xmlns:a16="http://schemas.microsoft.com/office/drawing/2014/main" id="{52A53E4F-6A54-4CD1-B368-6231912A4B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039" t="-1642" b="-4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77320AF-F430-4F19-B9EF-5F9BF8B637B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algn="just"/>
                <a:r>
                  <a:rPr lang="en-US">
                    <a:solidFill>
                      <a:srgbClr val="FF0000"/>
                    </a:solidFill>
                  </a:rPr>
                  <a:t>Output: </a:t>
                </a:r>
                <a:r>
                  <a:rPr lang="en-US">
                    <a:solidFill>
                      <a:srgbClr val="0066FF"/>
                    </a:solidFill>
                  </a:rPr>
                  <a:t>Hàm số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en-US">
                    <a:solidFill>
                      <a:srgbClr val="0066FF"/>
                    </a:solidFill>
                  </a:rPr>
                  <a:t> thật tốt</a:t>
                </a:r>
                <a:r>
                  <a:rPr lang="en-US">
                    <a:solidFill>
                      <a:srgbClr val="FF0000"/>
                    </a:solidFill>
                  </a:rPr>
                  <a:t> để khi có một dữ liệu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mới, chúng ta có thể tính đ</a:t>
                </a:r>
                <a:r>
                  <a:rPr lang="vi-VN">
                    <a:solidFill>
                      <a:srgbClr val="FF0000"/>
                    </a:solidFill>
                  </a:rPr>
                  <a:t>ư</a:t>
                </a:r>
                <a:r>
                  <a:rPr lang="en-US">
                    <a:solidFill>
                      <a:srgbClr val="FF0000"/>
                    </a:solidFill>
                  </a:rPr>
                  <a:t>ợc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của nó với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77320AF-F430-4F19-B9EF-5F9BF8B637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039" t="-1642" r="-2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02203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14903</TotalTime>
  <Words>3594</Words>
  <Application>Microsoft Office PowerPoint</Application>
  <PresentationFormat>Widescreen</PresentationFormat>
  <Paragraphs>672</Paragraphs>
  <Slides>88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3" baseType="lpstr">
      <vt:lpstr>Arial</vt:lpstr>
      <vt:lpstr>Cambria Math</vt:lpstr>
      <vt:lpstr>Consolas</vt:lpstr>
      <vt:lpstr>Courier New</vt:lpstr>
      <vt:lpstr>Default Design</vt:lpstr>
      <vt:lpstr>SIMPLE LINEAR REGRESSION HỒI QUI TUYẾN TÍNH ĐƠN BIẾN</vt:lpstr>
      <vt:lpstr>GIỚI THIỆU HỒI QUY TUYẾN TÍNH</vt:lpstr>
      <vt:lpstr>Giới thiệu</vt:lpstr>
      <vt:lpstr>Giới thiệu</vt:lpstr>
      <vt:lpstr>Giới thiệu</vt:lpstr>
      <vt:lpstr>Giới thiệu</vt:lpstr>
      <vt:lpstr>Giới thiệu</vt:lpstr>
      <vt:lpstr>BÀI TOÁN TỔNG QUÁT</vt:lpstr>
      <vt:lpstr>Bài toán tổng quát</vt:lpstr>
      <vt:lpstr>HỒI QUY TUYẾN TÍNH ĐƠN BIẾN</vt:lpstr>
      <vt:lpstr>Mô hình hồi quy tuyến tính đơn biến</vt:lpstr>
      <vt:lpstr>Mô hình hồi quy tuyến tính đơn biến</vt:lpstr>
      <vt:lpstr>Mô hình hồi quy tuyến tính đơn biến</vt:lpstr>
      <vt:lpstr>Mô hình hồi quy tuyến tính đơn biến</vt:lpstr>
      <vt:lpstr>ỨNG DỤNG</vt:lpstr>
      <vt:lpstr>Ví dụ</vt:lpstr>
      <vt:lpstr>PowerPoint Presentation</vt:lpstr>
      <vt:lpstr>Ví dụ</vt:lpstr>
      <vt:lpstr>ĐÁNH GIÁ MÔ HÌNH</vt:lpstr>
      <vt:lpstr>Đánh giá mô hình</vt:lpstr>
      <vt:lpstr>Đánh giá mô hình</vt:lpstr>
      <vt:lpstr>Đánh giá mô hình</vt:lpstr>
      <vt:lpstr>Đánh giá mô hình</vt:lpstr>
      <vt:lpstr>Đánh giá mô hình</vt:lpstr>
      <vt:lpstr>Đánh giá mô hình</vt:lpstr>
      <vt:lpstr>Cảm ơn quí vị đã lắng nghe  Nhóm tác giả Hồ Thái Ngọc ThS. Võ Duy Nguyên TS. Nguyễn Tấn Trần Minh Khang</vt:lpstr>
      <vt:lpstr>THỰC HÀNH HỒI QUI TUYẾN TÍNH ĐƠN BIẾN</vt:lpstr>
      <vt:lpstr>Tập dữ liệu – Dataset</vt:lpstr>
      <vt:lpstr>Tập dữ liệu – Dataset</vt:lpstr>
      <vt:lpstr>Tập dữ liệu – Dataset</vt:lpstr>
      <vt:lpstr>Tập dữ liệu – Dataset</vt:lpstr>
      <vt:lpstr>Tập dữ liệu – Dataset</vt:lpstr>
      <vt:lpstr>Tập dữ liệu – Dataset</vt:lpstr>
      <vt:lpstr>Hồi quy – Regression</vt:lpstr>
      <vt:lpstr>Hồi quy – Regression</vt:lpstr>
      <vt:lpstr>Simple Linear Regression</vt:lpstr>
      <vt:lpstr>Simple Linear Regression</vt:lpstr>
      <vt:lpstr>Simple Linear Regression</vt:lpstr>
      <vt:lpstr>Tiền xử lý dữ liệu</vt:lpstr>
      <vt:lpstr>Tiền xử lý dữ liệu</vt:lpstr>
      <vt:lpstr>Tiền xử lý dữ liệu</vt:lpstr>
      <vt:lpstr>Tiền xử lý dữ liệu</vt:lpstr>
      <vt:lpstr>TRỰC QUAN HÓA DỮ LIỆU HUẤN LUYỆN</vt:lpstr>
      <vt:lpstr>Trực quan hóa dữ liệu huấn luyện</vt:lpstr>
      <vt:lpstr>Trực quan hóa dữ liệu huấn luyện</vt:lpstr>
      <vt:lpstr>Trực quan hóa dữ liệu huấn luyện</vt:lpstr>
      <vt:lpstr>Trực quan hóa dữ liệu huấn luyện</vt:lpstr>
      <vt:lpstr>Huấn luyện mô hình</vt:lpstr>
      <vt:lpstr>Huấn luyện mô hình</vt:lpstr>
      <vt:lpstr>Trực quan hóa kết quả</vt:lpstr>
      <vt:lpstr>Trực quan hóa kết quả</vt:lpstr>
      <vt:lpstr>Trực quan hóa kết quả</vt:lpstr>
      <vt:lpstr>Trực quan hóa kết quả</vt:lpstr>
      <vt:lpstr>Kiểm tra mô hình trên dữ liệu test</vt:lpstr>
      <vt:lpstr>Kiểm tra mô hình trên dữ liệu test</vt:lpstr>
      <vt:lpstr>Kiểm tra mô hình trên dữ liệu test</vt:lpstr>
      <vt:lpstr>Kiểm tra mô hình trên dữ liệu test</vt:lpstr>
      <vt:lpstr>Kiểm tra mô hình trên dữ liệu test</vt:lpstr>
      <vt:lpstr>Kiểm tra mô hình trên dữ liệu test</vt:lpstr>
      <vt:lpstr>Kiểm tra mô hình trên dữ liệu test</vt:lpstr>
      <vt:lpstr>Kiểm tra mô hình trên dữ liệu test</vt:lpstr>
      <vt:lpstr>Chúc các bạn học tốt Thân ái chào tạm biệt các bạn  ĐẠI HỌC QUỐC GIA TP.HCM TRƯỜNG ĐẠI HỌC CÔNG NGHỆ THÔNG TIN TP.HCM TOÀN DIỆN – SÁNG TẠO – PHỤNG SỰ </vt:lpstr>
      <vt:lpstr>CÁC CÂU HỎI</vt:lpstr>
      <vt:lpstr>Các câu hỏi</vt:lpstr>
      <vt:lpstr>Các câu hỏi</vt:lpstr>
      <vt:lpstr>Các câu hỏi</vt:lpstr>
      <vt:lpstr>Các câu hỏi</vt:lpstr>
      <vt:lpstr>Chúc các bạn học tốt Thân ái chào tạm biệt các bạn  ĐẠI HỌC QUỐC GIA TP.HCM TRƯỜNG ĐẠI HỌC CÔNG NGHỆ THÔNG TIN TP.HCM TOÀN DIỆN – SÁNG TẠO – PHỤNG SỰ </vt:lpstr>
      <vt:lpstr>GIẢI THÍCH CODE</vt:lpstr>
      <vt:lpstr>Giải thích code</vt:lpstr>
      <vt:lpstr>Giải thích code</vt:lpstr>
      <vt:lpstr>Giải thích code</vt:lpstr>
      <vt:lpstr>Giải thích code</vt:lpstr>
      <vt:lpstr>Giải thích code</vt:lpstr>
      <vt:lpstr>Giải thích code</vt:lpstr>
      <vt:lpstr>Giải thích code</vt:lpstr>
      <vt:lpstr>Giải thích code</vt:lpstr>
      <vt:lpstr>Giải thích code</vt:lpstr>
      <vt:lpstr>Giải thích code</vt:lpstr>
      <vt:lpstr>Giải thích code</vt:lpstr>
      <vt:lpstr>Giải thích code</vt:lpstr>
      <vt:lpstr>Giải thích code</vt:lpstr>
      <vt:lpstr>Giải thích code</vt:lpstr>
      <vt:lpstr>Giải thích code</vt:lpstr>
      <vt:lpstr>Giải thích code</vt:lpstr>
      <vt:lpstr>Giải thích code</vt:lpstr>
      <vt:lpstr>Giải thích code</vt:lpstr>
      <vt:lpstr>Chúc các bạn học tốt Thân ái chào tạm biệt các bạn  ĐẠI HỌC QUỐC GIA TP.HCM TRƯỜNG ĐẠI HỌC CÔNG NGHỆ THÔNG TIN TP.HCM TOÀN DIỆN – SÁNG TẠO – PHỤNG SỰ 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 cc</dc:title>
  <dc:creator>Hong</dc:creator>
  <cp:lastModifiedBy>Admin</cp:lastModifiedBy>
  <cp:revision>1329</cp:revision>
  <cp:lastPrinted>2013-08-30T01:32:34Z</cp:lastPrinted>
  <dcterms:created xsi:type="dcterms:W3CDTF">2008-06-14T04:13:27Z</dcterms:created>
  <dcterms:modified xsi:type="dcterms:W3CDTF">2024-08-16T03:38:45Z</dcterms:modified>
</cp:coreProperties>
</file>