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2"/>
  </p:notesMasterIdLst>
  <p:sldIdLst>
    <p:sldId id="256" r:id="rId2"/>
    <p:sldId id="275" r:id="rId3"/>
    <p:sldId id="262" r:id="rId4"/>
    <p:sldId id="274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6" r:id="rId13"/>
    <p:sldId id="270" r:id="rId14"/>
    <p:sldId id="271" r:id="rId15"/>
    <p:sldId id="278" r:id="rId16"/>
    <p:sldId id="286" r:id="rId17"/>
    <p:sldId id="299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300" r:id="rId31"/>
    <p:sldId id="329" r:id="rId32"/>
    <p:sldId id="330" r:id="rId33"/>
    <p:sldId id="352" r:id="rId34"/>
    <p:sldId id="373" r:id="rId35"/>
    <p:sldId id="331" r:id="rId36"/>
    <p:sldId id="414" r:id="rId37"/>
    <p:sldId id="351" r:id="rId38"/>
    <p:sldId id="416" r:id="rId39"/>
    <p:sldId id="418" r:id="rId40"/>
    <p:sldId id="356" r:id="rId41"/>
    <p:sldId id="345" r:id="rId42"/>
    <p:sldId id="337" r:id="rId43"/>
    <p:sldId id="415" r:id="rId44"/>
    <p:sldId id="339" r:id="rId45"/>
    <p:sldId id="391" r:id="rId46"/>
    <p:sldId id="392" r:id="rId47"/>
    <p:sldId id="393" r:id="rId48"/>
    <p:sldId id="340" r:id="rId49"/>
    <p:sldId id="341" r:id="rId50"/>
    <p:sldId id="394" r:id="rId51"/>
    <p:sldId id="395" r:id="rId52"/>
    <p:sldId id="1583" r:id="rId53"/>
    <p:sldId id="1582" r:id="rId54"/>
    <p:sldId id="280" r:id="rId55"/>
    <p:sldId id="282" r:id="rId56"/>
    <p:sldId id="285" r:id="rId57"/>
    <p:sldId id="279" r:id="rId58"/>
    <p:sldId id="283" r:id="rId59"/>
    <p:sldId id="284" r:id="rId60"/>
    <p:sldId id="273" r:id="rId6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63" roundtripDataSignature="AMtx7mg4kg7IcziTWnnabnAqeT9fmQqL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0" name="Google Shape;21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2" name="Google Shape;4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3" name="Google Shape;51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9" name="Google Shape;5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2" name="Google Shape;3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2" name="Google Shape;3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73692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2" name="Google Shape;3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2" name="Google Shape;41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2" name="Google Shape;43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2" name="Google Shape;4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2" name="Google Shape;4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66FF"/>
              </a:buClr>
              <a:buSzPts val="3200"/>
              <a:buFont typeface="Arial"/>
              <a:buAutoNum type="arabicPeriod"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and Content">
  <p:cSld name="10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8610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66FF"/>
              </a:buClr>
              <a:buSzPts val="3200"/>
              <a:buChar char="─"/>
              <a:defRPr sz="3200"/>
            </a:lvl1pPr>
            <a:lvl2pPr marL="914400" lvl="1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66FF"/>
              </a:buClr>
              <a:buSzPts val="3200"/>
              <a:buChar char="+"/>
              <a:defRPr sz="3200"/>
            </a:lvl2pPr>
            <a:lvl3pPr marL="1371600" lvl="2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66FF"/>
              </a:buClr>
              <a:buSzPts val="3200"/>
              <a:buFont typeface="Arial"/>
              <a:buChar char="•"/>
              <a:defRPr sz="3200"/>
            </a:lvl3pPr>
            <a:lvl4pPr marL="1828800" lvl="3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sz="2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body" idx="2"/>
          </p:nvPr>
        </p:nvSpPr>
        <p:spPr>
          <a:xfrm>
            <a:off x="9220200" y="1600200"/>
            <a:ext cx="23622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335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body" idx="2"/>
          </p:nvPr>
        </p:nvSpPr>
        <p:spPr>
          <a:xfrm>
            <a:off x="609600" y="5134896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  <a:defRPr sz="28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  <a:defRPr sz="28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FF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>
            <a:off x="6197600" y="1066801"/>
            <a:ext cx="5994400" cy="50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body" idx="2"/>
          </p:nvPr>
        </p:nvSpPr>
        <p:spPr>
          <a:xfrm>
            <a:off x="6197600" y="76202"/>
            <a:ext cx="5994400" cy="8381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>
  <p:cSld name="4_Two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0"/>
          <p:cNvSpPr txBox="1">
            <a:spLocks noGrp="1"/>
          </p:cNvSpPr>
          <p:nvPr>
            <p:ph type="body" idx="1"/>
          </p:nvPr>
        </p:nvSpPr>
        <p:spPr>
          <a:xfrm>
            <a:off x="6197600" y="1066801"/>
            <a:ext cx="3022600" cy="50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86" name="Google Shape;86;p3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30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30"/>
          <p:cNvSpPr txBox="1">
            <a:spLocks noGrp="1"/>
          </p:cNvSpPr>
          <p:nvPr>
            <p:ph type="body" idx="2"/>
          </p:nvPr>
        </p:nvSpPr>
        <p:spPr>
          <a:xfrm>
            <a:off x="6197600" y="76202"/>
            <a:ext cx="5994400" cy="8381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89" name="Google Shape;89;p30"/>
          <p:cNvSpPr txBox="1">
            <a:spLocks noGrp="1"/>
          </p:cNvSpPr>
          <p:nvPr>
            <p:ph type="body" idx="3"/>
          </p:nvPr>
        </p:nvSpPr>
        <p:spPr>
          <a:xfrm>
            <a:off x="9239864" y="1066800"/>
            <a:ext cx="2952136" cy="50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wo Content">
  <p:cSld name="3_Two Conte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1"/>
          <p:cNvSpPr txBox="1">
            <a:spLocks noGrp="1"/>
          </p:cNvSpPr>
          <p:nvPr>
            <p:ph type="body" idx="1"/>
          </p:nvPr>
        </p:nvSpPr>
        <p:spPr>
          <a:xfrm>
            <a:off x="6197600" y="685800"/>
            <a:ext cx="5994400" cy="54403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92" name="Google Shape;92;p3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31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wo Content">
  <p:cSld name="2_Two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"/>
          <p:cNvSpPr txBox="1">
            <a:spLocks noGrp="1"/>
          </p:cNvSpPr>
          <p:nvPr>
            <p:ph type="body" idx="1"/>
          </p:nvPr>
        </p:nvSpPr>
        <p:spPr>
          <a:xfrm>
            <a:off x="6197600" y="0"/>
            <a:ext cx="59944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96" name="Google Shape;96;p3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32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01" name="Google Shape;101;p33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02" name="Google Shape;102;p33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33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wo Content">
  <p:cSld name="5_Two Conten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07" name="Google Shape;107;p34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994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08" name="Google Shape;108;p34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34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wo Content">
  <p:cSld name="6_Two Conten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5"/>
          <p:cNvSpPr txBox="1">
            <a:spLocks noGrp="1"/>
          </p:cNvSpPr>
          <p:nvPr>
            <p:ph type="body" idx="1"/>
          </p:nvPr>
        </p:nvSpPr>
        <p:spPr>
          <a:xfrm>
            <a:off x="0" y="1600201"/>
            <a:ext cx="5994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13" name="Google Shape;113;p35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994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14" name="Google Shape;114;p3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35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  <a:defRPr sz="2800"/>
            </a:lvl2pPr>
            <a:lvl3pPr marL="1371600" lvl="2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Char char="•"/>
              <a:defRPr sz="28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and Content">
  <p:cSld name="8_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6"/>
          <p:cNvSpPr txBox="1">
            <a:spLocks noGrp="1"/>
          </p:cNvSpPr>
          <p:nvPr>
            <p:ph type="body" idx="1"/>
          </p:nvPr>
        </p:nvSpPr>
        <p:spPr>
          <a:xfrm>
            <a:off x="0" y="1600202"/>
            <a:ext cx="3962400" cy="428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66FF"/>
              </a:buClr>
              <a:buSzPts val="3200"/>
              <a:buChar char="─"/>
              <a:defRPr sz="3200"/>
            </a:lvl1pPr>
            <a:lvl2pPr marL="914400" lvl="1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66FF"/>
              </a:buClr>
              <a:buSzPts val="3200"/>
              <a:buChar char="+"/>
              <a:defRPr sz="3200"/>
            </a:lvl2pPr>
            <a:lvl3pPr marL="1371600" lvl="2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Char char="•"/>
              <a:defRPr sz="28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19" name="Google Shape;119;p36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36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36"/>
          <p:cNvSpPr txBox="1">
            <a:spLocks noGrp="1"/>
          </p:cNvSpPr>
          <p:nvPr>
            <p:ph type="body" idx="2"/>
          </p:nvPr>
        </p:nvSpPr>
        <p:spPr>
          <a:xfrm>
            <a:off x="0" y="5887064"/>
            <a:ext cx="12192000" cy="25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FF"/>
              </a:buClr>
              <a:buSzPts val="1600"/>
              <a:buChar char="─"/>
              <a:defRPr sz="16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22" name="Google Shape;122;p36"/>
          <p:cNvSpPr txBox="1">
            <a:spLocks noGrp="1"/>
          </p:cNvSpPr>
          <p:nvPr>
            <p:ph type="body" idx="3"/>
          </p:nvPr>
        </p:nvSpPr>
        <p:spPr>
          <a:xfrm>
            <a:off x="8229600" y="1600200"/>
            <a:ext cx="3962400" cy="428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66FF"/>
              </a:buClr>
              <a:buSzPts val="3200"/>
              <a:buChar char="─"/>
              <a:defRPr sz="3200"/>
            </a:lvl1pPr>
            <a:lvl2pPr marL="914400" lvl="1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66FF"/>
              </a:buClr>
              <a:buSzPts val="3200"/>
              <a:buChar char="+"/>
              <a:defRPr sz="3200"/>
            </a:lvl2pPr>
            <a:lvl3pPr marL="1371600" lvl="2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Char char="•"/>
              <a:defRPr sz="28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23" name="Google Shape;123;p36"/>
          <p:cNvSpPr txBox="1">
            <a:spLocks noGrp="1"/>
          </p:cNvSpPr>
          <p:nvPr>
            <p:ph type="body" idx="4"/>
          </p:nvPr>
        </p:nvSpPr>
        <p:spPr>
          <a:xfrm>
            <a:off x="4114800" y="1600200"/>
            <a:ext cx="3962400" cy="428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66FF"/>
              </a:buClr>
              <a:buSzPts val="3200"/>
              <a:buChar char="─"/>
              <a:defRPr sz="3200"/>
            </a:lvl1pPr>
            <a:lvl2pPr marL="914400" lvl="1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66FF"/>
              </a:buClr>
              <a:buSzPts val="3200"/>
              <a:buChar char="+"/>
              <a:defRPr sz="3200"/>
            </a:lvl2pPr>
            <a:lvl3pPr marL="1371600" lvl="2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Char char="•"/>
              <a:defRPr sz="28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wo Content">
  <p:cSld name="9_Two Conte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7"/>
          <p:cNvSpPr txBox="1">
            <a:spLocks noGrp="1"/>
          </p:cNvSpPr>
          <p:nvPr>
            <p:ph type="body" idx="1"/>
          </p:nvPr>
        </p:nvSpPr>
        <p:spPr>
          <a:xfrm>
            <a:off x="0" y="1600201"/>
            <a:ext cx="284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27" name="Google Shape;127;p37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37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37"/>
          <p:cNvSpPr txBox="1">
            <a:spLocks noGrp="1"/>
          </p:cNvSpPr>
          <p:nvPr>
            <p:ph type="body" idx="2"/>
          </p:nvPr>
        </p:nvSpPr>
        <p:spPr>
          <a:xfrm>
            <a:off x="3098800" y="1600200"/>
            <a:ext cx="284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30" name="Google Shape;130;p37"/>
          <p:cNvSpPr txBox="1">
            <a:spLocks noGrp="1"/>
          </p:cNvSpPr>
          <p:nvPr>
            <p:ph type="body" idx="3"/>
          </p:nvPr>
        </p:nvSpPr>
        <p:spPr>
          <a:xfrm>
            <a:off x="6210300" y="1600200"/>
            <a:ext cx="284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31" name="Google Shape;131;p37"/>
          <p:cNvSpPr txBox="1">
            <a:spLocks noGrp="1"/>
          </p:cNvSpPr>
          <p:nvPr>
            <p:ph type="body" idx="4"/>
          </p:nvPr>
        </p:nvSpPr>
        <p:spPr>
          <a:xfrm>
            <a:off x="9347200" y="1600200"/>
            <a:ext cx="284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wo Content">
  <p:cSld name="10_Two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8077200" cy="9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66FF"/>
              </a:buClr>
              <a:buSzPts val="3200"/>
              <a:buChar char="─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35" name="Google Shape;135;p38"/>
          <p:cNvSpPr txBox="1">
            <a:spLocks noGrp="1"/>
          </p:cNvSpPr>
          <p:nvPr>
            <p:ph type="body" idx="2"/>
          </p:nvPr>
        </p:nvSpPr>
        <p:spPr>
          <a:xfrm>
            <a:off x="8763000" y="1600201"/>
            <a:ext cx="2819400" cy="9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66FF"/>
              </a:buClr>
              <a:buSzPts val="3200"/>
              <a:buChar char="─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36" name="Google Shape;136;p38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38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p38"/>
          <p:cNvSpPr txBox="1">
            <a:spLocks noGrp="1"/>
          </p:cNvSpPr>
          <p:nvPr>
            <p:ph type="body" idx="3"/>
          </p:nvPr>
        </p:nvSpPr>
        <p:spPr>
          <a:xfrm>
            <a:off x="609600" y="2680855"/>
            <a:ext cx="8077200" cy="90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66FF"/>
              </a:buClr>
              <a:buSzPts val="3200"/>
              <a:buChar char="─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39" name="Google Shape;139;p38"/>
          <p:cNvSpPr txBox="1">
            <a:spLocks noGrp="1"/>
          </p:cNvSpPr>
          <p:nvPr>
            <p:ph type="body" idx="4"/>
          </p:nvPr>
        </p:nvSpPr>
        <p:spPr>
          <a:xfrm>
            <a:off x="8763000" y="2680855"/>
            <a:ext cx="2819400" cy="90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66FF"/>
              </a:buClr>
              <a:buSzPts val="3200"/>
              <a:buChar char="─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40" name="Google Shape;140;p38"/>
          <p:cNvSpPr txBox="1">
            <a:spLocks noGrp="1"/>
          </p:cNvSpPr>
          <p:nvPr>
            <p:ph type="body" idx="5"/>
          </p:nvPr>
        </p:nvSpPr>
        <p:spPr>
          <a:xfrm>
            <a:off x="609600" y="3733801"/>
            <a:ext cx="8077200" cy="9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66FF"/>
              </a:buClr>
              <a:buSzPts val="3200"/>
              <a:buChar char="─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body" idx="6"/>
          </p:nvPr>
        </p:nvSpPr>
        <p:spPr>
          <a:xfrm>
            <a:off x="8763000" y="3733801"/>
            <a:ext cx="2819400" cy="9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66FF"/>
              </a:buClr>
              <a:buSzPts val="3200"/>
              <a:buChar char="─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7"/>
          </p:nvPr>
        </p:nvSpPr>
        <p:spPr>
          <a:xfrm>
            <a:off x="609600" y="4814455"/>
            <a:ext cx="8077200" cy="90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66FF"/>
              </a:buClr>
              <a:buSzPts val="3200"/>
              <a:buChar char="─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body" idx="8"/>
          </p:nvPr>
        </p:nvSpPr>
        <p:spPr>
          <a:xfrm>
            <a:off x="8763000" y="4814455"/>
            <a:ext cx="2819400" cy="90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66FF"/>
              </a:buClr>
              <a:buSzPts val="3200"/>
              <a:buChar char="─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  <a:defRPr sz="2800" b="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147" name="Google Shape;147;p3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148" name="Google Shape;148;p39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  <a:defRPr sz="2800" b="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149" name="Google Shape;149;p39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150" name="Google Shape;150;p3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39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mparison">
  <p:cSld name="2_Compariso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0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  <a:defRPr sz="2800" b="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155" name="Google Shape;155;p40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156" name="Google Shape;156;p40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  <a:defRPr sz="2800" b="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157" name="Google Shape;157;p40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998632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158" name="Google Shape;158;p4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40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41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109728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  <a:defRPr sz="2800" b="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163" name="Google Shape;163;p41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164" name="Google Shape;164;p41"/>
          <p:cNvSpPr txBox="1">
            <a:spLocks noGrp="1"/>
          </p:cNvSpPr>
          <p:nvPr>
            <p:ph type="body" idx="3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165" name="Google Shape;165;p4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Google Shape;166;p41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mparison">
  <p:cSld name="3_Comparison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2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109728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  <a:defRPr sz="2800" b="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170" name="Google Shape;170;p42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171" name="Google Shape;171;p42"/>
          <p:cNvSpPr txBox="1">
            <a:spLocks noGrp="1"/>
          </p:cNvSpPr>
          <p:nvPr>
            <p:ph type="body" idx="3"/>
          </p:nvPr>
        </p:nvSpPr>
        <p:spPr>
          <a:xfrm>
            <a:off x="6193368" y="2174875"/>
            <a:ext cx="5998632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172" name="Google Shape;172;p4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42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omparison">
  <p:cSld name="4_Comparis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43"/>
          <p:cNvSpPr txBox="1">
            <a:spLocks noGrp="1"/>
          </p:cNvSpPr>
          <p:nvPr>
            <p:ph type="body" idx="1"/>
          </p:nvPr>
        </p:nvSpPr>
        <p:spPr>
          <a:xfrm>
            <a:off x="-2114" y="1535113"/>
            <a:ext cx="1219411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  <a:defRPr sz="2800" b="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177" name="Google Shape;177;p43"/>
          <p:cNvSpPr txBox="1">
            <a:spLocks noGrp="1"/>
          </p:cNvSpPr>
          <p:nvPr>
            <p:ph type="body" idx="2"/>
          </p:nvPr>
        </p:nvSpPr>
        <p:spPr>
          <a:xfrm>
            <a:off x="-2114" y="2174875"/>
            <a:ext cx="5998632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178" name="Google Shape;178;p43"/>
          <p:cNvSpPr txBox="1">
            <a:spLocks noGrp="1"/>
          </p:cNvSpPr>
          <p:nvPr>
            <p:ph type="body" idx="3"/>
          </p:nvPr>
        </p:nvSpPr>
        <p:spPr>
          <a:xfrm>
            <a:off x="6193368" y="2174875"/>
            <a:ext cx="5998632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179" name="Google Shape;179;p43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43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4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Google Shape;183;p44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5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45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66FF"/>
              </a:buClr>
              <a:buSzPts val="3200"/>
              <a:buChar char="─"/>
              <a:defRPr sz="3200"/>
            </a:lvl1pPr>
            <a:lvl2pPr marL="914400" lvl="1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66FF"/>
              </a:buClr>
              <a:buSzPts val="3200"/>
              <a:buChar char="+"/>
              <a:defRPr sz="3200"/>
            </a:lvl2pPr>
            <a:lvl3pPr marL="1371600" lvl="2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66FF"/>
              </a:buClr>
              <a:buSzPts val="3200"/>
              <a:buFont typeface="Arial"/>
              <a:buChar char="•"/>
              <a:defRPr sz="3200"/>
            </a:lvl3pPr>
            <a:lvl4pPr marL="1828800" lvl="3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»"/>
              <a:defRPr sz="28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187" name="Google Shape;187;p45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  <a:defRPr sz="28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66F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66F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188" name="Google Shape;188;p4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Google Shape;189;p45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6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6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66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Google Shape;193;p46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66FF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66F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66F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194" name="Google Shape;194;p46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Google Shape;195;p46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47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─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+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99" name="Google Shape;199;p47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Google Shape;200;p47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8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48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─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+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4" name="Google Shape;204;p48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48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9"/>
          <p:cNvSpPr txBox="1">
            <a:spLocks noGrp="1"/>
          </p:cNvSpPr>
          <p:nvPr>
            <p:ph type="body" idx="1"/>
          </p:nvPr>
        </p:nvSpPr>
        <p:spPr>
          <a:xfrm>
            <a:off x="609600" y="228601"/>
            <a:ext cx="10972800" cy="58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  <a:defRPr sz="2800"/>
            </a:lvl2pPr>
            <a:lvl3pPr marL="1371600" lvl="2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Char char="•"/>
              <a:defRPr sz="28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428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2"/>
          </p:nvPr>
        </p:nvSpPr>
        <p:spPr>
          <a:xfrm>
            <a:off x="609600" y="5887064"/>
            <a:ext cx="10972800" cy="25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FF"/>
              </a:buClr>
              <a:buSzPts val="1600"/>
              <a:buChar char="─"/>
              <a:defRPr sz="16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1"/>
          <p:cNvSpPr txBox="1">
            <a:spLocks noGrp="1"/>
          </p:cNvSpPr>
          <p:nvPr>
            <p:ph type="ctrTitle"/>
          </p:nvPr>
        </p:nvSpPr>
        <p:spPr>
          <a:xfrm>
            <a:off x="228600" y="2130426"/>
            <a:ext cx="11811000" cy="3508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51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1"/>
          </p:nvPr>
        </p:nvSpPr>
        <p:spPr>
          <a:xfrm>
            <a:off x="6113252" y="3886200"/>
            <a:ext cx="6078748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AutoNum type="arabicPeriod"/>
              <a:defRPr sz="28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+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2"/>
          </p:nvPr>
        </p:nvSpPr>
        <p:spPr>
          <a:xfrm>
            <a:off x="0" y="3886200"/>
            <a:ext cx="60960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AutoNum type="arabicPeriod"/>
              <a:defRPr sz="28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+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  <a:defRPr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  <a:defRPr sz="2800"/>
            </a:lvl2pPr>
            <a:lvl3pPr marL="1371600" lvl="2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Char char="•"/>
              <a:defRPr sz="28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and Content">
  <p:cSld name="5_Title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428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AutoNum type="arabicPeriod"/>
              <a:defRPr sz="28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AutoNum type="arabicPeriod"/>
              <a:defRPr sz="28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AutoNum type="arabicPeriod"/>
              <a:defRPr sz="24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 sz="20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2"/>
          </p:nvPr>
        </p:nvSpPr>
        <p:spPr>
          <a:xfrm>
            <a:off x="609600" y="5887064"/>
            <a:ext cx="10972800" cy="25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66FF"/>
              </a:buClr>
              <a:buSzPts val="1600"/>
              <a:buChar char="─"/>
              <a:defRPr sz="16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83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  <a:defRPr sz="2800"/>
            </a:lvl2pPr>
            <a:lvl3pPr marL="1371600" lvl="2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Char char="•"/>
              <a:defRPr sz="28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5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66FF"/>
              </a:buClr>
              <a:buSzPts val="3200"/>
              <a:buFont typeface="Arial"/>
              <a:buChar char="─"/>
              <a:defRPr sz="3200" b="0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Char char="+"/>
              <a:defRPr sz="2800" b="0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7"/>
          <p:cNvSpPr txBox="1"/>
          <p:nvPr/>
        </p:nvSpPr>
        <p:spPr>
          <a:xfrm>
            <a:off x="0" y="6248400"/>
            <a:ext cx="1219200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TRƯỜNG ĐẠI HỌC CÔNG NGHỆ THÔNG TIN, KHU PHỐ 6, PHƯỜNG LINH TRUNG, QUẬN THỦ ĐỨC, TP. HỒ CHÍ MINH</a:t>
            </a:r>
            <a:endParaRPr sz="10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7"/>
          <p:cNvSpPr txBox="1"/>
          <p:nvPr/>
        </p:nvSpPr>
        <p:spPr>
          <a:xfrm>
            <a:off x="1422400" y="6520190"/>
            <a:ext cx="93472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[T] 028 3725 2002 101 | [F] 028 3725 2148 | [W] www.uit.edu.vn | [E] info@uit.edu.vn</a:t>
            </a:r>
            <a:endParaRPr sz="1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7"/>
          <p:cNvSpPr txBox="1"/>
          <p:nvPr/>
        </p:nvSpPr>
        <p:spPr>
          <a:xfrm>
            <a:off x="11379200" y="6324600"/>
            <a:ext cx="812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perdatascience.com/pages/machine-learning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"/>
          <p:cNvSpPr txBox="1">
            <a:spLocks noGrp="1"/>
          </p:cNvSpPr>
          <p:nvPr>
            <p:ph type="ctrTitle"/>
          </p:nvPr>
        </p:nvSpPr>
        <p:spPr>
          <a:xfrm>
            <a:off x="299225" y="2130425"/>
            <a:ext cx="115935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66FF"/>
                </a:solidFill>
              </a:rPr>
              <a:t>HỌC KHÔNG GIÁM SÁT</a:t>
            </a:r>
            <a:br>
              <a:rPr lang="en-US">
                <a:solidFill>
                  <a:srgbClr val="0066FF"/>
                </a:solidFill>
              </a:rPr>
            </a:br>
            <a:r>
              <a:rPr lang="en-US"/>
              <a:t>THUẬT TOÁN K – MEAN CLUSTERING</a:t>
            </a:r>
            <a:endParaRPr/>
          </a:p>
        </p:txBody>
      </p:sp>
      <p:sp>
        <p:nvSpPr>
          <p:cNvPr id="214" name="Google Shape;214;p1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indent="-514350" defTabSz="-13871574">
              <a:spcBef>
                <a:spcPts val="0"/>
              </a:spcBef>
              <a:defRPr/>
            </a:pPr>
            <a:r>
              <a:rPr lang="en-US" sz="2800"/>
              <a:t>TS. Nguyễn Tấn Trần Minh Khang</a:t>
            </a:r>
          </a:p>
          <a:p>
            <a:pPr marL="514350" indent="-514350" defTabSz="-13871574">
              <a:spcBef>
                <a:spcPts val="0"/>
              </a:spcBef>
              <a:defRPr/>
            </a:pPr>
            <a:r>
              <a:rPr lang="en-US" sz="2800">
                <a:solidFill>
                  <a:srgbClr val="FF0000"/>
                </a:solidFill>
              </a:rPr>
              <a:t>ThS. Võ Duy Nguyên</a:t>
            </a:r>
          </a:p>
          <a:p>
            <a:pPr marL="514350" indent="-514350" defTabSz="-13871574">
              <a:spcBef>
                <a:spcPts val="0"/>
              </a:spcBef>
              <a:defRPr/>
            </a:pPr>
            <a:r>
              <a:rPr lang="en-US" sz="2800"/>
              <a:t>Cao học. Nguyễn Hoàn Mỹ</a:t>
            </a:r>
          </a:p>
          <a:p>
            <a:pPr marL="514350" indent="-514350" defTabSz="-13871574">
              <a:spcBef>
                <a:spcPts val="0"/>
              </a:spcBef>
              <a:defRPr/>
            </a:pPr>
            <a:r>
              <a:rPr lang="en-US" sz="2800">
                <a:solidFill>
                  <a:srgbClr val="FF0000"/>
                </a:solidFill>
              </a:rPr>
              <a:t>Tình nguyện viên. Lê Ngọc Huy</a:t>
            </a:r>
          </a:p>
          <a:p>
            <a:pPr marL="514350" indent="-514350" defTabSz="-13871574">
              <a:spcBef>
                <a:spcPts val="0"/>
              </a:spcBef>
              <a:defRPr/>
            </a:pPr>
            <a:r>
              <a:rPr lang="en-US" sz="2800"/>
              <a:t>Tình nguyện viên. Cao Bá Kiệt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Ý tưởng thuật toán K-Means</a:t>
            </a:r>
            <a:endParaRPr/>
          </a:p>
        </p:txBody>
      </p:sp>
      <p:sp>
        <p:nvSpPr>
          <p:cNvPr id="475" name="Google Shape;475;p12"/>
          <p:cNvSpPr/>
          <p:nvPr/>
        </p:nvSpPr>
        <p:spPr>
          <a:xfrm>
            <a:off x="3162300" y="4457700"/>
            <a:ext cx="304800" cy="304800"/>
          </a:xfrm>
          <a:prstGeom prst="ellipse">
            <a:avLst/>
          </a:prstGeom>
          <a:solidFill>
            <a:srgbClr val="0000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2"/>
          <p:cNvSpPr/>
          <p:nvPr/>
        </p:nvSpPr>
        <p:spPr>
          <a:xfrm>
            <a:off x="2857500" y="3848100"/>
            <a:ext cx="304800" cy="304800"/>
          </a:xfrm>
          <a:prstGeom prst="ellipse">
            <a:avLst/>
          </a:prstGeom>
          <a:solidFill>
            <a:srgbClr val="0000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2"/>
          <p:cNvSpPr/>
          <p:nvPr/>
        </p:nvSpPr>
        <p:spPr>
          <a:xfrm>
            <a:off x="3619500" y="3543300"/>
            <a:ext cx="304800" cy="304800"/>
          </a:xfrm>
          <a:prstGeom prst="ellipse">
            <a:avLst/>
          </a:prstGeom>
          <a:solidFill>
            <a:srgbClr val="0000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2"/>
          <p:cNvSpPr/>
          <p:nvPr/>
        </p:nvSpPr>
        <p:spPr>
          <a:xfrm>
            <a:off x="8953500" y="2705100"/>
            <a:ext cx="304800" cy="304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2"/>
          <p:cNvSpPr/>
          <p:nvPr/>
        </p:nvSpPr>
        <p:spPr>
          <a:xfrm>
            <a:off x="5600700" y="2095500"/>
            <a:ext cx="304800" cy="304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12"/>
          <p:cNvSpPr/>
          <p:nvPr/>
        </p:nvSpPr>
        <p:spPr>
          <a:xfrm>
            <a:off x="6591300" y="2171700"/>
            <a:ext cx="304800" cy="304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2"/>
          <p:cNvSpPr/>
          <p:nvPr/>
        </p:nvSpPr>
        <p:spPr>
          <a:xfrm>
            <a:off x="5676900" y="2857500"/>
            <a:ext cx="304800" cy="304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12"/>
          <p:cNvSpPr/>
          <p:nvPr/>
        </p:nvSpPr>
        <p:spPr>
          <a:xfrm>
            <a:off x="4610100" y="2857500"/>
            <a:ext cx="304800" cy="304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2"/>
          <p:cNvSpPr/>
          <p:nvPr/>
        </p:nvSpPr>
        <p:spPr>
          <a:xfrm>
            <a:off x="9029700" y="3543300"/>
            <a:ext cx="304800" cy="304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2"/>
          <p:cNvSpPr/>
          <p:nvPr/>
        </p:nvSpPr>
        <p:spPr>
          <a:xfrm>
            <a:off x="7581900" y="2857500"/>
            <a:ext cx="304800" cy="304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2"/>
          <p:cNvSpPr/>
          <p:nvPr/>
        </p:nvSpPr>
        <p:spPr>
          <a:xfrm>
            <a:off x="3162300" y="4229100"/>
            <a:ext cx="304800" cy="304800"/>
          </a:xfrm>
          <a:prstGeom prst="ellipse">
            <a:avLst/>
          </a:prstGeom>
          <a:solidFill>
            <a:srgbClr val="0000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2"/>
          <p:cNvSpPr/>
          <p:nvPr/>
        </p:nvSpPr>
        <p:spPr>
          <a:xfrm>
            <a:off x="7962900" y="3467100"/>
            <a:ext cx="304800" cy="304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2"/>
          <p:cNvSpPr/>
          <p:nvPr/>
        </p:nvSpPr>
        <p:spPr>
          <a:xfrm>
            <a:off x="3390900" y="4076700"/>
            <a:ext cx="228600" cy="228600"/>
          </a:xfrm>
          <a:prstGeom prst="rect">
            <a:avLst/>
          </a:prstGeom>
          <a:solidFill>
            <a:srgbClr val="0000CC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2"/>
          <p:cNvSpPr/>
          <p:nvPr/>
        </p:nvSpPr>
        <p:spPr>
          <a:xfrm>
            <a:off x="5600700" y="25527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2"/>
          <p:cNvSpPr/>
          <p:nvPr/>
        </p:nvSpPr>
        <p:spPr>
          <a:xfrm>
            <a:off x="8496300" y="3086100"/>
            <a:ext cx="228600" cy="228600"/>
          </a:xfrm>
          <a:prstGeom prst="rect">
            <a:avLst/>
          </a:prstGeom>
          <a:solidFill>
            <a:srgbClr val="CC00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Ý tưởng thuật toán K-Means</a:t>
            </a:r>
            <a:endParaRPr/>
          </a:p>
        </p:txBody>
      </p:sp>
      <p:sp>
        <p:nvSpPr>
          <p:cNvPr id="495" name="Google Shape;495;p13"/>
          <p:cNvSpPr txBox="1"/>
          <p:nvPr/>
        </p:nvSpPr>
        <p:spPr>
          <a:xfrm>
            <a:off x="4419600" y="4731544"/>
            <a:ext cx="5105400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changes:  Done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3"/>
          <p:cNvSpPr/>
          <p:nvPr/>
        </p:nvSpPr>
        <p:spPr>
          <a:xfrm>
            <a:off x="3162300" y="4457700"/>
            <a:ext cx="304800" cy="304800"/>
          </a:xfrm>
          <a:prstGeom prst="ellipse">
            <a:avLst/>
          </a:prstGeom>
          <a:solidFill>
            <a:srgbClr val="0000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3"/>
          <p:cNvSpPr/>
          <p:nvPr/>
        </p:nvSpPr>
        <p:spPr>
          <a:xfrm>
            <a:off x="2857500" y="3848100"/>
            <a:ext cx="304800" cy="304800"/>
          </a:xfrm>
          <a:prstGeom prst="ellipse">
            <a:avLst/>
          </a:prstGeom>
          <a:solidFill>
            <a:srgbClr val="0000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3"/>
          <p:cNvSpPr/>
          <p:nvPr/>
        </p:nvSpPr>
        <p:spPr>
          <a:xfrm>
            <a:off x="3619500" y="3543300"/>
            <a:ext cx="304800" cy="304800"/>
          </a:xfrm>
          <a:prstGeom prst="ellipse">
            <a:avLst/>
          </a:prstGeom>
          <a:solidFill>
            <a:srgbClr val="0000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3"/>
          <p:cNvSpPr/>
          <p:nvPr/>
        </p:nvSpPr>
        <p:spPr>
          <a:xfrm>
            <a:off x="8953500" y="2705100"/>
            <a:ext cx="304800" cy="304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13"/>
          <p:cNvSpPr/>
          <p:nvPr/>
        </p:nvSpPr>
        <p:spPr>
          <a:xfrm>
            <a:off x="5600700" y="2095500"/>
            <a:ext cx="304800" cy="304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13"/>
          <p:cNvSpPr/>
          <p:nvPr/>
        </p:nvSpPr>
        <p:spPr>
          <a:xfrm>
            <a:off x="6591300" y="2171700"/>
            <a:ext cx="304800" cy="304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13"/>
          <p:cNvSpPr/>
          <p:nvPr/>
        </p:nvSpPr>
        <p:spPr>
          <a:xfrm>
            <a:off x="5676900" y="2857500"/>
            <a:ext cx="304800" cy="304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3"/>
          <p:cNvSpPr/>
          <p:nvPr/>
        </p:nvSpPr>
        <p:spPr>
          <a:xfrm>
            <a:off x="4610100" y="2857500"/>
            <a:ext cx="304800" cy="304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13"/>
          <p:cNvSpPr/>
          <p:nvPr/>
        </p:nvSpPr>
        <p:spPr>
          <a:xfrm>
            <a:off x="9029700" y="3543300"/>
            <a:ext cx="304800" cy="304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3"/>
          <p:cNvSpPr/>
          <p:nvPr/>
        </p:nvSpPr>
        <p:spPr>
          <a:xfrm>
            <a:off x="7581900" y="2857500"/>
            <a:ext cx="304800" cy="304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3"/>
          <p:cNvSpPr/>
          <p:nvPr/>
        </p:nvSpPr>
        <p:spPr>
          <a:xfrm>
            <a:off x="3162300" y="4229100"/>
            <a:ext cx="304800" cy="304800"/>
          </a:xfrm>
          <a:prstGeom prst="ellipse">
            <a:avLst/>
          </a:prstGeom>
          <a:solidFill>
            <a:srgbClr val="0000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3"/>
          <p:cNvSpPr/>
          <p:nvPr/>
        </p:nvSpPr>
        <p:spPr>
          <a:xfrm>
            <a:off x="7962900" y="3467100"/>
            <a:ext cx="304800" cy="304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13"/>
          <p:cNvSpPr/>
          <p:nvPr/>
        </p:nvSpPr>
        <p:spPr>
          <a:xfrm>
            <a:off x="3390900" y="4076700"/>
            <a:ext cx="228600" cy="228600"/>
          </a:xfrm>
          <a:prstGeom prst="rect">
            <a:avLst/>
          </a:prstGeom>
          <a:solidFill>
            <a:srgbClr val="0000CC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13"/>
          <p:cNvSpPr/>
          <p:nvPr/>
        </p:nvSpPr>
        <p:spPr>
          <a:xfrm>
            <a:off x="5600700" y="25527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3"/>
          <p:cNvSpPr/>
          <p:nvPr/>
        </p:nvSpPr>
        <p:spPr>
          <a:xfrm>
            <a:off x="8496300" y="3086100"/>
            <a:ext cx="228600" cy="228600"/>
          </a:xfrm>
          <a:prstGeom prst="rect">
            <a:avLst/>
          </a:prstGeom>
          <a:solidFill>
            <a:srgbClr val="CC00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62229B-1E38-46AA-A5FB-FE84FDD6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THUẬT TOÁN K-MEANS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662D32-9382-456B-AB5C-332866B73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87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Thuật toán K-Means</a:t>
            </a:r>
            <a:endParaRPr/>
          </a:p>
        </p:txBody>
      </p:sp>
      <p:sp>
        <p:nvSpPr>
          <p:cNvPr id="516" name="Google Shape;516;p1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998" t="-1346" r="-110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─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Thuật toán K-Means</a:t>
            </a:r>
            <a:endParaRPr/>
          </a:p>
        </p:txBody>
      </p:sp>
      <p:sp>
        <p:nvSpPr>
          <p:cNvPr id="522" name="Google Shape;522;p15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428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Bước 1. Chọn K điểm bất kỳ trong training set làm các centroid ban đầu.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─"/>
            </a:pPr>
            <a:r>
              <a:rPr lang="en-US">
                <a:solidFill>
                  <a:srgbClr val="FF0000"/>
                </a:solidFill>
              </a:rPr>
              <a:t>Bước 2. Phân mỗi điểm dữ liệu vào cluster có centroid gần nó nhất.</a:t>
            </a:r>
            <a:endParaRPr>
              <a:solidFill>
                <a:srgbClr val="FF0000"/>
              </a:solidFill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Bước 3. Nếu việc phân nhóm dữ liệu vào từng cluster ở bước 2 không thay đổi so với vòng lặp trước nó thì ta dừng thuật toán. 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─"/>
            </a:pPr>
            <a:r>
              <a:rPr lang="en-US">
                <a:solidFill>
                  <a:srgbClr val="FF0000"/>
                </a:solidFill>
              </a:rPr>
              <a:t>Bước 4. Cập nhật centroid cho từng cluster bằng cách lấy trung bình cộng của tất các các điểm dữ liệu đã được gán vào cluster đó sau bước 2. </a:t>
            </a:r>
            <a:endParaRPr>
              <a:solidFill>
                <a:srgbClr val="FF0000"/>
              </a:solidFill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</a:pPr>
            <a:r>
              <a:rPr lang="en-US"/>
              <a:t>Bước 5. Quay lại bước 2.</a:t>
            </a:r>
            <a:endParaRPr/>
          </a:p>
        </p:txBody>
      </p:sp>
      <p:sp>
        <p:nvSpPr>
          <p:cNvPr id="523" name="Google Shape;523;p15"/>
          <p:cNvSpPr txBox="1">
            <a:spLocks noGrp="1"/>
          </p:cNvSpPr>
          <p:nvPr>
            <p:ph type="body" idx="2"/>
          </p:nvPr>
        </p:nvSpPr>
        <p:spPr>
          <a:xfrm>
            <a:off x="609600" y="5887064"/>
            <a:ext cx="10972800" cy="25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1600"/>
              <a:buChar char="─"/>
            </a:pPr>
            <a:r>
              <a:rPr lang="en-US"/>
              <a:t>Vũ Hữu Tiệp, Machine Learning Cơ Bản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62229B-1E38-46AA-A5FB-FE84FDD6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MINH HỌA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662D32-9382-456B-AB5C-332866B73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23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62229B-1E38-46AA-A5FB-FE84FDD6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minh họa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55164-3294-4519-9B52-A1AB49C4C52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D757190B-DB52-40F9-99F2-F0E03F9C6A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9582449"/>
                  </p:ext>
                </p:extLst>
              </p:nvPr>
            </p:nvGraphicFramePr>
            <p:xfrm>
              <a:off x="2032000" y="1579711"/>
              <a:ext cx="8127999" cy="41452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59767010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53225084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71529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Quan sát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17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9995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4608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339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7.0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3108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23288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9537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095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D757190B-DB52-40F9-99F2-F0E03F9C6A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9582449"/>
                  </p:ext>
                </p:extLst>
              </p:nvPr>
            </p:nvGraphicFramePr>
            <p:xfrm>
              <a:off x="2032000" y="1579711"/>
              <a:ext cx="8127999" cy="41452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59767010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53225084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71529000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Quan sát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50" t="-11765" r="-101126" b="-7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11765" r="-899" b="-7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1764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5" t="-111765" r="-200674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50" t="-111765" r="-101126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111765" r="-899" b="-6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999537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5" t="-211765" r="-200674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50" t="-211765" r="-101126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211765" r="-899" b="-5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60882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5" t="-308140" r="-200674" b="-397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50" t="-308140" r="-101126" b="-397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308140" r="-899" b="-3976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33919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5" t="-412941" r="-200674" b="-3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50" t="-412941" r="-101126" b="-3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412941" r="-899" b="-3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31089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5" t="-512941" r="-200674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50" t="-512941" r="-101126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512941" r="-899" b="-2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28879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5" t="-612941" r="-200674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50" t="-612941" r="-101126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612941" r="-899" b="-1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953783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5" t="-712941" r="-200674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50" t="-712941" r="-101126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712941" r="-899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095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63567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62229B-1E38-46AA-A5FB-FE84FDD6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minh họa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55164-3294-4519-9B52-A1AB49C4C52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E6FA8-9ECA-4420-B658-A9354533A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62" y="1414462"/>
            <a:ext cx="55530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77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62229B-1E38-46AA-A5FB-FE84FDD6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minh họa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55164-3294-4519-9B52-A1AB49C4C52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91AB3D2F-90F0-4A29-ABB7-31867C5957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1006783"/>
                  </p:ext>
                </p:extLst>
              </p:nvPr>
            </p:nvGraphicFramePr>
            <p:xfrm>
              <a:off x="1366982" y="2105121"/>
              <a:ext cx="9735129" cy="15544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26044">
                      <a:extLst>
                        <a:ext uri="{9D8B030D-6E8A-4147-A177-3AD203B41FA5}">
                          <a16:colId xmlns:a16="http://schemas.microsoft.com/office/drawing/2014/main" val="3502675118"/>
                        </a:ext>
                      </a:extLst>
                    </a:gridCol>
                    <a:gridCol w="1144155">
                      <a:extLst>
                        <a:ext uri="{9D8B030D-6E8A-4147-A177-3AD203B41FA5}">
                          <a16:colId xmlns:a16="http://schemas.microsoft.com/office/drawing/2014/main" val="3089653872"/>
                        </a:ext>
                      </a:extLst>
                    </a:gridCol>
                    <a:gridCol w="1144155">
                      <a:extLst>
                        <a:ext uri="{9D8B030D-6E8A-4147-A177-3AD203B41FA5}">
                          <a16:colId xmlns:a16="http://schemas.microsoft.com/office/drawing/2014/main" val="2376891036"/>
                        </a:ext>
                      </a:extLst>
                    </a:gridCol>
                    <a:gridCol w="1144155">
                      <a:extLst>
                        <a:ext uri="{9D8B030D-6E8A-4147-A177-3AD203B41FA5}">
                          <a16:colId xmlns:a16="http://schemas.microsoft.com/office/drawing/2014/main" val="3188205616"/>
                        </a:ext>
                      </a:extLst>
                    </a:gridCol>
                    <a:gridCol w="1144155">
                      <a:extLst>
                        <a:ext uri="{9D8B030D-6E8A-4147-A177-3AD203B41FA5}">
                          <a16:colId xmlns:a16="http://schemas.microsoft.com/office/drawing/2014/main" val="3824966037"/>
                        </a:ext>
                      </a:extLst>
                    </a:gridCol>
                    <a:gridCol w="1144155">
                      <a:extLst>
                        <a:ext uri="{9D8B030D-6E8A-4147-A177-3AD203B41FA5}">
                          <a16:colId xmlns:a16="http://schemas.microsoft.com/office/drawing/2014/main" val="1024485174"/>
                        </a:ext>
                      </a:extLst>
                    </a:gridCol>
                    <a:gridCol w="1144155">
                      <a:extLst>
                        <a:ext uri="{9D8B030D-6E8A-4147-A177-3AD203B41FA5}">
                          <a16:colId xmlns:a16="http://schemas.microsoft.com/office/drawing/2014/main" val="3745212881"/>
                        </a:ext>
                      </a:extLst>
                    </a:gridCol>
                    <a:gridCol w="1144155">
                      <a:extLst>
                        <a:ext uri="{9D8B030D-6E8A-4147-A177-3AD203B41FA5}">
                          <a16:colId xmlns:a16="http://schemas.microsoft.com/office/drawing/2014/main" val="39626598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Quan sát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57832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00504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7.0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6609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91AB3D2F-90F0-4A29-ABB7-31867C5957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1006783"/>
                  </p:ext>
                </p:extLst>
              </p:nvPr>
            </p:nvGraphicFramePr>
            <p:xfrm>
              <a:off x="1366982" y="2105121"/>
              <a:ext cx="9735129" cy="15544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26044">
                      <a:extLst>
                        <a:ext uri="{9D8B030D-6E8A-4147-A177-3AD203B41FA5}">
                          <a16:colId xmlns:a16="http://schemas.microsoft.com/office/drawing/2014/main" val="3502675118"/>
                        </a:ext>
                      </a:extLst>
                    </a:gridCol>
                    <a:gridCol w="1144155">
                      <a:extLst>
                        <a:ext uri="{9D8B030D-6E8A-4147-A177-3AD203B41FA5}">
                          <a16:colId xmlns:a16="http://schemas.microsoft.com/office/drawing/2014/main" val="3089653872"/>
                        </a:ext>
                      </a:extLst>
                    </a:gridCol>
                    <a:gridCol w="1144155">
                      <a:extLst>
                        <a:ext uri="{9D8B030D-6E8A-4147-A177-3AD203B41FA5}">
                          <a16:colId xmlns:a16="http://schemas.microsoft.com/office/drawing/2014/main" val="2376891036"/>
                        </a:ext>
                      </a:extLst>
                    </a:gridCol>
                    <a:gridCol w="1144155">
                      <a:extLst>
                        <a:ext uri="{9D8B030D-6E8A-4147-A177-3AD203B41FA5}">
                          <a16:colId xmlns:a16="http://schemas.microsoft.com/office/drawing/2014/main" val="3188205616"/>
                        </a:ext>
                      </a:extLst>
                    </a:gridCol>
                    <a:gridCol w="1144155">
                      <a:extLst>
                        <a:ext uri="{9D8B030D-6E8A-4147-A177-3AD203B41FA5}">
                          <a16:colId xmlns:a16="http://schemas.microsoft.com/office/drawing/2014/main" val="3824966037"/>
                        </a:ext>
                      </a:extLst>
                    </a:gridCol>
                    <a:gridCol w="1144155">
                      <a:extLst>
                        <a:ext uri="{9D8B030D-6E8A-4147-A177-3AD203B41FA5}">
                          <a16:colId xmlns:a16="http://schemas.microsoft.com/office/drawing/2014/main" val="1024485174"/>
                        </a:ext>
                      </a:extLst>
                    </a:gridCol>
                    <a:gridCol w="1144155">
                      <a:extLst>
                        <a:ext uri="{9D8B030D-6E8A-4147-A177-3AD203B41FA5}">
                          <a16:colId xmlns:a16="http://schemas.microsoft.com/office/drawing/2014/main" val="3745212881"/>
                        </a:ext>
                      </a:extLst>
                    </a:gridCol>
                    <a:gridCol w="1144155">
                      <a:extLst>
                        <a:ext uri="{9D8B030D-6E8A-4147-A177-3AD203B41FA5}">
                          <a16:colId xmlns:a16="http://schemas.microsoft.com/office/drawing/2014/main" val="3962659828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Quan sát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1064" t="-11765" r="-601596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1064" t="-11765" r="-501596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1064" t="-11765" r="-401596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1064" t="-11765" r="-301596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4011" t="-11765" r="-203209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0532" t="-11765" r="-102128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50532" t="-11765" r="-2128" b="-2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8328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3" t="-110465" r="-466078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1064" t="-110465" r="-601596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1064" t="-110465" r="-501596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1064" t="-110465" r="-401596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1064" t="-110465" r="-301596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4011" t="-110465" r="-203209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0532" t="-110465" r="-102128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50532" t="-110465" r="-2128" b="-1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050461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3" t="-212941" r="-466078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1064" t="-212941" r="-601596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1064" t="-212941" r="-501596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1064" t="-212941" r="-401596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1064" t="-212941" r="-301596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4011" t="-212941" r="-203209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0532" t="-212941" r="-102128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50532" t="-212941" r="-2128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66094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96752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62229B-1E38-46AA-A5FB-FE84FDD6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minh họa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55164-3294-4519-9B52-A1AB49C4C52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91AB3D2F-90F0-4A29-ABB7-31867C5957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7211890"/>
                  </p:ext>
                </p:extLst>
              </p:nvPr>
            </p:nvGraphicFramePr>
            <p:xfrm>
              <a:off x="1366982" y="2105121"/>
              <a:ext cx="9735129" cy="15544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26044">
                      <a:extLst>
                        <a:ext uri="{9D8B030D-6E8A-4147-A177-3AD203B41FA5}">
                          <a16:colId xmlns:a16="http://schemas.microsoft.com/office/drawing/2014/main" val="3502675118"/>
                        </a:ext>
                      </a:extLst>
                    </a:gridCol>
                    <a:gridCol w="1144155">
                      <a:extLst>
                        <a:ext uri="{9D8B030D-6E8A-4147-A177-3AD203B41FA5}">
                          <a16:colId xmlns:a16="http://schemas.microsoft.com/office/drawing/2014/main" val="3089653872"/>
                        </a:ext>
                      </a:extLst>
                    </a:gridCol>
                    <a:gridCol w="1144155">
                      <a:extLst>
                        <a:ext uri="{9D8B030D-6E8A-4147-A177-3AD203B41FA5}">
                          <a16:colId xmlns:a16="http://schemas.microsoft.com/office/drawing/2014/main" val="2376891036"/>
                        </a:ext>
                      </a:extLst>
                    </a:gridCol>
                    <a:gridCol w="1144155">
                      <a:extLst>
                        <a:ext uri="{9D8B030D-6E8A-4147-A177-3AD203B41FA5}">
                          <a16:colId xmlns:a16="http://schemas.microsoft.com/office/drawing/2014/main" val="3188205616"/>
                        </a:ext>
                      </a:extLst>
                    </a:gridCol>
                    <a:gridCol w="1144155">
                      <a:extLst>
                        <a:ext uri="{9D8B030D-6E8A-4147-A177-3AD203B41FA5}">
                          <a16:colId xmlns:a16="http://schemas.microsoft.com/office/drawing/2014/main" val="3824966037"/>
                        </a:ext>
                      </a:extLst>
                    </a:gridCol>
                    <a:gridCol w="1144155">
                      <a:extLst>
                        <a:ext uri="{9D8B030D-6E8A-4147-A177-3AD203B41FA5}">
                          <a16:colId xmlns:a16="http://schemas.microsoft.com/office/drawing/2014/main" val="1024485174"/>
                        </a:ext>
                      </a:extLst>
                    </a:gridCol>
                    <a:gridCol w="1144155">
                      <a:extLst>
                        <a:ext uri="{9D8B030D-6E8A-4147-A177-3AD203B41FA5}">
                          <a16:colId xmlns:a16="http://schemas.microsoft.com/office/drawing/2014/main" val="3745212881"/>
                        </a:ext>
                      </a:extLst>
                    </a:gridCol>
                    <a:gridCol w="1144155">
                      <a:extLst>
                        <a:ext uri="{9D8B030D-6E8A-4147-A177-3AD203B41FA5}">
                          <a16:colId xmlns:a16="http://schemas.microsoft.com/office/drawing/2014/main" val="39626598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Quan sát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57832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00504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7.0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6609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91AB3D2F-90F0-4A29-ABB7-31867C5957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7211890"/>
                  </p:ext>
                </p:extLst>
              </p:nvPr>
            </p:nvGraphicFramePr>
            <p:xfrm>
              <a:off x="1366982" y="2105121"/>
              <a:ext cx="9735129" cy="15544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26044">
                      <a:extLst>
                        <a:ext uri="{9D8B030D-6E8A-4147-A177-3AD203B41FA5}">
                          <a16:colId xmlns:a16="http://schemas.microsoft.com/office/drawing/2014/main" val="3502675118"/>
                        </a:ext>
                      </a:extLst>
                    </a:gridCol>
                    <a:gridCol w="1144155">
                      <a:extLst>
                        <a:ext uri="{9D8B030D-6E8A-4147-A177-3AD203B41FA5}">
                          <a16:colId xmlns:a16="http://schemas.microsoft.com/office/drawing/2014/main" val="3089653872"/>
                        </a:ext>
                      </a:extLst>
                    </a:gridCol>
                    <a:gridCol w="1144155">
                      <a:extLst>
                        <a:ext uri="{9D8B030D-6E8A-4147-A177-3AD203B41FA5}">
                          <a16:colId xmlns:a16="http://schemas.microsoft.com/office/drawing/2014/main" val="2376891036"/>
                        </a:ext>
                      </a:extLst>
                    </a:gridCol>
                    <a:gridCol w="1144155">
                      <a:extLst>
                        <a:ext uri="{9D8B030D-6E8A-4147-A177-3AD203B41FA5}">
                          <a16:colId xmlns:a16="http://schemas.microsoft.com/office/drawing/2014/main" val="3188205616"/>
                        </a:ext>
                      </a:extLst>
                    </a:gridCol>
                    <a:gridCol w="1144155">
                      <a:extLst>
                        <a:ext uri="{9D8B030D-6E8A-4147-A177-3AD203B41FA5}">
                          <a16:colId xmlns:a16="http://schemas.microsoft.com/office/drawing/2014/main" val="3824966037"/>
                        </a:ext>
                      </a:extLst>
                    </a:gridCol>
                    <a:gridCol w="1144155">
                      <a:extLst>
                        <a:ext uri="{9D8B030D-6E8A-4147-A177-3AD203B41FA5}">
                          <a16:colId xmlns:a16="http://schemas.microsoft.com/office/drawing/2014/main" val="1024485174"/>
                        </a:ext>
                      </a:extLst>
                    </a:gridCol>
                    <a:gridCol w="1144155">
                      <a:extLst>
                        <a:ext uri="{9D8B030D-6E8A-4147-A177-3AD203B41FA5}">
                          <a16:colId xmlns:a16="http://schemas.microsoft.com/office/drawing/2014/main" val="3745212881"/>
                        </a:ext>
                      </a:extLst>
                    </a:gridCol>
                    <a:gridCol w="1144155">
                      <a:extLst>
                        <a:ext uri="{9D8B030D-6E8A-4147-A177-3AD203B41FA5}">
                          <a16:colId xmlns:a16="http://schemas.microsoft.com/office/drawing/2014/main" val="3962659828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Quan sát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1064" t="-11765" r="-601596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1064" t="-11765" r="-501596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1064" t="-11765" r="-401596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1064" t="-11765" r="-301596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4011" t="-11765" r="-203209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0532" t="-11765" r="-102128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50532" t="-11765" r="-2128" b="-2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8328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3" t="-110465" r="-466078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1064" t="-110465" r="-601596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1064" t="-110465" r="-501596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1064" t="-110465" r="-401596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1064" t="-110465" r="-301596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4011" t="-110465" r="-203209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0532" t="-110465" r="-102128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50532" t="-110465" r="-2128" b="-1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050461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3" t="-212941" r="-466078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1064" t="-212941" r="-601596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1064" t="-212941" r="-501596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1064" t="-212941" r="-401596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1064" t="-212941" r="-301596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4011" t="-212941" r="-203209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0532" t="-212941" r="-102128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50532" t="-212941" r="-2128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66094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334CB5A-3EDC-47E4-A5C0-2D7DAE8A26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625788"/>
                  </p:ext>
                </p:extLst>
              </p:nvPr>
            </p:nvGraphicFramePr>
            <p:xfrm>
              <a:off x="2170546" y="4072466"/>
              <a:ext cx="8127999" cy="15544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03615529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74068239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696425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Centroid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19907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2155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7.0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28626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9334CB5A-3EDC-47E4-A5C0-2D7DAE8A26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625788"/>
                  </p:ext>
                </p:extLst>
              </p:nvPr>
            </p:nvGraphicFramePr>
            <p:xfrm>
              <a:off x="2170546" y="4072466"/>
              <a:ext cx="8127999" cy="15544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03615529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74068239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69642549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Centroid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50" t="-11765" r="-101126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1765" r="-899" b="-2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99079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5" t="-110465" r="-200674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50" t="-110465" r="-101126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10465" r="-899" b="-1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215517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5" t="-212941" r="-200674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50" t="-212941" r="-101126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212941" r="-899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28626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3182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62229B-1E38-46AA-A5FB-FE84FDD6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Ý T</a:t>
            </a:r>
            <a:r>
              <a:rPr lang="vi-VN"/>
              <a:t>Ư</a:t>
            </a:r>
            <a:r>
              <a:rPr lang="en-US"/>
              <a:t>ỞNG THUẬT TOÁN K-MEANS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662D32-9382-456B-AB5C-332866B73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9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62229B-1E38-46AA-A5FB-FE84FDD6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minh họa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55164-3294-4519-9B52-A1AB49C4C52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61C356A-4580-44BA-A9AA-8A687F3FA9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9262681"/>
                  </p:ext>
                </p:extLst>
              </p:nvPr>
            </p:nvGraphicFramePr>
            <p:xfrm>
              <a:off x="129309" y="1264611"/>
              <a:ext cx="5911267" cy="1981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139255">
                      <a:extLst>
                        <a:ext uri="{9D8B030D-6E8A-4147-A177-3AD203B41FA5}">
                          <a16:colId xmlns:a16="http://schemas.microsoft.com/office/drawing/2014/main" val="3502675118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089653872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2376891036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188205616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824966037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1024485174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745212881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962659828"/>
                        </a:ext>
                      </a:extLst>
                    </a:gridCol>
                  </a:tblGrid>
                  <a:tr h="449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Quan sát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57832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00504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7.0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6609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61C356A-4580-44BA-A9AA-8A687F3FA9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9262681"/>
                  </p:ext>
                </p:extLst>
              </p:nvPr>
            </p:nvGraphicFramePr>
            <p:xfrm>
              <a:off x="129309" y="1264611"/>
              <a:ext cx="5911267" cy="1981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139255">
                      <a:extLst>
                        <a:ext uri="{9D8B030D-6E8A-4147-A177-3AD203B41FA5}">
                          <a16:colId xmlns:a16="http://schemas.microsoft.com/office/drawing/2014/main" val="3502675118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089653872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2376891036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188205616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824966037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1024485174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745212881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962659828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Quan sát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7857" t="-6452" r="-603571" b="-11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7857" t="-6452" r="-503571" b="-11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7857" t="-6452" r="-403571" b="-11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2072" t="-6452" r="-307207" b="-11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6964" t="-6452" r="-204464" b="-11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6964" t="-6452" r="-104464" b="-11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66964" t="-6452" r="-4464" b="-11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8328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35" t="-191860" r="-421390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7857" t="-191860" r="-603571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7857" t="-191860" r="-503571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7857" t="-191860" r="-403571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2072" t="-191860" r="-307207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6964" t="-191860" r="-204464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6964" t="-191860" r="-104464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66964" t="-191860" r="-4464" b="-1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050461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35" t="-295294" r="-42139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7857" t="-295294" r="-603571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7857" t="-295294" r="-503571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7857" t="-295294" r="-403571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2072" t="-295294" r="-307207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6964" t="-295294" r="-204464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6964" t="-295294" r="-104464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66964" t="-295294" r="-4464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66094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3B85010C-DAEA-4207-AE5A-BEA193D026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9495386"/>
                  </p:ext>
                </p:extLst>
              </p:nvPr>
            </p:nvGraphicFramePr>
            <p:xfrm>
              <a:off x="397164" y="3437466"/>
              <a:ext cx="5181600" cy="15544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27200">
                      <a:extLst>
                        <a:ext uri="{9D8B030D-6E8A-4147-A177-3AD203B41FA5}">
                          <a16:colId xmlns:a16="http://schemas.microsoft.com/office/drawing/2014/main" val="1036155296"/>
                        </a:ext>
                      </a:extLst>
                    </a:gridCol>
                    <a:gridCol w="1727200">
                      <a:extLst>
                        <a:ext uri="{9D8B030D-6E8A-4147-A177-3AD203B41FA5}">
                          <a16:colId xmlns:a16="http://schemas.microsoft.com/office/drawing/2014/main" val="740682397"/>
                        </a:ext>
                      </a:extLst>
                    </a:gridCol>
                    <a:gridCol w="1727200">
                      <a:extLst>
                        <a:ext uri="{9D8B030D-6E8A-4147-A177-3AD203B41FA5}">
                          <a16:colId xmlns:a16="http://schemas.microsoft.com/office/drawing/2014/main" val="3696425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Centroid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19907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2155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7.0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28626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3B85010C-DAEA-4207-AE5A-BEA193D026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9495386"/>
                  </p:ext>
                </p:extLst>
              </p:nvPr>
            </p:nvGraphicFramePr>
            <p:xfrm>
              <a:off x="397164" y="3437466"/>
              <a:ext cx="5181600" cy="15544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27200">
                      <a:extLst>
                        <a:ext uri="{9D8B030D-6E8A-4147-A177-3AD203B41FA5}">
                          <a16:colId xmlns:a16="http://schemas.microsoft.com/office/drawing/2014/main" val="1036155296"/>
                        </a:ext>
                      </a:extLst>
                    </a:gridCol>
                    <a:gridCol w="1727200">
                      <a:extLst>
                        <a:ext uri="{9D8B030D-6E8A-4147-A177-3AD203B41FA5}">
                          <a16:colId xmlns:a16="http://schemas.microsoft.com/office/drawing/2014/main" val="740682397"/>
                        </a:ext>
                      </a:extLst>
                    </a:gridCol>
                    <a:gridCol w="1727200">
                      <a:extLst>
                        <a:ext uri="{9D8B030D-6E8A-4147-A177-3AD203B41FA5}">
                          <a16:colId xmlns:a16="http://schemas.microsoft.com/office/drawing/2014/main" val="369642549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Centroid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07" t="-11765" r="-101767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1765" r="-1408" b="-2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99079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52" t="-110465" r="-201056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07" t="-110465" r="-101767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10465" r="-1408" b="-1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215517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52" t="-212941" r="-201056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07" t="-212941" r="-101767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212941" r="-1408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28626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6">
                <a:extLst>
                  <a:ext uri="{FF2B5EF4-FFF2-40B4-BE49-F238E27FC236}">
                    <a16:creationId xmlns:a16="http://schemas.microsoft.com/office/drawing/2014/main" id="{9B808FD6-E003-49AD-A25A-37FA9927F6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6470750"/>
                  </p:ext>
                </p:extLst>
              </p:nvPr>
            </p:nvGraphicFramePr>
            <p:xfrm>
              <a:off x="6289961" y="1264611"/>
              <a:ext cx="5810884" cy="41452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27200">
                      <a:extLst>
                        <a:ext uri="{9D8B030D-6E8A-4147-A177-3AD203B41FA5}">
                          <a16:colId xmlns:a16="http://schemas.microsoft.com/office/drawing/2014/main" val="597670106"/>
                        </a:ext>
                      </a:extLst>
                    </a:gridCol>
                    <a:gridCol w="2041842">
                      <a:extLst>
                        <a:ext uri="{9D8B030D-6E8A-4147-A177-3AD203B41FA5}">
                          <a16:colId xmlns:a16="http://schemas.microsoft.com/office/drawing/2014/main" val="1532250846"/>
                        </a:ext>
                      </a:extLst>
                    </a:gridCol>
                    <a:gridCol w="2041842">
                      <a:extLst>
                        <a:ext uri="{9D8B030D-6E8A-4147-A177-3AD203B41FA5}">
                          <a16:colId xmlns:a16="http://schemas.microsoft.com/office/drawing/2014/main" val="171529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Quan sát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Centroid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Centroid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17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7.21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9995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1.12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6.10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4608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3.61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3.61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339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7.21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3108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4.72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2.50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23288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5.31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2.06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9537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4.30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2.92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095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6">
                <a:extLst>
                  <a:ext uri="{FF2B5EF4-FFF2-40B4-BE49-F238E27FC236}">
                    <a16:creationId xmlns:a16="http://schemas.microsoft.com/office/drawing/2014/main" id="{9B808FD6-E003-49AD-A25A-37FA9927F6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6470750"/>
                  </p:ext>
                </p:extLst>
              </p:nvPr>
            </p:nvGraphicFramePr>
            <p:xfrm>
              <a:off x="6289961" y="1264611"/>
              <a:ext cx="5810884" cy="41452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27200">
                      <a:extLst>
                        <a:ext uri="{9D8B030D-6E8A-4147-A177-3AD203B41FA5}">
                          <a16:colId xmlns:a16="http://schemas.microsoft.com/office/drawing/2014/main" val="597670106"/>
                        </a:ext>
                      </a:extLst>
                    </a:gridCol>
                    <a:gridCol w="2041842">
                      <a:extLst>
                        <a:ext uri="{9D8B030D-6E8A-4147-A177-3AD203B41FA5}">
                          <a16:colId xmlns:a16="http://schemas.microsoft.com/office/drawing/2014/main" val="1532250846"/>
                        </a:ext>
                      </a:extLst>
                    </a:gridCol>
                    <a:gridCol w="2041842">
                      <a:extLst>
                        <a:ext uri="{9D8B030D-6E8A-4147-A177-3AD203B41FA5}">
                          <a16:colId xmlns:a16="http://schemas.microsoft.com/office/drawing/2014/main" val="171529000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Quan sát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Centroid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Centroid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1764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2" t="-111765" r="-237676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5075" t="-111765" r="-101493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4524" t="-111765" r="-1190" b="-6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999537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2" t="-211765" r="-237676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5075" t="-211765" r="-101493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4524" t="-211765" r="-1190" b="-5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60882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2" t="-308140" r="-237676" b="-397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5075" t="-308140" r="-101493" b="-397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4524" t="-308140" r="-1190" b="-3976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33919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2" t="-412941" r="-237676" b="-3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5075" t="-412941" r="-101493" b="-3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4524" t="-412941" r="-1190" b="-3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31089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2" t="-512941" r="-237676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5075" t="-512941" r="-10149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4524" t="-512941" r="-1190" b="-2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28879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2" t="-612941" r="-237676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5075" t="-612941" r="-10149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4524" t="-612941" r="-1190" b="-1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953783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2" t="-712941" r="-237676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5075" t="-712941" r="-10149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4524" t="-712941" r="-1190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095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08779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62229B-1E38-46AA-A5FB-FE84FDD6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minh họa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55164-3294-4519-9B52-A1AB49C4C52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61C356A-4580-44BA-A9AA-8A687F3FA9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5750135"/>
                  </p:ext>
                </p:extLst>
              </p:nvPr>
            </p:nvGraphicFramePr>
            <p:xfrm>
              <a:off x="129309" y="1264611"/>
              <a:ext cx="5911267" cy="1981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139255">
                      <a:extLst>
                        <a:ext uri="{9D8B030D-6E8A-4147-A177-3AD203B41FA5}">
                          <a16:colId xmlns:a16="http://schemas.microsoft.com/office/drawing/2014/main" val="3502675118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089653872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2376891036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188205616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824966037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1024485174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745212881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962659828"/>
                        </a:ext>
                      </a:extLst>
                    </a:gridCol>
                  </a:tblGrid>
                  <a:tr h="449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Quan sát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57832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00504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7.0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6609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61C356A-4580-44BA-A9AA-8A687F3FA9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5750135"/>
                  </p:ext>
                </p:extLst>
              </p:nvPr>
            </p:nvGraphicFramePr>
            <p:xfrm>
              <a:off x="129309" y="1264611"/>
              <a:ext cx="5911267" cy="1981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139255">
                      <a:extLst>
                        <a:ext uri="{9D8B030D-6E8A-4147-A177-3AD203B41FA5}">
                          <a16:colId xmlns:a16="http://schemas.microsoft.com/office/drawing/2014/main" val="3502675118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089653872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2376891036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188205616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824966037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1024485174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745212881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962659828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Quan sát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7857" t="-6452" r="-603571" b="-11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7857" t="-6452" r="-503571" b="-11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7857" t="-6452" r="-403571" b="-11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2072" t="-6452" r="-307207" b="-11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6964" t="-6452" r="-204464" b="-11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6964" t="-6452" r="-104464" b="-11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66964" t="-6452" r="-4464" b="-11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8328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35" t="-191860" r="-421390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7857" t="-191860" r="-603571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7857" t="-191860" r="-503571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7857" t="-191860" r="-403571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2072" t="-191860" r="-307207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6964" t="-191860" r="-204464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6964" t="-191860" r="-104464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66964" t="-191860" r="-4464" b="-1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050461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35" t="-295294" r="-42139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7857" t="-295294" r="-603571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7857" t="-295294" r="-503571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7857" t="-295294" r="-403571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2072" t="-295294" r="-307207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6964" t="-295294" r="-204464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6964" t="-295294" r="-104464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66964" t="-295294" r="-4464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66094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3B85010C-DAEA-4207-AE5A-BEA193D026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1360278"/>
                  </p:ext>
                </p:extLst>
              </p:nvPr>
            </p:nvGraphicFramePr>
            <p:xfrm>
              <a:off x="397164" y="3437466"/>
              <a:ext cx="5181600" cy="15544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27200">
                      <a:extLst>
                        <a:ext uri="{9D8B030D-6E8A-4147-A177-3AD203B41FA5}">
                          <a16:colId xmlns:a16="http://schemas.microsoft.com/office/drawing/2014/main" val="1036155296"/>
                        </a:ext>
                      </a:extLst>
                    </a:gridCol>
                    <a:gridCol w="1727200">
                      <a:extLst>
                        <a:ext uri="{9D8B030D-6E8A-4147-A177-3AD203B41FA5}">
                          <a16:colId xmlns:a16="http://schemas.microsoft.com/office/drawing/2014/main" val="740682397"/>
                        </a:ext>
                      </a:extLst>
                    </a:gridCol>
                    <a:gridCol w="1727200">
                      <a:extLst>
                        <a:ext uri="{9D8B030D-6E8A-4147-A177-3AD203B41FA5}">
                          <a16:colId xmlns:a16="http://schemas.microsoft.com/office/drawing/2014/main" val="3696425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Centroid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19907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2155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7.0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28626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3B85010C-DAEA-4207-AE5A-BEA193D026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1360278"/>
                  </p:ext>
                </p:extLst>
              </p:nvPr>
            </p:nvGraphicFramePr>
            <p:xfrm>
              <a:off x="397164" y="3437466"/>
              <a:ext cx="5181600" cy="15544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27200">
                      <a:extLst>
                        <a:ext uri="{9D8B030D-6E8A-4147-A177-3AD203B41FA5}">
                          <a16:colId xmlns:a16="http://schemas.microsoft.com/office/drawing/2014/main" val="1036155296"/>
                        </a:ext>
                      </a:extLst>
                    </a:gridCol>
                    <a:gridCol w="1727200">
                      <a:extLst>
                        <a:ext uri="{9D8B030D-6E8A-4147-A177-3AD203B41FA5}">
                          <a16:colId xmlns:a16="http://schemas.microsoft.com/office/drawing/2014/main" val="740682397"/>
                        </a:ext>
                      </a:extLst>
                    </a:gridCol>
                    <a:gridCol w="1727200">
                      <a:extLst>
                        <a:ext uri="{9D8B030D-6E8A-4147-A177-3AD203B41FA5}">
                          <a16:colId xmlns:a16="http://schemas.microsoft.com/office/drawing/2014/main" val="369642549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Centroid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07" t="-11765" r="-101767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1765" r="-1408" b="-2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99079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52" t="-110465" r="-201056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07" t="-110465" r="-101767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10465" r="-1408" b="-1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215517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52" t="-212941" r="-201056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07" t="-212941" r="-101767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212941" r="-1408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28626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6">
                <a:extLst>
                  <a:ext uri="{FF2B5EF4-FFF2-40B4-BE49-F238E27FC236}">
                    <a16:creationId xmlns:a16="http://schemas.microsoft.com/office/drawing/2014/main" id="{9B808FD6-E003-49AD-A25A-37FA9927F6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397598"/>
                  </p:ext>
                </p:extLst>
              </p:nvPr>
            </p:nvGraphicFramePr>
            <p:xfrm>
              <a:off x="6289961" y="1264611"/>
              <a:ext cx="5810884" cy="41452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27200">
                      <a:extLst>
                        <a:ext uri="{9D8B030D-6E8A-4147-A177-3AD203B41FA5}">
                          <a16:colId xmlns:a16="http://schemas.microsoft.com/office/drawing/2014/main" val="597670106"/>
                        </a:ext>
                      </a:extLst>
                    </a:gridCol>
                    <a:gridCol w="2041842">
                      <a:extLst>
                        <a:ext uri="{9D8B030D-6E8A-4147-A177-3AD203B41FA5}">
                          <a16:colId xmlns:a16="http://schemas.microsoft.com/office/drawing/2014/main" val="1532250846"/>
                        </a:ext>
                      </a:extLst>
                    </a:gridCol>
                    <a:gridCol w="2041842">
                      <a:extLst>
                        <a:ext uri="{9D8B030D-6E8A-4147-A177-3AD203B41FA5}">
                          <a16:colId xmlns:a16="http://schemas.microsoft.com/office/drawing/2014/main" val="171529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Quan sát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Centroid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Centroid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17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7.21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9995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1.12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6.10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4608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3.61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3.61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339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7.21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3108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4.72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2.50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288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5.31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2.06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9537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4.30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2.92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095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6">
                <a:extLst>
                  <a:ext uri="{FF2B5EF4-FFF2-40B4-BE49-F238E27FC236}">
                    <a16:creationId xmlns:a16="http://schemas.microsoft.com/office/drawing/2014/main" id="{9B808FD6-E003-49AD-A25A-37FA9927F6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397598"/>
                  </p:ext>
                </p:extLst>
              </p:nvPr>
            </p:nvGraphicFramePr>
            <p:xfrm>
              <a:off x="6289961" y="1264611"/>
              <a:ext cx="5810884" cy="41452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27200">
                      <a:extLst>
                        <a:ext uri="{9D8B030D-6E8A-4147-A177-3AD203B41FA5}">
                          <a16:colId xmlns:a16="http://schemas.microsoft.com/office/drawing/2014/main" val="597670106"/>
                        </a:ext>
                      </a:extLst>
                    </a:gridCol>
                    <a:gridCol w="2041842">
                      <a:extLst>
                        <a:ext uri="{9D8B030D-6E8A-4147-A177-3AD203B41FA5}">
                          <a16:colId xmlns:a16="http://schemas.microsoft.com/office/drawing/2014/main" val="1532250846"/>
                        </a:ext>
                      </a:extLst>
                    </a:gridCol>
                    <a:gridCol w="2041842">
                      <a:extLst>
                        <a:ext uri="{9D8B030D-6E8A-4147-A177-3AD203B41FA5}">
                          <a16:colId xmlns:a16="http://schemas.microsoft.com/office/drawing/2014/main" val="171529000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Quan sát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Centroid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Centroid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1764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2" t="-111765" r="-237676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5075" t="-111765" r="-101493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4524" t="-111765" r="-1190" b="-6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999537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2" t="-211765" r="-237676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5075" t="-211765" r="-101493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4524" t="-211765" r="-1190" b="-5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60882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2" t="-308140" r="-237676" b="-397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5075" t="-308140" r="-101493" b="-397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4524" t="-308140" r="-1190" b="-3976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33919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2" t="-412941" r="-237676" b="-3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5075" t="-412941" r="-101493" b="-3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4524" t="-412941" r="-1190" b="-3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31089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2" t="-512941" r="-237676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5075" t="-512941" r="-10149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4524" t="-512941" r="-1190" b="-2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28879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2" t="-612941" r="-237676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5075" t="-612941" r="-10149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4524" t="-612941" r="-1190" b="-1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953783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2" t="-712941" r="-237676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5075" t="-712941" r="-10149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4524" t="-712941" r="-1190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095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49955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62229B-1E38-46AA-A5FB-FE84FDD6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minh họa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4BFD8328-7FB7-47D2-B435-21E1810982E3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6225309" y="2184664"/>
                <a:ext cx="5384800" cy="3857918"/>
              </a:xfrm>
            </p:spPr>
            <p:txBody>
              <a:bodyPr/>
              <a:lstStyle/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1.0+1.5+3.0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=1.83</m:t>
                      </m:r>
                    </m:oMath>
                  </m:oMathPara>
                </a14:m>
                <a:endParaRPr lang="en-US"/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1.0+2.0+4.0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=2.33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4BFD8328-7FB7-47D2-B435-21E1810982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6225309" y="2184664"/>
                <a:ext cx="5384800" cy="385791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D757190B-DB52-40F9-99F2-F0E03F9C6A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4865901"/>
                  </p:ext>
                </p:extLst>
              </p:nvPr>
            </p:nvGraphicFramePr>
            <p:xfrm>
              <a:off x="304800" y="1579711"/>
              <a:ext cx="5920509" cy="25908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973503">
                      <a:extLst>
                        <a:ext uri="{9D8B030D-6E8A-4147-A177-3AD203B41FA5}">
                          <a16:colId xmlns:a16="http://schemas.microsoft.com/office/drawing/2014/main" val="597670106"/>
                        </a:ext>
                      </a:extLst>
                    </a:gridCol>
                    <a:gridCol w="1973503">
                      <a:extLst>
                        <a:ext uri="{9D8B030D-6E8A-4147-A177-3AD203B41FA5}">
                          <a16:colId xmlns:a16="http://schemas.microsoft.com/office/drawing/2014/main" val="1532250846"/>
                        </a:ext>
                      </a:extLst>
                    </a:gridCol>
                    <a:gridCol w="1973503">
                      <a:extLst>
                        <a:ext uri="{9D8B030D-6E8A-4147-A177-3AD203B41FA5}">
                          <a16:colId xmlns:a16="http://schemas.microsoft.com/office/drawing/2014/main" val="171529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Quan sát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17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9995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4608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339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𝐶𝑒𝑛𝑡𝑟𝑜𝑖𝑑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1.83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2.33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90015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D757190B-DB52-40F9-99F2-F0E03F9C6A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4865901"/>
                  </p:ext>
                </p:extLst>
              </p:nvPr>
            </p:nvGraphicFramePr>
            <p:xfrm>
              <a:off x="304800" y="1579711"/>
              <a:ext cx="5920509" cy="25908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973503">
                      <a:extLst>
                        <a:ext uri="{9D8B030D-6E8A-4147-A177-3AD203B41FA5}">
                          <a16:colId xmlns:a16="http://schemas.microsoft.com/office/drawing/2014/main" val="597670106"/>
                        </a:ext>
                      </a:extLst>
                    </a:gridCol>
                    <a:gridCol w="1973503">
                      <a:extLst>
                        <a:ext uri="{9D8B030D-6E8A-4147-A177-3AD203B41FA5}">
                          <a16:colId xmlns:a16="http://schemas.microsoft.com/office/drawing/2014/main" val="1532250846"/>
                        </a:ext>
                      </a:extLst>
                    </a:gridCol>
                    <a:gridCol w="1973503">
                      <a:extLst>
                        <a:ext uri="{9D8B030D-6E8A-4147-A177-3AD203B41FA5}">
                          <a16:colId xmlns:a16="http://schemas.microsoft.com/office/drawing/2014/main" val="171529000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Quan sát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617" t="-11765" r="-101235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617" t="-11765" r="-1235" b="-4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1764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17" t="-111765" r="-201235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617" t="-111765" r="-101235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617" t="-111765" r="-1235" b="-3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999537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17" t="-209302" r="-20123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617" t="-209302" r="-10123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617" t="-209302" r="-123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60882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17" t="-312941" r="-201235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617" t="-312941" r="-101235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617" t="-312941" r="-1235" b="-1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33919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17" t="-412941" r="-201235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617" t="-412941" r="-101235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617" t="-412941" r="-1235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0015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99174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62229B-1E38-46AA-A5FB-FE84FDD6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minh họa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D757190B-DB52-40F9-99F2-F0E03F9C6A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6821994"/>
                  </p:ext>
                </p:extLst>
              </p:nvPr>
            </p:nvGraphicFramePr>
            <p:xfrm>
              <a:off x="304800" y="1579711"/>
              <a:ext cx="5920509" cy="31089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973503">
                      <a:extLst>
                        <a:ext uri="{9D8B030D-6E8A-4147-A177-3AD203B41FA5}">
                          <a16:colId xmlns:a16="http://schemas.microsoft.com/office/drawing/2014/main" val="597670106"/>
                        </a:ext>
                      </a:extLst>
                    </a:gridCol>
                    <a:gridCol w="1973503">
                      <a:extLst>
                        <a:ext uri="{9D8B030D-6E8A-4147-A177-3AD203B41FA5}">
                          <a16:colId xmlns:a16="http://schemas.microsoft.com/office/drawing/2014/main" val="1532250846"/>
                        </a:ext>
                      </a:extLst>
                    </a:gridCol>
                    <a:gridCol w="1973503">
                      <a:extLst>
                        <a:ext uri="{9D8B030D-6E8A-4147-A177-3AD203B41FA5}">
                          <a16:colId xmlns:a16="http://schemas.microsoft.com/office/drawing/2014/main" val="171529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Quan sát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17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7.0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9995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4608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339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76537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𝐶𝑒𝑛𝑡𝑟𝑜𝑖𝑑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4.12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5.38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76796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D757190B-DB52-40F9-99F2-F0E03F9C6A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6821994"/>
                  </p:ext>
                </p:extLst>
              </p:nvPr>
            </p:nvGraphicFramePr>
            <p:xfrm>
              <a:off x="304800" y="1579711"/>
              <a:ext cx="5920509" cy="31089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973503">
                      <a:extLst>
                        <a:ext uri="{9D8B030D-6E8A-4147-A177-3AD203B41FA5}">
                          <a16:colId xmlns:a16="http://schemas.microsoft.com/office/drawing/2014/main" val="597670106"/>
                        </a:ext>
                      </a:extLst>
                    </a:gridCol>
                    <a:gridCol w="1973503">
                      <a:extLst>
                        <a:ext uri="{9D8B030D-6E8A-4147-A177-3AD203B41FA5}">
                          <a16:colId xmlns:a16="http://schemas.microsoft.com/office/drawing/2014/main" val="1532250846"/>
                        </a:ext>
                      </a:extLst>
                    </a:gridCol>
                    <a:gridCol w="1973503">
                      <a:extLst>
                        <a:ext uri="{9D8B030D-6E8A-4147-A177-3AD203B41FA5}">
                          <a16:colId xmlns:a16="http://schemas.microsoft.com/office/drawing/2014/main" val="171529000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Quan sát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17" t="-11765" r="-101235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617" t="-11765" r="-1235" b="-5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1764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7" t="-111765" r="-201235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17" t="-111765" r="-101235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617" t="-111765" r="-1235" b="-4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999537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7" t="-209302" r="-201235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17" t="-209302" r="-101235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617" t="-209302" r="-1235" b="-298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60882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7" t="-312941" r="-201235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17" t="-312941" r="-101235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617" t="-312941" r="-1235" b="-2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33919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7" t="-412941" r="-201235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17" t="-412941" r="-101235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617" t="-412941" r="-1235" b="-1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53768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7" t="-512941" r="-201235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17" t="-512941" r="-101235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617" t="-512941" r="-1235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76796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6">
                <a:extLst>
                  <a:ext uri="{FF2B5EF4-FFF2-40B4-BE49-F238E27FC236}">
                    <a16:creationId xmlns:a16="http://schemas.microsoft.com/office/drawing/2014/main" id="{606F1309-5101-46CD-B94F-7E0588697D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5309" y="2184664"/>
                <a:ext cx="5841000" cy="3857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406400" algn="l" rtl="0">
                  <a:lnSpc>
                    <a:spcPct val="100000"/>
                  </a:lnSpc>
                  <a:spcBef>
                    <a:spcPts val="560"/>
                  </a:spcBef>
                  <a:spcAft>
                    <a:spcPts val="0"/>
                  </a:spcAft>
                  <a:buClr>
                    <a:srgbClr val="0066FF"/>
                  </a:buClr>
                  <a:buSzPts val="2800"/>
                  <a:buFont typeface="Arial"/>
                  <a:buChar char="─"/>
                  <a:defRPr sz="2800" b="0" i="0" u="none" strike="noStrike" cap="none">
                    <a:solidFill>
                      <a:srgbClr val="0066FF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0066FF"/>
                  </a:buClr>
                  <a:buSzPts val="2400"/>
                  <a:buFont typeface="Arial"/>
                  <a:buChar char="+"/>
                  <a:defRPr sz="2400" b="0" i="0" u="none" strike="noStrike" cap="none">
                    <a:solidFill>
                      <a:srgbClr val="0066FF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66FF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rgbClr val="0066FF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–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»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»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»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»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»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.0+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.5+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5+3.5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/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.0+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.0+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.0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+4.5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5.38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 Placeholder 6">
                <a:extLst>
                  <a:ext uri="{FF2B5EF4-FFF2-40B4-BE49-F238E27FC236}">
                    <a16:creationId xmlns:a16="http://schemas.microsoft.com/office/drawing/2014/main" id="{606F1309-5101-46CD-B94F-7E0588697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309" y="2184664"/>
                <a:ext cx="5841000" cy="38579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625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62229B-1E38-46AA-A5FB-FE84FDD6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minh họa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55164-3294-4519-9B52-A1AB49C4C52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61C356A-4580-44BA-A9AA-8A687F3FA9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4229124"/>
                  </p:ext>
                </p:extLst>
              </p:nvPr>
            </p:nvGraphicFramePr>
            <p:xfrm>
              <a:off x="129309" y="1264611"/>
              <a:ext cx="5911267" cy="1981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139255">
                      <a:extLst>
                        <a:ext uri="{9D8B030D-6E8A-4147-A177-3AD203B41FA5}">
                          <a16:colId xmlns:a16="http://schemas.microsoft.com/office/drawing/2014/main" val="3502675118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089653872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2376891036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188205616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824966037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1024485174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745212881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962659828"/>
                        </a:ext>
                      </a:extLst>
                    </a:gridCol>
                  </a:tblGrid>
                  <a:tr h="449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Quan sát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57832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00504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7.0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6609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61C356A-4580-44BA-A9AA-8A687F3FA9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4229124"/>
                  </p:ext>
                </p:extLst>
              </p:nvPr>
            </p:nvGraphicFramePr>
            <p:xfrm>
              <a:off x="129309" y="1264611"/>
              <a:ext cx="5911267" cy="1981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139255">
                      <a:extLst>
                        <a:ext uri="{9D8B030D-6E8A-4147-A177-3AD203B41FA5}">
                          <a16:colId xmlns:a16="http://schemas.microsoft.com/office/drawing/2014/main" val="3502675118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089653872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2376891036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188205616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824966037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1024485174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745212881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962659828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Quan sát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7857" t="-6452" r="-603571" b="-11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7857" t="-6452" r="-503571" b="-11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7857" t="-6452" r="-403571" b="-11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2072" t="-6452" r="-307207" b="-11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6964" t="-6452" r="-204464" b="-11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6964" t="-6452" r="-104464" b="-11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66964" t="-6452" r="-4464" b="-11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8328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35" t="-191860" r="-421390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7857" t="-191860" r="-603571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7857" t="-191860" r="-503571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7857" t="-191860" r="-403571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2072" t="-191860" r="-307207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6964" t="-191860" r="-204464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6964" t="-191860" r="-104464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66964" t="-191860" r="-4464" b="-1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050461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35" t="-295294" r="-42139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7857" t="-295294" r="-603571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7857" t="-295294" r="-503571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7857" t="-295294" r="-403571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2072" t="-295294" r="-307207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6964" t="-295294" r="-204464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6964" t="-295294" r="-104464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66964" t="-295294" r="-4464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66094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3B85010C-DAEA-4207-AE5A-BEA193D026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6980256"/>
                  </p:ext>
                </p:extLst>
              </p:nvPr>
            </p:nvGraphicFramePr>
            <p:xfrm>
              <a:off x="397164" y="3437466"/>
              <a:ext cx="5181600" cy="15544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27200">
                      <a:extLst>
                        <a:ext uri="{9D8B030D-6E8A-4147-A177-3AD203B41FA5}">
                          <a16:colId xmlns:a16="http://schemas.microsoft.com/office/drawing/2014/main" val="1036155296"/>
                        </a:ext>
                      </a:extLst>
                    </a:gridCol>
                    <a:gridCol w="1727200">
                      <a:extLst>
                        <a:ext uri="{9D8B030D-6E8A-4147-A177-3AD203B41FA5}">
                          <a16:colId xmlns:a16="http://schemas.microsoft.com/office/drawing/2014/main" val="740682397"/>
                        </a:ext>
                      </a:extLst>
                    </a:gridCol>
                    <a:gridCol w="1727200">
                      <a:extLst>
                        <a:ext uri="{9D8B030D-6E8A-4147-A177-3AD203B41FA5}">
                          <a16:colId xmlns:a16="http://schemas.microsoft.com/office/drawing/2014/main" val="3696425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Centroid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19907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1.83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4.12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2155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2.33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5.38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28626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3B85010C-DAEA-4207-AE5A-BEA193D026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6980256"/>
                  </p:ext>
                </p:extLst>
              </p:nvPr>
            </p:nvGraphicFramePr>
            <p:xfrm>
              <a:off x="397164" y="3437466"/>
              <a:ext cx="5181600" cy="15544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27200">
                      <a:extLst>
                        <a:ext uri="{9D8B030D-6E8A-4147-A177-3AD203B41FA5}">
                          <a16:colId xmlns:a16="http://schemas.microsoft.com/office/drawing/2014/main" val="1036155296"/>
                        </a:ext>
                      </a:extLst>
                    </a:gridCol>
                    <a:gridCol w="1727200">
                      <a:extLst>
                        <a:ext uri="{9D8B030D-6E8A-4147-A177-3AD203B41FA5}">
                          <a16:colId xmlns:a16="http://schemas.microsoft.com/office/drawing/2014/main" val="740682397"/>
                        </a:ext>
                      </a:extLst>
                    </a:gridCol>
                    <a:gridCol w="1727200">
                      <a:extLst>
                        <a:ext uri="{9D8B030D-6E8A-4147-A177-3AD203B41FA5}">
                          <a16:colId xmlns:a16="http://schemas.microsoft.com/office/drawing/2014/main" val="369642549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Centroid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07" t="-11765" r="-101767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1765" r="-1408" b="-2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99079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52" t="-110465" r="-201056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07" t="-110465" r="-101767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10465" r="-1408" b="-1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215517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52" t="-212941" r="-201056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07" t="-212941" r="-101767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212941" r="-1408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28626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6">
                <a:extLst>
                  <a:ext uri="{FF2B5EF4-FFF2-40B4-BE49-F238E27FC236}">
                    <a16:creationId xmlns:a16="http://schemas.microsoft.com/office/drawing/2014/main" id="{9B808FD6-E003-49AD-A25A-37FA9927F6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7441125"/>
                  </p:ext>
                </p:extLst>
              </p:nvPr>
            </p:nvGraphicFramePr>
            <p:xfrm>
              <a:off x="6289961" y="1264611"/>
              <a:ext cx="5810884" cy="41452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27200">
                      <a:extLst>
                        <a:ext uri="{9D8B030D-6E8A-4147-A177-3AD203B41FA5}">
                          <a16:colId xmlns:a16="http://schemas.microsoft.com/office/drawing/2014/main" val="597670106"/>
                        </a:ext>
                      </a:extLst>
                    </a:gridCol>
                    <a:gridCol w="2041842">
                      <a:extLst>
                        <a:ext uri="{9D8B030D-6E8A-4147-A177-3AD203B41FA5}">
                          <a16:colId xmlns:a16="http://schemas.microsoft.com/office/drawing/2014/main" val="1532250846"/>
                        </a:ext>
                      </a:extLst>
                    </a:gridCol>
                    <a:gridCol w="2041842">
                      <a:extLst>
                        <a:ext uri="{9D8B030D-6E8A-4147-A177-3AD203B41FA5}">
                          <a16:colId xmlns:a16="http://schemas.microsoft.com/office/drawing/2014/main" val="171529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Quan sát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Centroid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Centroid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17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1.57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5.38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9995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0.47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4.28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4608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2.04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1.78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339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5.64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1.84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3108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3.15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0.73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23288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3.78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0.54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9537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2.74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1.08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095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6">
                <a:extLst>
                  <a:ext uri="{FF2B5EF4-FFF2-40B4-BE49-F238E27FC236}">
                    <a16:creationId xmlns:a16="http://schemas.microsoft.com/office/drawing/2014/main" id="{9B808FD6-E003-49AD-A25A-37FA9927F6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7441125"/>
                  </p:ext>
                </p:extLst>
              </p:nvPr>
            </p:nvGraphicFramePr>
            <p:xfrm>
              <a:off x="6289961" y="1264611"/>
              <a:ext cx="5810884" cy="41452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27200">
                      <a:extLst>
                        <a:ext uri="{9D8B030D-6E8A-4147-A177-3AD203B41FA5}">
                          <a16:colId xmlns:a16="http://schemas.microsoft.com/office/drawing/2014/main" val="597670106"/>
                        </a:ext>
                      </a:extLst>
                    </a:gridCol>
                    <a:gridCol w="2041842">
                      <a:extLst>
                        <a:ext uri="{9D8B030D-6E8A-4147-A177-3AD203B41FA5}">
                          <a16:colId xmlns:a16="http://schemas.microsoft.com/office/drawing/2014/main" val="1532250846"/>
                        </a:ext>
                      </a:extLst>
                    </a:gridCol>
                    <a:gridCol w="2041842">
                      <a:extLst>
                        <a:ext uri="{9D8B030D-6E8A-4147-A177-3AD203B41FA5}">
                          <a16:colId xmlns:a16="http://schemas.microsoft.com/office/drawing/2014/main" val="171529000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Quan sát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Centroid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Centroid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1764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2" t="-111765" r="-237676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5075" t="-111765" r="-101493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4524" t="-111765" r="-1190" b="-6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999537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2" t="-211765" r="-237676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5075" t="-211765" r="-101493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4524" t="-211765" r="-1190" b="-5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60882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2" t="-308140" r="-237676" b="-397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5075" t="-308140" r="-101493" b="-397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4524" t="-308140" r="-1190" b="-3976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33919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2" t="-412941" r="-237676" b="-3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5075" t="-412941" r="-101493" b="-3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4524" t="-412941" r="-1190" b="-3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31089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2" t="-512941" r="-237676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5075" t="-512941" r="-10149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4524" t="-512941" r="-1190" b="-2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28879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2" t="-612941" r="-237676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5075" t="-612941" r="-10149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4524" t="-612941" r="-1190" b="-1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953783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2" t="-712941" r="-237676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5075" t="-712941" r="-10149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4524" t="-712941" r="-1190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095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9391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62229B-1E38-46AA-A5FB-FE84FDD6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minh họa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55164-3294-4519-9B52-A1AB49C4C52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61C356A-4580-44BA-A9AA-8A687F3FA9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0904997"/>
                  </p:ext>
                </p:extLst>
              </p:nvPr>
            </p:nvGraphicFramePr>
            <p:xfrm>
              <a:off x="129309" y="1264611"/>
              <a:ext cx="5911267" cy="1981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139255">
                      <a:extLst>
                        <a:ext uri="{9D8B030D-6E8A-4147-A177-3AD203B41FA5}">
                          <a16:colId xmlns:a16="http://schemas.microsoft.com/office/drawing/2014/main" val="3502675118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089653872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2376891036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188205616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824966037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1024485174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745212881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962659828"/>
                        </a:ext>
                      </a:extLst>
                    </a:gridCol>
                  </a:tblGrid>
                  <a:tr h="449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Quan sát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57832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00504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7.0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6609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61C356A-4580-44BA-A9AA-8A687F3FA9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0904997"/>
                  </p:ext>
                </p:extLst>
              </p:nvPr>
            </p:nvGraphicFramePr>
            <p:xfrm>
              <a:off x="129309" y="1264611"/>
              <a:ext cx="5911267" cy="1981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139255">
                      <a:extLst>
                        <a:ext uri="{9D8B030D-6E8A-4147-A177-3AD203B41FA5}">
                          <a16:colId xmlns:a16="http://schemas.microsoft.com/office/drawing/2014/main" val="3502675118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089653872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2376891036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188205616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824966037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1024485174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745212881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962659828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Quan sát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7857" t="-6452" r="-603571" b="-11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7857" t="-6452" r="-503571" b="-11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7857" t="-6452" r="-403571" b="-11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2072" t="-6452" r="-307207" b="-11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6964" t="-6452" r="-204464" b="-11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6964" t="-6452" r="-104464" b="-11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66964" t="-6452" r="-4464" b="-11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8328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35" t="-191860" r="-421390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7857" t="-191860" r="-603571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7857" t="-191860" r="-503571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7857" t="-191860" r="-403571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2072" t="-191860" r="-307207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6964" t="-191860" r="-204464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6964" t="-191860" r="-104464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66964" t="-191860" r="-4464" b="-1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050461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35" t="-295294" r="-42139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7857" t="-295294" r="-603571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7857" t="-295294" r="-503571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7857" t="-295294" r="-403571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2072" t="-295294" r="-307207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6964" t="-295294" r="-204464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6964" t="-295294" r="-104464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66964" t="-295294" r="-4464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66094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3B85010C-DAEA-4207-AE5A-BEA193D026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4087980"/>
                  </p:ext>
                </p:extLst>
              </p:nvPr>
            </p:nvGraphicFramePr>
            <p:xfrm>
              <a:off x="397164" y="3437466"/>
              <a:ext cx="5181600" cy="15544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27200">
                      <a:extLst>
                        <a:ext uri="{9D8B030D-6E8A-4147-A177-3AD203B41FA5}">
                          <a16:colId xmlns:a16="http://schemas.microsoft.com/office/drawing/2014/main" val="1036155296"/>
                        </a:ext>
                      </a:extLst>
                    </a:gridCol>
                    <a:gridCol w="1727200">
                      <a:extLst>
                        <a:ext uri="{9D8B030D-6E8A-4147-A177-3AD203B41FA5}">
                          <a16:colId xmlns:a16="http://schemas.microsoft.com/office/drawing/2014/main" val="740682397"/>
                        </a:ext>
                      </a:extLst>
                    </a:gridCol>
                    <a:gridCol w="1727200">
                      <a:extLst>
                        <a:ext uri="{9D8B030D-6E8A-4147-A177-3AD203B41FA5}">
                          <a16:colId xmlns:a16="http://schemas.microsoft.com/office/drawing/2014/main" val="3696425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Centroid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19907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1.83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4.12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2155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2.33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5.38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28626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3B85010C-DAEA-4207-AE5A-BEA193D026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4087980"/>
                  </p:ext>
                </p:extLst>
              </p:nvPr>
            </p:nvGraphicFramePr>
            <p:xfrm>
              <a:off x="397164" y="3437466"/>
              <a:ext cx="5181600" cy="15544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27200">
                      <a:extLst>
                        <a:ext uri="{9D8B030D-6E8A-4147-A177-3AD203B41FA5}">
                          <a16:colId xmlns:a16="http://schemas.microsoft.com/office/drawing/2014/main" val="1036155296"/>
                        </a:ext>
                      </a:extLst>
                    </a:gridCol>
                    <a:gridCol w="1727200">
                      <a:extLst>
                        <a:ext uri="{9D8B030D-6E8A-4147-A177-3AD203B41FA5}">
                          <a16:colId xmlns:a16="http://schemas.microsoft.com/office/drawing/2014/main" val="740682397"/>
                        </a:ext>
                      </a:extLst>
                    </a:gridCol>
                    <a:gridCol w="1727200">
                      <a:extLst>
                        <a:ext uri="{9D8B030D-6E8A-4147-A177-3AD203B41FA5}">
                          <a16:colId xmlns:a16="http://schemas.microsoft.com/office/drawing/2014/main" val="369642549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Centroid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07" t="-11765" r="-101767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1765" r="-1408" b="-2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99079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52" t="-110465" r="-201056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07" t="-110465" r="-101767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10465" r="-1408" b="-1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215517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52" t="-212941" r="-201056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07" t="-212941" r="-101767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212941" r="-1408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28626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6">
                <a:extLst>
                  <a:ext uri="{FF2B5EF4-FFF2-40B4-BE49-F238E27FC236}">
                    <a16:creationId xmlns:a16="http://schemas.microsoft.com/office/drawing/2014/main" id="{9B808FD6-E003-49AD-A25A-37FA9927F6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7667915"/>
                  </p:ext>
                </p:extLst>
              </p:nvPr>
            </p:nvGraphicFramePr>
            <p:xfrm>
              <a:off x="6289961" y="1264611"/>
              <a:ext cx="5810884" cy="41452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27200">
                      <a:extLst>
                        <a:ext uri="{9D8B030D-6E8A-4147-A177-3AD203B41FA5}">
                          <a16:colId xmlns:a16="http://schemas.microsoft.com/office/drawing/2014/main" val="597670106"/>
                        </a:ext>
                      </a:extLst>
                    </a:gridCol>
                    <a:gridCol w="2041842">
                      <a:extLst>
                        <a:ext uri="{9D8B030D-6E8A-4147-A177-3AD203B41FA5}">
                          <a16:colId xmlns:a16="http://schemas.microsoft.com/office/drawing/2014/main" val="1532250846"/>
                        </a:ext>
                      </a:extLst>
                    </a:gridCol>
                    <a:gridCol w="2041842">
                      <a:extLst>
                        <a:ext uri="{9D8B030D-6E8A-4147-A177-3AD203B41FA5}">
                          <a16:colId xmlns:a16="http://schemas.microsoft.com/office/drawing/2014/main" val="171529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Quan sát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Centroid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Centroid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17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1.57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5.38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9995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0.47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4.28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4608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2.04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1.78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339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5.64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1.84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3108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3.15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0.73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288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3.78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0.54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9537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2.74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1.08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095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6">
                <a:extLst>
                  <a:ext uri="{FF2B5EF4-FFF2-40B4-BE49-F238E27FC236}">
                    <a16:creationId xmlns:a16="http://schemas.microsoft.com/office/drawing/2014/main" id="{9B808FD6-E003-49AD-A25A-37FA9927F6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7667915"/>
                  </p:ext>
                </p:extLst>
              </p:nvPr>
            </p:nvGraphicFramePr>
            <p:xfrm>
              <a:off x="6289961" y="1264611"/>
              <a:ext cx="5810884" cy="41452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27200">
                      <a:extLst>
                        <a:ext uri="{9D8B030D-6E8A-4147-A177-3AD203B41FA5}">
                          <a16:colId xmlns:a16="http://schemas.microsoft.com/office/drawing/2014/main" val="597670106"/>
                        </a:ext>
                      </a:extLst>
                    </a:gridCol>
                    <a:gridCol w="2041842">
                      <a:extLst>
                        <a:ext uri="{9D8B030D-6E8A-4147-A177-3AD203B41FA5}">
                          <a16:colId xmlns:a16="http://schemas.microsoft.com/office/drawing/2014/main" val="1532250846"/>
                        </a:ext>
                      </a:extLst>
                    </a:gridCol>
                    <a:gridCol w="2041842">
                      <a:extLst>
                        <a:ext uri="{9D8B030D-6E8A-4147-A177-3AD203B41FA5}">
                          <a16:colId xmlns:a16="http://schemas.microsoft.com/office/drawing/2014/main" val="171529000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Quan sát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Centroid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Centroid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1764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2" t="-111765" r="-237676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5075" t="-111765" r="-101493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4524" t="-111765" r="-1190" b="-6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999537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2" t="-211765" r="-237676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5075" t="-211765" r="-101493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4524" t="-211765" r="-1190" b="-5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60882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2" t="-308140" r="-237676" b="-397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5075" t="-308140" r="-101493" b="-397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4524" t="-308140" r="-1190" b="-3976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33919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2" t="-412941" r="-237676" b="-3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5075" t="-412941" r="-101493" b="-3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4524" t="-412941" r="-1190" b="-3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31089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2" t="-512941" r="-237676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5075" t="-512941" r="-10149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4524" t="-512941" r="-1190" b="-2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28879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2" t="-612941" r="-237676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5075" t="-612941" r="-10149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4524" t="-612941" r="-1190" b="-1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953783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2" t="-712941" r="-237676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5075" t="-712941" r="-10149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4524" t="-712941" r="-1190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095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43105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62229B-1E38-46AA-A5FB-FE84FDD6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minh họa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55164-3294-4519-9B52-A1AB49C4C52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D757190B-DB52-40F9-99F2-F0E03F9C6A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9692065"/>
                  </p:ext>
                </p:extLst>
              </p:nvPr>
            </p:nvGraphicFramePr>
            <p:xfrm>
              <a:off x="153968" y="1579711"/>
              <a:ext cx="5920509" cy="207264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973503">
                      <a:extLst>
                        <a:ext uri="{9D8B030D-6E8A-4147-A177-3AD203B41FA5}">
                          <a16:colId xmlns:a16="http://schemas.microsoft.com/office/drawing/2014/main" val="597670106"/>
                        </a:ext>
                      </a:extLst>
                    </a:gridCol>
                    <a:gridCol w="1973503">
                      <a:extLst>
                        <a:ext uri="{9D8B030D-6E8A-4147-A177-3AD203B41FA5}">
                          <a16:colId xmlns:a16="http://schemas.microsoft.com/office/drawing/2014/main" val="1532250846"/>
                        </a:ext>
                      </a:extLst>
                    </a:gridCol>
                    <a:gridCol w="1973503">
                      <a:extLst>
                        <a:ext uri="{9D8B030D-6E8A-4147-A177-3AD203B41FA5}">
                          <a16:colId xmlns:a16="http://schemas.microsoft.com/office/drawing/2014/main" val="171529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Quan sát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17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9995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4608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𝐶𝑒𝑛𝑡𝑟𝑜𝑖𝑑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1.25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290015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D757190B-DB52-40F9-99F2-F0E03F9C6A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9692065"/>
                  </p:ext>
                </p:extLst>
              </p:nvPr>
            </p:nvGraphicFramePr>
            <p:xfrm>
              <a:off x="153968" y="1579711"/>
              <a:ext cx="5920509" cy="207264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973503">
                      <a:extLst>
                        <a:ext uri="{9D8B030D-6E8A-4147-A177-3AD203B41FA5}">
                          <a16:colId xmlns:a16="http://schemas.microsoft.com/office/drawing/2014/main" val="597670106"/>
                        </a:ext>
                      </a:extLst>
                    </a:gridCol>
                    <a:gridCol w="1973503">
                      <a:extLst>
                        <a:ext uri="{9D8B030D-6E8A-4147-A177-3AD203B41FA5}">
                          <a16:colId xmlns:a16="http://schemas.microsoft.com/office/drawing/2014/main" val="1532250846"/>
                        </a:ext>
                      </a:extLst>
                    </a:gridCol>
                    <a:gridCol w="1973503">
                      <a:extLst>
                        <a:ext uri="{9D8B030D-6E8A-4147-A177-3AD203B41FA5}">
                          <a16:colId xmlns:a16="http://schemas.microsoft.com/office/drawing/2014/main" val="171529000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Quan sát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09" t="-11765" r="-101235" b="-3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09" t="-11765" r="-1235" b="-3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1764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9" t="-110465" r="-20123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09" t="-110465" r="-10123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09" t="-110465" r="-123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999537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9" t="-212941" r="-201235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09" t="-212941" r="-101235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09" t="-212941" r="-1235" b="-1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60882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9" t="-312941" r="-201235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09" t="-312941" r="-101235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09" t="-312941" r="-1235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0015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38407398-F705-4BDC-8742-268CE6CA3B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5309" y="2184664"/>
                <a:ext cx="5384800" cy="3857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66FF"/>
                  </a:buClr>
                  <a:buSzPts val="1600"/>
                  <a:buFont typeface="Arial"/>
                  <a:buChar char="─"/>
                  <a:defRPr sz="1600" b="0" i="0" u="none" strike="noStrike" cap="none">
                    <a:solidFill>
                      <a:srgbClr val="0066FF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0066FF"/>
                  </a:buClr>
                  <a:buSzPts val="2400"/>
                  <a:buFont typeface="Arial"/>
                  <a:buChar char="+"/>
                  <a:defRPr sz="2400" b="0" i="0" u="none" strike="noStrike" cap="none">
                    <a:solidFill>
                      <a:srgbClr val="0066FF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66FF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rgbClr val="0066FF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–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»"/>
                  <a:defRPr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»"/>
                  <a:defRPr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»"/>
                  <a:defRPr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»"/>
                  <a:defRPr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»"/>
                  <a:defRPr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1.0+1.5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=1.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n-US" sz="2800"/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1.0+2.0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1.50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38407398-F705-4BDC-8742-268CE6CA3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309" y="2184664"/>
                <a:ext cx="5384800" cy="38579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80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62229B-1E38-46AA-A5FB-FE84FDD6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minh họa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55164-3294-4519-9B52-A1AB49C4C52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D757190B-DB52-40F9-99F2-F0E03F9C6A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1388966"/>
                  </p:ext>
                </p:extLst>
              </p:nvPr>
            </p:nvGraphicFramePr>
            <p:xfrm>
              <a:off x="153968" y="1579711"/>
              <a:ext cx="5920509" cy="36271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973503">
                      <a:extLst>
                        <a:ext uri="{9D8B030D-6E8A-4147-A177-3AD203B41FA5}">
                          <a16:colId xmlns:a16="http://schemas.microsoft.com/office/drawing/2014/main" val="597670106"/>
                        </a:ext>
                      </a:extLst>
                    </a:gridCol>
                    <a:gridCol w="1973503">
                      <a:extLst>
                        <a:ext uri="{9D8B030D-6E8A-4147-A177-3AD203B41FA5}">
                          <a16:colId xmlns:a16="http://schemas.microsoft.com/office/drawing/2014/main" val="1532250846"/>
                        </a:ext>
                      </a:extLst>
                    </a:gridCol>
                    <a:gridCol w="1973503">
                      <a:extLst>
                        <a:ext uri="{9D8B030D-6E8A-4147-A177-3AD203B41FA5}">
                          <a16:colId xmlns:a16="http://schemas.microsoft.com/office/drawing/2014/main" val="171529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Quan sát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17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759860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7.0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9995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4608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339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765376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𝐶𝑒𝑛𝑡𝑟𝑜𝑖𝑑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 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3.9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76796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D757190B-DB52-40F9-99F2-F0E03F9C6A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1388966"/>
                  </p:ext>
                </p:extLst>
              </p:nvPr>
            </p:nvGraphicFramePr>
            <p:xfrm>
              <a:off x="153968" y="1579711"/>
              <a:ext cx="5920509" cy="36271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973503">
                      <a:extLst>
                        <a:ext uri="{9D8B030D-6E8A-4147-A177-3AD203B41FA5}">
                          <a16:colId xmlns:a16="http://schemas.microsoft.com/office/drawing/2014/main" val="597670106"/>
                        </a:ext>
                      </a:extLst>
                    </a:gridCol>
                    <a:gridCol w="1973503">
                      <a:extLst>
                        <a:ext uri="{9D8B030D-6E8A-4147-A177-3AD203B41FA5}">
                          <a16:colId xmlns:a16="http://schemas.microsoft.com/office/drawing/2014/main" val="1532250846"/>
                        </a:ext>
                      </a:extLst>
                    </a:gridCol>
                    <a:gridCol w="1973503">
                      <a:extLst>
                        <a:ext uri="{9D8B030D-6E8A-4147-A177-3AD203B41FA5}">
                          <a16:colId xmlns:a16="http://schemas.microsoft.com/office/drawing/2014/main" val="171529000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Quan sát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09" t="-11765" r="-101235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09" t="-11765" r="-1235" b="-6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1764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9" t="-111765" r="-201235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09" t="-111765" r="-101235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09" t="-111765" r="-1235" b="-5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598601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9" t="-211765" r="-201235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09" t="-211765" r="-101235" b="-4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09" t="-211765" r="-1235" b="-4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999537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9" t="-308140" r="-201235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09" t="-308140" r="-101235" b="-298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09" t="-308140" r="-1235" b="-298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60882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9" t="-412941" r="-201235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09" t="-412941" r="-101235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09" t="-412941" r="-1235" b="-2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33919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9" t="-512941" r="-201235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09" t="-512941" r="-101235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09" t="-512941" r="-1235" b="-1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53768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9" t="-612941" r="-201235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309" t="-612941" r="-101235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09" t="-612941" r="-1235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76796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DFD2123E-19FC-4F3D-895F-9A84AFFE4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2184664"/>
                <a:ext cx="6095999" cy="38579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66FF"/>
                  </a:buClr>
                  <a:buSzPts val="1600"/>
                  <a:buFont typeface="Arial"/>
                  <a:buChar char="─"/>
                  <a:defRPr sz="1600" b="0" i="0" u="none" strike="noStrike" cap="none">
                    <a:solidFill>
                      <a:srgbClr val="0066FF"/>
                    </a:solidFill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rgbClr val="0066FF"/>
                  </a:buClr>
                  <a:buSzPts val="2400"/>
                  <a:buFont typeface="Arial"/>
                  <a:buChar char="+"/>
                  <a:defRPr sz="2400" b="0" i="0" u="none" strike="noStrike" cap="none">
                    <a:solidFill>
                      <a:srgbClr val="0066FF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55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66FF"/>
                  </a:buClr>
                  <a:buSzPts val="2000"/>
                  <a:buFont typeface="Arial"/>
                  <a:buChar char="•"/>
                  <a:defRPr sz="2000" b="0" i="0" u="none" strike="noStrike" cap="none">
                    <a:solidFill>
                      <a:srgbClr val="0066FF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–"/>
                  <a:defRPr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»"/>
                  <a:defRPr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»"/>
                  <a:defRPr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»"/>
                  <a:defRPr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»"/>
                  <a:defRPr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42900" algn="l" rtl="0">
                  <a:lnSpc>
                    <a:spcPct val="100000"/>
                  </a:lnSpc>
                  <a:spcBef>
                    <a:spcPts val="36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»"/>
                  <a:defRPr sz="20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.0+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+3.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5+4.5+3.5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3.9</m:t>
                      </m:r>
                    </m:oMath>
                  </m:oMathPara>
                </a14:m>
                <a:endParaRPr lang="en-US" sz="2800"/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.0+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7.0+5.0+5</m:t>
                          </m:r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.0+4.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5.1</m:t>
                      </m:r>
                    </m:oMath>
                  </m:oMathPara>
                </a14:m>
                <a:endParaRPr lang="en-US" sz="28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DFD2123E-19FC-4F3D-895F-9A84AFFE4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84664"/>
                <a:ext cx="6095999" cy="38579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111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62229B-1E38-46AA-A5FB-FE84FDD6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minh họa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55164-3294-4519-9B52-A1AB49C4C52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61C356A-4580-44BA-A9AA-8A687F3FA9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1360707"/>
                  </p:ext>
                </p:extLst>
              </p:nvPr>
            </p:nvGraphicFramePr>
            <p:xfrm>
              <a:off x="129309" y="1264611"/>
              <a:ext cx="5911267" cy="1981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139255">
                      <a:extLst>
                        <a:ext uri="{9D8B030D-6E8A-4147-A177-3AD203B41FA5}">
                          <a16:colId xmlns:a16="http://schemas.microsoft.com/office/drawing/2014/main" val="3502675118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089653872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2376891036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188205616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824966037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1024485174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745212881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962659828"/>
                        </a:ext>
                      </a:extLst>
                    </a:gridCol>
                  </a:tblGrid>
                  <a:tr h="449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Quan sát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57832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00504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7.0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6609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61C356A-4580-44BA-A9AA-8A687F3FA9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1360707"/>
                  </p:ext>
                </p:extLst>
              </p:nvPr>
            </p:nvGraphicFramePr>
            <p:xfrm>
              <a:off x="129309" y="1264611"/>
              <a:ext cx="5911267" cy="1981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139255">
                      <a:extLst>
                        <a:ext uri="{9D8B030D-6E8A-4147-A177-3AD203B41FA5}">
                          <a16:colId xmlns:a16="http://schemas.microsoft.com/office/drawing/2014/main" val="3502675118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089653872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2376891036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188205616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824966037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1024485174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745212881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962659828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Quan sát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7857" t="-6452" r="-603571" b="-11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7857" t="-6452" r="-503571" b="-11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7857" t="-6452" r="-403571" b="-11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2072" t="-6452" r="-307207" b="-11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6964" t="-6452" r="-204464" b="-11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6964" t="-6452" r="-104464" b="-11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66964" t="-6452" r="-4464" b="-11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8328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35" t="-191860" r="-421390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7857" t="-191860" r="-603571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7857" t="-191860" r="-503571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7857" t="-191860" r="-403571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2072" t="-191860" r="-307207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6964" t="-191860" r="-204464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6964" t="-191860" r="-104464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66964" t="-191860" r="-4464" b="-1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050461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35" t="-295294" r="-42139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7857" t="-295294" r="-603571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7857" t="-295294" r="-503571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7857" t="-295294" r="-403571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2072" t="-295294" r="-307207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6964" t="-295294" r="-204464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6964" t="-295294" r="-104464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66964" t="-295294" r="-4464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66094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3B85010C-DAEA-4207-AE5A-BEA193D026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6153023"/>
                  </p:ext>
                </p:extLst>
              </p:nvPr>
            </p:nvGraphicFramePr>
            <p:xfrm>
              <a:off x="397164" y="3437466"/>
              <a:ext cx="5181600" cy="15544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27200">
                      <a:extLst>
                        <a:ext uri="{9D8B030D-6E8A-4147-A177-3AD203B41FA5}">
                          <a16:colId xmlns:a16="http://schemas.microsoft.com/office/drawing/2014/main" val="1036155296"/>
                        </a:ext>
                      </a:extLst>
                    </a:gridCol>
                    <a:gridCol w="1727200">
                      <a:extLst>
                        <a:ext uri="{9D8B030D-6E8A-4147-A177-3AD203B41FA5}">
                          <a16:colId xmlns:a16="http://schemas.microsoft.com/office/drawing/2014/main" val="740682397"/>
                        </a:ext>
                      </a:extLst>
                    </a:gridCol>
                    <a:gridCol w="1727200">
                      <a:extLst>
                        <a:ext uri="{9D8B030D-6E8A-4147-A177-3AD203B41FA5}">
                          <a16:colId xmlns:a16="http://schemas.microsoft.com/office/drawing/2014/main" val="3696425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Centroid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19907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1.25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3.9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2155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1.50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28626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3B85010C-DAEA-4207-AE5A-BEA193D026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6153023"/>
                  </p:ext>
                </p:extLst>
              </p:nvPr>
            </p:nvGraphicFramePr>
            <p:xfrm>
              <a:off x="397164" y="3437466"/>
              <a:ext cx="5181600" cy="15544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27200">
                      <a:extLst>
                        <a:ext uri="{9D8B030D-6E8A-4147-A177-3AD203B41FA5}">
                          <a16:colId xmlns:a16="http://schemas.microsoft.com/office/drawing/2014/main" val="1036155296"/>
                        </a:ext>
                      </a:extLst>
                    </a:gridCol>
                    <a:gridCol w="1727200">
                      <a:extLst>
                        <a:ext uri="{9D8B030D-6E8A-4147-A177-3AD203B41FA5}">
                          <a16:colId xmlns:a16="http://schemas.microsoft.com/office/drawing/2014/main" val="740682397"/>
                        </a:ext>
                      </a:extLst>
                    </a:gridCol>
                    <a:gridCol w="1727200">
                      <a:extLst>
                        <a:ext uri="{9D8B030D-6E8A-4147-A177-3AD203B41FA5}">
                          <a16:colId xmlns:a16="http://schemas.microsoft.com/office/drawing/2014/main" val="369642549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Centroid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07" t="-11765" r="-101767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1765" r="-1408" b="-2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99079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52" t="-110465" r="-201056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07" t="-110465" r="-101767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10465" r="-1408" b="-1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215517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52" t="-212941" r="-201056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07" t="-212941" r="-101767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212941" r="-1408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28626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6">
                <a:extLst>
                  <a:ext uri="{FF2B5EF4-FFF2-40B4-BE49-F238E27FC236}">
                    <a16:creationId xmlns:a16="http://schemas.microsoft.com/office/drawing/2014/main" id="{9B808FD6-E003-49AD-A25A-37FA9927F6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8602225"/>
                  </p:ext>
                </p:extLst>
              </p:nvPr>
            </p:nvGraphicFramePr>
            <p:xfrm>
              <a:off x="6289961" y="1264611"/>
              <a:ext cx="5810884" cy="41452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27200">
                      <a:extLst>
                        <a:ext uri="{9D8B030D-6E8A-4147-A177-3AD203B41FA5}">
                          <a16:colId xmlns:a16="http://schemas.microsoft.com/office/drawing/2014/main" val="597670106"/>
                        </a:ext>
                      </a:extLst>
                    </a:gridCol>
                    <a:gridCol w="2041842">
                      <a:extLst>
                        <a:ext uri="{9D8B030D-6E8A-4147-A177-3AD203B41FA5}">
                          <a16:colId xmlns:a16="http://schemas.microsoft.com/office/drawing/2014/main" val="1532250846"/>
                        </a:ext>
                      </a:extLst>
                    </a:gridCol>
                    <a:gridCol w="2041842">
                      <a:extLst>
                        <a:ext uri="{9D8B030D-6E8A-4147-A177-3AD203B41FA5}">
                          <a16:colId xmlns:a16="http://schemas.microsoft.com/office/drawing/2014/main" val="171529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Quan sát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Centroid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Centroid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17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0.56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5.02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9995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0.56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3.92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4608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3.05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1.42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6339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6.66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2.20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3108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4.16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0.41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23288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4.78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0.61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9537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3.75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0.72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095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6">
                <a:extLst>
                  <a:ext uri="{FF2B5EF4-FFF2-40B4-BE49-F238E27FC236}">
                    <a16:creationId xmlns:a16="http://schemas.microsoft.com/office/drawing/2014/main" id="{9B808FD6-E003-49AD-A25A-37FA9927F6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8602225"/>
                  </p:ext>
                </p:extLst>
              </p:nvPr>
            </p:nvGraphicFramePr>
            <p:xfrm>
              <a:off x="6289961" y="1264611"/>
              <a:ext cx="5810884" cy="41452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27200">
                      <a:extLst>
                        <a:ext uri="{9D8B030D-6E8A-4147-A177-3AD203B41FA5}">
                          <a16:colId xmlns:a16="http://schemas.microsoft.com/office/drawing/2014/main" val="597670106"/>
                        </a:ext>
                      </a:extLst>
                    </a:gridCol>
                    <a:gridCol w="2041842">
                      <a:extLst>
                        <a:ext uri="{9D8B030D-6E8A-4147-A177-3AD203B41FA5}">
                          <a16:colId xmlns:a16="http://schemas.microsoft.com/office/drawing/2014/main" val="1532250846"/>
                        </a:ext>
                      </a:extLst>
                    </a:gridCol>
                    <a:gridCol w="2041842">
                      <a:extLst>
                        <a:ext uri="{9D8B030D-6E8A-4147-A177-3AD203B41FA5}">
                          <a16:colId xmlns:a16="http://schemas.microsoft.com/office/drawing/2014/main" val="171529000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Quan sát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Centroid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Centroid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1764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2" t="-111765" r="-237676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5075" t="-111765" r="-101493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4524" t="-111765" r="-1190" b="-6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999537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2" t="-211765" r="-237676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5075" t="-211765" r="-101493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4524" t="-211765" r="-1190" b="-5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60882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2" t="-308140" r="-237676" b="-397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5075" t="-308140" r="-101493" b="-397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4524" t="-308140" r="-1190" b="-3976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33919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2" t="-412941" r="-237676" b="-3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5075" t="-412941" r="-101493" b="-3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4524" t="-412941" r="-1190" b="-3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31089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2" t="-512941" r="-237676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5075" t="-512941" r="-10149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4524" t="-512941" r="-1190" b="-2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28879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2" t="-612941" r="-237676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5075" t="-612941" r="-10149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4524" t="-612941" r="-1190" b="-1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953783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2" t="-712941" r="-237676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5075" t="-712941" r="-10149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4524" t="-712941" r="-1190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095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4665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62229B-1E38-46AA-A5FB-FE84FDD6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minh họa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55164-3294-4519-9B52-A1AB49C4C52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61C356A-4580-44BA-A9AA-8A687F3FA9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4315217"/>
                  </p:ext>
                </p:extLst>
              </p:nvPr>
            </p:nvGraphicFramePr>
            <p:xfrm>
              <a:off x="129309" y="1264611"/>
              <a:ext cx="5911267" cy="1981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139255">
                      <a:extLst>
                        <a:ext uri="{9D8B030D-6E8A-4147-A177-3AD203B41FA5}">
                          <a16:colId xmlns:a16="http://schemas.microsoft.com/office/drawing/2014/main" val="3502675118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089653872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2376891036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188205616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824966037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1024485174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745212881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962659828"/>
                        </a:ext>
                      </a:extLst>
                    </a:gridCol>
                  </a:tblGrid>
                  <a:tr h="449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Quan sát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578328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005046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7.0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4.5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86609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61C356A-4580-44BA-A9AA-8A687F3FA9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4315217"/>
                  </p:ext>
                </p:extLst>
              </p:nvPr>
            </p:nvGraphicFramePr>
            <p:xfrm>
              <a:off x="129309" y="1264611"/>
              <a:ext cx="5911267" cy="1981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139255">
                      <a:extLst>
                        <a:ext uri="{9D8B030D-6E8A-4147-A177-3AD203B41FA5}">
                          <a16:colId xmlns:a16="http://schemas.microsoft.com/office/drawing/2014/main" val="3502675118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089653872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2376891036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188205616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824966037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1024485174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745212881"/>
                        </a:ext>
                      </a:extLst>
                    </a:gridCol>
                    <a:gridCol w="681716">
                      <a:extLst>
                        <a:ext uri="{9D8B030D-6E8A-4147-A177-3AD203B41FA5}">
                          <a16:colId xmlns:a16="http://schemas.microsoft.com/office/drawing/2014/main" val="3962659828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Quan sát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7857" t="-6452" r="-603571" b="-11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7857" t="-6452" r="-503571" b="-11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7857" t="-6452" r="-403571" b="-11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2072" t="-6452" r="-307207" b="-11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6964" t="-6452" r="-204464" b="-11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6964" t="-6452" r="-104464" b="-11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66964" t="-6452" r="-4464" b="-11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78328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35" t="-191860" r="-421390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7857" t="-191860" r="-603571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7857" t="-191860" r="-503571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7857" t="-191860" r="-403571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2072" t="-191860" r="-307207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6964" t="-191860" r="-204464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6964" t="-191860" r="-104464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66964" t="-191860" r="-4464" b="-1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050461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35" t="-295294" r="-421390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67857" t="-295294" r="-603571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7857" t="-295294" r="-503571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7857" t="-295294" r="-403571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2072" t="-295294" r="-307207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6964" t="-295294" r="-204464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66964" t="-295294" r="-104464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66964" t="-295294" r="-4464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66094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3B85010C-DAEA-4207-AE5A-BEA193D026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3488030"/>
                  </p:ext>
                </p:extLst>
              </p:nvPr>
            </p:nvGraphicFramePr>
            <p:xfrm>
              <a:off x="397164" y="3437466"/>
              <a:ext cx="5181600" cy="15544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27200">
                      <a:extLst>
                        <a:ext uri="{9D8B030D-6E8A-4147-A177-3AD203B41FA5}">
                          <a16:colId xmlns:a16="http://schemas.microsoft.com/office/drawing/2014/main" val="1036155296"/>
                        </a:ext>
                      </a:extLst>
                    </a:gridCol>
                    <a:gridCol w="1727200">
                      <a:extLst>
                        <a:ext uri="{9D8B030D-6E8A-4147-A177-3AD203B41FA5}">
                          <a16:colId xmlns:a16="http://schemas.microsoft.com/office/drawing/2014/main" val="740682397"/>
                        </a:ext>
                      </a:extLst>
                    </a:gridCol>
                    <a:gridCol w="1727200">
                      <a:extLst>
                        <a:ext uri="{9D8B030D-6E8A-4147-A177-3AD203B41FA5}">
                          <a16:colId xmlns:a16="http://schemas.microsoft.com/office/drawing/2014/main" val="36964254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Centroid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319907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1.25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3.9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21551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1.50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128626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3B85010C-DAEA-4207-AE5A-BEA193D026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3488030"/>
                  </p:ext>
                </p:extLst>
              </p:nvPr>
            </p:nvGraphicFramePr>
            <p:xfrm>
              <a:off x="397164" y="3437466"/>
              <a:ext cx="5181600" cy="15544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27200">
                      <a:extLst>
                        <a:ext uri="{9D8B030D-6E8A-4147-A177-3AD203B41FA5}">
                          <a16:colId xmlns:a16="http://schemas.microsoft.com/office/drawing/2014/main" val="1036155296"/>
                        </a:ext>
                      </a:extLst>
                    </a:gridCol>
                    <a:gridCol w="1727200">
                      <a:extLst>
                        <a:ext uri="{9D8B030D-6E8A-4147-A177-3AD203B41FA5}">
                          <a16:colId xmlns:a16="http://schemas.microsoft.com/office/drawing/2014/main" val="740682397"/>
                        </a:ext>
                      </a:extLst>
                    </a:gridCol>
                    <a:gridCol w="1727200">
                      <a:extLst>
                        <a:ext uri="{9D8B030D-6E8A-4147-A177-3AD203B41FA5}">
                          <a16:colId xmlns:a16="http://schemas.microsoft.com/office/drawing/2014/main" val="369642549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Centroid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07" t="-11765" r="-101767" b="-2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1765" r="-1408" b="-2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99079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52" t="-110465" r="-201056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07" t="-110465" r="-101767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10465" r="-1408" b="-1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215517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52" t="-212941" r="-201056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07" t="-212941" r="-101767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212941" r="-1408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28626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6">
                <a:extLst>
                  <a:ext uri="{FF2B5EF4-FFF2-40B4-BE49-F238E27FC236}">
                    <a16:creationId xmlns:a16="http://schemas.microsoft.com/office/drawing/2014/main" id="{9B808FD6-E003-49AD-A25A-37FA9927F6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9781454"/>
                  </p:ext>
                </p:extLst>
              </p:nvPr>
            </p:nvGraphicFramePr>
            <p:xfrm>
              <a:off x="6289961" y="1264611"/>
              <a:ext cx="5810884" cy="41452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27200">
                      <a:extLst>
                        <a:ext uri="{9D8B030D-6E8A-4147-A177-3AD203B41FA5}">
                          <a16:colId xmlns:a16="http://schemas.microsoft.com/office/drawing/2014/main" val="597670106"/>
                        </a:ext>
                      </a:extLst>
                    </a:gridCol>
                    <a:gridCol w="2041842">
                      <a:extLst>
                        <a:ext uri="{9D8B030D-6E8A-4147-A177-3AD203B41FA5}">
                          <a16:colId xmlns:a16="http://schemas.microsoft.com/office/drawing/2014/main" val="1532250846"/>
                        </a:ext>
                      </a:extLst>
                    </a:gridCol>
                    <a:gridCol w="2041842">
                      <a:extLst>
                        <a:ext uri="{9D8B030D-6E8A-4147-A177-3AD203B41FA5}">
                          <a16:colId xmlns:a16="http://schemas.microsoft.com/office/drawing/2014/main" val="171529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Quan sát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Centroid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Centroid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17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0.56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5.02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9995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0.56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3.92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4608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3.05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1.42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3391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6.66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2.20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3108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4.16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0.41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288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4.78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0.61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9537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3.75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0.72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095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6">
                <a:extLst>
                  <a:ext uri="{FF2B5EF4-FFF2-40B4-BE49-F238E27FC236}">
                    <a16:creationId xmlns:a16="http://schemas.microsoft.com/office/drawing/2014/main" id="{9B808FD6-E003-49AD-A25A-37FA9927F6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9781454"/>
                  </p:ext>
                </p:extLst>
              </p:nvPr>
            </p:nvGraphicFramePr>
            <p:xfrm>
              <a:off x="6289961" y="1264611"/>
              <a:ext cx="5810884" cy="41452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727200">
                      <a:extLst>
                        <a:ext uri="{9D8B030D-6E8A-4147-A177-3AD203B41FA5}">
                          <a16:colId xmlns:a16="http://schemas.microsoft.com/office/drawing/2014/main" val="597670106"/>
                        </a:ext>
                      </a:extLst>
                    </a:gridCol>
                    <a:gridCol w="2041842">
                      <a:extLst>
                        <a:ext uri="{9D8B030D-6E8A-4147-A177-3AD203B41FA5}">
                          <a16:colId xmlns:a16="http://schemas.microsoft.com/office/drawing/2014/main" val="1532250846"/>
                        </a:ext>
                      </a:extLst>
                    </a:gridCol>
                    <a:gridCol w="2041842">
                      <a:extLst>
                        <a:ext uri="{9D8B030D-6E8A-4147-A177-3AD203B41FA5}">
                          <a16:colId xmlns:a16="http://schemas.microsoft.com/office/drawing/2014/main" val="1715290000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Quan sát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Centroid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/>
                            <a:t>Centroid 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1764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2" t="-111765" r="-237676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5075" t="-111765" r="-101493" b="-6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4524" t="-111765" r="-1190" b="-6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999537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2" t="-211765" r="-237676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5075" t="-211765" r="-101493" b="-5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4524" t="-211765" r="-1190" b="-50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60882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2" t="-308140" r="-237676" b="-397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5075" t="-308140" r="-101493" b="-397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4524" t="-308140" r="-1190" b="-3976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633919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2" t="-412941" r="-237676" b="-3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5075" t="-412941" r="-101493" b="-3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4524" t="-412941" r="-1190" b="-3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31089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2" t="-512941" r="-237676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5075" t="-512941" r="-10149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4524" t="-512941" r="-1190" b="-2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28879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2" t="-612941" r="-237676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5075" t="-612941" r="-10149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4524" t="-612941" r="-1190" b="-1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953783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52" t="-712941" r="-237676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5075" t="-712941" r="-10149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84524" t="-712941" r="-1190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5095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1532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Ý tưởng thuật toán K-Means</a:t>
            </a:r>
            <a:endParaRPr/>
          </a:p>
        </p:txBody>
      </p:sp>
      <p:sp>
        <p:nvSpPr>
          <p:cNvPr id="355" name="Google Shape;355;p6"/>
          <p:cNvSpPr/>
          <p:nvPr/>
        </p:nvSpPr>
        <p:spPr>
          <a:xfrm>
            <a:off x="3162300" y="44577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6"/>
          <p:cNvSpPr/>
          <p:nvPr/>
        </p:nvSpPr>
        <p:spPr>
          <a:xfrm>
            <a:off x="2857500" y="38481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6"/>
          <p:cNvSpPr/>
          <p:nvPr/>
        </p:nvSpPr>
        <p:spPr>
          <a:xfrm>
            <a:off x="3619500" y="35433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6"/>
          <p:cNvSpPr/>
          <p:nvPr/>
        </p:nvSpPr>
        <p:spPr>
          <a:xfrm>
            <a:off x="8953500" y="27051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6"/>
          <p:cNvSpPr/>
          <p:nvPr/>
        </p:nvSpPr>
        <p:spPr>
          <a:xfrm>
            <a:off x="5600700" y="20955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6"/>
          <p:cNvSpPr/>
          <p:nvPr/>
        </p:nvSpPr>
        <p:spPr>
          <a:xfrm>
            <a:off x="6591300" y="21717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6"/>
          <p:cNvSpPr/>
          <p:nvPr/>
        </p:nvSpPr>
        <p:spPr>
          <a:xfrm>
            <a:off x="5676900" y="28575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6"/>
          <p:cNvSpPr/>
          <p:nvPr/>
        </p:nvSpPr>
        <p:spPr>
          <a:xfrm>
            <a:off x="4610100" y="28575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6"/>
          <p:cNvSpPr/>
          <p:nvPr/>
        </p:nvSpPr>
        <p:spPr>
          <a:xfrm>
            <a:off x="9029700" y="35433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6"/>
          <p:cNvSpPr/>
          <p:nvPr/>
        </p:nvSpPr>
        <p:spPr>
          <a:xfrm>
            <a:off x="7581900" y="28575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6"/>
          <p:cNvSpPr/>
          <p:nvPr/>
        </p:nvSpPr>
        <p:spPr>
          <a:xfrm>
            <a:off x="3162300" y="42291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6"/>
          <p:cNvSpPr/>
          <p:nvPr/>
        </p:nvSpPr>
        <p:spPr>
          <a:xfrm>
            <a:off x="7962900" y="34671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62229B-1E38-46AA-A5FB-FE84FDD6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minh họa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55164-3294-4519-9B52-A1AB49C4C52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24DA2A-60D9-4367-8C20-C2B48488A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837" y="1366837"/>
            <a:ext cx="5648325" cy="41243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40EDCEF-2293-477A-81ED-9DB6E4C46A6D}"/>
              </a:ext>
            </a:extLst>
          </p:cNvPr>
          <p:cNvSpPr/>
          <p:nvPr/>
        </p:nvSpPr>
        <p:spPr>
          <a:xfrm rot="19870228">
            <a:off x="3929354" y="4027798"/>
            <a:ext cx="1111354" cy="585719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D56F191-FB65-4492-B9C5-00511E5847D8}"/>
              </a:ext>
            </a:extLst>
          </p:cNvPr>
          <p:cNvSpPr/>
          <p:nvPr/>
        </p:nvSpPr>
        <p:spPr>
          <a:xfrm rot="19870228">
            <a:off x="5497006" y="1968716"/>
            <a:ext cx="3423500" cy="1195857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76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6245FF-8586-4FD3-AA10-1C3CFDBB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vi-V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AB2436-AE32-4F97-9433-3C45DDE9A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3220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B7DD22-C6B4-4319-B28A-4C0FF1AB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vi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9D9001-EB26-4768-B1A1-F98ECEDB5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err="1">
                <a:solidFill>
                  <a:srgbClr val="0066FF"/>
                </a:solidFill>
              </a:rPr>
              <a:t>Tên</a:t>
            </a:r>
            <a:r>
              <a:rPr lang="en-US" sz="2800" dirty="0">
                <a:solidFill>
                  <a:srgbClr val="0066FF"/>
                </a:solidFill>
              </a:rPr>
              <a:t> </a:t>
            </a:r>
            <a:r>
              <a:rPr lang="en-US" sz="2800" dirty="0" err="1">
                <a:solidFill>
                  <a:srgbClr val="0066FF"/>
                </a:solidFill>
              </a:rPr>
              <a:t>dữ</a:t>
            </a:r>
            <a:r>
              <a:rPr lang="en-US" sz="2800" dirty="0">
                <a:solidFill>
                  <a:srgbClr val="0066FF"/>
                </a:solidFill>
              </a:rPr>
              <a:t> </a:t>
            </a:r>
            <a:r>
              <a:rPr lang="en-US" sz="2800" dirty="0" err="1">
                <a:solidFill>
                  <a:srgbClr val="0066FF"/>
                </a:solidFill>
              </a:rPr>
              <a:t>liệu</a:t>
            </a:r>
            <a:r>
              <a:rPr lang="en-US" sz="2800">
                <a:solidFill>
                  <a:srgbClr val="0066FF"/>
                </a:solidFill>
              </a:rPr>
              <a:t>: </a:t>
            </a:r>
            <a:r>
              <a:rPr lang="vi-VN" sz="2800">
                <a:solidFill>
                  <a:srgbClr val="0066FF"/>
                </a:solidFill>
              </a:rPr>
              <a:t>Mall Customer</a:t>
            </a:r>
            <a:r>
              <a:rPr lang="en-US" sz="2800">
                <a:solidFill>
                  <a:srgbClr val="0066FF"/>
                </a:solidFill>
              </a:rPr>
              <a:t>.</a:t>
            </a:r>
            <a:endParaRPr lang="en-US" sz="2800" dirty="0">
              <a:solidFill>
                <a:srgbClr val="0066FF"/>
              </a:solidFill>
            </a:endParaRPr>
          </a:p>
          <a:p>
            <a:pPr algn="just"/>
            <a:r>
              <a:rPr lang="en-US" sz="2800">
                <a:solidFill>
                  <a:srgbClr val="FF0000"/>
                </a:solidFill>
              </a:rPr>
              <a:t>Nguồn:</a:t>
            </a:r>
            <a:r>
              <a:rPr lang="vi-VN" sz="2800">
                <a:solidFill>
                  <a:srgbClr val="FF0000"/>
                </a:solidFill>
              </a:rPr>
              <a:t> </a:t>
            </a:r>
            <a:r>
              <a:rPr lang="en-US" sz="2800">
                <a:hlinkClick r:id="rId2"/>
              </a:rPr>
              <a:t>https://www.superdatascience.com/pages/machine-learning</a:t>
            </a:r>
            <a:endParaRPr lang="vi-VN" sz="2800"/>
          </a:p>
        </p:txBody>
      </p:sp>
    </p:spTree>
    <p:extLst>
      <p:ext uri="{BB962C8B-B14F-4D97-AF65-F5344CB8AC3E}">
        <p14:creationId xmlns:p14="http://schemas.microsoft.com/office/powerpoint/2010/main" val="2267650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B7DD22-C6B4-4319-B28A-4C0FF1AB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vi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9D9001-EB26-4768-B1A1-F98ECEDB5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err="1">
                <a:solidFill>
                  <a:srgbClr val="0066FF"/>
                </a:solidFill>
              </a:rPr>
              <a:t>Tập</a:t>
            </a:r>
            <a:r>
              <a:rPr lang="en-US" sz="2800" dirty="0">
                <a:solidFill>
                  <a:srgbClr val="0066FF"/>
                </a:solidFill>
              </a:rPr>
              <a:t> </a:t>
            </a:r>
            <a:r>
              <a:rPr lang="en-US" sz="2800" dirty="0" err="1">
                <a:solidFill>
                  <a:srgbClr val="0066FF"/>
                </a:solidFill>
              </a:rPr>
              <a:t>dữ</a:t>
            </a:r>
            <a:r>
              <a:rPr lang="en-US" sz="2800" dirty="0">
                <a:solidFill>
                  <a:srgbClr val="0066FF"/>
                </a:solidFill>
              </a:rPr>
              <a:t> </a:t>
            </a:r>
            <a:r>
              <a:rPr lang="en-US" sz="2800" dirty="0" err="1">
                <a:solidFill>
                  <a:srgbClr val="0066FF"/>
                </a:solidFill>
              </a:rPr>
              <a:t>liệu</a:t>
            </a:r>
            <a:r>
              <a:rPr lang="en-US" sz="2800" dirty="0">
                <a:solidFill>
                  <a:srgbClr val="0066FF"/>
                </a:solidFill>
              </a:rPr>
              <a:t> </a:t>
            </a:r>
            <a:r>
              <a:rPr lang="en-US" sz="2800" dirty="0" err="1">
                <a:solidFill>
                  <a:srgbClr val="0066FF"/>
                </a:solidFill>
              </a:rPr>
              <a:t>gồm</a:t>
            </a:r>
            <a:r>
              <a:rPr lang="en-US" sz="2800" dirty="0">
                <a:solidFill>
                  <a:srgbClr val="0066FF"/>
                </a:solidFill>
              </a:rPr>
              <a:t> </a:t>
            </a:r>
            <a:r>
              <a:rPr lang="vi-VN" sz="2800" dirty="0">
                <a:solidFill>
                  <a:srgbClr val="0066FF"/>
                </a:solidFill>
              </a:rPr>
              <a:t>20</a:t>
            </a:r>
            <a:r>
              <a:rPr lang="en-US" sz="2800" dirty="0">
                <a:solidFill>
                  <a:srgbClr val="0066FF"/>
                </a:solidFill>
              </a:rPr>
              <a:t>0 </a:t>
            </a:r>
            <a:r>
              <a:rPr lang="en-US" sz="2800" dirty="0" err="1">
                <a:solidFill>
                  <a:srgbClr val="0066FF"/>
                </a:solidFill>
              </a:rPr>
              <a:t>điểm</a:t>
            </a:r>
            <a:r>
              <a:rPr lang="en-US" sz="2800" dirty="0">
                <a:solidFill>
                  <a:srgbClr val="0066FF"/>
                </a:solidFill>
              </a:rPr>
              <a:t> </a:t>
            </a:r>
            <a:r>
              <a:rPr lang="en-US" sz="2800" dirty="0" err="1">
                <a:solidFill>
                  <a:srgbClr val="0066FF"/>
                </a:solidFill>
              </a:rPr>
              <a:t>dữ</a:t>
            </a:r>
            <a:r>
              <a:rPr lang="en-US" sz="2800" dirty="0">
                <a:solidFill>
                  <a:srgbClr val="0066FF"/>
                </a:solidFill>
              </a:rPr>
              <a:t> </a:t>
            </a:r>
            <a:r>
              <a:rPr lang="en-US" sz="2800" dirty="0" err="1">
                <a:solidFill>
                  <a:srgbClr val="0066FF"/>
                </a:solidFill>
              </a:rPr>
              <a:t>liệu</a:t>
            </a:r>
            <a:r>
              <a:rPr lang="en-US" sz="2800" dirty="0">
                <a:solidFill>
                  <a:srgbClr val="0066FF"/>
                </a:solidFill>
              </a:rPr>
              <a:t>, </a:t>
            </a:r>
            <a:r>
              <a:rPr lang="en-US" sz="2800" dirty="0" err="1">
                <a:solidFill>
                  <a:srgbClr val="0066FF"/>
                </a:solidFill>
              </a:rPr>
              <a:t>mỗi</a:t>
            </a:r>
            <a:r>
              <a:rPr lang="en-US" sz="2800" dirty="0">
                <a:solidFill>
                  <a:srgbClr val="0066FF"/>
                </a:solidFill>
              </a:rPr>
              <a:t> </a:t>
            </a:r>
            <a:r>
              <a:rPr lang="en-US" sz="2800" dirty="0" err="1">
                <a:solidFill>
                  <a:srgbClr val="0066FF"/>
                </a:solidFill>
              </a:rPr>
              <a:t>điểm</a:t>
            </a:r>
            <a:r>
              <a:rPr lang="en-US" sz="2800" dirty="0">
                <a:solidFill>
                  <a:srgbClr val="0066FF"/>
                </a:solidFill>
              </a:rPr>
              <a:t> </a:t>
            </a:r>
            <a:r>
              <a:rPr lang="en-US" sz="2800" dirty="0" err="1">
                <a:solidFill>
                  <a:srgbClr val="0066FF"/>
                </a:solidFill>
              </a:rPr>
              <a:t>dữ</a:t>
            </a:r>
            <a:r>
              <a:rPr lang="en-US" sz="2800" dirty="0">
                <a:solidFill>
                  <a:srgbClr val="0066FF"/>
                </a:solidFill>
              </a:rPr>
              <a:t> </a:t>
            </a:r>
            <a:r>
              <a:rPr lang="en-US" sz="2800" dirty="0" err="1">
                <a:solidFill>
                  <a:srgbClr val="0066FF"/>
                </a:solidFill>
              </a:rPr>
              <a:t>liệu</a:t>
            </a:r>
            <a:r>
              <a:rPr lang="en-US" sz="2800" dirty="0">
                <a:solidFill>
                  <a:srgbClr val="0066FF"/>
                </a:solidFill>
              </a:rPr>
              <a:t> </a:t>
            </a:r>
            <a:r>
              <a:rPr lang="en-US" sz="2800" dirty="0" err="1">
                <a:solidFill>
                  <a:srgbClr val="0066FF"/>
                </a:solidFill>
              </a:rPr>
              <a:t>gồm</a:t>
            </a:r>
            <a:r>
              <a:rPr lang="en-US" sz="2800" dirty="0">
                <a:solidFill>
                  <a:srgbClr val="0066FF"/>
                </a:solidFill>
              </a:rPr>
              <a:t> </a:t>
            </a:r>
            <a:r>
              <a:rPr lang="vi-VN" sz="2800" dirty="0">
                <a:solidFill>
                  <a:srgbClr val="0066FF"/>
                </a:solidFill>
              </a:rPr>
              <a:t>5</a:t>
            </a:r>
            <a:r>
              <a:rPr lang="en-US" sz="2800" dirty="0">
                <a:solidFill>
                  <a:srgbClr val="0066FF"/>
                </a:solidFill>
              </a:rPr>
              <a:t> </a:t>
            </a:r>
            <a:r>
              <a:rPr lang="en-US" sz="2800" dirty="0" err="1">
                <a:solidFill>
                  <a:srgbClr val="0066FF"/>
                </a:solidFill>
              </a:rPr>
              <a:t>thuộc</a:t>
            </a:r>
            <a:r>
              <a:rPr lang="en-US" sz="2800" dirty="0">
                <a:solidFill>
                  <a:srgbClr val="0066FF"/>
                </a:solidFill>
              </a:rPr>
              <a:t> </a:t>
            </a:r>
            <a:r>
              <a:rPr lang="en-US" sz="2800" dirty="0" err="1">
                <a:solidFill>
                  <a:srgbClr val="0066FF"/>
                </a:solidFill>
              </a:rPr>
              <a:t>tính</a:t>
            </a:r>
            <a:r>
              <a:rPr lang="vi-VN" sz="2800" dirty="0">
                <a:solidFill>
                  <a:srgbClr val="0066FF"/>
                </a:solidFill>
              </a:rPr>
              <a:t>:</a:t>
            </a:r>
            <a:endParaRPr lang="en-US" sz="2800" dirty="0">
              <a:solidFill>
                <a:srgbClr val="0066FF"/>
              </a:solidFill>
            </a:endParaRPr>
          </a:p>
          <a:p>
            <a:pPr lvl="1" algn="just"/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Số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thứ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tự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khách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hàng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(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Customer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)</a:t>
            </a:r>
            <a:r>
              <a:rPr lang="vi-VN" sz="2800" dirty="0">
                <a:solidFill>
                  <a:srgbClr val="FF0000"/>
                </a:solidFill>
              </a:rPr>
              <a:t>: STT </a:t>
            </a:r>
            <a:r>
              <a:rPr lang="vi-VN" sz="2800" dirty="0" err="1">
                <a:solidFill>
                  <a:srgbClr val="FF0000"/>
                </a:solidFill>
              </a:rPr>
              <a:t>từ</a:t>
            </a:r>
            <a:r>
              <a:rPr lang="vi-VN" sz="2800" dirty="0">
                <a:solidFill>
                  <a:srgbClr val="FF0000"/>
                </a:solidFill>
              </a:rPr>
              <a:t> 1 </a:t>
            </a:r>
            <a:r>
              <a:rPr lang="vi-VN" sz="2800" dirty="0" err="1">
                <a:solidFill>
                  <a:srgbClr val="FF0000"/>
                </a:solidFill>
              </a:rPr>
              <a:t>đến</a:t>
            </a:r>
            <a:r>
              <a:rPr lang="vi-VN" sz="2800" dirty="0">
                <a:solidFill>
                  <a:srgbClr val="FF0000"/>
                </a:solidFill>
              </a:rPr>
              <a:t> 200.</a:t>
            </a:r>
          </a:p>
          <a:p>
            <a:pPr lvl="1" algn="just"/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Giới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tính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(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Gender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)</a:t>
            </a:r>
            <a:r>
              <a:rPr lang="en-US" sz="2800" dirty="0">
                <a:solidFill>
                  <a:srgbClr val="0066FF"/>
                </a:solidFill>
              </a:rPr>
              <a:t>: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là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giới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tính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của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khách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hàng</a:t>
            </a:r>
            <a:r>
              <a:rPr lang="vi-VN" sz="2800" dirty="0">
                <a:solidFill>
                  <a:srgbClr val="0066FF"/>
                </a:solidFill>
              </a:rPr>
              <a:t> (Nam </a:t>
            </a:r>
            <a:r>
              <a:rPr lang="vi-VN" sz="2800" dirty="0" err="1">
                <a:solidFill>
                  <a:srgbClr val="0066FF"/>
                </a:solidFill>
              </a:rPr>
              <a:t>hoặc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nữ</a:t>
            </a:r>
            <a:r>
              <a:rPr lang="vi-VN" sz="2800" dirty="0">
                <a:solidFill>
                  <a:srgbClr val="0066FF"/>
                </a:solidFill>
              </a:rPr>
              <a:t>).</a:t>
            </a:r>
            <a:endParaRPr lang="en-US" sz="2800" dirty="0">
              <a:solidFill>
                <a:srgbClr val="0066FF"/>
              </a:solidFill>
            </a:endParaRPr>
          </a:p>
          <a:p>
            <a:pPr lvl="1" algn="just"/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Độ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tuổi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(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Age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)</a:t>
            </a:r>
            <a:r>
              <a:rPr lang="en-US" sz="2800" dirty="0">
                <a:solidFill>
                  <a:srgbClr val="FF0000"/>
                </a:solidFill>
              </a:rPr>
              <a:t>: </a:t>
            </a:r>
            <a:r>
              <a:rPr lang="vi-VN" sz="2800" dirty="0" err="1">
                <a:solidFill>
                  <a:srgbClr val="FF0000"/>
                </a:solidFill>
              </a:rPr>
              <a:t>Độ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tuổi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khách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hàng</a:t>
            </a:r>
            <a:r>
              <a:rPr lang="vi-VN" sz="2800" dirty="0">
                <a:solidFill>
                  <a:srgbClr val="FF0000"/>
                </a:solidFill>
              </a:rPr>
              <a:t>.</a:t>
            </a:r>
          </a:p>
          <a:p>
            <a:pPr lvl="1" algn="just"/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Thu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nhập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hằng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năm (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Annual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Income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)</a:t>
            </a:r>
            <a:r>
              <a:rPr lang="vi-VN" sz="2800" dirty="0">
                <a:solidFill>
                  <a:srgbClr val="0066FF"/>
                </a:solidFill>
              </a:rPr>
              <a:t>: đơn </a:t>
            </a:r>
            <a:r>
              <a:rPr lang="vi-VN" sz="2800" dirty="0" err="1">
                <a:solidFill>
                  <a:srgbClr val="0066FF"/>
                </a:solidFill>
              </a:rPr>
              <a:t>vị</a:t>
            </a:r>
            <a:r>
              <a:rPr lang="vi-VN" sz="2800" dirty="0">
                <a:solidFill>
                  <a:srgbClr val="0066FF"/>
                </a:solidFill>
              </a:rPr>
              <a:t> (k$).</a:t>
            </a:r>
          </a:p>
          <a:p>
            <a:pPr lvl="1" algn="just"/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Điểm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tiêu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thụ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(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Spending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vi-VN" sz="2800" dirty="0" err="1">
                <a:solidFill>
                  <a:schemeClr val="tx1"/>
                </a:solidFill>
                <a:highlight>
                  <a:srgbClr val="FFFF00"/>
                </a:highlight>
              </a:rPr>
              <a:t>score</a:t>
            </a:r>
            <a:r>
              <a:rPr lang="vi-VN" sz="2800" dirty="0">
                <a:solidFill>
                  <a:schemeClr val="tx1"/>
                </a:solidFill>
                <a:highlight>
                  <a:srgbClr val="FFFF00"/>
                </a:highlight>
              </a:rPr>
              <a:t>)</a:t>
            </a:r>
            <a:r>
              <a:rPr lang="vi-VN" sz="2800" dirty="0">
                <a:solidFill>
                  <a:srgbClr val="FF0000"/>
                </a:solidFill>
              </a:rPr>
              <a:t>: </a:t>
            </a:r>
            <a:r>
              <a:rPr lang="vi-VN" sz="2800" dirty="0" err="1">
                <a:solidFill>
                  <a:srgbClr val="FF0000"/>
                </a:solidFill>
              </a:rPr>
              <a:t>là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một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số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từ</a:t>
            </a:r>
            <a:r>
              <a:rPr lang="vi-VN" sz="2800" dirty="0">
                <a:solidFill>
                  <a:srgbClr val="FF0000"/>
                </a:solidFill>
              </a:rPr>
              <a:t> 0 </a:t>
            </a:r>
            <a:r>
              <a:rPr lang="vi-VN" sz="2800" dirty="0" err="1">
                <a:solidFill>
                  <a:srgbClr val="FF0000"/>
                </a:solidFill>
              </a:rPr>
              <a:t>đến</a:t>
            </a:r>
            <a:r>
              <a:rPr lang="vi-VN" sz="2800" dirty="0">
                <a:solidFill>
                  <a:srgbClr val="FF0000"/>
                </a:solidFill>
              </a:rPr>
              <a:t> 100 </a:t>
            </a:r>
            <a:r>
              <a:rPr lang="vi-VN" sz="2800" dirty="0" err="1">
                <a:solidFill>
                  <a:srgbClr val="FF0000"/>
                </a:solidFill>
              </a:rPr>
              <a:t>biểu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thị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mức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độ</a:t>
            </a:r>
            <a:r>
              <a:rPr lang="vi-VN" sz="2800" dirty="0">
                <a:solidFill>
                  <a:srgbClr val="FF0000"/>
                </a:solidFill>
              </a:rPr>
              <a:t> chi tiêu </a:t>
            </a:r>
            <a:r>
              <a:rPr lang="vi-VN" sz="2800" dirty="0" err="1">
                <a:solidFill>
                  <a:srgbClr val="FF0000"/>
                </a:solidFill>
              </a:rPr>
              <a:t>của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khách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hàng</a:t>
            </a:r>
            <a:r>
              <a:rPr lang="vi-VN" sz="2800" dirty="0">
                <a:solidFill>
                  <a:srgbClr val="FF0000"/>
                </a:solidFill>
              </a:rPr>
              <a:t> trong năm.</a:t>
            </a:r>
          </a:p>
        </p:txBody>
      </p:sp>
    </p:spTree>
    <p:extLst>
      <p:ext uri="{BB962C8B-B14F-4D97-AF65-F5344CB8AC3E}">
        <p14:creationId xmlns:p14="http://schemas.microsoft.com/office/powerpoint/2010/main" val="40999589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Dataset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39321998"/>
                  </p:ext>
                </p:extLst>
              </p:nvPr>
            </p:nvGraphicFramePr>
            <p:xfrm>
              <a:off x="609600" y="1600200"/>
              <a:ext cx="10972800" cy="405384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354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667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9812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/>
                            <a:t>Customer</a:t>
                          </a:r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/>
                            <a:t>Gender</a:t>
                          </a:r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/>
                            <a:t>Age</a:t>
                          </a:r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/>
                            <a:t>Annual</a:t>
                          </a:r>
                          <a:r>
                            <a:rPr lang="vi-VN" sz="2800" baseline="0"/>
                            <a:t> Income (K$)</a:t>
                          </a:r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/>
                            <a:t>Spending Score</a:t>
                          </a:r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vi-VN" sz="2800" dirty="0" err="1"/>
                            <a:t>Male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smtClean="0">
                                    <a:latin typeface="Cambria Math" panose="02040503050406030204" pitchFamily="18" charset="0"/>
                                  </a:rPr>
                                  <m:t>39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vi-VN" sz="2800"/>
                            <a:t>Male</a:t>
                          </a:r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smtClean="0"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vi-VN" sz="2800"/>
                            <a:t>Female</a:t>
                          </a:r>
                          <a:endParaRPr lang="en-US" sz="280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vi-VN" sz="2800" dirty="0" err="1"/>
                            <a:t>Female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77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vi-VN" sz="2800" dirty="0" err="1"/>
                            <a:t>Female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2800" i="1" dirty="0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/>
                            <a:t>....</a:t>
                          </a:r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/>
                            <a:t>...</a:t>
                          </a:r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/>
                            <a:t>...</a:t>
                          </a:r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/>
                            <a:t>...</a:t>
                          </a:r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/>
                            <a:t>...</a:t>
                          </a:r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39321998"/>
                  </p:ext>
                </p:extLst>
              </p:nvPr>
            </p:nvGraphicFramePr>
            <p:xfrm>
              <a:off x="609600" y="1600200"/>
              <a:ext cx="10972800" cy="405384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354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667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9812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/>
                            <a:t>Customer</a:t>
                          </a:r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/>
                            <a:t>Gender</a:t>
                          </a:r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/>
                            <a:t>Age</a:t>
                          </a:r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/>
                            <a:t>Annual</a:t>
                          </a:r>
                          <a:r>
                            <a:rPr lang="vi-VN" sz="2800" baseline="0"/>
                            <a:t> Income (K$)</a:t>
                          </a:r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/>
                            <a:t>Spending Score</a:t>
                          </a:r>
                          <a:endParaRPr lang="en-US" sz="28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6" t="-194118" r="-401389" b="-5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vi-VN" sz="2800" dirty="0" err="1"/>
                            <a:t>Male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7044" t="-194118" r="-241195" b="-5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7986" t="-194118" r="-75515" b="-5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4462" t="-194118" r="-1538" b="-53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6" t="-294118" r="-401389" b="-4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vi-VN" sz="2800"/>
                            <a:t>Male</a:t>
                          </a:r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7044" t="-294118" r="-241195" b="-4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7986" t="-294118" r="-75515" b="-4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4462" t="-294118" r="-1538" b="-43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6" t="-389535" r="-401389" b="-3279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vi-VN" sz="2800"/>
                            <a:t>Female</a:t>
                          </a:r>
                          <a:endParaRPr lang="en-US" sz="2800"/>
                        </a:p>
                      </a:txBody>
                      <a:tcPr anchor="ctr"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7044" t="-389535" r="-241195" b="-3279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7986" t="-389535" r="-75515" b="-3279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4462" t="-389535" r="-1538" b="-3279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6" t="-495294" r="-401389" b="-2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vi-VN" sz="2800" dirty="0" err="1"/>
                            <a:t>Female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7044" t="-495294" r="-241195" b="-2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7986" t="-495294" r="-75515" b="-2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4462" t="-495294" r="-1538" b="-23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6" t="-595294" r="-401389" b="-1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vi-VN" sz="2800" dirty="0" err="1"/>
                            <a:t>Female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7044" t="-595294" r="-241195" b="-1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7986" t="-595294" r="-75515" b="-13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4462" t="-595294" r="-1538" b="-13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/>
                            <a:t>....</a:t>
                          </a:r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/>
                            <a:t>...</a:t>
                          </a:r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/>
                            <a:t>...</a:t>
                          </a:r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/>
                            <a:t>...</a:t>
                          </a:r>
                          <a:endParaRPr lang="en-US" sz="28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vi-VN" sz="2800" dirty="0"/>
                            <a:t>...</a:t>
                          </a:r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07672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A5CF-B133-45B8-92E1-DFB15218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2BE34-1D49-4D84-A007-96C22B90D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err="1">
                <a:solidFill>
                  <a:srgbClr val="0066FF"/>
                </a:solidFill>
              </a:rPr>
              <a:t>Trong</a:t>
            </a:r>
            <a:r>
              <a:rPr lang="en-US" sz="2800" dirty="0">
                <a:solidFill>
                  <a:srgbClr val="0066FF"/>
                </a:solidFill>
              </a:rPr>
              <a:t> </a:t>
            </a:r>
            <a:r>
              <a:rPr lang="en-US" sz="2800" dirty="0" err="1">
                <a:solidFill>
                  <a:srgbClr val="0066FF"/>
                </a:solidFill>
              </a:rPr>
              <a:t>bài</a:t>
            </a:r>
            <a:r>
              <a:rPr lang="en-US" sz="2800" dirty="0">
                <a:solidFill>
                  <a:srgbClr val="0066FF"/>
                </a:solidFill>
              </a:rPr>
              <a:t> </a:t>
            </a:r>
            <a:r>
              <a:rPr lang="en-US" sz="2800" dirty="0" err="1">
                <a:solidFill>
                  <a:srgbClr val="0066FF"/>
                </a:solidFill>
              </a:rPr>
              <a:t>này</a:t>
            </a:r>
            <a:r>
              <a:rPr lang="en-US" sz="2800" dirty="0">
                <a:solidFill>
                  <a:srgbClr val="0066FF"/>
                </a:solidFill>
              </a:rPr>
              <a:t>, </a:t>
            </a:r>
            <a:r>
              <a:rPr lang="vi-VN" sz="2800" dirty="0" err="1">
                <a:solidFill>
                  <a:srgbClr val="0066FF"/>
                </a:solidFill>
              </a:rPr>
              <a:t>chúng</a:t>
            </a:r>
            <a:r>
              <a:rPr lang="vi-VN" sz="2800" dirty="0">
                <a:solidFill>
                  <a:srgbClr val="0066FF"/>
                </a:solidFill>
              </a:rPr>
              <a:t> ta </a:t>
            </a:r>
            <a:r>
              <a:rPr lang="vi-VN" sz="2800" dirty="0" err="1">
                <a:solidFill>
                  <a:srgbClr val="0066FF"/>
                </a:solidFill>
              </a:rPr>
              <a:t>chỉ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sử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dụng</a:t>
            </a:r>
            <a:r>
              <a:rPr lang="vi-VN" sz="2800" dirty="0">
                <a:solidFill>
                  <a:srgbClr val="0066FF"/>
                </a:solidFill>
              </a:rPr>
              <a:t> hai </a:t>
            </a:r>
            <a:r>
              <a:rPr lang="vi-VN" sz="2800" dirty="0" err="1">
                <a:solidFill>
                  <a:srgbClr val="0066FF"/>
                </a:solidFill>
              </a:rPr>
              <a:t>thuộc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tính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đó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là</a:t>
            </a:r>
            <a:r>
              <a:rPr lang="vi-VN" sz="2800" dirty="0">
                <a:solidFill>
                  <a:srgbClr val="0066FF"/>
                </a:solidFill>
              </a:rPr>
              <a:t>: </a:t>
            </a:r>
          </a:p>
          <a:p>
            <a:pPr lvl="1" algn="just"/>
            <a:r>
              <a:rPr lang="vi-VN" sz="2800" dirty="0">
                <a:solidFill>
                  <a:srgbClr val="FF0000"/>
                </a:solidFill>
              </a:rPr>
              <a:t>Thu </a:t>
            </a:r>
            <a:r>
              <a:rPr lang="vi-VN" sz="2800" dirty="0" err="1">
                <a:solidFill>
                  <a:srgbClr val="FF0000"/>
                </a:solidFill>
              </a:rPr>
              <a:t>nhập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hằng</a:t>
            </a:r>
            <a:r>
              <a:rPr lang="vi-VN" sz="2800" dirty="0">
                <a:solidFill>
                  <a:srgbClr val="FF0000"/>
                </a:solidFill>
              </a:rPr>
              <a:t> năm (</a:t>
            </a:r>
            <a:r>
              <a:rPr lang="vi-VN" sz="2800" err="1">
                <a:solidFill>
                  <a:srgbClr val="FF0000"/>
                </a:solidFill>
              </a:rPr>
              <a:t>Annual</a:t>
            </a:r>
            <a:r>
              <a:rPr lang="vi-VN" sz="2800">
                <a:solidFill>
                  <a:srgbClr val="FF0000"/>
                </a:solidFill>
              </a:rPr>
              <a:t> Incom</a:t>
            </a:r>
            <a:r>
              <a:rPr lang="en-US" sz="2800">
                <a:solidFill>
                  <a:srgbClr val="FF0000"/>
                </a:solidFill>
              </a:rPr>
              <a:t>e</a:t>
            </a:r>
            <a:r>
              <a:rPr lang="vi-VN" sz="2800">
                <a:solidFill>
                  <a:srgbClr val="FF0000"/>
                </a:solidFill>
              </a:rPr>
              <a:t>).</a:t>
            </a:r>
            <a:endParaRPr lang="vi-VN" sz="2800" dirty="0">
              <a:solidFill>
                <a:srgbClr val="FF0000"/>
              </a:solidFill>
            </a:endParaRPr>
          </a:p>
          <a:p>
            <a:pPr lvl="1" algn="just"/>
            <a:r>
              <a:rPr lang="vi-VN" sz="2800" dirty="0" err="1">
                <a:solidFill>
                  <a:srgbClr val="0066FF"/>
                </a:solidFill>
              </a:rPr>
              <a:t>Điểm</a:t>
            </a:r>
            <a:r>
              <a:rPr lang="vi-VN" sz="2800" dirty="0">
                <a:solidFill>
                  <a:srgbClr val="0066FF"/>
                </a:solidFill>
              </a:rPr>
              <a:t> tiêu </a:t>
            </a:r>
            <a:r>
              <a:rPr lang="vi-VN" sz="2800" dirty="0" err="1">
                <a:solidFill>
                  <a:srgbClr val="0066FF"/>
                </a:solidFill>
              </a:rPr>
              <a:t>thụ</a:t>
            </a:r>
            <a:r>
              <a:rPr lang="vi-VN" sz="2800" dirty="0">
                <a:solidFill>
                  <a:srgbClr val="0066FF"/>
                </a:solidFill>
              </a:rPr>
              <a:t> (</a:t>
            </a:r>
            <a:r>
              <a:rPr lang="vi-VN" sz="2800" dirty="0" err="1">
                <a:solidFill>
                  <a:srgbClr val="0066FF"/>
                </a:solidFill>
              </a:rPr>
              <a:t>Spending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score</a:t>
            </a:r>
            <a:r>
              <a:rPr lang="vi-VN" sz="2800" dirty="0">
                <a:solidFill>
                  <a:srgbClr val="0066FF"/>
                </a:solidFill>
              </a:rPr>
              <a:t>).</a:t>
            </a:r>
          </a:p>
          <a:p>
            <a:pPr algn="just"/>
            <a:r>
              <a:rPr lang="vi-VN" sz="2800" dirty="0" err="1">
                <a:solidFill>
                  <a:srgbClr val="FF0000"/>
                </a:solidFill>
              </a:rPr>
              <a:t>Bài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toán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đặt</a:t>
            </a:r>
            <a:r>
              <a:rPr lang="vi-VN" sz="2800" dirty="0">
                <a:solidFill>
                  <a:srgbClr val="FF0000"/>
                </a:solidFill>
              </a:rPr>
              <a:t> ra </a:t>
            </a:r>
            <a:r>
              <a:rPr lang="vi-VN" sz="2800" dirty="0" err="1">
                <a:solidFill>
                  <a:srgbClr val="FF0000"/>
                </a:solidFill>
              </a:rPr>
              <a:t>là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chúng</a:t>
            </a:r>
            <a:r>
              <a:rPr lang="vi-VN" sz="2800" dirty="0">
                <a:solidFill>
                  <a:srgbClr val="FF0000"/>
                </a:solidFill>
              </a:rPr>
              <a:t> ta </a:t>
            </a:r>
            <a:r>
              <a:rPr lang="vi-VN" sz="2800" dirty="0" err="1">
                <a:solidFill>
                  <a:srgbClr val="FF0000"/>
                </a:solidFill>
              </a:rPr>
              <a:t>sẽ</a:t>
            </a:r>
            <a:r>
              <a:rPr lang="vi-VN" sz="2800" dirty="0">
                <a:solidFill>
                  <a:srgbClr val="FF0000"/>
                </a:solidFill>
              </a:rPr>
              <a:t> phân </a:t>
            </a:r>
            <a:r>
              <a:rPr lang="vi-VN" sz="2800" dirty="0" err="1">
                <a:solidFill>
                  <a:srgbClr val="FF0000"/>
                </a:solidFill>
              </a:rPr>
              <a:t>tập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dữ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liệu</a:t>
            </a:r>
            <a:r>
              <a:rPr lang="vi-VN" sz="2800" dirty="0">
                <a:solidFill>
                  <a:srgbClr val="FF0000"/>
                </a:solidFill>
              </a:rPr>
              <a:t> (</a:t>
            </a:r>
            <a:r>
              <a:rPr lang="vi-VN" sz="2800" dirty="0" err="1">
                <a:solidFill>
                  <a:srgbClr val="FF0000"/>
                </a:solidFill>
              </a:rPr>
              <a:t>dataset</a:t>
            </a:r>
            <a:r>
              <a:rPr lang="vi-VN" sz="2800" dirty="0">
                <a:solidFill>
                  <a:srgbClr val="FF0000"/>
                </a:solidFill>
              </a:rPr>
              <a:t>) </a:t>
            </a:r>
            <a:r>
              <a:rPr lang="vi-VN" sz="2800" dirty="0" err="1">
                <a:solidFill>
                  <a:srgbClr val="FF0000"/>
                </a:solidFill>
              </a:rPr>
              <a:t>này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thành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nhiều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nhóm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dựa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vào</a:t>
            </a:r>
            <a:r>
              <a:rPr lang="vi-VN" sz="2800" dirty="0">
                <a:solidFill>
                  <a:srgbClr val="FF0000"/>
                </a:solidFill>
              </a:rPr>
              <a:t> hai </a:t>
            </a:r>
            <a:r>
              <a:rPr lang="vi-VN" sz="2800" dirty="0" err="1">
                <a:solidFill>
                  <a:srgbClr val="FF0000"/>
                </a:solidFill>
              </a:rPr>
              <a:t>thuộc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tính</a:t>
            </a:r>
            <a:r>
              <a:rPr lang="vi-VN" sz="2800" dirty="0">
                <a:solidFill>
                  <a:srgbClr val="FF0000"/>
                </a:solidFill>
              </a:rPr>
              <a:t> nêu </a:t>
            </a:r>
            <a:r>
              <a:rPr lang="vi-VN" sz="2800">
                <a:solidFill>
                  <a:srgbClr val="FF0000"/>
                </a:solidFill>
              </a:rPr>
              <a:t>trên.</a:t>
            </a:r>
            <a:endParaRPr lang="en-US" sz="2800">
              <a:solidFill>
                <a:srgbClr val="FF0000"/>
              </a:solidFill>
            </a:endParaRPr>
          </a:p>
          <a:p>
            <a:pPr algn="just"/>
            <a:endParaRPr lang="vi-VN" sz="2800" dirty="0">
              <a:solidFill>
                <a:srgbClr val="FF0000"/>
              </a:solidFill>
            </a:endParaRPr>
          </a:p>
          <a:p>
            <a:pPr algn="just"/>
            <a:r>
              <a:rPr lang="vi-VN" sz="2800" dirty="0">
                <a:solidFill>
                  <a:srgbClr val="0066FF"/>
                </a:solidFill>
              </a:rPr>
              <a:t>Ta </a:t>
            </a:r>
            <a:r>
              <a:rPr lang="vi-VN" sz="2800" dirty="0" err="1">
                <a:solidFill>
                  <a:srgbClr val="0066FF"/>
                </a:solidFill>
              </a:rPr>
              <a:t>sẽ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sử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dụng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thuật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toán</a:t>
            </a:r>
            <a:r>
              <a:rPr lang="vi-VN" sz="2800" dirty="0">
                <a:solidFill>
                  <a:srgbClr val="0066FF"/>
                </a:solidFill>
              </a:rPr>
              <a:t> K-</a:t>
            </a:r>
            <a:r>
              <a:rPr lang="vi-VN" sz="2800" dirty="0" err="1">
                <a:solidFill>
                  <a:srgbClr val="0066FF"/>
                </a:solidFill>
              </a:rPr>
              <a:t>Means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Clustering</a:t>
            </a:r>
            <a:r>
              <a:rPr lang="vi-VN" sz="2800" dirty="0">
                <a:solidFill>
                  <a:srgbClr val="0066FF"/>
                </a:solidFill>
              </a:rPr>
              <a:t> – </a:t>
            </a:r>
            <a:r>
              <a:rPr lang="vi-VN" sz="2800" dirty="0" err="1">
                <a:solidFill>
                  <a:srgbClr val="0066FF"/>
                </a:solidFill>
              </a:rPr>
              <a:t>Một</a:t>
            </a:r>
            <a:r>
              <a:rPr lang="vi-VN" sz="2800" dirty="0">
                <a:solidFill>
                  <a:srgbClr val="0066FF"/>
                </a:solidFill>
              </a:rPr>
              <a:t> trong </a:t>
            </a:r>
            <a:r>
              <a:rPr lang="vi-VN" sz="2800" dirty="0" err="1">
                <a:solidFill>
                  <a:srgbClr val="0066FF"/>
                </a:solidFill>
              </a:rPr>
              <a:t>những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thuật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toán</a:t>
            </a:r>
            <a:r>
              <a:rPr lang="vi-VN" sz="2800" dirty="0">
                <a:solidFill>
                  <a:srgbClr val="0066FF"/>
                </a:solidFill>
              </a:rPr>
              <a:t> cơ </a:t>
            </a:r>
            <a:r>
              <a:rPr lang="vi-VN" sz="2800" dirty="0" err="1">
                <a:solidFill>
                  <a:srgbClr val="0066FF"/>
                </a:solidFill>
              </a:rPr>
              <a:t>bản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nhất</a:t>
            </a:r>
            <a:r>
              <a:rPr lang="vi-VN" sz="2800" dirty="0">
                <a:solidFill>
                  <a:srgbClr val="0066FF"/>
                </a:solidFill>
              </a:rPr>
              <a:t> trong </a:t>
            </a:r>
            <a:r>
              <a:rPr lang="vi-VN" sz="2800" dirty="0" err="1">
                <a:solidFill>
                  <a:srgbClr val="0066FF"/>
                </a:solidFill>
              </a:rPr>
              <a:t>Unsupervised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learning</a:t>
            </a:r>
            <a:r>
              <a:rPr lang="vi-VN" sz="2800" dirty="0">
                <a:solidFill>
                  <a:srgbClr val="0066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3147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A2070E-C09A-4D35-9AD0-D2280A2F5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TIỀN XỬ LÝ DỮ LIỆU</a:t>
            </a:r>
            <a:endParaRPr lang="vi-V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10996-B862-45BE-A6E4-FBC26A110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9086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310E0B-7938-4C48-BDBD-57A04B81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Tiền xử lý dữ liệu</a:t>
            </a:r>
            <a:endParaRPr lang="vi-V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8B5E521-B5D3-4ED0-BC72-E24304E6BB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sz="2800" dirty="0" err="1">
                    <a:solidFill>
                      <a:srgbClr val="0066FF"/>
                    </a:solidFill>
                  </a:rPr>
                  <a:t>Đọc</a:t>
                </a:r>
                <a:r>
                  <a:rPr lang="en-US" sz="2800" dirty="0">
                    <a:solidFill>
                      <a:srgbClr val="0066FF"/>
                    </a:solidFill>
                  </a:rPr>
                  <a:t> </a:t>
                </a:r>
                <a:r>
                  <a:rPr lang="en-US" sz="2800" dirty="0" err="1">
                    <a:solidFill>
                      <a:srgbClr val="0066FF"/>
                    </a:solidFill>
                  </a:rPr>
                  <a:t>dữ</a:t>
                </a:r>
                <a:r>
                  <a:rPr lang="en-US" sz="2800" dirty="0">
                    <a:solidFill>
                      <a:srgbClr val="0066FF"/>
                    </a:solidFill>
                  </a:rPr>
                  <a:t> </a:t>
                </a:r>
                <a:r>
                  <a:rPr lang="en-US" sz="2800" dirty="0" err="1">
                    <a:solidFill>
                      <a:srgbClr val="0066FF"/>
                    </a:solidFill>
                  </a:rPr>
                  <a:t>liệu</a:t>
                </a:r>
                <a:r>
                  <a:rPr lang="en-US" sz="2800" dirty="0">
                    <a:solidFill>
                      <a:srgbClr val="0066FF"/>
                    </a:solidFill>
                  </a:rPr>
                  <a:t> </a:t>
                </a:r>
                <a:r>
                  <a:rPr lang="en-US" sz="2800" dirty="0" err="1">
                    <a:solidFill>
                      <a:srgbClr val="0066FF"/>
                    </a:solidFill>
                  </a:rPr>
                  <a:t>từ</a:t>
                </a:r>
                <a:r>
                  <a:rPr lang="en-US" sz="2800" dirty="0">
                    <a:solidFill>
                      <a:srgbClr val="0066FF"/>
                    </a:solidFill>
                  </a:rPr>
                  <a:t> file csv </a:t>
                </a:r>
                <a:r>
                  <a:rPr lang="en-US" sz="2800" dirty="0" err="1">
                    <a:solidFill>
                      <a:srgbClr val="0066FF"/>
                    </a:solidFill>
                  </a:rPr>
                  <a:t>và</a:t>
                </a:r>
                <a:r>
                  <a:rPr lang="en-US" sz="2800" dirty="0">
                    <a:solidFill>
                      <a:srgbClr val="0066FF"/>
                    </a:solidFill>
                  </a:rPr>
                  <a:t> </a:t>
                </a:r>
                <a:r>
                  <a:rPr lang="en-US" sz="2800" dirty="0" err="1">
                    <a:solidFill>
                      <a:srgbClr val="0066FF"/>
                    </a:solidFill>
                  </a:rPr>
                  <a:t>phân</a:t>
                </a:r>
                <a:r>
                  <a:rPr lang="en-US" sz="2800" dirty="0">
                    <a:solidFill>
                      <a:srgbClr val="0066FF"/>
                    </a:solidFill>
                  </a:rPr>
                  <a:t> </a:t>
                </a:r>
                <a:r>
                  <a:rPr lang="en-US" sz="2800" dirty="0" err="1">
                    <a:solidFill>
                      <a:srgbClr val="0066FF"/>
                    </a:solidFill>
                  </a:rPr>
                  <a:t>tách</a:t>
                </a:r>
                <a:r>
                  <a:rPr lang="en-US" sz="2800" dirty="0">
                    <a:solidFill>
                      <a:srgbClr val="0066FF"/>
                    </a:solidFill>
                  </a:rPr>
                  <a:t> </a:t>
                </a:r>
                <a:r>
                  <a:rPr lang="en-US" sz="2800" dirty="0" err="1">
                    <a:solidFill>
                      <a:srgbClr val="0066FF"/>
                    </a:solidFill>
                  </a:rPr>
                  <a:t>các</a:t>
                </a:r>
                <a:r>
                  <a:rPr lang="en-US" sz="2800" dirty="0">
                    <a:solidFill>
                      <a:srgbClr val="0066FF"/>
                    </a:solidFill>
                  </a:rPr>
                  <a:t> </a:t>
                </a:r>
                <a:r>
                  <a:rPr lang="en-US" sz="2800" dirty="0" err="1">
                    <a:solidFill>
                      <a:srgbClr val="0066FF"/>
                    </a:solidFill>
                  </a:rPr>
                  <a:t>giá</a:t>
                </a:r>
                <a:r>
                  <a:rPr lang="en-US" sz="2800" dirty="0">
                    <a:solidFill>
                      <a:srgbClr val="0066FF"/>
                    </a:solidFill>
                  </a:rPr>
                  <a:t> </a:t>
                </a:r>
                <a:r>
                  <a:rPr lang="en-US" sz="2800" dirty="0" err="1">
                    <a:solidFill>
                      <a:srgbClr val="0066FF"/>
                    </a:solidFill>
                  </a:rPr>
                  <a:t>trị</a:t>
                </a:r>
                <a:r>
                  <a:rPr lang="en-US" sz="2800" dirty="0">
                    <a:solidFill>
                      <a:srgbClr val="0066FF"/>
                    </a:solidFill>
                  </a:rPr>
                  <a:t> </a:t>
                </a:r>
                <a:r>
                  <a:rPr lang="en-US" sz="2800" dirty="0" err="1">
                    <a:solidFill>
                      <a:srgbClr val="0066FF"/>
                    </a:solidFill>
                  </a:rPr>
                  <a:t>đầu</a:t>
                </a:r>
                <a:r>
                  <a:rPr lang="en-US" sz="2800" dirty="0">
                    <a:solidFill>
                      <a:srgbClr val="0066FF"/>
                    </a:solidFill>
                  </a:rPr>
                  <a:t> </a:t>
                </a:r>
                <a:r>
                  <a:rPr lang="en-US" sz="2800" dirty="0" err="1">
                    <a:solidFill>
                      <a:srgbClr val="0066FF"/>
                    </a:solidFill>
                  </a:rPr>
                  <a:t>vào</a:t>
                </a:r>
                <a:r>
                  <a:rPr lang="en-US" sz="2800" dirty="0">
                    <a:solidFill>
                      <a:srgbClr val="0066FF"/>
                    </a:solidFill>
                  </a:rPr>
                  <a:t> – </a:t>
                </a:r>
                <a:r>
                  <a:rPr lang="en-US" sz="2800" dirty="0" err="1">
                    <a:solidFill>
                      <a:srgbClr val="0066FF"/>
                    </a:solidFill>
                  </a:rPr>
                  <a:t>ký</a:t>
                </a:r>
                <a:r>
                  <a:rPr lang="en-US" sz="2800" dirty="0">
                    <a:solidFill>
                      <a:srgbClr val="0066FF"/>
                    </a:solidFill>
                  </a:rPr>
                  <a:t> </a:t>
                </a:r>
                <a:r>
                  <a:rPr lang="en-US" sz="2800" dirty="0" err="1">
                    <a:solidFill>
                      <a:srgbClr val="0066FF"/>
                    </a:solidFill>
                  </a:rPr>
                  <a:t>hiệu</a:t>
                </a:r>
                <a:r>
                  <a:rPr lang="en-US" sz="2800" dirty="0">
                    <a:solidFill>
                      <a:srgbClr val="0066FF"/>
                    </a:solidFill>
                  </a:rPr>
                  <a:t> </a:t>
                </a:r>
                <a:r>
                  <a:rPr lang="en-US" sz="2800" dirty="0" err="1">
                    <a:solidFill>
                      <a:srgbClr val="0066FF"/>
                    </a:solidFill>
                  </a:rPr>
                  <a:t>là</a:t>
                </a:r>
                <a:r>
                  <a:rPr lang="en-US" sz="2800" dirty="0">
                    <a:solidFill>
                      <a:srgbClr val="0066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vi-VN" sz="2800" dirty="0">
                    <a:solidFill>
                      <a:srgbClr val="0066FF"/>
                    </a:solidFill>
                    <a:latin typeface="Consolas" panose="020B0609020204030204" pitchFamily="49" charset="0"/>
                  </a:rPr>
                  <a:t>.</a:t>
                </a:r>
                <a:endParaRPr lang="en-US" sz="2800" dirty="0"/>
              </a:p>
              <a:p>
                <a:pPr marL="514350" indent="-514350" algn="just">
                  <a:buFont typeface="+mj-lt"/>
                  <a:buAutoNum type="arabicPeriod" startAt="4"/>
                </a:pPr>
                <a:endParaRPr lang="vi-VN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vi-VN" dirty="0" err="1">
                    <a:solidFill>
                      <a:srgbClr val="AF00DB"/>
                    </a:solidFill>
                    <a:latin typeface="Consolas" panose="020B0609020204030204" pitchFamily="49" charset="0"/>
                  </a:rPr>
                  <a:t>import</a:t>
                </a:r>
                <a:r>
                  <a:rPr lang="vi-VN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vi-VN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pandas</a:t>
                </a:r>
                <a:r>
                  <a:rPr lang="vi-VN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vi-VN" dirty="0" err="1">
                    <a:solidFill>
                      <a:srgbClr val="AF00DB"/>
                    </a:solidFill>
                    <a:latin typeface="Consolas" panose="020B0609020204030204" pitchFamily="49" charset="0"/>
                  </a:rPr>
                  <a:t>as</a:t>
                </a:r>
                <a:r>
                  <a:rPr lang="vi-VN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vi-VN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pd</a:t>
                </a:r>
                <a:endParaRPr lang="vi-VN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vi-VN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</a:rPr>
                  <a:t>dataset</a:t>
                </a:r>
                <a:r>
                  <a:rPr lang="vi-VN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</a:rPr>
                  <a:t> = </a:t>
                </a:r>
                <a:r>
                  <a:rPr lang="vi-VN" dirty="0" err="1">
                    <a:solidFill>
                      <a:schemeClr val="tx1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</a:rPr>
                  <a:t>pd.read_csv</a:t>
                </a:r>
                <a:r>
                  <a:rPr lang="vi-VN" dirty="0">
                    <a:solidFill>
                      <a:schemeClr val="tx1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</a:rPr>
                  <a:t>("Mall_Customers.csv")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i-FI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X = dataset.iloc[:, [</a:t>
                </a:r>
                <a:r>
                  <a:rPr lang="fi-FI" dirty="0">
                    <a:solidFill>
                      <a:srgbClr val="09885A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fi-FI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 </a:t>
                </a:r>
                <a:r>
                  <a:rPr lang="fi-FI" dirty="0">
                    <a:solidFill>
                      <a:srgbClr val="09885A"/>
                    </a:solidFill>
                    <a:latin typeface="Consolas" panose="020B0609020204030204" pitchFamily="49" charset="0"/>
                  </a:rPr>
                  <a:t>4</a:t>
                </a:r>
                <a:r>
                  <a:rPr lang="fi-FI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]].values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8B5E521-B5D3-4ED0-BC72-E24304E6BB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9940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7E2968-F48B-4FCE-A36C-50955566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TRỰC QUAN HÓA DỮ LIỆU</a:t>
            </a:r>
            <a:endParaRPr lang="vi-V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C3639-C7AE-40A8-B3C5-902032E757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233308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E354-E15B-4710-81D7-005E1A37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443E50-7D80-45D3-A5B8-07947C0C8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1538684"/>
            <a:ext cx="5554587" cy="440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Ý tưởng thuật toán K-Means</a:t>
            </a:r>
            <a:endParaRPr/>
          </a:p>
        </p:txBody>
      </p:sp>
      <p:sp>
        <p:nvSpPr>
          <p:cNvPr id="355" name="Google Shape;355;p6"/>
          <p:cNvSpPr/>
          <p:nvPr/>
        </p:nvSpPr>
        <p:spPr>
          <a:xfrm>
            <a:off x="3162300" y="44577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6"/>
          <p:cNvSpPr/>
          <p:nvPr/>
        </p:nvSpPr>
        <p:spPr>
          <a:xfrm>
            <a:off x="2857500" y="38481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6"/>
          <p:cNvSpPr/>
          <p:nvPr/>
        </p:nvSpPr>
        <p:spPr>
          <a:xfrm>
            <a:off x="3619500" y="35433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6"/>
          <p:cNvSpPr/>
          <p:nvPr/>
        </p:nvSpPr>
        <p:spPr>
          <a:xfrm>
            <a:off x="8953500" y="27051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6"/>
          <p:cNvSpPr/>
          <p:nvPr/>
        </p:nvSpPr>
        <p:spPr>
          <a:xfrm>
            <a:off x="5600700" y="20955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6"/>
          <p:cNvSpPr/>
          <p:nvPr/>
        </p:nvSpPr>
        <p:spPr>
          <a:xfrm>
            <a:off x="6591300" y="21717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6"/>
          <p:cNvSpPr/>
          <p:nvPr/>
        </p:nvSpPr>
        <p:spPr>
          <a:xfrm>
            <a:off x="5676900" y="28575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6"/>
          <p:cNvSpPr/>
          <p:nvPr/>
        </p:nvSpPr>
        <p:spPr>
          <a:xfrm>
            <a:off x="4610100" y="28575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6"/>
          <p:cNvSpPr/>
          <p:nvPr/>
        </p:nvSpPr>
        <p:spPr>
          <a:xfrm>
            <a:off x="9029700" y="35433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6"/>
          <p:cNvSpPr/>
          <p:nvPr/>
        </p:nvSpPr>
        <p:spPr>
          <a:xfrm>
            <a:off x="7581900" y="28575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6"/>
          <p:cNvSpPr/>
          <p:nvPr/>
        </p:nvSpPr>
        <p:spPr>
          <a:xfrm>
            <a:off x="3162300" y="42291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6"/>
          <p:cNvSpPr/>
          <p:nvPr/>
        </p:nvSpPr>
        <p:spPr>
          <a:xfrm>
            <a:off x="7962900" y="3467100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6"/>
          <p:cNvSpPr/>
          <p:nvPr/>
        </p:nvSpPr>
        <p:spPr>
          <a:xfrm>
            <a:off x="4686300" y="2857500"/>
            <a:ext cx="228600" cy="228600"/>
          </a:xfrm>
          <a:prstGeom prst="rect">
            <a:avLst/>
          </a:prstGeom>
          <a:solidFill>
            <a:srgbClr val="0000CC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6"/>
          <p:cNvSpPr/>
          <p:nvPr/>
        </p:nvSpPr>
        <p:spPr>
          <a:xfrm>
            <a:off x="6667500" y="21717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6"/>
          <p:cNvSpPr/>
          <p:nvPr/>
        </p:nvSpPr>
        <p:spPr>
          <a:xfrm>
            <a:off x="7581900" y="2857500"/>
            <a:ext cx="228600" cy="228600"/>
          </a:xfrm>
          <a:prstGeom prst="rect">
            <a:avLst/>
          </a:prstGeom>
          <a:solidFill>
            <a:srgbClr val="CC00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99996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E354-E15B-4710-81D7-005E1A37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/>
            <a:r>
              <a:rPr lang="vi-VN" sz="2800" dirty="0" err="1">
                <a:solidFill>
                  <a:srgbClr val="0066FF"/>
                </a:solidFill>
              </a:rPr>
              <a:t>Vẽ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các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điểm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dữ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liệu</a:t>
            </a:r>
            <a:r>
              <a:rPr lang="vi-VN" sz="2800" dirty="0">
                <a:solidFill>
                  <a:srgbClr val="0066FF"/>
                </a:solidFill>
              </a:rPr>
              <a:t> lên </a:t>
            </a:r>
            <a:r>
              <a:rPr lang="vi-VN" sz="2800" dirty="0" err="1">
                <a:solidFill>
                  <a:srgbClr val="0066FF"/>
                </a:solidFill>
              </a:rPr>
              <a:t>mặt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phẳng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tọa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độ</a:t>
            </a:r>
            <a:r>
              <a:rPr lang="vi-VN" sz="2800" dirty="0">
                <a:solidFill>
                  <a:srgbClr val="0066FF"/>
                </a:solidFill>
              </a:rPr>
              <a:t>.</a:t>
            </a:r>
          </a:p>
          <a:p>
            <a:pPr marL="514350" indent="-457200">
              <a:buFont typeface="+mj-lt"/>
              <a:buAutoNum type="arabicPeriod"/>
            </a:pPr>
            <a:endParaRPr lang="vi-VN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matplotlib.pyplot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plt.scatter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(X[:, </a:t>
            </a:r>
            <a:r>
              <a:rPr lang="es-E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], X[:, </a:t>
            </a:r>
            <a:r>
              <a:rPr lang="es-E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], </a:t>
            </a:r>
            <a:r>
              <a:rPr lang="es-ES" dirty="0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"red"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vi-VN" dirty="0" err="1">
                <a:solidFill>
                  <a:srgbClr val="000000"/>
                </a:solidFill>
                <a:latin typeface="Consolas" panose="020B0609020204030204" pitchFamily="49" charset="0"/>
              </a:rPr>
              <a:t>plt.show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5353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E354-E15B-4710-81D7-005E1A37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443E50-7D80-45D3-A5B8-07947C0C8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1538684"/>
            <a:ext cx="5554587" cy="440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54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4B7FE-6F4F-4561-A525-6EE52EFB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HUẤN LUYỆN MÔ HÌNH</a:t>
            </a:r>
            <a:endParaRPr lang="vi-V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06D42-045D-4118-86A0-88A9F8AA82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5569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Huấn luyện mô hình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sz="2800" dirty="0">
                <a:solidFill>
                  <a:srgbClr val="0066FF"/>
                </a:solidFill>
              </a:rPr>
              <a:t>Ta </a:t>
            </a:r>
            <a:r>
              <a:rPr lang="vi-VN" sz="2800" dirty="0" err="1">
                <a:solidFill>
                  <a:srgbClr val="0066FF"/>
                </a:solidFill>
              </a:rPr>
              <a:t>sử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dụng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lớp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en-US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KMeans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thuộc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module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en-US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sklearn.cluster</a:t>
            </a:r>
            <a:r>
              <a:rPr lang="vi-VN" sz="2800" dirty="0">
                <a:solidFill>
                  <a:srgbClr val="0066FF"/>
                </a:solidFill>
                <a:latin typeface="Consolas" panose="020B0609020204030204" pitchFamily="49" charset="0"/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để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huấn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luyện</a:t>
            </a:r>
            <a:r>
              <a:rPr lang="vi-VN" sz="2800" dirty="0">
                <a:solidFill>
                  <a:srgbClr val="0066FF"/>
                </a:solidFill>
              </a:rPr>
              <a:t> mô </a:t>
            </a:r>
            <a:r>
              <a:rPr lang="vi-VN" sz="2800" err="1">
                <a:solidFill>
                  <a:srgbClr val="0066FF"/>
                </a:solidFill>
              </a:rPr>
              <a:t>hình</a:t>
            </a:r>
            <a:r>
              <a:rPr lang="vi-VN" sz="2800">
                <a:solidFill>
                  <a:srgbClr val="0066FF"/>
                </a:solidFill>
              </a:rPr>
              <a:t>.</a:t>
            </a:r>
            <a:endParaRPr lang="vi-VN" sz="2800" dirty="0">
              <a:solidFill>
                <a:srgbClr val="0066FF"/>
              </a:solidFill>
            </a:endParaRPr>
          </a:p>
          <a:p>
            <a:pPr algn="just"/>
            <a:r>
              <a:rPr lang="vi-VN" sz="2800" dirty="0">
                <a:solidFill>
                  <a:srgbClr val="FF0000"/>
                </a:solidFill>
              </a:rPr>
              <a:t>Sau khi </a:t>
            </a:r>
            <a:r>
              <a:rPr lang="vi-VN" sz="2800" dirty="0" err="1">
                <a:solidFill>
                  <a:srgbClr val="FF0000"/>
                </a:solidFill>
              </a:rPr>
              <a:t>huấn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luyện</a:t>
            </a:r>
            <a:r>
              <a:rPr lang="vi-VN" sz="2800" dirty="0">
                <a:solidFill>
                  <a:srgbClr val="FF0000"/>
                </a:solidFill>
              </a:rPr>
              <a:t> mô </a:t>
            </a:r>
            <a:r>
              <a:rPr lang="vi-VN" sz="2800" dirty="0" err="1">
                <a:solidFill>
                  <a:srgbClr val="FF0000"/>
                </a:solidFill>
              </a:rPr>
              <a:t>hình</a:t>
            </a:r>
            <a:r>
              <a:rPr lang="vi-VN" sz="2800" dirty="0">
                <a:solidFill>
                  <a:srgbClr val="FF0000"/>
                </a:solidFill>
              </a:rPr>
              <a:t>, </a:t>
            </a:r>
            <a:r>
              <a:rPr lang="vi-VN" sz="2800" dirty="0" err="1">
                <a:solidFill>
                  <a:srgbClr val="FF0000"/>
                </a:solidFill>
              </a:rPr>
              <a:t>thuộc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tính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</a:rPr>
              <a:t>inertia_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của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đối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tượng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kmeans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sẽ</a:t>
            </a:r>
            <a:r>
              <a:rPr lang="vi-VN" sz="2800" dirty="0">
                <a:solidFill>
                  <a:srgbClr val="FF0000"/>
                </a:solidFill>
              </a:rPr>
              <a:t> lưu </a:t>
            </a:r>
            <a:r>
              <a:rPr lang="vi-VN" sz="2800" dirty="0" err="1">
                <a:solidFill>
                  <a:srgbClr val="FF0000"/>
                </a:solidFill>
              </a:rPr>
              <a:t>giá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trị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tổng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bình</a:t>
            </a:r>
            <a:r>
              <a:rPr lang="vi-VN" sz="2800" dirty="0">
                <a:solidFill>
                  <a:srgbClr val="FF0000"/>
                </a:solidFill>
              </a:rPr>
              <a:t> phương </a:t>
            </a:r>
            <a:r>
              <a:rPr lang="vi-VN" sz="2800" dirty="0" err="1">
                <a:solidFill>
                  <a:srgbClr val="FF0000"/>
                </a:solidFill>
              </a:rPr>
              <a:t>khoảng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cách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của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mỗi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điểm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dữ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liệu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đến</a:t>
            </a:r>
            <a:r>
              <a:rPr lang="vi-VN" sz="2800" dirty="0">
                <a:solidFill>
                  <a:srgbClr val="FF0000"/>
                </a:solidFill>
              </a:rPr>
              <a:t> trung tâm </a:t>
            </a:r>
            <a:r>
              <a:rPr lang="vi-VN" sz="2800" dirty="0" err="1">
                <a:solidFill>
                  <a:srgbClr val="FF0000"/>
                </a:solidFill>
              </a:rPr>
              <a:t>của</a:t>
            </a:r>
            <a:r>
              <a:rPr lang="vi-VN" sz="2800" dirty="0">
                <a:solidFill>
                  <a:srgbClr val="FF0000"/>
                </a:solidFill>
              </a:rPr>
              <a:t> </a:t>
            </a:r>
            <a:r>
              <a:rPr lang="vi-VN" sz="2800" dirty="0" err="1">
                <a:solidFill>
                  <a:srgbClr val="FF0000"/>
                </a:solidFill>
              </a:rPr>
              <a:t>nó</a:t>
            </a:r>
            <a:r>
              <a:rPr lang="vi-VN" sz="2800" dirty="0">
                <a:solidFill>
                  <a:srgbClr val="FF0000"/>
                </a:solidFill>
              </a:rPr>
              <a:t>. </a:t>
            </a:r>
          </a:p>
          <a:p>
            <a:pPr algn="just"/>
            <a:r>
              <a:rPr lang="vi-VN" sz="2800">
                <a:solidFill>
                  <a:srgbClr val="0066FF"/>
                </a:solidFill>
              </a:rPr>
              <a:t>Đây </a:t>
            </a:r>
            <a:r>
              <a:rPr lang="vi-VN" sz="2800" dirty="0" err="1">
                <a:solidFill>
                  <a:srgbClr val="0066FF"/>
                </a:solidFill>
              </a:rPr>
              <a:t>chính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là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giá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trị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để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đánh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giá</a:t>
            </a:r>
            <a:r>
              <a:rPr lang="vi-VN" sz="2800" dirty="0">
                <a:solidFill>
                  <a:srgbClr val="0066FF"/>
                </a:solidFill>
              </a:rPr>
              <a:t> mô </a:t>
            </a:r>
            <a:r>
              <a:rPr lang="vi-VN" sz="2800" dirty="0" err="1">
                <a:solidFill>
                  <a:srgbClr val="0066FF"/>
                </a:solidFill>
              </a:rPr>
              <a:t>hình</a:t>
            </a:r>
            <a:r>
              <a:rPr lang="vi-VN" sz="2800" dirty="0">
                <a:solidFill>
                  <a:srgbClr val="0066FF"/>
                </a:solidFill>
              </a:rPr>
              <a:t> K-</a:t>
            </a:r>
            <a:r>
              <a:rPr lang="vi-VN" sz="2800" dirty="0" err="1">
                <a:solidFill>
                  <a:srgbClr val="0066FF"/>
                </a:solidFill>
              </a:rPr>
              <a:t>Means</a:t>
            </a:r>
            <a:r>
              <a:rPr lang="vi-VN" sz="2800" dirty="0">
                <a:solidFill>
                  <a:srgbClr val="0066FF"/>
                </a:solidFill>
              </a:rPr>
              <a:t>. Ta </a:t>
            </a:r>
            <a:r>
              <a:rPr lang="vi-VN" sz="2800" dirty="0" err="1">
                <a:solidFill>
                  <a:srgbClr val="0066FF"/>
                </a:solidFill>
              </a:rPr>
              <a:t>sẽ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sử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dụng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thuộc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tính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này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để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chọn</a:t>
            </a:r>
            <a:r>
              <a:rPr lang="vi-VN" sz="2800" dirty="0">
                <a:solidFill>
                  <a:srgbClr val="0066FF"/>
                </a:solidFill>
              </a:rPr>
              <a:t> ra </a:t>
            </a:r>
            <a:r>
              <a:rPr lang="vi-VN" sz="2800" dirty="0" err="1">
                <a:solidFill>
                  <a:srgbClr val="0066FF"/>
                </a:solidFill>
              </a:rPr>
              <a:t>số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lượng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cụm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thích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hợp</a:t>
            </a:r>
            <a:r>
              <a:rPr lang="vi-VN" sz="2800" dirty="0">
                <a:solidFill>
                  <a:srgbClr val="0066FF"/>
                </a:solidFill>
              </a:rPr>
              <a:t> cho </a:t>
            </a:r>
            <a:r>
              <a:rPr lang="vi-VN" sz="2800" dirty="0" err="1">
                <a:solidFill>
                  <a:srgbClr val="0066FF"/>
                </a:solidFill>
              </a:rPr>
              <a:t>bài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toán</a:t>
            </a:r>
            <a:r>
              <a:rPr lang="vi-VN" sz="2800" dirty="0">
                <a:solidFill>
                  <a:srgbClr val="0066FF"/>
                </a:solidFill>
              </a:rPr>
              <a:t>.</a:t>
            </a:r>
            <a:endParaRPr lang="en-US" sz="2800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1434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743BE6-3DA7-45DF-A3CB-9581CFF83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Huấn</a:t>
            </a:r>
            <a:r>
              <a:rPr lang="vi-VN" dirty="0"/>
              <a:t> </a:t>
            </a:r>
            <a:r>
              <a:rPr lang="vi-VN" dirty="0" err="1"/>
              <a:t>luyện</a:t>
            </a:r>
            <a:r>
              <a:rPr lang="vi-VN" dirty="0"/>
              <a:t> mô </a:t>
            </a:r>
            <a:r>
              <a:rPr lang="vi-VN" dirty="0" err="1"/>
              <a:t>hình</a:t>
            </a:r>
            <a:endParaRPr lang="vi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677DB3-953A-4933-88B2-F6E8CDA59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 algn="just"/>
            <a:r>
              <a:rPr lang="vi-VN" sz="2800" dirty="0" err="1">
                <a:solidFill>
                  <a:srgbClr val="0000FF"/>
                </a:solidFill>
              </a:rPr>
              <a:t>Tìm</a:t>
            </a:r>
            <a:r>
              <a:rPr lang="vi-VN" sz="2800" dirty="0">
                <a:solidFill>
                  <a:srgbClr val="0000FF"/>
                </a:solidFill>
              </a:rPr>
              <a:t> </a:t>
            </a:r>
            <a:r>
              <a:rPr lang="vi-VN" sz="2800" dirty="0" err="1">
                <a:solidFill>
                  <a:srgbClr val="0000FF"/>
                </a:solidFill>
              </a:rPr>
              <a:t>số</a:t>
            </a:r>
            <a:r>
              <a:rPr lang="vi-VN" sz="2800" dirty="0">
                <a:solidFill>
                  <a:srgbClr val="0000FF"/>
                </a:solidFill>
              </a:rPr>
              <a:t> </a:t>
            </a:r>
            <a:r>
              <a:rPr lang="vi-VN" sz="2800" dirty="0" err="1">
                <a:solidFill>
                  <a:srgbClr val="0000FF"/>
                </a:solidFill>
              </a:rPr>
              <a:t>lượng</a:t>
            </a:r>
            <a:r>
              <a:rPr lang="vi-VN" sz="2800" dirty="0">
                <a:solidFill>
                  <a:srgbClr val="0000FF"/>
                </a:solidFill>
              </a:rPr>
              <a:t> </a:t>
            </a:r>
            <a:r>
              <a:rPr lang="vi-VN" sz="2800" dirty="0" err="1">
                <a:solidFill>
                  <a:srgbClr val="0000FF"/>
                </a:solidFill>
              </a:rPr>
              <a:t>cụm</a:t>
            </a:r>
            <a:r>
              <a:rPr lang="vi-VN" sz="2800" dirty="0">
                <a:solidFill>
                  <a:srgbClr val="0000FF"/>
                </a:solidFill>
              </a:rPr>
              <a:t> </a:t>
            </a:r>
            <a:r>
              <a:rPr lang="vi-VN" sz="2800" dirty="0" err="1">
                <a:solidFill>
                  <a:srgbClr val="0000FF"/>
                </a:solidFill>
              </a:rPr>
              <a:t>thích</a:t>
            </a:r>
            <a:r>
              <a:rPr lang="vi-VN" sz="2800" dirty="0">
                <a:solidFill>
                  <a:srgbClr val="0000FF"/>
                </a:solidFill>
              </a:rPr>
              <a:t> </a:t>
            </a:r>
            <a:r>
              <a:rPr lang="vi-VN" sz="2800" dirty="0" err="1">
                <a:solidFill>
                  <a:srgbClr val="0000FF"/>
                </a:solidFill>
              </a:rPr>
              <a:t>hợp</a:t>
            </a:r>
            <a:r>
              <a:rPr lang="vi-VN" sz="2800" dirty="0">
                <a:solidFill>
                  <a:srgbClr val="0000FF"/>
                </a:solidFill>
              </a:rPr>
              <a:t> </a:t>
            </a:r>
            <a:r>
              <a:rPr lang="vi-VN" sz="2800" dirty="0" err="1">
                <a:solidFill>
                  <a:srgbClr val="0000FF"/>
                </a:solidFill>
              </a:rPr>
              <a:t>bằng</a:t>
            </a:r>
            <a:r>
              <a:rPr lang="vi-VN" sz="2800" dirty="0">
                <a:solidFill>
                  <a:srgbClr val="0000FF"/>
                </a:solidFill>
              </a:rPr>
              <a:t> </a:t>
            </a:r>
            <a:r>
              <a:rPr lang="vi-VN" sz="2800" dirty="0" err="1">
                <a:solidFill>
                  <a:srgbClr val="0000FF"/>
                </a:solidFill>
              </a:rPr>
              <a:t>cách</a:t>
            </a:r>
            <a:r>
              <a:rPr lang="vi-VN" sz="2800" dirty="0">
                <a:solidFill>
                  <a:srgbClr val="0000FF"/>
                </a:solidFill>
              </a:rPr>
              <a:t> </a:t>
            </a:r>
            <a:r>
              <a:rPr lang="vi-VN" sz="2800" dirty="0" err="1">
                <a:solidFill>
                  <a:srgbClr val="0000FF"/>
                </a:solidFill>
              </a:rPr>
              <a:t>trực</a:t>
            </a:r>
            <a:r>
              <a:rPr lang="vi-VN" sz="2800" dirty="0">
                <a:solidFill>
                  <a:srgbClr val="0000FF"/>
                </a:solidFill>
              </a:rPr>
              <a:t> quan </a:t>
            </a:r>
            <a:r>
              <a:rPr lang="vi-VN" sz="2800" dirty="0" err="1">
                <a:solidFill>
                  <a:srgbClr val="0000FF"/>
                </a:solidFill>
              </a:rPr>
              <a:t>hóa</a:t>
            </a:r>
            <a:r>
              <a:rPr lang="vi-VN" sz="2800" dirty="0">
                <a:solidFill>
                  <a:srgbClr val="0000FF"/>
                </a:solidFill>
              </a:rPr>
              <a:t> </a:t>
            </a:r>
            <a:r>
              <a:rPr lang="vi-VN" sz="2800" dirty="0" err="1">
                <a:solidFill>
                  <a:srgbClr val="0000FF"/>
                </a:solidFill>
              </a:rPr>
              <a:t>giá</a:t>
            </a:r>
            <a:r>
              <a:rPr lang="vi-VN" sz="2800" dirty="0">
                <a:solidFill>
                  <a:srgbClr val="0000FF"/>
                </a:solidFill>
              </a:rPr>
              <a:t> </a:t>
            </a:r>
            <a:r>
              <a:rPr lang="vi-VN" sz="2800" dirty="0" err="1">
                <a:solidFill>
                  <a:srgbClr val="0000FF"/>
                </a:solidFill>
              </a:rPr>
              <a:t>trị</a:t>
            </a:r>
            <a:r>
              <a:rPr lang="vi-VN" sz="2800" dirty="0">
                <a:solidFill>
                  <a:srgbClr val="0000FF"/>
                </a:solidFill>
              </a:rPr>
              <a:t> </a:t>
            </a:r>
            <a:r>
              <a:rPr lang="vi-VN" sz="2800" dirty="0" err="1">
                <a:solidFill>
                  <a:srgbClr val="0000FF"/>
                </a:solidFill>
              </a:rPr>
              <a:t>lỗi</a:t>
            </a:r>
            <a:r>
              <a:rPr lang="vi-VN" sz="2800" dirty="0">
                <a:solidFill>
                  <a:srgbClr val="0000FF"/>
                </a:solidFill>
              </a:rPr>
              <a:t> </a:t>
            </a:r>
            <a:r>
              <a:rPr lang="vi-VN" sz="2800" dirty="0" err="1">
                <a:solidFill>
                  <a:srgbClr val="0000FF"/>
                </a:solidFill>
              </a:rPr>
              <a:t>của</a:t>
            </a:r>
            <a:r>
              <a:rPr lang="vi-VN" sz="2800" dirty="0">
                <a:solidFill>
                  <a:srgbClr val="0000FF"/>
                </a:solidFill>
              </a:rPr>
              <a:t> </a:t>
            </a:r>
            <a:r>
              <a:rPr lang="vi-VN" sz="2800" dirty="0" err="1">
                <a:solidFill>
                  <a:srgbClr val="0000FF"/>
                </a:solidFill>
              </a:rPr>
              <a:t>kmeans</a:t>
            </a:r>
            <a:r>
              <a:rPr lang="vi-VN" sz="2800" dirty="0">
                <a:solidFill>
                  <a:srgbClr val="0000FF"/>
                </a:solidFill>
              </a:rPr>
              <a:t> theo phương </a:t>
            </a:r>
            <a:r>
              <a:rPr lang="vi-VN" sz="2800" dirty="0" err="1">
                <a:solidFill>
                  <a:srgbClr val="0000FF"/>
                </a:solidFill>
              </a:rPr>
              <a:t>pháp</a:t>
            </a:r>
            <a:r>
              <a:rPr lang="vi-VN" sz="2800" dirty="0">
                <a:solidFill>
                  <a:srgbClr val="0000FF"/>
                </a:solidFill>
              </a:rPr>
              <a:t> </a:t>
            </a:r>
            <a:r>
              <a:rPr lang="vi-VN" sz="2800" dirty="0" err="1">
                <a:solidFill>
                  <a:srgbClr val="0000FF"/>
                </a:solidFill>
              </a:rPr>
              <a:t>khuỷu</a:t>
            </a:r>
            <a:r>
              <a:rPr lang="vi-VN" sz="2800" dirty="0">
                <a:solidFill>
                  <a:srgbClr val="0000FF"/>
                </a:solidFill>
              </a:rPr>
              <a:t> tay.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sklearn.cluster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KMeans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vi-V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wcss</a:t>
            </a:r>
            <a:r>
              <a:rPr lang="vi-VN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[]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kmeans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KMeans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n_clusters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random_state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vi-VN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vi-V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kmeans.fit</a:t>
            </a:r>
            <a:r>
              <a:rPr lang="vi-VN" sz="2400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vi-VN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vi-V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wcss.append</a:t>
            </a:r>
            <a:r>
              <a:rPr lang="vi-V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vi-V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kmeans.inertia</a:t>
            </a:r>
            <a:r>
              <a:rPr lang="vi-VN" sz="2400" dirty="0">
                <a:solidFill>
                  <a:srgbClr val="000000"/>
                </a:solidFill>
                <a:latin typeface="Consolas" panose="020B0609020204030204" pitchFamily="49" charset="0"/>
              </a:rPr>
              <a:t>_)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vi-V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plt.plot</a:t>
            </a:r>
            <a:r>
              <a:rPr lang="vi-V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vi-V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wcss</a:t>
            </a:r>
            <a:r>
              <a:rPr lang="vi-VN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vi-V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plt.show</a:t>
            </a:r>
            <a:r>
              <a:rPr lang="vi-VN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467339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Huấn luyện mô hình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487" y="1417638"/>
            <a:ext cx="7072313" cy="46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926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Huấn luyện mô hình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algn="just"/>
                <a:r>
                  <a:rPr lang="vi-VN" sz="2800" dirty="0">
                    <a:solidFill>
                      <a:srgbClr val="0066FF"/>
                    </a:solidFill>
                  </a:rPr>
                  <a:t>G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iá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trị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hàm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lỗi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giảm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mạnh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từ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vi-VN" sz="280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vi-VN" sz="280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vi-VN" sz="2800" dirty="0" err="1">
                    <a:solidFill>
                      <a:srgbClr val="0066FF"/>
                    </a:solidFill>
                  </a:rPr>
                  <a:t>đến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vi-VN" sz="280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vi-VN" sz="280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vi-VN" sz="2800" dirty="0">
                    <a:solidFill>
                      <a:srgbClr val="0066FF"/>
                    </a:solidFill>
                  </a:rPr>
                  <a:t>.</a:t>
                </a:r>
              </a:p>
              <a:p>
                <a:pPr algn="just"/>
                <a:r>
                  <a:rPr lang="vi-VN" sz="2800" dirty="0">
                    <a:solidFill>
                      <a:srgbClr val="FF0000"/>
                    </a:solidFill>
                  </a:rPr>
                  <a:t>Giá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trị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hàm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lỗi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giảm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nhẹ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dần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FF0000"/>
                    </a:solidFill>
                  </a:rPr>
                  <a:t>từ</a:t>
                </a:r>
                <a:r>
                  <a:rPr lang="vi-VN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vi-V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vi-V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=6 </m:t>
                    </m:r>
                  </m:oMath>
                </a14:m>
                <a:r>
                  <a:rPr lang="vi-VN" sz="2800" dirty="0" err="1">
                    <a:solidFill>
                      <a:srgbClr val="FF0000"/>
                    </a:solidFill>
                  </a:rPr>
                  <a:t>trở</a:t>
                </a:r>
                <a:r>
                  <a:rPr lang="vi-VN" sz="2800" dirty="0">
                    <a:solidFill>
                      <a:srgbClr val="FF0000"/>
                    </a:solidFill>
                  </a:rPr>
                  <a:t> đi.</a:t>
                </a:r>
              </a:p>
              <a:p>
                <a:pPr algn="just"/>
                <a:r>
                  <a:rPr lang="vi-VN" sz="2800">
                    <a:solidFill>
                      <a:srgbClr val="0066FF"/>
                    </a:solidFill>
                  </a:rPr>
                  <a:t>Do đó</a:t>
                </a:r>
                <a:r>
                  <a:rPr lang="en-US" sz="2800">
                    <a:solidFill>
                      <a:srgbClr val="0066FF"/>
                    </a:solidFill>
                  </a:rPr>
                  <a:t>,</a:t>
                </a:r>
                <a:r>
                  <a:rPr lang="vi-VN" sz="280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>
                    <a:solidFill>
                      <a:srgbClr val="0066FF"/>
                    </a:solidFill>
                  </a:rPr>
                  <a:t>ta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thấy</a:t>
                </a:r>
                <a14:m>
                  <m:oMath xmlns:m="http://schemas.openxmlformats.org/officeDocument/2006/math">
                    <m:r>
                      <a:rPr lang="vi-VN" sz="280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vi-VN" sz="280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vi-VN" sz="280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=5 </m:t>
                    </m:r>
                  </m:oMath>
                </a14:m>
                <a:r>
                  <a:rPr lang="vi-VN" sz="2800" dirty="0" err="1">
                    <a:solidFill>
                      <a:srgbClr val="0066FF"/>
                    </a:solidFill>
                  </a:rPr>
                  <a:t>là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số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lượng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cụm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hợp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lý</a:t>
                </a:r>
                <a:r>
                  <a:rPr lang="vi-VN" sz="2800" dirty="0">
                    <a:solidFill>
                      <a:srgbClr val="0066FF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039" t="-1482" r="-2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89AC43B3-7485-433C-873F-1AEF44E0DA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97600" y="2119459"/>
            <a:ext cx="5384800" cy="348744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81C70FD-69C8-4C79-A392-84F0D3BC3845}"/>
              </a:ext>
            </a:extLst>
          </p:cNvPr>
          <p:cNvSpPr/>
          <p:nvPr/>
        </p:nvSpPr>
        <p:spPr>
          <a:xfrm>
            <a:off x="8881534" y="4766734"/>
            <a:ext cx="152400" cy="152400"/>
          </a:xfrm>
          <a:prstGeom prst="ellipse">
            <a:avLst/>
          </a:prstGeom>
          <a:solidFill>
            <a:schemeClr val="accent1">
              <a:alpha val="0"/>
            </a:scheme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59799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Huấn luyện mô hình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vi-VN" sz="2800" dirty="0">
                    <a:solidFill>
                      <a:srgbClr val="0066FF"/>
                    </a:solidFill>
                  </a:rPr>
                  <a:t>Bắt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đầu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huấn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luyện</a:t>
                </a:r>
                <a:r>
                  <a:rPr lang="vi-VN" sz="2800" dirty="0">
                    <a:solidFill>
                      <a:srgbClr val="0066FF"/>
                    </a:solidFill>
                  </a:rPr>
                  <a:t> mô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hình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với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vi-VN" sz="280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vi-VN" sz="280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và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lấy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các</a:t>
                </a:r>
                <a:r>
                  <a:rPr lang="vi-VN" sz="2800" dirty="0">
                    <a:solidFill>
                      <a:srgbClr val="0066FF"/>
                    </a:solidFill>
                  </a:rPr>
                  <a:t> </a:t>
                </a:r>
                <a:r>
                  <a:rPr lang="vi-VN" sz="2800" dirty="0" err="1">
                    <a:solidFill>
                      <a:srgbClr val="0066FF"/>
                    </a:solidFill>
                  </a:rPr>
                  <a:t>điểm</a:t>
                </a:r>
                <a:r>
                  <a:rPr lang="vi-VN" sz="2800" dirty="0">
                    <a:solidFill>
                      <a:srgbClr val="0066FF"/>
                    </a:solidFill>
                  </a:rPr>
                  <a:t> trung tâm</a:t>
                </a:r>
                <a:r>
                  <a:rPr lang="vi-VN" sz="2800" dirty="0">
                    <a:solidFill>
                      <a:srgbClr val="000000"/>
                    </a:solidFill>
                  </a:rPr>
                  <a:t>.</a:t>
                </a:r>
              </a:p>
              <a:p>
                <a:endParaRPr lang="vi-VN" sz="2800" dirty="0">
                  <a:solidFill>
                    <a:srgbClr val="000000"/>
                  </a:solidFill>
                </a:endParaRPr>
              </a:p>
              <a:p>
                <a:pPr marL="457200" indent="-457200">
                  <a:buFont typeface="+mj-lt"/>
                  <a:buAutoNum type="arabicPeriod" startAt="15"/>
                </a:pPr>
                <a:endParaRPr lang="vi-VN" dirty="0">
                  <a:solidFill>
                    <a:srgbClr val="000000"/>
                  </a:solidFill>
                </a:endParaRPr>
              </a:p>
              <a:p>
                <a:pPr marL="457200" indent="-457200">
                  <a:buFont typeface="+mj-lt"/>
                  <a:buAutoNum type="arabicPeriod" startAt="15"/>
                </a:pPr>
                <a:r>
                  <a:rPr lang="en-US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kmeans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= </a:t>
                </a:r>
                <a:r>
                  <a:rPr lang="en-US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KMeans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solidFill>
                      <a:srgbClr val="001080"/>
                    </a:solidFill>
                    <a:latin typeface="Consolas" panose="020B0609020204030204" pitchFamily="49" charset="0"/>
                  </a:rPr>
                  <a:t>n_clusters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= </a:t>
                </a:r>
                <a:r>
                  <a:rPr lang="en-US" dirty="0">
                    <a:solidFill>
                      <a:srgbClr val="09885A"/>
                    </a:solidFill>
                    <a:latin typeface="Consolas" panose="020B0609020204030204" pitchFamily="49" charset="0"/>
                  </a:rPr>
                  <a:t>5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 </a:t>
                </a:r>
                <a:r>
                  <a:rPr lang="en-US" dirty="0" err="1">
                    <a:solidFill>
                      <a:srgbClr val="001080"/>
                    </a:solidFill>
                    <a:latin typeface="Consolas" panose="020B0609020204030204" pitchFamily="49" charset="0"/>
                  </a:rPr>
                  <a:t>random_state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= </a:t>
                </a:r>
                <a:r>
                  <a:rPr lang="en-US" dirty="0">
                    <a:solidFill>
                      <a:srgbClr val="09885A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pPr marL="457200" indent="-457200">
                  <a:buFont typeface="+mj-lt"/>
                  <a:buAutoNum type="arabicPeriod" startAt="15"/>
                </a:pPr>
                <a:r>
                  <a:rPr lang="en-US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y_kmeans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= </a:t>
                </a:r>
                <a:r>
                  <a:rPr lang="en-US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kmeans.fit_predict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(X)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482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5526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648472-E08E-4F20-BD9A-6013B3F3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TRỰC QUAN HÓA KẾT QUẢ</a:t>
            </a:r>
            <a:endParaRPr lang="vi-V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D6645-12FA-482A-B969-D3C08F5C5D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587669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8DDE83-290F-4B0C-9297-4840D3DA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vi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27C277-F3AB-48F5-AB46-CB2E319B3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sz="2800" dirty="0" err="1">
                <a:solidFill>
                  <a:srgbClr val="0066FF"/>
                </a:solidFill>
              </a:rPr>
              <a:t>Trực</a:t>
            </a:r>
            <a:r>
              <a:rPr lang="vi-VN" sz="2800" dirty="0">
                <a:solidFill>
                  <a:srgbClr val="0066FF"/>
                </a:solidFill>
              </a:rPr>
              <a:t> quan </a:t>
            </a:r>
            <a:r>
              <a:rPr lang="vi-VN" sz="2800" dirty="0" err="1">
                <a:solidFill>
                  <a:srgbClr val="0066FF"/>
                </a:solidFill>
              </a:rPr>
              <a:t>hóa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kết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quả</a:t>
            </a:r>
            <a:r>
              <a:rPr lang="vi-VN" sz="2800" dirty="0">
                <a:solidFill>
                  <a:srgbClr val="0066FF"/>
                </a:solidFill>
              </a:rPr>
              <a:t> khi </a:t>
            </a:r>
            <a:r>
              <a:rPr lang="vi-VN" sz="2800" dirty="0" err="1">
                <a:solidFill>
                  <a:srgbClr val="0066FF"/>
                </a:solidFill>
              </a:rPr>
              <a:t>áp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dụng</a:t>
            </a:r>
            <a:r>
              <a:rPr lang="vi-VN" sz="2800" dirty="0">
                <a:solidFill>
                  <a:srgbClr val="0066FF"/>
                </a:solidFill>
              </a:rPr>
              <a:t> mô </a:t>
            </a:r>
            <a:r>
              <a:rPr lang="vi-VN" sz="2800" dirty="0" err="1">
                <a:solidFill>
                  <a:srgbClr val="0066FF"/>
                </a:solidFill>
              </a:rPr>
              <a:t>hình</a:t>
            </a:r>
            <a:r>
              <a:rPr lang="vi-VN" sz="2800" dirty="0">
                <a:solidFill>
                  <a:srgbClr val="0066FF"/>
                </a:solidFill>
              </a:rPr>
              <a:t> K-</a:t>
            </a:r>
            <a:r>
              <a:rPr lang="vi-VN" sz="2800" dirty="0" err="1">
                <a:solidFill>
                  <a:srgbClr val="0066FF"/>
                </a:solidFill>
              </a:rPr>
              <a:t>Means</a:t>
            </a:r>
            <a:r>
              <a:rPr lang="vi-VN" sz="2800" dirty="0">
                <a:solidFill>
                  <a:srgbClr val="0066FF"/>
                </a:solidFill>
              </a:rPr>
              <a:t>.</a:t>
            </a:r>
          </a:p>
          <a:p>
            <a:pPr algn="just"/>
            <a:endParaRPr lang="vi-VN" sz="2800" dirty="0">
              <a:solidFill>
                <a:srgbClr val="0066FF"/>
              </a:solidFill>
            </a:endParaRPr>
          </a:p>
          <a:p>
            <a:pPr marL="457200" indent="-457200">
              <a:buFont typeface="+mj-lt"/>
              <a:buAutoNum type="arabicPeriod" startAt="17"/>
            </a:pPr>
            <a:r>
              <a:rPr lang="vi-VN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vi-VN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vi-V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matplotlib.colors</a:t>
            </a:r>
            <a:r>
              <a:rPr lang="vi-VN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vi-VN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vi-VN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vi-V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ListedColormap</a:t>
            </a:r>
            <a:endParaRPr lang="vi-V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7"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raw_colors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"red"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"green"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"black"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"cyan"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"magenta"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 startAt="17"/>
            </a:pPr>
            <a:r>
              <a:rPr lang="vi-V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colors</a:t>
            </a:r>
            <a:r>
              <a:rPr lang="vi-VN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vi-V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ListedColormap</a:t>
            </a:r>
            <a:r>
              <a:rPr lang="vi-V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vi-V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raw_colors</a:t>
            </a:r>
            <a:r>
              <a:rPr lang="vi-VN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 startAt="17"/>
            </a:pP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457200" indent="-457200">
              <a:buFont typeface="+mj-lt"/>
              <a:buAutoNum type="arabicPeriod" startAt="17"/>
            </a:pPr>
            <a:r>
              <a:rPr lang="vi-VN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vi-V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plt.scatter</a:t>
            </a:r>
            <a:r>
              <a:rPr lang="vi-VN" sz="2400" dirty="0">
                <a:solidFill>
                  <a:srgbClr val="000000"/>
                </a:solidFill>
                <a:latin typeface="Consolas" panose="020B0609020204030204" pitchFamily="49" charset="0"/>
              </a:rPr>
              <a:t>(X[</a:t>
            </a:r>
            <a:r>
              <a:rPr lang="vi-V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y_kmeans</a:t>
            </a:r>
            <a:r>
              <a:rPr lang="vi-VN" sz="2400" dirty="0">
                <a:solidFill>
                  <a:srgbClr val="000000"/>
                </a:solidFill>
                <a:latin typeface="Consolas" panose="020B0609020204030204" pitchFamily="49" charset="0"/>
              </a:rPr>
              <a:t> == i, </a:t>
            </a:r>
            <a:r>
              <a:rPr lang="vi-VN" sz="2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vi-VN" sz="2400" dirty="0">
                <a:solidFill>
                  <a:srgbClr val="000000"/>
                </a:solidFill>
                <a:latin typeface="Consolas" panose="020B0609020204030204" pitchFamily="49" charset="0"/>
              </a:rPr>
              <a:t>], X[</a:t>
            </a:r>
            <a:r>
              <a:rPr lang="vi-V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y_kmeans</a:t>
            </a:r>
            <a:r>
              <a:rPr lang="vi-VN" sz="2400" dirty="0">
                <a:solidFill>
                  <a:srgbClr val="000000"/>
                </a:solidFill>
                <a:latin typeface="Consolas" panose="020B0609020204030204" pitchFamily="49" charset="0"/>
              </a:rPr>
              <a:t> == i, </a:t>
            </a:r>
            <a:r>
              <a:rPr lang="vi-VN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vi-VN" sz="2400" dirty="0">
                <a:solidFill>
                  <a:srgbClr val="000000"/>
                </a:solidFill>
                <a:latin typeface="Consolas" panose="020B0609020204030204" pitchFamily="49" charset="0"/>
              </a:rPr>
              <a:t>], </a:t>
            </a:r>
            <a:r>
              <a:rPr lang="vi-VN" sz="24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vi-VN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vi-VN" sz="2400" dirty="0">
                <a:solidFill>
                  <a:srgbClr val="09885A"/>
                </a:solidFill>
                <a:latin typeface="Consolas" panose="020B0609020204030204" pitchFamily="49" charset="0"/>
              </a:rPr>
              <a:t>100</a:t>
            </a:r>
            <a:r>
              <a:rPr lang="vi-VN" sz="2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vi-VN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vi-VN" sz="2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vi-V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colors</a:t>
            </a:r>
            <a:r>
              <a:rPr lang="vi-VN" sz="2400" dirty="0">
                <a:solidFill>
                  <a:srgbClr val="000000"/>
                </a:solidFill>
                <a:latin typeface="Consolas" panose="020B0609020204030204" pitchFamily="49" charset="0"/>
              </a:rPr>
              <a:t>(i))</a:t>
            </a:r>
          </a:p>
        </p:txBody>
      </p:sp>
    </p:spTree>
    <p:extLst>
      <p:ext uri="{BB962C8B-B14F-4D97-AF65-F5344CB8AC3E}">
        <p14:creationId xmlns:p14="http://schemas.microsoft.com/office/powerpoint/2010/main" val="4099390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Ý tưởng thuật toán K-Means</a:t>
            </a:r>
            <a:endParaRPr/>
          </a:p>
        </p:txBody>
      </p:sp>
      <p:sp>
        <p:nvSpPr>
          <p:cNvPr id="375" name="Google Shape;375;p7"/>
          <p:cNvSpPr/>
          <p:nvPr/>
        </p:nvSpPr>
        <p:spPr>
          <a:xfrm>
            <a:off x="3162300" y="4457700"/>
            <a:ext cx="304800" cy="304800"/>
          </a:xfrm>
          <a:prstGeom prst="ellipse">
            <a:avLst/>
          </a:prstGeom>
          <a:solidFill>
            <a:srgbClr val="0000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7"/>
          <p:cNvSpPr/>
          <p:nvPr/>
        </p:nvSpPr>
        <p:spPr>
          <a:xfrm>
            <a:off x="2857500" y="3848100"/>
            <a:ext cx="304800" cy="304800"/>
          </a:xfrm>
          <a:prstGeom prst="ellipse">
            <a:avLst/>
          </a:prstGeom>
          <a:solidFill>
            <a:srgbClr val="0000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7"/>
          <p:cNvSpPr/>
          <p:nvPr/>
        </p:nvSpPr>
        <p:spPr>
          <a:xfrm>
            <a:off x="3619500" y="3543300"/>
            <a:ext cx="304800" cy="304800"/>
          </a:xfrm>
          <a:prstGeom prst="ellipse">
            <a:avLst/>
          </a:prstGeom>
          <a:solidFill>
            <a:srgbClr val="0000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7"/>
          <p:cNvSpPr/>
          <p:nvPr/>
        </p:nvSpPr>
        <p:spPr>
          <a:xfrm>
            <a:off x="8953500" y="2705100"/>
            <a:ext cx="304800" cy="304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7"/>
          <p:cNvSpPr/>
          <p:nvPr/>
        </p:nvSpPr>
        <p:spPr>
          <a:xfrm>
            <a:off x="5600700" y="2095500"/>
            <a:ext cx="304800" cy="304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7"/>
          <p:cNvSpPr/>
          <p:nvPr/>
        </p:nvSpPr>
        <p:spPr>
          <a:xfrm>
            <a:off x="6591300" y="2171700"/>
            <a:ext cx="304800" cy="304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7"/>
          <p:cNvSpPr/>
          <p:nvPr/>
        </p:nvSpPr>
        <p:spPr>
          <a:xfrm>
            <a:off x="5676900" y="2857500"/>
            <a:ext cx="304800" cy="304800"/>
          </a:xfrm>
          <a:prstGeom prst="ellipse">
            <a:avLst/>
          </a:prstGeom>
          <a:solidFill>
            <a:srgbClr val="0000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7"/>
          <p:cNvSpPr/>
          <p:nvPr/>
        </p:nvSpPr>
        <p:spPr>
          <a:xfrm>
            <a:off x="4610100" y="2857500"/>
            <a:ext cx="304800" cy="304800"/>
          </a:xfrm>
          <a:prstGeom prst="ellipse">
            <a:avLst/>
          </a:prstGeom>
          <a:solidFill>
            <a:srgbClr val="0000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7"/>
          <p:cNvSpPr/>
          <p:nvPr/>
        </p:nvSpPr>
        <p:spPr>
          <a:xfrm>
            <a:off x="9029700" y="3543300"/>
            <a:ext cx="304800" cy="304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7"/>
          <p:cNvSpPr/>
          <p:nvPr/>
        </p:nvSpPr>
        <p:spPr>
          <a:xfrm>
            <a:off x="7581900" y="2857500"/>
            <a:ext cx="304800" cy="304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7"/>
          <p:cNvSpPr/>
          <p:nvPr/>
        </p:nvSpPr>
        <p:spPr>
          <a:xfrm>
            <a:off x="3162300" y="4229100"/>
            <a:ext cx="304800" cy="304800"/>
          </a:xfrm>
          <a:prstGeom prst="ellipse">
            <a:avLst/>
          </a:prstGeom>
          <a:solidFill>
            <a:srgbClr val="0000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7"/>
          <p:cNvSpPr/>
          <p:nvPr/>
        </p:nvSpPr>
        <p:spPr>
          <a:xfrm>
            <a:off x="7962900" y="3467100"/>
            <a:ext cx="304800" cy="304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7"/>
          <p:cNvSpPr/>
          <p:nvPr/>
        </p:nvSpPr>
        <p:spPr>
          <a:xfrm>
            <a:off x="4686300" y="2857500"/>
            <a:ext cx="228600" cy="228600"/>
          </a:xfrm>
          <a:prstGeom prst="rect">
            <a:avLst/>
          </a:prstGeom>
          <a:solidFill>
            <a:srgbClr val="0000CC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7"/>
          <p:cNvSpPr/>
          <p:nvPr/>
        </p:nvSpPr>
        <p:spPr>
          <a:xfrm>
            <a:off x="6667500" y="21717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7"/>
          <p:cNvSpPr/>
          <p:nvPr/>
        </p:nvSpPr>
        <p:spPr>
          <a:xfrm>
            <a:off x="7581900" y="2857500"/>
            <a:ext cx="228600" cy="228600"/>
          </a:xfrm>
          <a:prstGeom prst="rect">
            <a:avLst/>
          </a:prstGeom>
          <a:solidFill>
            <a:srgbClr val="CC00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8DDE83-290F-4B0C-9297-4840D3DA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vi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27C277-F3AB-48F5-AB46-CB2E319B3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sz="2800" dirty="0" err="1">
                <a:solidFill>
                  <a:srgbClr val="0066FF"/>
                </a:solidFill>
              </a:rPr>
              <a:t>Trực</a:t>
            </a:r>
            <a:r>
              <a:rPr lang="vi-VN" sz="2800" dirty="0">
                <a:solidFill>
                  <a:srgbClr val="0066FF"/>
                </a:solidFill>
              </a:rPr>
              <a:t> quan </a:t>
            </a:r>
            <a:r>
              <a:rPr lang="vi-VN" sz="2800" dirty="0" err="1">
                <a:solidFill>
                  <a:srgbClr val="0066FF"/>
                </a:solidFill>
              </a:rPr>
              <a:t>hóa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kết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quả</a:t>
            </a:r>
            <a:r>
              <a:rPr lang="vi-VN" sz="2800" dirty="0">
                <a:solidFill>
                  <a:srgbClr val="0066FF"/>
                </a:solidFill>
              </a:rPr>
              <a:t> khi </a:t>
            </a:r>
            <a:r>
              <a:rPr lang="vi-VN" sz="2800" dirty="0" err="1">
                <a:solidFill>
                  <a:srgbClr val="0066FF"/>
                </a:solidFill>
              </a:rPr>
              <a:t>áp</a:t>
            </a:r>
            <a:r>
              <a:rPr lang="vi-VN" sz="2800" dirty="0">
                <a:solidFill>
                  <a:srgbClr val="0066FF"/>
                </a:solidFill>
              </a:rPr>
              <a:t> </a:t>
            </a:r>
            <a:r>
              <a:rPr lang="vi-VN" sz="2800" dirty="0" err="1">
                <a:solidFill>
                  <a:srgbClr val="0066FF"/>
                </a:solidFill>
              </a:rPr>
              <a:t>dụng</a:t>
            </a:r>
            <a:r>
              <a:rPr lang="vi-VN" sz="2800" dirty="0">
                <a:solidFill>
                  <a:srgbClr val="0066FF"/>
                </a:solidFill>
              </a:rPr>
              <a:t> mô </a:t>
            </a:r>
            <a:r>
              <a:rPr lang="vi-VN" sz="2800" dirty="0" err="1">
                <a:solidFill>
                  <a:srgbClr val="0066FF"/>
                </a:solidFill>
              </a:rPr>
              <a:t>hình</a:t>
            </a:r>
            <a:r>
              <a:rPr lang="vi-VN" sz="2800" dirty="0">
                <a:solidFill>
                  <a:srgbClr val="0066FF"/>
                </a:solidFill>
              </a:rPr>
              <a:t> K-</a:t>
            </a:r>
            <a:r>
              <a:rPr lang="vi-VN" sz="2800" dirty="0" err="1">
                <a:solidFill>
                  <a:srgbClr val="0066FF"/>
                </a:solidFill>
              </a:rPr>
              <a:t>Means</a:t>
            </a:r>
            <a:r>
              <a:rPr lang="vi-VN" sz="2800" dirty="0">
                <a:solidFill>
                  <a:srgbClr val="0066FF"/>
                </a:solidFill>
              </a:rPr>
              <a:t>.</a:t>
            </a:r>
          </a:p>
          <a:p>
            <a:pPr algn="just"/>
            <a:endParaRPr lang="vi-VN" sz="2800" dirty="0">
              <a:solidFill>
                <a:srgbClr val="0066FF"/>
              </a:solidFill>
            </a:endParaRPr>
          </a:p>
          <a:p>
            <a:pPr marL="457200" indent="-457200">
              <a:buFont typeface="+mj-lt"/>
              <a:buAutoNum type="arabicPeriod" startAt="22"/>
            </a:pPr>
            <a:r>
              <a:rPr lang="vi-VN" dirty="0" err="1">
                <a:solidFill>
                  <a:srgbClr val="000000"/>
                </a:solidFill>
                <a:latin typeface="Consolas" panose="020B0609020204030204" pitchFamily="49" charset="0"/>
              </a:rPr>
              <a:t>X_clusters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vi-VN" dirty="0" err="1">
                <a:solidFill>
                  <a:srgbClr val="000000"/>
                </a:solidFill>
                <a:latin typeface="Consolas" panose="020B0609020204030204" pitchFamily="49" charset="0"/>
              </a:rPr>
              <a:t>kmeans.cluster_centers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_[:, </a:t>
            </a:r>
            <a:r>
              <a:rPr lang="vi-VN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457200" indent="-457200">
              <a:buFont typeface="+mj-lt"/>
              <a:buAutoNum type="arabicPeriod" startAt="22"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Y_clusters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kmeans.cluster_centers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_[:,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457200" indent="-457200">
              <a:buFont typeface="+mj-lt"/>
              <a:buAutoNum type="arabicPeriod" startAt="22"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plt.scatter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X_clusters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Y_clusters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"yellow"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 startAt="22"/>
            </a:pPr>
            <a:r>
              <a:rPr lang="vi-VN" dirty="0" err="1">
                <a:solidFill>
                  <a:srgbClr val="000000"/>
                </a:solidFill>
                <a:latin typeface="Consolas" panose="020B0609020204030204" pitchFamily="49" charset="0"/>
              </a:rPr>
              <a:t>plt.show</a:t>
            </a:r>
            <a:r>
              <a:rPr lang="vi-V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893398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Trực quan hoá kết quả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219200"/>
            <a:ext cx="8229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0532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648472-E08E-4F20-BD9A-6013B3F3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BIẾN THỂ THUẬT TOÁN K-MEAN</a:t>
            </a:r>
            <a:endParaRPr lang="vi-V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D6645-12FA-482A-B969-D3C08F5C5D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22539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C7F12C-6682-4604-BF44-79F7A4E7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Centroid-based clustering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4AD531-B62A-4116-B7EC-49DBC7A27E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K-Means Clustering</a:t>
            </a:r>
          </a:p>
          <a:p>
            <a:r>
              <a:rPr lang="en-US">
                <a:solidFill>
                  <a:srgbClr val="FF0000"/>
                </a:solidFill>
              </a:rPr>
              <a:t>K-Medoids Clustering</a:t>
            </a:r>
          </a:p>
          <a:p>
            <a:r>
              <a:rPr lang="en-US"/>
              <a:t>K-Medians Clustering</a:t>
            </a:r>
          </a:p>
          <a:p>
            <a:r>
              <a:rPr lang="en-US">
                <a:solidFill>
                  <a:srgbClr val="FF0000"/>
                </a:solidFill>
              </a:rPr>
              <a:t>K-Modes Clustering</a:t>
            </a:r>
          </a:p>
          <a:p>
            <a:r>
              <a:rPr lang="en-US"/>
              <a:t>Fuzzy K-Means Clustering</a:t>
            </a:r>
          </a:p>
          <a:p>
            <a:r>
              <a:rPr lang="en-US">
                <a:solidFill>
                  <a:srgbClr val="FF0000"/>
                </a:solidFill>
              </a:rPr>
              <a:t>X-Means Clustering</a:t>
            </a:r>
          </a:p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3B7C7-3DCC-429B-9645-F4A442D02E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Intelligent K-Means Clustering</a:t>
            </a:r>
          </a:p>
          <a:p>
            <a:r>
              <a:rPr lang="en-US">
                <a:solidFill>
                  <a:srgbClr val="FF0000"/>
                </a:solidFill>
              </a:rPr>
              <a:t>Bisecting K-Means Clustering</a:t>
            </a:r>
          </a:p>
          <a:p>
            <a:r>
              <a:rPr lang="en-US"/>
              <a:t>Kernel K-Means Clustering</a:t>
            </a:r>
          </a:p>
          <a:p>
            <a:r>
              <a:rPr lang="en-US">
                <a:solidFill>
                  <a:srgbClr val="FF0000"/>
                </a:solidFill>
              </a:rPr>
              <a:t>Mean Shift Clustering</a:t>
            </a:r>
          </a:p>
          <a:p>
            <a:r>
              <a:rPr lang="en-US"/>
              <a:t>Weighted K-Means Clustering</a:t>
            </a:r>
          </a:p>
          <a:p>
            <a:r>
              <a:rPr lang="en-US">
                <a:solidFill>
                  <a:srgbClr val="FF0000"/>
                </a:solidFill>
              </a:rPr>
              <a:t>Genetic 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22932292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62229B-1E38-46AA-A5FB-FE84FDD6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ĐIỂM MẠNH CỦA THUẬT TOÁN K-MEANS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662D32-9382-456B-AB5C-332866B73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031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4284-E437-4A9B-A69C-E1EE9229F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Điểm mạnh của thuật toán K-Means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AA6BE-2FB9-446D-8464-EF02BC1400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/>
              <a:t>Relatively simple to implement.</a:t>
            </a:r>
            <a:endParaRPr lang="en-US">
              <a:solidFill>
                <a:srgbClr val="FF0000"/>
              </a:solidFill>
            </a:endParaRPr>
          </a:p>
          <a:p>
            <a:pPr algn="just"/>
            <a:r>
              <a:rPr lang="en-US">
                <a:solidFill>
                  <a:srgbClr val="FF0000"/>
                </a:solidFill>
              </a:rPr>
              <a:t>Dễ dàng cài đặt.</a:t>
            </a:r>
          </a:p>
          <a:p>
            <a:pPr algn="just"/>
            <a:r>
              <a:rPr lang="en-US"/>
              <a:t>Scales to large data sets.</a:t>
            </a:r>
          </a:p>
          <a:p>
            <a:pPr algn="just"/>
            <a:r>
              <a:rPr lang="en-US">
                <a:solidFill>
                  <a:srgbClr val="FF0000"/>
                </a:solidFill>
              </a:rPr>
              <a:t>Dễ dàng áp dụng với dữ liệu kích th</a:t>
            </a:r>
            <a:r>
              <a:rPr lang="vi-VN">
                <a:solidFill>
                  <a:srgbClr val="FF0000"/>
                </a:solidFill>
              </a:rPr>
              <a:t>ư</a:t>
            </a:r>
            <a:r>
              <a:rPr lang="en-US">
                <a:solidFill>
                  <a:srgbClr val="FF0000"/>
                </a:solidFill>
              </a:rPr>
              <a:t>ớc lớn.</a:t>
            </a:r>
          </a:p>
          <a:p>
            <a:pPr algn="just"/>
            <a:r>
              <a:rPr lang="en-US"/>
              <a:t>Guarantees convergence.</a:t>
            </a:r>
          </a:p>
          <a:p>
            <a:pPr algn="just"/>
            <a:r>
              <a:rPr lang="en-US">
                <a:solidFill>
                  <a:srgbClr val="FF0000"/>
                </a:solidFill>
              </a:rPr>
              <a:t>Thuật toán đảm bảo hội tụ.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CE9A0F-884D-45A9-B0DE-09A5CBEC511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9600" y="5532582"/>
            <a:ext cx="10972800" cy="612578"/>
          </a:xfrm>
        </p:spPr>
        <p:txBody>
          <a:bodyPr/>
          <a:lstStyle/>
          <a:p>
            <a:r>
              <a:rPr lang="en-US"/>
              <a:t>https://developers.google.com/machine-learning/clustering/algorithm/advantages-disadvantages</a:t>
            </a:r>
          </a:p>
        </p:txBody>
      </p:sp>
    </p:spTree>
    <p:extLst>
      <p:ext uri="{BB962C8B-B14F-4D97-AF65-F5344CB8AC3E}">
        <p14:creationId xmlns:p14="http://schemas.microsoft.com/office/powerpoint/2010/main" val="39439631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4284-E437-4A9B-A69C-E1EE9229F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Điểm mạnh của thuật toán K-Means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AA6BE-2FB9-446D-8464-EF02BC1400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/>
              <a:t>Can warm-start the positions of centroids.</a:t>
            </a:r>
          </a:p>
          <a:p>
            <a:pPr algn="just"/>
            <a:r>
              <a:rPr lang="en-US">
                <a:solidFill>
                  <a:srgbClr val="FF0000"/>
                </a:solidFill>
              </a:rPr>
              <a:t>Các vị trí trọng tâm ban đầu có thể tùy biến.</a:t>
            </a:r>
          </a:p>
          <a:p>
            <a:pPr algn="just"/>
            <a:r>
              <a:rPr lang="en-US"/>
              <a:t>Easily adapts to new examples.</a:t>
            </a:r>
          </a:p>
          <a:p>
            <a:pPr algn="just"/>
            <a:r>
              <a:rPr lang="en-US">
                <a:solidFill>
                  <a:srgbClr val="FF0000"/>
                </a:solidFill>
              </a:rPr>
              <a:t>Dễ dàng áp dụng với các bài toán mới.</a:t>
            </a:r>
          </a:p>
          <a:p>
            <a:pPr algn="just"/>
            <a:r>
              <a:rPr lang="en-US"/>
              <a:t>Generalizes to clusters of different shapes and sizes, such as elliptical clusters.</a:t>
            </a:r>
          </a:p>
          <a:p>
            <a:pPr algn="just"/>
            <a:r>
              <a:rPr lang="en-US">
                <a:solidFill>
                  <a:srgbClr val="FF0000"/>
                </a:solidFill>
              </a:rPr>
              <a:t>Hình dáng và kích th</a:t>
            </a:r>
            <a:r>
              <a:rPr lang="vi-VN">
                <a:solidFill>
                  <a:srgbClr val="FF0000"/>
                </a:solidFill>
              </a:rPr>
              <a:t>ư</a:t>
            </a:r>
            <a:r>
              <a:rPr lang="en-US">
                <a:solidFill>
                  <a:srgbClr val="FF0000"/>
                </a:solidFill>
              </a:rPr>
              <a:t>ớc của các cụm đa dạng.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CE9A0F-884D-45A9-B0DE-09A5CBEC511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9600" y="5532582"/>
            <a:ext cx="10972800" cy="612578"/>
          </a:xfrm>
        </p:spPr>
        <p:txBody>
          <a:bodyPr/>
          <a:lstStyle/>
          <a:p>
            <a:r>
              <a:rPr lang="en-US"/>
              <a:t>https://developers.google.com/machine-learning/clustering/algorithm/advantages-disadvantages</a:t>
            </a:r>
          </a:p>
        </p:txBody>
      </p:sp>
    </p:spTree>
    <p:extLst>
      <p:ext uri="{BB962C8B-B14F-4D97-AF65-F5344CB8AC3E}">
        <p14:creationId xmlns:p14="http://schemas.microsoft.com/office/powerpoint/2010/main" val="2721787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62229B-1E38-46AA-A5FB-FE84FDD6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ĐIỂM YẾU CỦA THUẬT TOÁN K-MEANS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662D32-9382-456B-AB5C-332866B73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98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4284-E437-4A9B-A69C-E1EE9229F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Điểm yếu của thuật toán K-Means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AA6BE-2FB9-446D-8464-EF02BC1400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/>
              <a:t>Choosing k manually.</a:t>
            </a:r>
          </a:p>
          <a:p>
            <a:pPr algn="just"/>
            <a:r>
              <a:rPr lang="vi-VN">
                <a:solidFill>
                  <a:srgbClr val="FF0000"/>
                </a:solidFill>
              </a:rPr>
              <a:t>Chúng ta cần biết số lượng cluster cần clustering</a:t>
            </a:r>
            <a:r>
              <a:rPr lang="en-US">
                <a:solidFill>
                  <a:srgbClr val="FF0000"/>
                </a:solidFill>
              </a:rPr>
              <a:t>.</a:t>
            </a:r>
            <a:endParaRPr lang="vi-VN">
              <a:solidFill>
                <a:srgbClr val="FF0000"/>
              </a:solidFill>
            </a:endParaRPr>
          </a:p>
          <a:p>
            <a:pPr algn="just"/>
            <a:r>
              <a:rPr lang="en-US"/>
              <a:t>Being dependent on initial values.</a:t>
            </a:r>
          </a:p>
          <a:p>
            <a:pPr algn="just"/>
            <a:r>
              <a:rPr lang="vi-VN">
                <a:solidFill>
                  <a:srgbClr val="FF0000"/>
                </a:solidFill>
              </a:rPr>
              <a:t>Nghiệm cuối cùng phụ thuộc vào các centers được khởi tạo ban đầu</a:t>
            </a:r>
            <a:r>
              <a:rPr lang="en-US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en-US"/>
              <a:t>Clustering data of varying sizes and density.</a:t>
            </a:r>
          </a:p>
          <a:p>
            <a:pPr algn="just"/>
            <a:r>
              <a:rPr lang="vi-VN">
                <a:solidFill>
                  <a:srgbClr val="FF0000"/>
                </a:solidFill>
              </a:rPr>
              <a:t>Các cluster cần có só lượng điểm gần bằng nhau</a:t>
            </a:r>
            <a:r>
              <a:rPr lang="en-US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CE9A0F-884D-45A9-B0DE-09A5CBEC511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9600" y="5560291"/>
            <a:ext cx="10972800" cy="584869"/>
          </a:xfrm>
        </p:spPr>
        <p:txBody>
          <a:bodyPr/>
          <a:lstStyle/>
          <a:p>
            <a:r>
              <a:rPr lang="en-US"/>
              <a:t>https://developers.google.com/machine-learning/clustering/algorithm/advantages-disadvantages</a:t>
            </a:r>
          </a:p>
        </p:txBody>
      </p:sp>
    </p:spTree>
    <p:extLst>
      <p:ext uri="{BB962C8B-B14F-4D97-AF65-F5344CB8AC3E}">
        <p14:creationId xmlns:p14="http://schemas.microsoft.com/office/powerpoint/2010/main" val="12182663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4284-E437-4A9B-A69C-E1EE9229F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Điểm yếu của thuật toán K-Means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AA6BE-2FB9-446D-8464-EF02BC1400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/>
              <a:t>Clustering outliers.</a:t>
            </a:r>
          </a:p>
          <a:p>
            <a:pPr algn="just"/>
            <a:r>
              <a:rPr lang="en-US">
                <a:solidFill>
                  <a:srgbClr val="FF0000"/>
                </a:solidFill>
              </a:rPr>
              <a:t>Thuật toán chạy không tốt khi dữ liệu có outliers.</a:t>
            </a:r>
          </a:p>
          <a:p>
            <a:pPr algn="just"/>
            <a:r>
              <a:rPr lang="en-US"/>
              <a:t>Scaling with number of dimensions.</a:t>
            </a:r>
          </a:p>
          <a:p>
            <a:pPr algn="just"/>
            <a:r>
              <a:rPr lang="en-US">
                <a:solidFill>
                  <a:srgbClr val="FF0000"/>
                </a:solidFill>
              </a:rPr>
              <a:t>Thuật toán chạy không tốt khi dữ liệu có số chiều lớn.</a:t>
            </a:r>
          </a:p>
          <a:p>
            <a:pPr algn="just"/>
            <a:endParaRPr lang="en-US">
              <a:solidFill>
                <a:srgbClr val="FF0000"/>
              </a:solidFill>
            </a:endParaRPr>
          </a:p>
          <a:p>
            <a:pPr algn="just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CE9A0F-884D-45A9-B0DE-09A5CBEC511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9600" y="5560291"/>
            <a:ext cx="10972800" cy="584869"/>
          </a:xfrm>
        </p:spPr>
        <p:txBody>
          <a:bodyPr/>
          <a:lstStyle/>
          <a:p>
            <a:r>
              <a:rPr lang="en-US"/>
              <a:t>https://developers.google.com/machine-learning/clustering/algorithm/advantages-disadvantages</a:t>
            </a:r>
          </a:p>
        </p:txBody>
      </p:sp>
    </p:spTree>
    <p:extLst>
      <p:ext uri="{BB962C8B-B14F-4D97-AF65-F5344CB8AC3E}">
        <p14:creationId xmlns:p14="http://schemas.microsoft.com/office/powerpoint/2010/main" val="354057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Ý tưởng thuật toán K-Means</a:t>
            </a:r>
            <a:endParaRPr/>
          </a:p>
        </p:txBody>
      </p:sp>
      <p:sp>
        <p:nvSpPr>
          <p:cNvPr id="395" name="Google Shape;395;p8"/>
          <p:cNvSpPr/>
          <p:nvPr/>
        </p:nvSpPr>
        <p:spPr>
          <a:xfrm>
            <a:off x="3162300" y="4457700"/>
            <a:ext cx="304800" cy="304800"/>
          </a:xfrm>
          <a:prstGeom prst="ellipse">
            <a:avLst/>
          </a:prstGeom>
          <a:solidFill>
            <a:srgbClr val="0000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8"/>
          <p:cNvSpPr/>
          <p:nvPr/>
        </p:nvSpPr>
        <p:spPr>
          <a:xfrm>
            <a:off x="2857500" y="3848100"/>
            <a:ext cx="304800" cy="304800"/>
          </a:xfrm>
          <a:prstGeom prst="ellipse">
            <a:avLst/>
          </a:prstGeom>
          <a:solidFill>
            <a:srgbClr val="0000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8"/>
          <p:cNvSpPr/>
          <p:nvPr/>
        </p:nvSpPr>
        <p:spPr>
          <a:xfrm>
            <a:off x="3619500" y="3543300"/>
            <a:ext cx="304800" cy="304800"/>
          </a:xfrm>
          <a:prstGeom prst="ellipse">
            <a:avLst/>
          </a:prstGeom>
          <a:solidFill>
            <a:srgbClr val="0000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8"/>
          <p:cNvSpPr/>
          <p:nvPr/>
        </p:nvSpPr>
        <p:spPr>
          <a:xfrm>
            <a:off x="8953500" y="2705100"/>
            <a:ext cx="304800" cy="304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8"/>
          <p:cNvSpPr/>
          <p:nvPr/>
        </p:nvSpPr>
        <p:spPr>
          <a:xfrm>
            <a:off x="5600700" y="2095500"/>
            <a:ext cx="304800" cy="304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8"/>
          <p:cNvSpPr/>
          <p:nvPr/>
        </p:nvSpPr>
        <p:spPr>
          <a:xfrm>
            <a:off x="6591300" y="2171700"/>
            <a:ext cx="304800" cy="304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8"/>
          <p:cNvSpPr/>
          <p:nvPr/>
        </p:nvSpPr>
        <p:spPr>
          <a:xfrm>
            <a:off x="5676900" y="2857500"/>
            <a:ext cx="304800" cy="304800"/>
          </a:xfrm>
          <a:prstGeom prst="ellipse">
            <a:avLst/>
          </a:prstGeom>
          <a:solidFill>
            <a:srgbClr val="0000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8"/>
          <p:cNvSpPr/>
          <p:nvPr/>
        </p:nvSpPr>
        <p:spPr>
          <a:xfrm>
            <a:off x="4610100" y="2857500"/>
            <a:ext cx="304800" cy="304800"/>
          </a:xfrm>
          <a:prstGeom prst="ellipse">
            <a:avLst/>
          </a:prstGeom>
          <a:solidFill>
            <a:srgbClr val="0000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8"/>
          <p:cNvSpPr/>
          <p:nvPr/>
        </p:nvSpPr>
        <p:spPr>
          <a:xfrm>
            <a:off x="9029700" y="3543300"/>
            <a:ext cx="304800" cy="304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8"/>
          <p:cNvSpPr/>
          <p:nvPr/>
        </p:nvSpPr>
        <p:spPr>
          <a:xfrm>
            <a:off x="7581900" y="2857500"/>
            <a:ext cx="304800" cy="304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8"/>
          <p:cNvSpPr/>
          <p:nvPr/>
        </p:nvSpPr>
        <p:spPr>
          <a:xfrm>
            <a:off x="3162300" y="4229100"/>
            <a:ext cx="304800" cy="304800"/>
          </a:xfrm>
          <a:prstGeom prst="ellipse">
            <a:avLst/>
          </a:prstGeom>
          <a:solidFill>
            <a:srgbClr val="0000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8"/>
          <p:cNvSpPr/>
          <p:nvPr/>
        </p:nvSpPr>
        <p:spPr>
          <a:xfrm>
            <a:off x="7962900" y="3467100"/>
            <a:ext cx="304800" cy="304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8"/>
          <p:cNvSpPr/>
          <p:nvPr/>
        </p:nvSpPr>
        <p:spPr>
          <a:xfrm>
            <a:off x="3848100" y="3924300"/>
            <a:ext cx="228600" cy="228600"/>
          </a:xfrm>
          <a:prstGeom prst="rect">
            <a:avLst/>
          </a:prstGeom>
          <a:solidFill>
            <a:srgbClr val="0000CC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8"/>
          <p:cNvSpPr/>
          <p:nvPr/>
        </p:nvSpPr>
        <p:spPr>
          <a:xfrm>
            <a:off x="6134100" y="21717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8"/>
          <p:cNvSpPr/>
          <p:nvPr/>
        </p:nvSpPr>
        <p:spPr>
          <a:xfrm>
            <a:off x="8496300" y="3086100"/>
            <a:ext cx="228600" cy="228600"/>
          </a:xfrm>
          <a:prstGeom prst="rect">
            <a:avLst/>
          </a:prstGeom>
          <a:solidFill>
            <a:srgbClr val="CC00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0"/>
          <p:cNvSpPr txBox="1">
            <a:spLocks noGrp="1"/>
          </p:cNvSpPr>
          <p:nvPr>
            <p:ph type="ctrTitle"/>
          </p:nvPr>
        </p:nvSpPr>
        <p:spPr>
          <a:xfrm>
            <a:off x="228600" y="2130426"/>
            <a:ext cx="11811000" cy="3508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>
                <a:solidFill>
                  <a:srgbClr val="0066FF"/>
                </a:solidFill>
              </a:rPr>
              <a:t>Chúc các bạn học tốt</a:t>
            </a:r>
            <a:br>
              <a:rPr lang="en-US" sz="4000">
                <a:solidFill>
                  <a:srgbClr val="0066FF"/>
                </a:solidFill>
              </a:rPr>
            </a:br>
            <a:r>
              <a:rPr lang="en-US" sz="4000">
                <a:solidFill>
                  <a:srgbClr val="FF0000"/>
                </a:solidFill>
              </a:rPr>
              <a:t>Thân ái chào tạm biệt các bạn</a:t>
            </a:r>
            <a:br>
              <a:rPr lang="en-US" sz="4000">
                <a:solidFill>
                  <a:srgbClr val="FF0000"/>
                </a:solidFill>
              </a:rPr>
            </a:br>
            <a:br>
              <a:rPr lang="en-US" sz="4000">
                <a:solidFill>
                  <a:srgbClr val="FF0000"/>
                </a:solidFill>
              </a:rPr>
            </a:br>
            <a:r>
              <a:rPr lang="en-US" sz="4000">
                <a:solidFill>
                  <a:srgbClr val="0066FF"/>
                </a:solidFill>
              </a:rPr>
              <a:t>ĐẠI HỌC QUỐC GIA TP.HCM</a:t>
            </a:r>
            <a:br>
              <a:rPr lang="en-US" sz="4000"/>
            </a:br>
            <a:r>
              <a:rPr lang="en-US" sz="3600">
                <a:solidFill>
                  <a:srgbClr val="FF0000"/>
                </a:solidFill>
              </a:rPr>
              <a:t>TRƯỜNG ĐẠI HỌC CÔNG NGHỆ THÔNG TIN TP.HCM</a:t>
            </a:r>
            <a:br>
              <a:rPr lang="en-US" sz="3600">
                <a:solidFill>
                  <a:srgbClr val="FF0000"/>
                </a:solidFill>
              </a:rPr>
            </a:br>
            <a:r>
              <a:rPr lang="en-US" sz="3600">
                <a:solidFill>
                  <a:srgbClr val="0066FF"/>
                </a:solidFill>
              </a:rPr>
              <a:t>TOÀN DIỆN – SÁNG TẠO – PHỤNG SỰ</a:t>
            </a:r>
            <a:r>
              <a:rPr lang="en-US" sz="3600"/>
              <a:t> </a:t>
            </a:r>
            <a:endParaRPr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Ý tưởng thuật toán K-Means</a:t>
            </a:r>
            <a:endParaRPr/>
          </a:p>
        </p:txBody>
      </p:sp>
      <p:sp>
        <p:nvSpPr>
          <p:cNvPr id="415" name="Google Shape;415;p9"/>
          <p:cNvSpPr/>
          <p:nvPr/>
        </p:nvSpPr>
        <p:spPr>
          <a:xfrm>
            <a:off x="3162300" y="4457700"/>
            <a:ext cx="304800" cy="304800"/>
          </a:xfrm>
          <a:prstGeom prst="ellipse">
            <a:avLst/>
          </a:prstGeom>
          <a:solidFill>
            <a:srgbClr val="0000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9"/>
          <p:cNvSpPr/>
          <p:nvPr/>
        </p:nvSpPr>
        <p:spPr>
          <a:xfrm>
            <a:off x="2857500" y="3848100"/>
            <a:ext cx="304800" cy="304800"/>
          </a:xfrm>
          <a:prstGeom prst="ellipse">
            <a:avLst/>
          </a:prstGeom>
          <a:solidFill>
            <a:srgbClr val="0000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9"/>
          <p:cNvSpPr/>
          <p:nvPr/>
        </p:nvSpPr>
        <p:spPr>
          <a:xfrm>
            <a:off x="3619500" y="3543300"/>
            <a:ext cx="304800" cy="304800"/>
          </a:xfrm>
          <a:prstGeom prst="ellipse">
            <a:avLst/>
          </a:prstGeom>
          <a:solidFill>
            <a:srgbClr val="0000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9"/>
          <p:cNvSpPr/>
          <p:nvPr/>
        </p:nvSpPr>
        <p:spPr>
          <a:xfrm>
            <a:off x="8953500" y="2705100"/>
            <a:ext cx="304800" cy="304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9"/>
          <p:cNvSpPr/>
          <p:nvPr/>
        </p:nvSpPr>
        <p:spPr>
          <a:xfrm>
            <a:off x="5600700" y="2095500"/>
            <a:ext cx="304800" cy="304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9"/>
          <p:cNvSpPr/>
          <p:nvPr/>
        </p:nvSpPr>
        <p:spPr>
          <a:xfrm>
            <a:off x="6591300" y="2171700"/>
            <a:ext cx="304800" cy="304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9"/>
          <p:cNvSpPr/>
          <p:nvPr/>
        </p:nvSpPr>
        <p:spPr>
          <a:xfrm>
            <a:off x="5676900" y="2857500"/>
            <a:ext cx="304800" cy="304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9"/>
          <p:cNvSpPr/>
          <p:nvPr/>
        </p:nvSpPr>
        <p:spPr>
          <a:xfrm>
            <a:off x="4610100" y="2857500"/>
            <a:ext cx="304800" cy="304800"/>
          </a:xfrm>
          <a:prstGeom prst="ellipse">
            <a:avLst/>
          </a:prstGeom>
          <a:solidFill>
            <a:srgbClr val="0000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9"/>
          <p:cNvSpPr/>
          <p:nvPr/>
        </p:nvSpPr>
        <p:spPr>
          <a:xfrm>
            <a:off x="9029700" y="3543300"/>
            <a:ext cx="304800" cy="304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9"/>
          <p:cNvSpPr/>
          <p:nvPr/>
        </p:nvSpPr>
        <p:spPr>
          <a:xfrm>
            <a:off x="7581900" y="2857500"/>
            <a:ext cx="304800" cy="304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9"/>
          <p:cNvSpPr/>
          <p:nvPr/>
        </p:nvSpPr>
        <p:spPr>
          <a:xfrm>
            <a:off x="3162300" y="4229100"/>
            <a:ext cx="304800" cy="304800"/>
          </a:xfrm>
          <a:prstGeom prst="ellipse">
            <a:avLst/>
          </a:prstGeom>
          <a:solidFill>
            <a:srgbClr val="0000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9"/>
          <p:cNvSpPr/>
          <p:nvPr/>
        </p:nvSpPr>
        <p:spPr>
          <a:xfrm>
            <a:off x="7962900" y="3467100"/>
            <a:ext cx="304800" cy="304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9"/>
          <p:cNvSpPr/>
          <p:nvPr/>
        </p:nvSpPr>
        <p:spPr>
          <a:xfrm>
            <a:off x="3848100" y="3924300"/>
            <a:ext cx="228600" cy="228600"/>
          </a:xfrm>
          <a:prstGeom prst="rect">
            <a:avLst/>
          </a:prstGeom>
          <a:solidFill>
            <a:srgbClr val="0000CC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9"/>
          <p:cNvSpPr/>
          <p:nvPr/>
        </p:nvSpPr>
        <p:spPr>
          <a:xfrm>
            <a:off x="6134100" y="21717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9"/>
          <p:cNvSpPr/>
          <p:nvPr/>
        </p:nvSpPr>
        <p:spPr>
          <a:xfrm>
            <a:off x="8496300" y="3086100"/>
            <a:ext cx="228600" cy="228600"/>
          </a:xfrm>
          <a:prstGeom prst="rect">
            <a:avLst/>
          </a:prstGeom>
          <a:solidFill>
            <a:srgbClr val="CC00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Ý tưởng thuật toán K-Means</a:t>
            </a:r>
            <a:endParaRPr/>
          </a:p>
        </p:txBody>
      </p:sp>
      <p:sp>
        <p:nvSpPr>
          <p:cNvPr id="435" name="Google Shape;435;p10"/>
          <p:cNvSpPr/>
          <p:nvPr/>
        </p:nvSpPr>
        <p:spPr>
          <a:xfrm>
            <a:off x="3162300" y="4457700"/>
            <a:ext cx="304800" cy="304800"/>
          </a:xfrm>
          <a:prstGeom prst="ellipse">
            <a:avLst/>
          </a:prstGeom>
          <a:solidFill>
            <a:srgbClr val="0000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0"/>
          <p:cNvSpPr/>
          <p:nvPr/>
        </p:nvSpPr>
        <p:spPr>
          <a:xfrm>
            <a:off x="2857500" y="3848100"/>
            <a:ext cx="304800" cy="304800"/>
          </a:xfrm>
          <a:prstGeom prst="ellipse">
            <a:avLst/>
          </a:prstGeom>
          <a:solidFill>
            <a:srgbClr val="0000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0"/>
          <p:cNvSpPr/>
          <p:nvPr/>
        </p:nvSpPr>
        <p:spPr>
          <a:xfrm>
            <a:off x="3619500" y="3543300"/>
            <a:ext cx="304800" cy="304800"/>
          </a:xfrm>
          <a:prstGeom prst="ellipse">
            <a:avLst/>
          </a:prstGeom>
          <a:solidFill>
            <a:srgbClr val="0000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0"/>
          <p:cNvSpPr/>
          <p:nvPr/>
        </p:nvSpPr>
        <p:spPr>
          <a:xfrm>
            <a:off x="8953500" y="2705100"/>
            <a:ext cx="304800" cy="304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0"/>
          <p:cNvSpPr/>
          <p:nvPr/>
        </p:nvSpPr>
        <p:spPr>
          <a:xfrm>
            <a:off x="5600700" y="2095500"/>
            <a:ext cx="304800" cy="304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0"/>
          <p:cNvSpPr/>
          <p:nvPr/>
        </p:nvSpPr>
        <p:spPr>
          <a:xfrm>
            <a:off x="6591300" y="2171700"/>
            <a:ext cx="304800" cy="304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0"/>
          <p:cNvSpPr/>
          <p:nvPr/>
        </p:nvSpPr>
        <p:spPr>
          <a:xfrm>
            <a:off x="5676900" y="2857500"/>
            <a:ext cx="304800" cy="304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0"/>
          <p:cNvSpPr/>
          <p:nvPr/>
        </p:nvSpPr>
        <p:spPr>
          <a:xfrm>
            <a:off x="4610100" y="2857500"/>
            <a:ext cx="304800" cy="304800"/>
          </a:xfrm>
          <a:prstGeom prst="ellipse">
            <a:avLst/>
          </a:prstGeom>
          <a:solidFill>
            <a:srgbClr val="0000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10"/>
          <p:cNvSpPr/>
          <p:nvPr/>
        </p:nvSpPr>
        <p:spPr>
          <a:xfrm>
            <a:off x="9029700" y="3543300"/>
            <a:ext cx="304800" cy="304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0"/>
          <p:cNvSpPr/>
          <p:nvPr/>
        </p:nvSpPr>
        <p:spPr>
          <a:xfrm>
            <a:off x="7581900" y="2857500"/>
            <a:ext cx="304800" cy="304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0"/>
          <p:cNvSpPr/>
          <p:nvPr/>
        </p:nvSpPr>
        <p:spPr>
          <a:xfrm>
            <a:off x="3162300" y="4229100"/>
            <a:ext cx="304800" cy="304800"/>
          </a:xfrm>
          <a:prstGeom prst="ellipse">
            <a:avLst/>
          </a:prstGeom>
          <a:solidFill>
            <a:srgbClr val="0000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0"/>
          <p:cNvSpPr/>
          <p:nvPr/>
        </p:nvSpPr>
        <p:spPr>
          <a:xfrm>
            <a:off x="7962900" y="3467100"/>
            <a:ext cx="304800" cy="304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0"/>
          <p:cNvSpPr/>
          <p:nvPr/>
        </p:nvSpPr>
        <p:spPr>
          <a:xfrm>
            <a:off x="3771900" y="3924300"/>
            <a:ext cx="228600" cy="228600"/>
          </a:xfrm>
          <a:prstGeom prst="rect">
            <a:avLst/>
          </a:prstGeom>
          <a:solidFill>
            <a:srgbClr val="0000CC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0"/>
          <p:cNvSpPr/>
          <p:nvPr/>
        </p:nvSpPr>
        <p:spPr>
          <a:xfrm>
            <a:off x="6057900" y="24003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0"/>
          <p:cNvSpPr/>
          <p:nvPr/>
        </p:nvSpPr>
        <p:spPr>
          <a:xfrm>
            <a:off x="8496300" y="3086100"/>
            <a:ext cx="228600" cy="228600"/>
          </a:xfrm>
          <a:prstGeom prst="rect">
            <a:avLst/>
          </a:prstGeom>
          <a:solidFill>
            <a:srgbClr val="CC00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Ý tưởng thuật toán K-Means</a:t>
            </a: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3162300" y="4457700"/>
            <a:ext cx="304800" cy="304800"/>
          </a:xfrm>
          <a:prstGeom prst="ellipse">
            <a:avLst/>
          </a:prstGeom>
          <a:solidFill>
            <a:srgbClr val="0000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1"/>
          <p:cNvSpPr/>
          <p:nvPr/>
        </p:nvSpPr>
        <p:spPr>
          <a:xfrm>
            <a:off x="2857500" y="3848100"/>
            <a:ext cx="304800" cy="304800"/>
          </a:xfrm>
          <a:prstGeom prst="ellipse">
            <a:avLst/>
          </a:prstGeom>
          <a:solidFill>
            <a:srgbClr val="0000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1"/>
          <p:cNvSpPr/>
          <p:nvPr/>
        </p:nvSpPr>
        <p:spPr>
          <a:xfrm>
            <a:off x="3619500" y="3543300"/>
            <a:ext cx="304800" cy="304800"/>
          </a:xfrm>
          <a:prstGeom prst="ellipse">
            <a:avLst/>
          </a:prstGeom>
          <a:solidFill>
            <a:srgbClr val="0000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1"/>
          <p:cNvSpPr/>
          <p:nvPr/>
        </p:nvSpPr>
        <p:spPr>
          <a:xfrm>
            <a:off x="8953500" y="2705100"/>
            <a:ext cx="304800" cy="304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1"/>
          <p:cNvSpPr/>
          <p:nvPr/>
        </p:nvSpPr>
        <p:spPr>
          <a:xfrm>
            <a:off x="5600700" y="2095500"/>
            <a:ext cx="304800" cy="304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1"/>
          <p:cNvSpPr/>
          <p:nvPr/>
        </p:nvSpPr>
        <p:spPr>
          <a:xfrm>
            <a:off x="6591300" y="2171700"/>
            <a:ext cx="304800" cy="304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11"/>
          <p:cNvSpPr/>
          <p:nvPr/>
        </p:nvSpPr>
        <p:spPr>
          <a:xfrm>
            <a:off x="5676900" y="2857500"/>
            <a:ext cx="304800" cy="304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1"/>
          <p:cNvSpPr/>
          <p:nvPr/>
        </p:nvSpPr>
        <p:spPr>
          <a:xfrm>
            <a:off x="4610100" y="2857500"/>
            <a:ext cx="304800" cy="304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1"/>
          <p:cNvSpPr/>
          <p:nvPr/>
        </p:nvSpPr>
        <p:spPr>
          <a:xfrm>
            <a:off x="9029700" y="3543300"/>
            <a:ext cx="304800" cy="304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1"/>
          <p:cNvSpPr/>
          <p:nvPr/>
        </p:nvSpPr>
        <p:spPr>
          <a:xfrm>
            <a:off x="7581900" y="2857500"/>
            <a:ext cx="304800" cy="304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1"/>
          <p:cNvSpPr/>
          <p:nvPr/>
        </p:nvSpPr>
        <p:spPr>
          <a:xfrm>
            <a:off x="3162300" y="4229100"/>
            <a:ext cx="304800" cy="304800"/>
          </a:xfrm>
          <a:prstGeom prst="ellipse">
            <a:avLst/>
          </a:prstGeom>
          <a:solidFill>
            <a:srgbClr val="0000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1"/>
          <p:cNvSpPr/>
          <p:nvPr/>
        </p:nvSpPr>
        <p:spPr>
          <a:xfrm>
            <a:off x="7962900" y="3467100"/>
            <a:ext cx="304800" cy="304800"/>
          </a:xfrm>
          <a:prstGeom prst="ellipse">
            <a:avLst/>
          </a:prstGeom>
          <a:solidFill>
            <a:srgbClr val="CC00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1"/>
          <p:cNvSpPr/>
          <p:nvPr/>
        </p:nvSpPr>
        <p:spPr>
          <a:xfrm>
            <a:off x="3771900" y="3924300"/>
            <a:ext cx="228600" cy="228600"/>
          </a:xfrm>
          <a:prstGeom prst="rect">
            <a:avLst/>
          </a:prstGeom>
          <a:solidFill>
            <a:srgbClr val="0000CC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1"/>
          <p:cNvSpPr/>
          <p:nvPr/>
        </p:nvSpPr>
        <p:spPr>
          <a:xfrm>
            <a:off x="6057900" y="24003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1"/>
          <p:cNvSpPr/>
          <p:nvPr/>
        </p:nvSpPr>
        <p:spPr>
          <a:xfrm>
            <a:off x="8496300" y="3086100"/>
            <a:ext cx="228600" cy="228600"/>
          </a:xfrm>
          <a:prstGeom prst="rect">
            <a:avLst/>
          </a:prstGeom>
          <a:solidFill>
            <a:srgbClr val="CC00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2028</Words>
  <Application>Microsoft Office PowerPoint</Application>
  <PresentationFormat>Widescreen</PresentationFormat>
  <Paragraphs>701</Paragraphs>
  <Slides>60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Cambria Math</vt:lpstr>
      <vt:lpstr>Consolas</vt:lpstr>
      <vt:lpstr>Courier New</vt:lpstr>
      <vt:lpstr>Times New Roman</vt:lpstr>
      <vt:lpstr>Default Design</vt:lpstr>
      <vt:lpstr>HỌC KHÔNG GIÁM SÁT THUẬT TOÁN K – MEAN CLUSTERING</vt:lpstr>
      <vt:lpstr>Ý TƯỞNG THUẬT TOÁN K-MEANS</vt:lpstr>
      <vt:lpstr>Ý tưởng thuật toán K-Means</vt:lpstr>
      <vt:lpstr>Ý tưởng thuật toán K-Means</vt:lpstr>
      <vt:lpstr>Ý tưởng thuật toán K-Means</vt:lpstr>
      <vt:lpstr>Ý tưởng thuật toán K-Means</vt:lpstr>
      <vt:lpstr>Ý tưởng thuật toán K-Means</vt:lpstr>
      <vt:lpstr>Ý tưởng thuật toán K-Means</vt:lpstr>
      <vt:lpstr>Ý tưởng thuật toán K-Means</vt:lpstr>
      <vt:lpstr>Ý tưởng thuật toán K-Means</vt:lpstr>
      <vt:lpstr>Ý tưởng thuật toán K-Means</vt:lpstr>
      <vt:lpstr>THUẬT TOÁN K-MEANS</vt:lpstr>
      <vt:lpstr>Thuật toán K-Means</vt:lpstr>
      <vt:lpstr>Thuật toán K-Means</vt:lpstr>
      <vt:lpstr>VÍ DỤ MINH HỌA</vt:lpstr>
      <vt:lpstr>Ví dụ minh họa</vt:lpstr>
      <vt:lpstr>Ví dụ minh họa</vt:lpstr>
      <vt:lpstr>Ví dụ minh họa</vt:lpstr>
      <vt:lpstr>Ví dụ minh họa</vt:lpstr>
      <vt:lpstr>Ví dụ minh họa</vt:lpstr>
      <vt:lpstr>Ví dụ minh họa</vt:lpstr>
      <vt:lpstr>Ví dụ minh họa</vt:lpstr>
      <vt:lpstr>Ví dụ minh họa</vt:lpstr>
      <vt:lpstr>Ví dụ minh họa</vt:lpstr>
      <vt:lpstr>Ví dụ minh họa</vt:lpstr>
      <vt:lpstr>Ví dụ minh họa</vt:lpstr>
      <vt:lpstr>Ví dụ minh họa</vt:lpstr>
      <vt:lpstr>Ví dụ minh họa</vt:lpstr>
      <vt:lpstr>Ví dụ minh họa</vt:lpstr>
      <vt:lpstr>Ví dụ minh họa</vt:lpstr>
      <vt:lpstr>DATASET</vt:lpstr>
      <vt:lpstr>Dataset</vt:lpstr>
      <vt:lpstr>Dataset</vt:lpstr>
      <vt:lpstr>Dataset</vt:lpstr>
      <vt:lpstr>Dataset</vt:lpstr>
      <vt:lpstr>TIỀN XỬ LÝ DỮ LIỆU</vt:lpstr>
      <vt:lpstr>Tiền xử lý dữ liệu</vt:lpstr>
      <vt:lpstr>TRỰC QUAN HÓA DỮ LIỆU</vt:lpstr>
      <vt:lpstr>Trực quan hóa dữ liệu</vt:lpstr>
      <vt:lpstr>Trực quan hóa dữ liệu</vt:lpstr>
      <vt:lpstr>Trực quan hóa dữ liệu</vt:lpstr>
      <vt:lpstr>HUẤN LUYỆN MÔ HÌNH</vt:lpstr>
      <vt:lpstr>Huấn luyện mô hình</vt:lpstr>
      <vt:lpstr>Huấn luyện mô hình</vt:lpstr>
      <vt:lpstr>Huấn luyện mô hình</vt:lpstr>
      <vt:lpstr>Huấn luyện mô hình</vt:lpstr>
      <vt:lpstr>Huấn luyện mô hình</vt:lpstr>
      <vt:lpstr>TRỰC QUAN HÓA KẾT QUẢ</vt:lpstr>
      <vt:lpstr>Trực quan hóa kết quả</vt:lpstr>
      <vt:lpstr>Trực quan hóa kết quả</vt:lpstr>
      <vt:lpstr>Trực quan hoá kết quả</vt:lpstr>
      <vt:lpstr>CÁC BIẾN THỂ THUẬT TOÁN K-MEAN</vt:lpstr>
      <vt:lpstr>Centroid-based clustering</vt:lpstr>
      <vt:lpstr>ĐIỂM MẠNH CỦA THUẬT TOÁN K-MEANS</vt:lpstr>
      <vt:lpstr>Điểm mạnh của thuật toán K-Means</vt:lpstr>
      <vt:lpstr>Điểm mạnh của thuật toán K-Means</vt:lpstr>
      <vt:lpstr>ĐIỂM YẾU CỦA THUẬT TOÁN K-MEANS</vt:lpstr>
      <vt:lpstr>Điểm yếu của thuật toán K-Means</vt:lpstr>
      <vt:lpstr>Điểm yếu của thuật toán K-Means</vt:lpstr>
      <vt:lpstr>Chúc các bạn học tốt Thân ái chào tạm biệt các bạn  ĐẠI HỌC QUỐC GIA TP.HCM TRƯỜNG ĐẠI HỌC CÔNG NGHỆ THÔNG TIN TP.HCM TOÀN DIỆN – SÁNG TẠO – PHỤNG SỰ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KHÔNG GIÁM SÁT THUẬT TOÁN K – MEAN CLUSTERING</dc:title>
  <dc:creator>Hong</dc:creator>
  <cp:lastModifiedBy>Nguyễn Tấn Trần Minh Khang</cp:lastModifiedBy>
  <cp:revision>38</cp:revision>
  <dcterms:created xsi:type="dcterms:W3CDTF">2008-06-14T04:13:27Z</dcterms:created>
  <dcterms:modified xsi:type="dcterms:W3CDTF">2024-03-18T09:14:37Z</dcterms:modified>
</cp:coreProperties>
</file>