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tiff" ContentType="image/tiff"/>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33"/>
  </p:notesMasterIdLst>
  <p:sldIdLst>
    <p:sldId id="262" r:id="rId3"/>
    <p:sldId id="268" r:id="rId4"/>
    <p:sldId id="269" r:id="rId5"/>
    <p:sldId id="270" r:id="rId6"/>
    <p:sldId id="273" r:id="rId7"/>
    <p:sldId id="274" r:id="rId8"/>
    <p:sldId id="271" r:id="rId9"/>
    <p:sldId id="287" r:id="rId10"/>
    <p:sldId id="288" r:id="rId11"/>
    <p:sldId id="289" r:id="rId12"/>
    <p:sldId id="290" r:id="rId13"/>
    <p:sldId id="291" r:id="rId14"/>
    <p:sldId id="292"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94" r:id="rId28"/>
    <p:sldId id="295" r:id="rId29"/>
    <p:sldId id="296" r:id="rId30"/>
    <p:sldId id="293" r:id="rId31"/>
    <p:sldId id="2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78"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3/31/2017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xmlns=""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212786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xmlns="" val="293821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9</a:t>
            </a:fld>
            <a:endParaRPr lang="en-US"/>
          </a:p>
        </p:txBody>
      </p:sp>
    </p:spTree>
    <p:extLst>
      <p:ext uri="{BB962C8B-B14F-4D97-AF65-F5344CB8AC3E}">
        <p14:creationId xmlns:p14="http://schemas.microsoft.com/office/powerpoint/2010/main" xmlns="" val="80573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http://setosa.io/ev/ordinary-least-squares-regression/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10</a:t>
            </a:fld>
            <a:endParaRPr lang="en-US"/>
          </a:p>
        </p:txBody>
      </p:sp>
    </p:spTree>
    <p:extLst>
      <p:ext uri="{BB962C8B-B14F-4D97-AF65-F5344CB8AC3E}">
        <p14:creationId xmlns:p14="http://schemas.microsoft.com/office/powerpoint/2010/main" xmlns="" val="126186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7.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Master" Target="../slideMasters/slideMaster1.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slideMaster" Target="../slideMasters/slideMaster2.xml"/><Relationship Id="rId5" Type="http://schemas.openxmlformats.org/officeDocument/2006/relationships/tags" Target="../tags/tag48.xml"/><Relationship Id="rId4" Type="http://schemas.openxmlformats.org/officeDocument/2006/relationships/tags" Target="../tags/tag47.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3.bin"/><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9" cstate="email">
            <a:extLst>
              <a:ext uri="{28A0092B-C50C-407E-A947-70E740481C1C}">
                <a14:useLocalDpi xmlns:a14="http://schemas.microsoft.com/office/drawing/2010/main" xmlns=""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67"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5"/>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xmlns="" val="22064236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xmlns="" val="167170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xmlns="" val="71284410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5">
    <p:spTree>
      <p:nvGrpSpPr>
        <p:cNvPr id="1" name=""/>
        <p:cNvGrpSpPr/>
        <p:nvPr/>
      </p:nvGrpSpPr>
      <p:grpSpPr>
        <a:xfrm>
          <a:off x="0" y="0"/>
          <a:ext cx="0" cy="0"/>
          <a:chOff x="0" y="0"/>
          <a:chExt cx="0" cy="0"/>
        </a:xfrm>
      </p:grpSpPr>
      <p:pic>
        <p:nvPicPr>
          <p:cNvPr id="15" name="Picture 2" descr="D:\Users\skhamkar\Downloads\ThinkstockPhotos-474726969.jpg"/>
          <p:cNvPicPr>
            <a:picLocks noChangeAspect="1" noChangeArrowheads="1"/>
          </p:cNvPicPr>
          <p:nvPr userDrawn="1"/>
        </p:nvPicPr>
        <p:blipFill>
          <a:blip r:embed="rId7" cstate="print">
            <a:lum bright="-20000"/>
            <a:duotone>
              <a:prstClr val="black"/>
              <a:schemeClr val="accent1">
                <a:tint val="45000"/>
                <a:satMod val="400000"/>
              </a:schemeClr>
            </a:duotone>
          </a:blip>
          <a:srcRect/>
          <a:stretch>
            <a:fillRect/>
          </a:stretch>
        </p:blipFill>
        <p:spPr bwMode="auto">
          <a:xfrm>
            <a:off x="-1" y="457200"/>
            <a:ext cx="9144001" cy="6102350"/>
          </a:xfrm>
          <a:prstGeom prst="rect">
            <a:avLst/>
          </a:prstGeom>
          <a:noFill/>
          <a:ln>
            <a:noFill/>
          </a:ln>
        </p:spPr>
      </p:pic>
      <p:grpSp>
        <p:nvGrpSpPr>
          <p:cNvPr id="2" name="Group 12"/>
          <p:cNvGrpSpPr/>
          <p:nvPr userDrawn="1"/>
        </p:nvGrpSpPr>
        <p:grpSpPr>
          <a:xfrm>
            <a:off x="6" y="0"/>
            <a:ext cx="9144003" cy="6858000"/>
            <a:chOff x="0" y="0"/>
            <a:chExt cx="9144003" cy="6858000"/>
          </a:xfrm>
        </p:grpSpPr>
        <p:grpSp>
          <p:nvGrpSpPr>
            <p:cNvPr id="3" name="Group 15"/>
            <p:cNvGrpSpPr/>
            <p:nvPr userDrawn="1"/>
          </p:nvGrpSpPr>
          <p:grpSpPr>
            <a:xfrm>
              <a:off x="0" y="0"/>
              <a:ext cx="9144003" cy="1404524"/>
              <a:chOff x="1219200" y="3352800"/>
              <a:chExt cx="9144003" cy="1404524"/>
            </a:xfrm>
          </p:grpSpPr>
          <p:grpSp>
            <p:nvGrpSpPr>
              <p:cNvPr id="4" name="Group 16"/>
              <p:cNvGrpSpPr/>
              <p:nvPr userDrawn="1"/>
            </p:nvGrpSpPr>
            <p:grpSpPr>
              <a:xfrm>
                <a:off x="1219200" y="3352800"/>
                <a:ext cx="9144000" cy="1398896"/>
                <a:chOff x="0" y="0"/>
                <a:chExt cx="9144000" cy="1398896"/>
              </a:xfrm>
            </p:grpSpPr>
            <p:pic>
              <p:nvPicPr>
                <p:cNvPr id="20" name="Picture 19" descr="Header_Title Slide_PPT Template_3.png"/>
                <p:cNvPicPr>
                  <a:picLocks noChangeAspect="1"/>
                </p:cNvPicPr>
                <p:nvPr userDrawn="1"/>
              </p:nvPicPr>
              <p:blipFill>
                <a:blip r:embed="rId8" cstate="email"/>
                <a:srcRect l="2081" r="-1029"/>
                <a:stretch>
                  <a:fillRect/>
                </a:stretch>
              </p:blipFill>
              <p:spPr>
                <a:xfrm>
                  <a:off x="0" y="0"/>
                  <a:ext cx="5029200" cy="1398896"/>
                </a:xfrm>
                <a:prstGeom prst="rect">
                  <a:avLst/>
                </a:prstGeom>
              </p:spPr>
            </p:pic>
            <p:pic>
              <p:nvPicPr>
                <p:cNvPr id="21" name="Picture 20" descr="Header_Title Slide_PPT Template_3.png"/>
                <p:cNvPicPr>
                  <a:picLocks noChangeAspect="1"/>
                </p:cNvPicPr>
                <p:nvPr userDrawn="1"/>
              </p:nvPicPr>
              <p:blipFill>
                <a:blip r:embed="rId8" cstate="email"/>
                <a:srcRect b="29091"/>
                <a:stretch>
                  <a:fillRect/>
                </a:stretch>
              </p:blipFill>
              <p:spPr>
                <a:xfrm>
                  <a:off x="3879273" y="0"/>
                  <a:ext cx="5264727" cy="1026625"/>
                </a:xfrm>
                <a:prstGeom prst="rect">
                  <a:avLst/>
                </a:prstGeom>
                <a:noFill/>
                <a:ln>
                  <a:noFill/>
                </a:ln>
              </p:spPr>
            </p:pic>
          </p:grpSp>
          <p:sp>
            <p:nvSpPr>
              <p:cNvPr id="19" name="Freeform 4"/>
              <p:cNvSpPr>
                <a:spLocks/>
              </p:cNvSpPr>
              <p:nvPr userDrawn="1">
                <p:custDataLst>
                  <p:tags r:id="rId5"/>
                </p:custDataLst>
              </p:nvPr>
            </p:nvSpPr>
            <p:spPr bwMode="auto">
              <a:xfrm>
                <a:off x="1219204" y="40292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grpSp>
        <p:sp>
          <p:nvSpPr>
            <p:cNvPr id="17" name="Rectangle 16"/>
            <p:cNvSpPr/>
            <p:nvPr userDrawn="1"/>
          </p:nvSpPr>
          <p:spPr>
            <a:xfrm>
              <a:off x="0" y="6355080"/>
              <a:ext cx="9144000" cy="50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err="1" smtClean="0">
                <a:solidFill>
                  <a:srgbClr val="1F497D">
                    <a:lumMod val="50000"/>
                  </a:srgbClr>
                </a:solidFill>
              </a:endParaRPr>
            </a:p>
          </p:txBody>
        </p:sp>
      </p:grpSp>
      <p:sp>
        <p:nvSpPr>
          <p:cNvPr id="24" name="Rectangle 23"/>
          <p:cNvSpPr>
            <a:spLocks noChangeArrowheads="1"/>
          </p:cNvSpPr>
          <p:nvPr userDrawn="1">
            <p:custDataLst>
              <p:tags r:id="rId1"/>
            </p:custDataLst>
          </p:nvPr>
        </p:nvSpPr>
        <p:spPr bwMode="auto">
          <a:xfrm>
            <a:off x="6223231" y="662342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2017. All Rights Reserved</a:t>
            </a:r>
            <a:endParaRPr lang="en-US" altLang="en-US" sz="700" dirty="0">
              <a:solidFill>
                <a:srgbClr val="998C85"/>
              </a:solidFill>
              <a:cs typeface="Helvetica Light"/>
            </a:endParaRPr>
          </a:p>
        </p:txBody>
      </p:sp>
      <p:sp>
        <p:nvSpPr>
          <p:cNvPr id="28" name="Rectangle 27"/>
          <p:cNvSpPr/>
          <p:nvPr userDrawn="1">
            <p:custDataLst>
              <p:tags r:id="rId2"/>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1F497D"/>
                </a:solidFill>
              </a:rPr>
              <a:t>Comerica Card Services SOA Solution </a:t>
            </a:r>
            <a:r>
              <a:rPr lang="en-US" sz="700" dirty="0" smtClean="0">
                <a:solidFill>
                  <a:srgbClr val="998C85"/>
                </a:solidFill>
              </a:rPr>
              <a:t>| February 2016 </a:t>
            </a:r>
            <a:r>
              <a:rPr lang="en-US" sz="700" dirty="0">
                <a:solidFill>
                  <a:srgbClr val="998C85"/>
                </a:solidFill>
              </a:rPr>
              <a:t>| Financial Services</a:t>
            </a:r>
          </a:p>
        </p:txBody>
      </p:sp>
      <p:pic>
        <p:nvPicPr>
          <p:cNvPr id="29" name="Picture 103" descr="C:\Users\UserSim\Desktop\Capgemini\Capgemini_logo_cmyk.png"/>
          <p:cNvPicPr>
            <a:picLocks noChangeAspect="1" noChangeArrowheads="1"/>
          </p:cNvPicPr>
          <p:nvPr userDrawn="1">
            <p:custDataLst>
              <p:tags r:id="rId3"/>
            </p:custDataLst>
          </p:nvPr>
        </p:nvPicPr>
        <p:blipFill>
          <a:blip r:embed="rId9" cstate="email"/>
          <a:srcRect/>
          <a:stretch>
            <a:fillRect/>
          </a:stretch>
        </p:blipFill>
        <p:spPr bwMode="auto">
          <a:xfrm>
            <a:off x="146741" y="6443187"/>
            <a:ext cx="1209798" cy="320682"/>
          </a:xfrm>
          <a:prstGeom prst="rect">
            <a:avLst/>
          </a:prstGeom>
          <a:noFill/>
        </p:spPr>
      </p:pic>
      <p:cxnSp>
        <p:nvCxnSpPr>
          <p:cNvPr id="30" name="Straight Connector 5"/>
          <p:cNvCxnSpPr/>
          <p:nvPr userDrawn="1">
            <p:custDataLst>
              <p:tags r:id="rId4"/>
            </p:custDataLst>
          </p:nvPr>
        </p:nvCxnSpPr>
        <p:spPr>
          <a:xfrm flipH="1">
            <a:off x="10"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32" name="Title 1"/>
          <p:cNvSpPr>
            <a:spLocks noGrp="1"/>
          </p:cNvSpPr>
          <p:nvPr>
            <p:ph type="title" hasCustomPrompt="1"/>
          </p:nvPr>
        </p:nvSpPr>
        <p:spPr>
          <a:xfrm>
            <a:off x="467544" y="0"/>
            <a:ext cx="8229600" cy="980728"/>
          </a:xfrm>
        </p:spPr>
        <p:txBody>
          <a:bodyPr>
            <a:normAutofit/>
          </a:bodyPr>
          <a:lstStyle>
            <a:lvl1pPr algn="l">
              <a:defRPr sz="3600" spc="0">
                <a:solidFill>
                  <a:srgbClr val="0094C3"/>
                </a:solidFill>
                <a:latin typeface="+mj-lt"/>
                <a:cs typeface="Arial"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xmlns="" val="78334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1"/>
          <a:ext cx="135749" cy="143985"/>
        </p:xfrm>
        <a:graphic>
          <a:graphicData uri="http://schemas.openxmlformats.org/presentationml/2006/ole">
            <p:oleObj spid="_x0000_s11283" name="think-cell Slide" r:id="rId7" imgW="360" imgH="360" progId="">
              <p:embed/>
            </p:oleObj>
          </a:graphicData>
        </a:graphic>
      </p:graphicFrame>
      <p:grpSp>
        <p:nvGrpSpPr>
          <p:cNvPr id="2" name="Group 351"/>
          <p:cNvGrpSpPr/>
          <p:nvPr userDrawn="1">
            <p:custDataLst>
              <p:tags r:id="rId2"/>
            </p:custDataLst>
          </p:nvPr>
        </p:nvGrpSpPr>
        <p:grpSpPr>
          <a:xfrm>
            <a:off x="5337165"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xmlns="" val="15550402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1"/>
          <a:ext cx="135749" cy="143985"/>
        </p:xfrm>
        <a:graphic>
          <a:graphicData uri="http://schemas.openxmlformats.org/presentationml/2006/ole">
            <p:oleObj spid="_x0000_s12307"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xmlns="" val="12222259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3331" name="think-cell Slide" r:id="rId3" imgW="360" imgH="360" progId="">
              <p:embed/>
            </p:oleObj>
          </a:graphicData>
        </a:graphic>
      </p:graphicFrame>
    </p:spTree>
    <p:extLst>
      <p:ext uri="{BB962C8B-B14F-4D97-AF65-F5344CB8AC3E}">
        <p14:creationId xmlns:p14="http://schemas.microsoft.com/office/powerpoint/2010/main" xmlns=""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09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xmlns=""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4115"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513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16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18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8211" name="think-cell Slide" r:id="rId3" imgW="360" imgH="360" progId="">
              <p:embed/>
            </p:oleObj>
          </a:graphicData>
        </a:graphic>
      </p:graphicFrame>
    </p:spTree>
    <p:extLst>
      <p:ext uri="{BB962C8B-B14F-4D97-AF65-F5344CB8AC3E}">
        <p14:creationId xmlns:p14="http://schemas.microsoft.com/office/powerpoint/2010/main" xmlns=""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slideLayout" Target="../slideLayouts/slideLayout15.xml"/><Relationship Id="rId21" Type="http://schemas.openxmlformats.org/officeDocument/2006/relationships/hyperlink" Target="http://www.linkedin.com/company/capgemini" TargetMode="Externa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9.tiff"/><Relationship Id="rId25" Type="http://schemas.openxmlformats.org/officeDocument/2006/relationships/hyperlink" Target="http://www.youtube.com/capgemini" TargetMode="External"/><Relationship Id="rId2" Type="http://schemas.openxmlformats.org/officeDocument/2006/relationships/slideLayout" Target="../slideLayouts/slideLayout14.xml"/><Relationship Id="rId16" Type="http://schemas.openxmlformats.org/officeDocument/2006/relationships/oleObject" Target="../embeddings/oleObject9.bin"/><Relationship Id="rId20"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12.png"/><Relationship Id="rId5" Type="http://schemas.openxmlformats.org/officeDocument/2006/relationships/vmlDrawing" Target="../drawings/vmlDrawing9.vml"/><Relationship Id="rId15" Type="http://schemas.openxmlformats.org/officeDocument/2006/relationships/tags" Target="../tags/tag44.xml"/><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39.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43" name="think-cell Slide" r:id="rId23" imgW="360" imgH="360" progId="">
              <p:embed/>
            </p:oleObj>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4"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 id="2147483773" r:id="rId12"/>
  </p:sldLayoutIdLst>
  <p:timing>
    <p:tnLst>
      <p:par>
        <p:cTn id="1" dur="indefinite" restart="never" nodeType="tmRoot"/>
      </p:par>
    </p:tnLst>
  </p:timing>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259"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0"/>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xmlns=""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arketing" TargetMode="External"/><Relationship Id="rId3" Type="http://schemas.openxmlformats.org/officeDocument/2006/relationships/hyperlink" Target="https://en.wikipedia.org/wiki/Diabetes_mellitus" TargetMode="External"/><Relationship Id="rId7" Type="http://schemas.openxmlformats.org/officeDocument/2006/relationships/hyperlink" Target="https://en.wikipedia.org/wiki/Engineering" TargetMode="External"/><Relationship Id="rId12" Type="http://schemas.openxmlformats.org/officeDocument/2006/relationships/hyperlink" Target="https://en.wikipedia.org/wiki/Natural_language_processing" TargetMode="External"/><Relationship Id="rId2" Type="http://schemas.openxmlformats.org/officeDocument/2006/relationships/hyperlink" Target="https://en.wikipedia.org/wiki/Logistic_regression" TargetMode="External"/><Relationship Id="rId1" Type="http://schemas.openxmlformats.org/officeDocument/2006/relationships/slideLayout" Target="../slideLayouts/slideLayout10.xml"/><Relationship Id="rId6" Type="http://schemas.openxmlformats.org/officeDocument/2006/relationships/hyperlink" Target="https://en.wikipedia.org/wiki/Blood_test" TargetMode="External"/><Relationship Id="rId11" Type="http://schemas.openxmlformats.org/officeDocument/2006/relationships/hyperlink" Target="https://en.wikipedia.org/wiki/Conditional_random_field" TargetMode="External"/><Relationship Id="rId5" Type="http://schemas.openxmlformats.org/officeDocument/2006/relationships/hyperlink" Target="https://en.wikipedia.org/wiki/Body_mass_index" TargetMode="External"/><Relationship Id="rId10" Type="http://schemas.openxmlformats.org/officeDocument/2006/relationships/hyperlink" Target="https://en.wikipedia.org/wiki/Mortgage" TargetMode="External"/><Relationship Id="rId4" Type="http://schemas.openxmlformats.org/officeDocument/2006/relationships/hyperlink" Target="https://en.wikipedia.org/wiki/Coronary_artery_disease" TargetMode="External"/><Relationship Id="rId9" Type="http://schemas.openxmlformats.org/officeDocument/2006/relationships/hyperlink" Target="https://en.wikipedia.org/wiki/Econom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machine-learning-databases/iris/iris.data"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machinelearningmastery.com/confusion-matrix-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hyperlink" Target="https://www.dataquest.io/blog/machine-learning-python/" TargetMode="External"/><Relationship Id="rId3" Type="http://schemas.openxmlformats.org/officeDocument/2006/relationships/hyperlink" Target="https://archive.ics.uci.edu/ml/machine-learning-databases/iris/iris.data" TargetMode="External"/><Relationship Id="rId7" Type="http://schemas.openxmlformats.org/officeDocument/2006/relationships/hyperlink" Target="https://pythonprogramming.net/linear-svc-example-scikit-learn-svm-python/" TargetMode="External"/><Relationship Id="rId2" Type="http://schemas.openxmlformats.org/officeDocument/2006/relationships/hyperlink" Target="https://www.toptal.com/machine-learning/machine-learning-theory-an-introductory-primer" TargetMode="External"/><Relationship Id="rId1" Type="http://schemas.openxmlformats.org/officeDocument/2006/relationships/slideLayout" Target="../slideLayouts/slideLayout10.xml"/><Relationship Id="rId6" Type="http://schemas.openxmlformats.org/officeDocument/2006/relationships/hyperlink" Target="https://pythonprogramming.net/machine-learning-tutorial-python-introduction/" TargetMode="External"/><Relationship Id="rId5" Type="http://schemas.openxmlformats.org/officeDocument/2006/relationships/hyperlink" Target="http://machinelearningmastery.com/setup-python-environment-machine-learning-deep-learning-a" TargetMode="External"/><Relationship Id="rId4" Type="http://schemas.openxmlformats.org/officeDocument/2006/relationships/hyperlink" Target="http://machinelearningmastery.com/machine-learning-in-python-step-by-step/" TargetMode="External"/><Relationship Id="rId9" Type="http://schemas.openxmlformats.org/officeDocument/2006/relationships/hyperlink" Target="http://blog.strands.com/strands-ai-machine-learning-era-ban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dirty="0" smtClean="0">
                <a:solidFill>
                  <a:schemeClr val="accent5">
                    <a:lumMod val="75000"/>
                  </a:schemeClr>
                </a:solidFill>
              </a:rPr>
              <a:t>Machine Learning </a:t>
            </a:r>
            <a:r>
              <a:rPr lang="en-US" sz="2769" smtClean="0">
                <a:solidFill>
                  <a:schemeClr val="accent5">
                    <a:lumMod val="75000"/>
                  </a:schemeClr>
                </a:solidFill>
              </a:rPr>
              <a:t>using Python</a:t>
            </a:r>
            <a:endParaRPr lang="en-US" sz="2769"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xmlns=""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 Regression</a:t>
            </a:r>
            <a:endParaRPr lang="en-US" dirty="0"/>
          </a:p>
        </p:txBody>
      </p:sp>
      <p:sp>
        <p:nvSpPr>
          <p:cNvPr id="3" name="Content Placeholder 2"/>
          <p:cNvSpPr>
            <a:spLocks noGrp="1"/>
          </p:cNvSpPr>
          <p:nvPr>
            <p:ph idx="1"/>
          </p:nvPr>
        </p:nvSpPr>
        <p:spPr>
          <a:xfrm>
            <a:off x="298516" y="1501977"/>
            <a:ext cx="8549477" cy="1422967"/>
          </a:xfrm>
        </p:spPr>
        <p:txBody>
          <a:bodyPr/>
          <a:lstStyle/>
          <a:p>
            <a:r>
              <a:rPr lang="en-US" dirty="0"/>
              <a:t>Statistical regression is basically a way to predict unknown quantities from a batch of existing data. For example, suppose we start out knowing the height and hand size of a bunch of individuals in a "sample population," and that we want to figure out a way to predict hand size from height for individuals not in the sample. By applying OLS, we'll get an equation that takes hand size---the 'independent' variable---as an input, and gives height---the 'dependent' variable---as an output</a:t>
            </a:r>
            <a:r>
              <a:rPr lang="en-US" dirty="0" smtClean="0"/>
              <a:t>.</a:t>
            </a:r>
          </a:p>
          <a:p>
            <a:endParaRPr lang="en-US" dirty="0"/>
          </a:p>
          <a:p>
            <a:endParaRPr lang="en-US"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3068960"/>
            <a:ext cx="6105525" cy="298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0164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a:t>Logistic regression is used in various fields, including machine learning, most medical fields, and social sciences. For example, the Trauma and Injury Severity Score (TRISS), which is widely used to predict mortality in injured patients, was originally developed by Boyd et al. using logistic regression.</a:t>
            </a:r>
            <a:r>
              <a:rPr lang="en-US" baseline="30000" dirty="0">
                <a:hlinkClick r:id="rId2"/>
              </a:rPr>
              <a:t>[4]</a:t>
            </a:r>
            <a:r>
              <a:rPr lang="en-US" dirty="0"/>
              <a:t> </a:t>
            </a:r>
            <a:endParaRPr lang="en-US" dirty="0" smtClean="0"/>
          </a:p>
          <a:p>
            <a:r>
              <a:rPr lang="en-US" dirty="0" smtClean="0"/>
              <a:t>Many </a:t>
            </a:r>
            <a:r>
              <a:rPr lang="en-US" dirty="0"/>
              <a:t>other medical scales used to assess severity of a patient have been developed using logistic regression.</a:t>
            </a:r>
            <a:r>
              <a:rPr lang="en-US" baseline="30000" dirty="0">
                <a:hlinkClick r:id="rId2"/>
              </a:rPr>
              <a:t>[5][6][7][8]</a:t>
            </a:r>
            <a:r>
              <a:rPr lang="en-US" dirty="0"/>
              <a:t> Logistic regression may be used to predict whether a patient has a given disease (e.g. </a:t>
            </a:r>
            <a:r>
              <a:rPr lang="en-US" dirty="0">
                <a:hlinkClick r:id="rId3" tooltip="Diabetes mellitus"/>
              </a:rPr>
              <a:t>diabetes</a:t>
            </a:r>
            <a:r>
              <a:rPr lang="en-US" dirty="0"/>
              <a:t>; </a:t>
            </a:r>
            <a:r>
              <a:rPr lang="en-US" dirty="0">
                <a:hlinkClick r:id="rId4" tooltip="Coronary artery disease"/>
              </a:rPr>
              <a:t>coronary heart disease</a:t>
            </a:r>
            <a:r>
              <a:rPr lang="en-US" dirty="0"/>
              <a:t>), based on observed characteristics of the patient (age, sex, </a:t>
            </a:r>
            <a:r>
              <a:rPr lang="en-US" dirty="0">
                <a:hlinkClick r:id="rId5" tooltip="Body mass index"/>
              </a:rPr>
              <a:t>body mass index</a:t>
            </a:r>
            <a:r>
              <a:rPr lang="en-US" dirty="0"/>
              <a:t>, results of various </a:t>
            </a:r>
            <a:r>
              <a:rPr lang="en-US" dirty="0">
                <a:hlinkClick r:id="rId6" tooltip="Blood test"/>
              </a:rPr>
              <a:t>blood tests</a:t>
            </a:r>
            <a:r>
              <a:rPr lang="en-US" dirty="0"/>
              <a:t>, etc.).</a:t>
            </a:r>
            <a:r>
              <a:rPr lang="en-US" baseline="30000" dirty="0">
                <a:hlinkClick r:id="rId2"/>
              </a:rPr>
              <a:t>[1][9]</a:t>
            </a:r>
            <a:r>
              <a:rPr lang="en-US" dirty="0"/>
              <a:t> Another example might be to predict whether an American voter will vote Democratic or Republican, based on age, income, sex, race, state of residence, votes in previous elections, etc.</a:t>
            </a:r>
            <a:r>
              <a:rPr lang="en-US" baseline="30000" dirty="0">
                <a:hlinkClick r:id="rId2"/>
              </a:rPr>
              <a:t>[10]</a:t>
            </a:r>
            <a:r>
              <a:rPr lang="en-US" dirty="0"/>
              <a:t> </a:t>
            </a:r>
            <a:endParaRPr lang="en-US" dirty="0" smtClean="0"/>
          </a:p>
          <a:p>
            <a:r>
              <a:rPr lang="en-US" dirty="0" smtClean="0"/>
              <a:t>The </a:t>
            </a:r>
            <a:r>
              <a:rPr lang="en-US" dirty="0"/>
              <a:t>technique can also be used in </a:t>
            </a:r>
            <a:r>
              <a:rPr lang="en-US" dirty="0">
                <a:hlinkClick r:id="rId7" tooltip="Engineering"/>
              </a:rPr>
              <a:t>engineering</a:t>
            </a:r>
            <a:r>
              <a:rPr lang="en-US" dirty="0"/>
              <a:t>, especially for predicting the probability of failure of a given process, system or product.</a:t>
            </a:r>
            <a:r>
              <a:rPr lang="en-US" baseline="30000" dirty="0">
                <a:hlinkClick r:id="rId2"/>
              </a:rPr>
              <a:t>[11][12]</a:t>
            </a:r>
            <a:r>
              <a:rPr lang="en-US" dirty="0"/>
              <a:t> </a:t>
            </a:r>
            <a:endParaRPr lang="en-US" dirty="0" smtClean="0"/>
          </a:p>
          <a:p>
            <a:r>
              <a:rPr lang="en-US" dirty="0" smtClean="0"/>
              <a:t>It </a:t>
            </a:r>
            <a:r>
              <a:rPr lang="en-US" dirty="0"/>
              <a:t>is also used in </a:t>
            </a:r>
            <a:r>
              <a:rPr lang="en-US" dirty="0">
                <a:hlinkClick r:id="rId8" tooltip="Marketing"/>
              </a:rPr>
              <a:t>marketing</a:t>
            </a:r>
            <a:r>
              <a:rPr lang="en-US" dirty="0"/>
              <a:t> applications such as prediction of a customer's propensity to purchase a product or halt a subscription, etc.</a:t>
            </a:r>
            <a:r>
              <a:rPr lang="en-US" baseline="30000" dirty="0">
                <a:hlinkClick r:id="rId2"/>
              </a:rPr>
              <a:t>[13]</a:t>
            </a:r>
            <a:r>
              <a:rPr lang="en-US" dirty="0"/>
              <a:t> </a:t>
            </a:r>
            <a:endParaRPr lang="en-US" dirty="0" smtClean="0"/>
          </a:p>
          <a:p>
            <a:r>
              <a:rPr lang="en-US" dirty="0" smtClean="0"/>
              <a:t>In</a:t>
            </a:r>
            <a:r>
              <a:rPr lang="en-US" dirty="0"/>
              <a:t> </a:t>
            </a:r>
            <a:r>
              <a:rPr lang="en-US" dirty="0">
                <a:hlinkClick r:id="rId9" tooltip="Economics"/>
              </a:rPr>
              <a:t>economics</a:t>
            </a:r>
            <a:r>
              <a:rPr lang="en-US" dirty="0"/>
              <a:t> it can be used to predict the likelihood of a person's choosing to be in the labor force, and a business application would be to predict the likelihood of a homeowner defaulting on a </a:t>
            </a:r>
            <a:r>
              <a:rPr lang="en-US" dirty="0">
                <a:hlinkClick r:id="rId10" tooltip="Mortgage"/>
              </a:rPr>
              <a:t>mortgage</a:t>
            </a:r>
            <a:r>
              <a:rPr lang="en-US" dirty="0"/>
              <a:t>. </a:t>
            </a:r>
            <a:r>
              <a:rPr lang="en-US" dirty="0">
                <a:hlinkClick r:id="rId11" tooltip="Conditional random field"/>
              </a:rPr>
              <a:t>Conditional random fields</a:t>
            </a:r>
            <a:r>
              <a:rPr lang="en-US" dirty="0"/>
              <a:t>, an extension of logistic regression to sequential data, are used in </a:t>
            </a:r>
            <a:r>
              <a:rPr lang="en-US" dirty="0">
                <a:hlinkClick r:id="rId12" tooltip="Natural language processing"/>
              </a:rPr>
              <a:t>natural language processing</a:t>
            </a:r>
            <a:r>
              <a:rPr lang="en-US" dirty="0"/>
              <a:t>.</a:t>
            </a:r>
          </a:p>
        </p:txBody>
      </p:sp>
    </p:spTree>
    <p:extLst>
      <p:ext uri="{BB962C8B-B14F-4D97-AF65-F5344CB8AC3E}">
        <p14:creationId xmlns:p14="http://schemas.microsoft.com/office/powerpoint/2010/main" xmlns="" val="1259920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Probability of passing an exam versus hours of </a:t>
            </a:r>
            <a:r>
              <a:rPr lang="en-US" b="1" dirty="0" smtClean="0"/>
              <a:t>study</a:t>
            </a:r>
            <a:endParaRPr lang="en-US" dirty="0"/>
          </a:p>
        </p:txBody>
      </p:sp>
      <p:sp>
        <p:nvSpPr>
          <p:cNvPr id="3" name="Content Placeholder 2"/>
          <p:cNvSpPr>
            <a:spLocks noGrp="1"/>
          </p:cNvSpPr>
          <p:nvPr>
            <p:ph idx="1"/>
          </p:nvPr>
        </p:nvSpPr>
        <p:spPr>
          <a:xfrm>
            <a:off x="298516" y="1501977"/>
            <a:ext cx="8549477" cy="1062927"/>
          </a:xfrm>
        </p:spPr>
        <p:txBody>
          <a:bodyPr/>
          <a:lstStyle/>
          <a:p>
            <a:r>
              <a:rPr lang="en-US" dirty="0"/>
              <a:t>Suppose we wish to answer the following question:</a:t>
            </a:r>
          </a:p>
          <a:p>
            <a:r>
              <a:rPr lang="en-US" dirty="0"/>
              <a:t>A group of 20 students spend between 0 and 6 hours studying for an exam. How does the number of hours spent studying affect the probability that the student will pass the exam?</a:t>
            </a:r>
          </a:p>
          <a:p>
            <a:endParaRPr 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8571" y="5733256"/>
            <a:ext cx="5210175" cy="514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2459239"/>
            <a:ext cx="3924300" cy="326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560" y="2852936"/>
            <a:ext cx="3143250" cy="163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759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Algorithms</a:t>
            </a:r>
            <a:endParaRPr lang="en-US" dirty="0"/>
          </a:p>
        </p:txBody>
      </p:sp>
      <p:sp>
        <p:nvSpPr>
          <p:cNvPr id="3" name="Content Placeholder 2"/>
          <p:cNvSpPr>
            <a:spLocks noGrp="1"/>
          </p:cNvSpPr>
          <p:nvPr>
            <p:ph idx="1"/>
          </p:nvPr>
        </p:nvSpPr>
        <p:spPr/>
        <p:txBody>
          <a:bodyPr/>
          <a:lstStyle/>
          <a:p>
            <a:r>
              <a:rPr lang="en-US" sz="2400" dirty="0"/>
              <a:t>Cluster customers based on their purchase histories </a:t>
            </a:r>
          </a:p>
          <a:p>
            <a:r>
              <a:rPr lang="en-US" sz="2400" dirty="0"/>
              <a:t>Cluster products based on the sets of customers who purchased them </a:t>
            </a:r>
          </a:p>
          <a:p>
            <a:r>
              <a:rPr lang="en-US" sz="2400" dirty="0"/>
              <a:t>Cluster documents based on similar words or shingles </a:t>
            </a:r>
          </a:p>
          <a:p>
            <a:r>
              <a:rPr lang="en-US" sz="2400" dirty="0"/>
              <a:t>Cluster DNA sequences based on edit distance </a:t>
            </a:r>
            <a:endParaRPr lang="en-US" sz="2400" dirty="0" smtClean="0"/>
          </a:p>
          <a:p>
            <a:endParaRPr lang="en-US" sz="2400" dirty="0"/>
          </a:p>
          <a:p>
            <a:r>
              <a:rPr lang="en-US" sz="2400" dirty="0" smtClean="0"/>
              <a:t>Clustering is a very important step in doing pattern analysis which leads to predictive analysis in machine learning.</a:t>
            </a:r>
            <a:endParaRPr lang="en-US" sz="2400" dirty="0"/>
          </a:p>
        </p:txBody>
      </p:sp>
    </p:spTree>
    <p:extLst>
      <p:ext uri="{BB962C8B-B14F-4D97-AF65-F5344CB8AC3E}">
        <p14:creationId xmlns:p14="http://schemas.microsoft.com/office/powerpoint/2010/main" xmlns="" val="1404600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900332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a:t>
            </a:r>
            <a:r>
              <a:rPr lang="en-US" sz="3600" kern="0" dirty="0" err="1" smtClean="0">
                <a:solidFill>
                  <a:schemeClr val="accent5"/>
                </a:solidFill>
                <a:latin typeface="Arial Narrow" pitchFamily="34" charset="0"/>
              </a:rPr>
              <a:t>SciPy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Numpy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matplotlib</a:t>
            </a:r>
            <a:r>
              <a:rPr lang="en-US" sz="3600" kern="0" dirty="0" smtClean="0">
                <a:solidFill>
                  <a:schemeClr val="accent5"/>
                </a:solidFill>
                <a:latin typeface="Arial Narrow" pitchFamily="34" charset="0"/>
              </a:rPr>
              <a:t>, pandas, </a:t>
            </a:r>
            <a:r>
              <a:rPr lang="en-US" sz="3600" kern="0" dirty="0" err="1" smtClean="0">
                <a:solidFill>
                  <a:schemeClr val="accent5"/>
                </a:solidFill>
                <a:latin typeface="Arial Narrow" pitchFamily="34" charset="0"/>
              </a:rPr>
              <a:t>sklearn</a:t>
            </a:r>
            <a:r>
              <a:rPr lang="en-US" sz="3600" kern="0" dirty="0" smtClean="0">
                <a:solidFill>
                  <a:schemeClr val="accent5"/>
                </a:solidFill>
                <a:latin typeface="Arial Narrow" pitchFamily="34" charset="0"/>
              </a:rPr>
              <a:t>?</a:t>
            </a:r>
            <a:endParaRPr lang="en-US" sz="3600" kern="0" dirty="0">
              <a:solidFill>
                <a:schemeClr val="accent5"/>
              </a:solidFill>
              <a:latin typeface="Arial Narrow" pitchFamily="34" charset="0"/>
            </a:endParaRPr>
          </a:p>
        </p:txBody>
      </p:sp>
      <p:sp>
        <p:nvSpPr>
          <p:cNvPr id="4" name="Content Placeholder 3"/>
          <p:cNvSpPr>
            <a:spLocks noGrp="1"/>
          </p:cNvSpPr>
          <p:nvPr>
            <p:ph idx="1"/>
          </p:nvPr>
        </p:nvSpPr>
        <p:spPr>
          <a:xfrm>
            <a:off x="697102" y="1159078"/>
            <a:ext cx="8060036" cy="5356023"/>
          </a:xfrm>
        </p:spPr>
        <p:txBody>
          <a:bodyPr/>
          <a:lstStyle/>
          <a:p>
            <a:r>
              <a:rPr lang="en-US" sz="2000" b="1" dirty="0" err="1" smtClean="0"/>
              <a:t>SciPy</a:t>
            </a:r>
            <a:endParaRPr lang="en-US" sz="2000" b="1" dirty="0" smtClean="0"/>
          </a:p>
          <a:p>
            <a:pPr lvl="1"/>
            <a:r>
              <a:rPr lang="en-US" sz="2000" dirty="0" smtClean="0"/>
              <a:t>Open source Python library</a:t>
            </a:r>
          </a:p>
          <a:p>
            <a:pPr lvl="1"/>
            <a:r>
              <a:rPr lang="en-US" sz="2000" dirty="0" smtClean="0"/>
              <a:t>Scientific computing and Technical computing</a:t>
            </a:r>
          </a:p>
          <a:p>
            <a:pPr lvl="1"/>
            <a:r>
              <a:rPr lang="en-US" sz="2000" dirty="0" smtClean="0"/>
              <a:t>Optimization, linear algebra, integration, interpolation</a:t>
            </a:r>
          </a:p>
          <a:p>
            <a:pPr lvl="1"/>
            <a:r>
              <a:rPr lang="en-US" sz="2000" dirty="0" smtClean="0"/>
              <a:t>Special functions, FFT, signal and image processing, ODE solvers</a:t>
            </a:r>
          </a:p>
          <a:p>
            <a:r>
              <a:rPr lang="en-US" sz="2000" b="1" dirty="0" err="1" smtClean="0"/>
              <a:t>Numpy</a:t>
            </a:r>
            <a:endParaRPr lang="en-US" sz="2000" b="1" dirty="0" smtClean="0"/>
          </a:p>
          <a:p>
            <a:pPr lvl="1"/>
            <a:r>
              <a:rPr lang="en-US" sz="2000" dirty="0" smtClean="0"/>
              <a:t>Fundamental package for scientific computing with Python</a:t>
            </a:r>
          </a:p>
          <a:p>
            <a:pPr lvl="1"/>
            <a:r>
              <a:rPr lang="en-US" sz="2000" dirty="0" smtClean="0"/>
              <a:t>Powerful N-dimensional array object</a:t>
            </a:r>
          </a:p>
          <a:p>
            <a:pPr lvl="1"/>
            <a:r>
              <a:rPr lang="en-US" sz="2000" dirty="0" smtClean="0"/>
              <a:t>Sophisticated (broadcasting) functions.</a:t>
            </a:r>
          </a:p>
          <a:p>
            <a:r>
              <a:rPr lang="en-US" sz="2000" b="1" dirty="0" err="1" smtClean="0"/>
              <a:t>matplotlib</a:t>
            </a:r>
            <a:endParaRPr lang="en-US" sz="2000" b="1" dirty="0" smtClean="0"/>
          </a:p>
          <a:p>
            <a:pPr lvl="1"/>
            <a:r>
              <a:rPr lang="en-US" sz="2000" dirty="0" smtClean="0"/>
              <a:t>Plotting library for the Python programming language</a:t>
            </a:r>
          </a:p>
          <a:p>
            <a:pPr lvl="1"/>
            <a:r>
              <a:rPr lang="en-US" sz="2000" dirty="0" smtClean="0"/>
              <a:t>Numerical mathematics extension </a:t>
            </a:r>
            <a:r>
              <a:rPr lang="en-US" sz="2000" dirty="0" err="1" smtClean="0"/>
              <a:t>NumPy</a:t>
            </a:r>
            <a:r>
              <a:rPr lang="en-US" sz="2000" dirty="0" smtClean="0"/>
              <a:t>.</a:t>
            </a:r>
          </a:p>
          <a:p>
            <a:pPr lvl="1"/>
            <a:r>
              <a:rPr lang="en-US" sz="2000" dirty="0" smtClean="0"/>
              <a:t>Object-oriented API for embedding plots into applications using general-purpose GUI toolkits like </a:t>
            </a:r>
            <a:r>
              <a:rPr lang="en-US" sz="2000" dirty="0" err="1" smtClean="0"/>
              <a:t>Tkinter</a:t>
            </a:r>
            <a:r>
              <a:rPr lang="en-US" sz="2000" dirty="0" smtClean="0"/>
              <a:t>, </a:t>
            </a:r>
            <a:r>
              <a:rPr lang="en-US" sz="2000" dirty="0" err="1" smtClean="0"/>
              <a:t>wxPython</a:t>
            </a:r>
            <a:r>
              <a:rPr lang="en-US" sz="2000" dirty="0" smtClean="0"/>
              <a:t>, Qt, or GTK+.</a:t>
            </a:r>
            <a:endParaRPr lang="en-US" sz="2000" dirty="0"/>
          </a:p>
        </p:txBody>
      </p:sp>
    </p:spTree>
    <p:extLst>
      <p:ext uri="{BB962C8B-B14F-4D97-AF65-F5344CB8AC3E}">
        <p14:creationId xmlns:p14="http://schemas.microsoft.com/office/powerpoint/2010/main" xmlns="" val="1941566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900332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a:t>
            </a:r>
            <a:r>
              <a:rPr lang="en-US" sz="3600" kern="0" dirty="0" err="1" smtClean="0">
                <a:solidFill>
                  <a:schemeClr val="accent5"/>
                </a:solidFill>
                <a:latin typeface="Arial Narrow" pitchFamily="34" charset="0"/>
              </a:rPr>
              <a:t>SciPy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Numpy</a:t>
            </a:r>
            <a:r>
              <a:rPr lang="en-US" sz="3600" kern="0" dirty="0" smtClean="0">
                <a:solidFill>
                  <a:schemeClr val="accent5"/>
                </a:solidFill>
                <a:latin typeface="Arial Narrow" pitchFamily="34" charset="0"/>
              </a:rPr>
              <a:t>, </a:t>
            </a:r>
            <a:r>
              <a:rPr lang="en-US" sz="3600" kern="0" dirty="0" err="1" smtClean="0">
                <a:solidFill>
                  <a:schemeClr val="accent5"/>
                </a:solidFill>
                <a:latin typeface="Arial Narrow" pitchFamily="34" charset="0"/>
              </a:rPr>
              <a:t>matplotlib</a:t>
            </a:r>
            <a:r>
              <a:rPr lang="en-US" sz="3600" kern="0" dirty="0" smtClean="0">
                <a:solidFill>
                  <a:schemeClr val="accent5"/>
                </a:solidFill>
                <a:latin typeface="Arial Narrow" pitchFamily="34" charset="0"/>
              </a:rPr>
              <a:t>, pandas, </a:t>
            </a:r>
            <a:r>
              <a:rPr lang="en-US" sz="3600" kern="0" dirty="0" err="1" smtClean="0">
                <a:solidFill>
                  <a:schemeClr val="accent5"/>
                </a:solidFill>
                <a:latin typeface="Arial Narrow" pitchFamily="34" charset="0"/>
              </a:rPr>
              <a:t>sklearn</a:t>
            </a:r>
            <a:r>
              <a:rPr lang="en-US" sz="3600" kern="0" dirty="0" smtClean="0">
                <a:solidFill>
                  <a:schemeClr val="accent5"/>
                </a:solidFill>
                <a:latin typeface="Arial Narrow" pitchFamily="34" charset="0"/>
              </a:rPr>
              <a:t>?</a:t>
            </a:r>
            <a:endParaRPr lang="en-US" sz="3600" kern="0" dirty="0">
              <a:solidFill>
                <a:schemeClr val="accent5"/>
              </a:solidFill>
              <a:latin typeface="Arial Narrow" pitchFamily="34" charset="0"/>
            </a:endParaRPr>
          </a:p>
        </p:txBody>
      </p:sp>
      <p:sp>
        <p:nvSpPr>
          <p:cNvPr id="4" name="Content Placeholder 3"/>
          <p:cNvSpPr>
            <a:spLocks noGrp="1"/>
          </p:cNvSpPr>
          <p:nvPr>
            <p:ph idx="1"/>
          </p:nvPr>
        </p:nvSpPr>
        <p:spPr>
          <a:xfrm>
            <a:off x="697102" y="1159078"/>
            <a:ext cx="8060036" cy="5356023"/>
          </a:xfrm>
        </p:spPr>
        <p:txBody>
          <a:bodyPr/>
          <a:lstStyle/>
          <a:p>
            <a:r>
              <a:rPr lang="en-US" sz="2000" b="1" dirty="0" smtClean="0"/>
              <a:t>Pandas</a:t>
            </a:r>
          </a:p>
          <a:p>
            <a:pPr lvl="1"/>
            <a:r>
              <a:rPr lang="en-US" sz="2000" dirty="0" smtClean="0"/>
              <a:t>Providing fast, flexible, and expressive data structures designed to make working with “relational” or “labeled” data both easy and intuitive.</a:t>
            </a:r>
          </a:p>
          <a:p>
            <a:pPr lvl="1"/>
            <a:r>
              <a:rPr lang="en-US" sz="2000" dirty="0" smtClean="0"/>
              <a:t>High-level building block for doing practical, real world data analysis in </a:t>
            </a:r>
            <a:r>
              <a:rPr lang="en-US" sz="2000" b="1" dirty="0" smtClean="0"/>
              <a:t>Python</a:t>
            </a:r>
            <a:r>
              <a:rPr lang="en-US" sz="2000" dirty="0" smtClean="0"/>
              <a:t>.</a:t>
            </a:r>
          </a:p>
          <a:p>
            <a:r>
              <a:rPr lang="en-US" sz="2000" b="1" dirty="0" smtClean="0"/>
              <a:t>Sklearn</a:t>
            </a:r>
          </a:p>
          <a:p>
            <a:pPr lvl="1"/>
            <a:r>
              <a:rPr lang="en-US" sz="2000" dirty="0" smtClean="0"/>
              <a:t>Formerly </a:t>
            </a:r>
            <a:r>
              <a:rPr lang="en-US" sz="2000" dirty="0" err="1" smtClean="0"/>
              <a:t>scikits.learn</a:t>
            </a:r>
            <a:endParaRPr lang="en-US" sz="2000" b="1" dirty="0" smtClean="0"/>
          </a:p>
          <a:p>
            <a:pPr lvl="1"/>
            <a:r>
              <a:rPr lang="en-US" sz="2000" dirty="0" smtClean="0"/>
              <a:t>Free software machine learning library for the Python programming language.</a:t>
            </a:r>
          </a:p>
          <a:p>
            <a:pPr lvl="1"/>
            <a:r>
              <a:rPr lang="en-US" sz="2000" dirty="0" smtClean="0"/>
              <a:t>Features various classification, regression and clustering algorithms including support </a:t>
            </a:r>
            <a:r>
              <a:rPr lang="en-US" sz="2000" b="1" i="1" dirty="0" smtClean="0"/>
              <a:t>vector machines, random forests, gradient boosting, k-means and DBSCAN,</a:t>
            </a:r>
            <a:r>
              <a:rPr lang="en-US" sz="2000" dirty="0" smtClean="0"/>
              <a:t> and is designed to interoperate with the Python numerical and scientific libraries</a:t>
            </a:r>
            <a:r>
              <a:rPr lang="en-US" sz="2000" b="1" i="1" dirty="0" smtClean="0"/>
              <a:t> </a:t>
            </a:r>
            <a:r>
              <a:rPr lang="en-US" sz="2000" b="1" i="1" dirty="0" err="1" smtClean="0"/>
              <a:t>Numpy</a:t>
            </a:r>
            <a:r>
              <a:rPr lang="en-US" sz="2000" b="1" i="1" dirty="0" smtClean="0"/>
              <a:t> and </a:t>
            </a:r>
            <a:r>
              <a:rPr lang="en-US" sz="2000" b="1" i="1" dirty="0" err="1" smtClean="0"/>
              <a:t>SciPy</a:t>
            </a:r>
            <a:r>
              <a:rPr lang="en-US" sz="2000" b="1" i="1" dirty="0" smtClean="0"/>
              <a:t>.</a:t>
            </a:r>
            <a:endParaRPr lang="en-US" sz="2000" b="1" i="1" dirty="0"/>
          </a:p>
        </p:txBody>
      </p:sp>
    </p:spTree>
    <p:extLst>
      <p:ext uri="{BB962C8B-B14F-4D97-AF65-F5344CB8AC3E}">
        <p14:creationId xmlns:p14="http://schemas.microsoft.com/office/powerpoint/2010/main" xmlns="" val="1365439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smtClean="0"/>
              <a:t>Demo Outline</a:t>
            </a:r>
            <a:endParaRPr lang="en-US" dirty="0"/>
          </a:p>
        </p:txBody>
      </p:sp>
      <p:grpSp>
        <p:nvGrpSpPr>
          <p:cNvPr id="2" name="Group 15"/>
          <p:cNvGrpSpPr/>
          <p:nvPr/>
        </p:nvGrpSpPr>
        <p:grpSpPr>
          <a:xfrm>
            <a:off x="997038" y="1194956"/>
            <a:ext cx="4023360" cy="1214718"/>
            <a:chOff x="1285082" y="2064674"/>
            <a:chExt cx="4358640" cy="1214718"/>
          </a:xfrm>
        </p:grpSpPr>
        <p:sp>
          <p:nvSpPr>
            <p:cNvPr id="17" name="Rectangle 16"/>
            <p:cNvSpPr/>
            <p:nvPr/>
          </p:nvSpPr>
          <p:spPr>
            <a:xfrm>
              <a:off x="1285082" y="2064674"/>
              <a:ext cx="435864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Machine Learning Steps</a:t>
              </a:r>
            </a:p>
          </p:txBody>
        </p:sp>
        <p:sp>
          <p:nvSpPr>
            <p:cNvPr id="27" name="Rectangle 26"/>
            <p:cNvSpPr/>
            <p:nvPr/>
          </p:nvSpPr>
          <p:spPr>
            <a:xfrm>
              <a:off x="1285082" y="2712374"/>
              <a:ext cx="435864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Installation</a:t>
              </a:r>
            </a:p>
          </p:txBody>
        </p:sp>
        <p:sp>
          <p:nvSpPr>
            <p:cNvPr id="48" name="Rectangle 47"/>
            <p:cNvSpPr/>
            <p:nvPr/>
          </p:nvSpPr>
          <p:spPr>
            <a:xfrm>
              <a:off x="1285082" y="2064674"/>
              <a:ext cx="57785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1</a:t>
              </a:r>
              <a:endParaRPr lang="en-US" sz="2400" dirty="0">
                <a:solidFill>
                  <a:prstClr val="white">
                    <a:lumMod val="95000"/>
                  </a:prstClr>
                </a:solidFill>
              </a:endParaRPr>
            </a:p>
          </p:txBody>
        </p:sp>
        <p:sp>
          <p:nvSpPr>
            <p:cNvPr id="49" name="Rectangle 48"/>
            <p:cNvSpPr/>
            <p:nvPr/>
          </p:nvSpPr>
          <p:spPr>
            <a:xfrm>
              <a:off x="1285082" y="2712374"/>
              <a:ext cx="57785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2</a:t>
              </a:r>
              <a:endParaRPr lang="en-US" sz="2400" dirty="0">
                <a:solidFill>
                  <a:prstClr val="white">
                    <a:lumMod val="95000"/>
                  </a:prstClr>
                </a:solidFill>
              </a:endParaRPr>
            </a:p>
          </p:txBody>
        </p:sp>
      </p:grpSp>
      <p:sp>
        <p:nvSpPr>
          <p:cNvPr id="8" name="Rectangle 7"/>
          <p:cNvSpPr/>
          <p:nvPr/>
        </p:nvSpPr>
        <p:spPr>
          <a:xfrm>
            <a:off x="997038" y="24903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Load The Data</a:t>
            </a:r>
          </a:p>
        </p:txBody>
      </p:sp>
      <p:sp>
        <p:nvSpPr>
          <p:cNvPr id="9" name="Rectangle 8"/>
          <p:cNvSpPr/>
          <p:nvPr/>
        </p:nvSpPr>
        <p:spPr>
          <a:xfrm>
            <a:off x="997038" y="24903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3</a:t>
            </a:r>
            <a:endParaRPr lang="en-US" sz="2400" dirty="0">
              <a:solidFill>
                <a:prstClr val="white">
                  <a:lumMod val="95000"/>
                </a:prstClr>
              </a:solidFill>
            </a:endParaRPr>
          </a:p>
        </p:txBody>
      </p:sp>
      <p:sp>
        <p:nvSpPr>
          <p:cNvPr id="10" name="Rectangle 9"/>
          <p:cNvSpPr/>
          <p:nvPr/>
        </p:nvSpPr>
        <p:spPr>
          <a:xfrm>
            <a:off x="985314" y="31380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Summarize the Dataset</a:t>
            </a:r>
          </a:p>
        </p:txBody>
      </p:sp>
      <p:sp>
        <p:nvSpPr>
          <p:cNvPr id="11" name="Rectangle 10"/>
          <p:cNvSpPr/>
          <p:nvPr/>
        </p:nvSpPr>
        <p:spPr>
          <a:xfrm>
            <a:off x="985314" y="31380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4</a:t>
            </a:r>
            <a:endParaRPr lang="en-US" sz="2400" dirty="0">
              <a:solidFill>
                <a:prstClr val="white">
                  <a:lumMod val="95000"/>
                </a:prstClr>
              </a:solidFill>
            </a:endParaRPr>
          </a:p>
        </p:txBody>
      </p:sp>
      <p:sp>
        <p:nvSpPr>
          <p:cNvPr id="12" name="Rectangle 11"/>
          <p:cNvSpPr/>
          <p:nvPr/>
        </p:nvSpPr>
        <p:spPr>
          <a:xfrm>
            <a:off x="997038" y="37857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Data Visualization</a:t>
            </a:r>
          </a:p>
        </p:txBody>
      </p:sp>
      <p:sp>
        <p:nvSpPr>
          <p:cNvPr id="13" name="Rectangle 12"/>
          <p:cNvSpPr/>
          <p:nvPr/>
        </p:nvSpPr>
        <p:spPr>
          <a:xfrm>
            <a:off x="997038" y="37857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5</a:t>
            </a:r>
            <a:endParaRPr lang="en-US" sz="2400" dirty="0">
              <a:solidFill>
                <a:prstClr val="white">
                  <a:lumMod val="95000"/>
                </a:prstClr>
              </a:solidFill>
            </a:endParaRPr>
          </a:p>
        </p:txBody>
      </p:sp>
      <p:sp>
        <p:nvSpPr>
          <p:cNvPr id="14" name="Rectangle 13"/>
          <p:cNvSpPr/>
          <p:nvPr/>
        </p:nvSpPr>
        <p:spPr>
          <a:xfrm>
            <a:off x="997038" y="44207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Evaluate some Algorithm</a:t>
            </a:r>
          </a:p>
        </p:txBody>
      </p:sp>
      <p:sp>
        <p:nvSpPr>
          <p:cNvPr id="15" name="Rectangle 14"/>
          <p:cNvSpPr/>
          <p:nvPr/>
        </p:nvSpPr>
        <p:spPr>
          <a:xfrm>
            <a:off x="997038" y="44207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6</a:t>
            </a:r>
            <a:endParaRPr lang="en-US" sz="2400" dirty="0">
              <a:solidFill>
                <a:prstClr val="white">
                  <a:lumMod val="95000"/>
                </a:prstClr>
              </a:solidFill>
            </a:endParaRPr>
          </a:p>
        </p:txBody>
      </p:sp>
      <p:sp>
        <p:nvSpPr>
          <p:cNvPr id="16" name="Rectangle 15"/>
          <p:cNvSpPr/>
          <p:nvPr/>
        </p:nvSpPr>
        <p:spPr>
          <a:xfrm>
            <a:off x="985314" y="50303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Make Predictions</a:t>
            </a:r>
          </a:p>
        </p:txBody>
      </p:sp>
      <p:sp>
        <p:nvSpPr>
          <p:cNvPr id="18" name="Rectangle 17"/>
          <p:cNvSpPr/>
          <p:nvPr/>
        </p:nvSpPr>
        <p:spPr>
          <a:xfrm>
            <a:off x="985314" y="50303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7</a:t>
            </a:r>
            <a:endParaRPr lang="en-US" sz="2400" dirty="0">
              <a:solidFill>
                <a:prstClr val="white">
                  <a:lumMod val="95000"/>
                </a:prstClr>
              </a:solidFill>
            </a:endParaRPr>
          </a:p>
        </p:txBody>
      </p:sp>
      <p:sp>
        <p:nvSpPr>
          <p:cNvPr id="19" name="Rectangle 18"/>
          <p:cNvSpPr/>
          <p:nvPr/>
        </p:nvSpPr>
        <p:spPr>
          <a:xfrm>
            <a:off x="985314" y="5652656"/>
            <a:ext cx="4023360" cy="56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9913" defTabSz="914400"/>
            <a:r>
              <a:rPr lang="en-US" sz="1600" dirty="0" smtClean="0">
                <a:solidFill>
                  <a:srgbClr val="1F497D">
                    <a:lumMod val="50000"/>
                  </a:srgbClr>
                </a:solidFill>
              </a:rPr>
              <a:t>Summary</a:t>
            </a:r>
          </a:p>
        </p:txBody>
      </p:sp>
      <p:sp>
        <p:nvSpPr>
          <p:cNvPr id="20" name="Rectangle 19"/>
          <p:cNvSpPr/>
          <p:nvPr/>
        </p:nvSpPr>
        <p:spPr>
          <a:xfrm>
            <a:off x="985314" y="5652656"/>
            <a:ext cx="533400" cy="567018"/>
          </a:xfrm>
          <a:prstGeom prst="rect">
            <a:avLst/>
          </a:prstGeom>
          <a:solidFill>
            <a:srgbClr val="459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smtClean="0">
                <a:solidFill>
                  <a:prstClr val="white">
                    <a:lumMod val="95000"/>
                  </a:prstClr>
                </a:solidFill>
              </a:rPr>
              <a:t>8</a:t>
            </a:r>
            <a:endParaRPr lang="en-US" sz="2400" dirty="0">
              <a:solidFill>
                <a:prstClr val="white">
                  <a:lumMod val="95000"/>
                </a:prstClr>
              </a:solidFill>
            </a:endParaRPr>
          </a:p>
        </p:txBody>
      </p:sp>
    </p:spTree>
    <p:extLst>
      <p:ext uri="{BB962C8B-B14F-4D97-AF65-F5344CB8AC3E}">
        <p14:creationId xmlns:p14="http://schemas.microsoft.com/office/powerpoint/2010/main" xmlns="" val="50502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Machine Learning Steps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smtClean="0"/>
              <a:t>Installing the Python and </a:t>
            </a:r>
            <a:r>
              <a:rPr lang="en-US" sz="2400" dirty="0" err="1" smtClean="0"/>
              <a:t>SciPy</a:t>
            </a:r>
            <a:r>
              <a:rPr lang="en-US" sz="2400" dirty="0" smtClean="0"/>
              <a:t> platform.</a:t>
            </a:r>
          </a:p>
          <a:p>
            <a:pPr fontAlgn="base"/>
            <a:r>
              <a:rPr lang="en-US" sz="2400" dirty="0" smtClean="0"/>
              <a:t>Loading the dataset.</a:t>
            </a:r>
          </a:p>
          <a:p>
            <a:pPr fontAlgn="base"/>
            <a:r>
              <a:rPr lang="en-US" sz="2400" dirty="0" smtClean="0"/>
              <a:t>Summarizing the dataset.</a:t>
            </a:r>
          </a:p>
          <a:p>
            <a:pPr fontAlgn="base"/>
            <a:r>
              <a:rPr lang="en-US" sz="2400" dirty="0" smtClean="0"/>
              <a:t>Visualizing the dataset.</a:t>
            </a:r>
          </a:p>
          <a:p>
            <a:pPr fontAlgn="base"/>
            <a:r>
              <a:rPr lang="en-US" sz="2400" dirty="0" smtClean="0"/>
              <a:t>Evaluating some algorithms.</a:t>
            </a:r>
          </a:p>
          <a:p>
            <a:pPr fontAlgn="base"/>
            <a:r>
              <a:rPr lang="en-US" sz="2400" dirty="0" smtClean="0"/>
              <a:t>Making some predictions.</a:t>
            </a:r>
          </a:p>
          <a:p>
            <a:endParaRPr lang="en-US" sz="2400" b="1" dirty="0">
              <a:solidFill>
                <a:srgbClr val="0070C0"/>
              </a:solidFill>
            </a:endParaRPr>
          </a:p>
        </p:txBody>
      </p:sp>
    </p:spTree>
    <p:extLst>
      <p:ext uri="{BB962C8B-B14F-4D97-AF65-F5344CB8AC3E}">
        <p14:creationId xmlns:p14="http://schemas.microsoft.com/office/powerpoint/2010/main" xmlns="" val="59710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Installation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8" y="1498600"/>
            <a:ext cx="8886092" cy="5359400"/>
          </a:xfrm>
          <a:ln>
            <a:solidFill>
              <a:srgbClr val="0070C0"/>
            </a:solidFill>
          </a:ln>
        </p:spPr>
        <p:txBody>
          <a:bodyPr/>
          <a:lstStyle/>
          <a:p>
            <a:r>
              <a:rPr lang="en-US" sz="2000" dirty="0" smtClean="0">
                <a:solidFill>
                  <a:schemeClr val="tx1"/>
                </a:solidFill>
              </a:rPr>
              <a:t>Python version 2.7 or higher</a:t>
            </a:r>
          </a:p>
          <a:p>
            <a:r>
              <a:rPr lang="en-US" sz="2000" dirty="0" smtClean="0"/>
              <a:t>5 key libraries</a:t>
            </a:r>
          </a:p>
          <a:p>
            <a:pPr lvl="1" fontAlgn="base"/>
            <a:r>
              <a:rPr lang="en-US" sz="1800" dirty="0" err="1" smtClean="0"/>
              <a:t>scipy</a:t>
            </a:r>
            <a:endParaRPr lang="en-US" sz="1800" dirty="0" smtClean="0"/>
          </a:p>
          <a:p>
            <a:pPr lvl="1" fontAlgn="base"/>
            <a:r>
              <a:rPr lang="en-US" sz="1800" dirty="0" err="1" smtClean="0"/>
              <a:t>numpy</a:t>
            </a:r>
            <a:endParaRPr lang="en-US" sz="1800" dirty="0" smtClean="0"/>
          </a:p>
          <a:p>
            <a:pPr lvl="1" fontAlgn="base"/>
            <a:r>
              <a:rPr lang="en-US" sz="1800" dirty="0" err="1" smtClean="0"/>
              <a:t>matplotlib</a:t>
            </a:r>
            <a:endParaRPr lang="en-US" sz="1800" dirty="0" smtClean="0"/>
          </a:p>
          <a:p>
            <a:pPr lvl="1" fontAlgn="base"/>
            <a:r>
              <a:rPr lang="en-US" sz="1800" dirty="0" smtClean="0"/>
              <a:t>pandas</a:t>
            </a:r>
          </a:p>
          <a:p>
            <a:pPr lvl="1" fontAlgn="base"/>
            <a:r>
              <a:rPr lang="en-US" sz="1800" dirty="0" smtClean="0"/>
              <a:t>Sklearn</a:t>
            </a:r>
          </a:p>
          <a:p>
            <a:pPr lvl="1" fontAlgn="base">
              <a:buNone/>
            </a:pPr>
            <a:endParaRPr lang="en-US" sz="1800" dirty="0" smtClean="0"/>
          </a:p>
          <a:p>
            <a:pPr fontAlgn="base"/>
            <a:r>
              <a:rPr lang="en-US" sz="2000" dirty="0" smtClean="0"/>
              <a:t>On Mac OS X, you can use </a:t>
            </a:r>
            <a:r>
              <a:rPr lang="en-US" sz="2000" b="1" i="1" dirty="0" err="1" smtClean="0"/>
              <a:t>macports</a:t>
            </a:r>
            <a:r>
              <a:rPr lang="en-US" sz="2000" dirty="0" smtClean="0"/>
              <a:t> to install Python 2.7 and these libraries</a:t>
            </a:r>
          </a:p>
          <a:p>
            <a:pPr fontAlgn="base"/>
            <a:r>
              <a:rPr lang="en-US" sz="2000" dirty="0" smtClean="0"/>
              <a:t>On Linux you can use your </a:t>
            </a:r>
            <a:r>
              <a:rPr lang="en-US" sz="2000" b="1" i="1" dirty="0" smtClean="0"/>
              <a:t>package manager, </a:t>
            </a:r>
            <a:r>
              <a:rPr lang="en-US" sz="2000" dirty="0" smtClean="0"/>
              <a:t>such as yum on Fedora to install RPMs.</a:t>
            </a:r>
          </a:p>
          <a:p>
            <a:pPr fontAlgn="base"/>
            <a:r>
              <a:rPr lang="en-US" sz="2000" dirty="0" smtClean="0">
                <a:solidFill>
                  <a:srgbClr val="FF0000"/>
                </a:solidFill>
              </a:rPr>
              <a:t>Windows  free version of </a:t>
            </a:r>
            <a:r>
              <a:rPr lang="en-US" sz="2000" b="1" i="1" dirty="0" smtClean="0">
                <a:solidFill>
                  <a:srgbClr val="FF0000"/>
                </a:solidFill>
              </a:rPr>
              <a:t>Anaconda</a:t>
            </a:r>
            <a:r>
              <a:rPr lang="en-US" sz="2000" dirty="0" smtClean="0">
                <a:solidFill>
                  <a:srgbClr val="FF0000"/>
                </a:solidFill>
              </a:rPr>
              <a:t> that includes everything you need.</a:t>
            </a:r>
          </a:p>
          <a:p>
            <a:pPr algn="ctr" fontAlgn="base">
              <a:buNone/>
            </a:pPr>
            <a:r>
              <a:rPr lang="en-US" sz="2000" u="sng" dirty="0" smtClean="0">
                <a:solidFill>
                  <a:srgbClr val="0070C0"/>
                </a:solidFill>
                <a:hlinkClick r:id="rId3"/>
              </a:rPr>
              <a:t>https://www.continuum.io/downloads</a:t>
            </a:r>
            <a:r>
              <a:rPr lang="en-US" sz="2000" u="sng" dirty="0" smtClean="0">
                <a:solidFill>
                  <a:srgbClr val="0070C0"/>
                </a:solidFill>
              </a:rPr>
              <a:t> </a:t>
            </a:r>
            <a:endParaRPr lang="en-US" sz="2000" dirty="0" smtClean="0">
              <a:solidFill>
                <a:srgbClr val="0070C0"/>
              </a:solidFill>
            </a:endParaRPr>
          </a:p>
          <a:p>
            <a:pPr fontAlgn="base"/>
            <a:endParaRPr lang="en-US" sz="2400" dirty="0" smtClean="0"/>
          </a:p>
          <a:p>
            <a:pPr lvl="1"/>
            <a:endParaRPr lang="en-US" sz="2400" dirty="0">
              <a:solidFill>
                <a:schemeClr val="tx1"/>
              </a:solidFill>
            </a:endParaRPr>
          </a:p>
        </p:txBody>
      </p:sp>
    </p:spTree>
    <p:extLst>
      <p:ext uri="{BB962C8B-B14F-4D97-AF65-F5344CB8AC3E}">
        <p14:creationId xmlns:p14="http://schemas.microsoft.com/office/powerpoint/2010/main" xmlns="" val="246396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Installation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727200"/>
            <a:ext cx="3739662" cy="4102100"/>
          </a:xfrm>
          <a:ln>
            <a:noFill/>
          </a:ln>
        </p:spPr>
        <p:txBody>
          <a:bodyPr/>
          <a:lstStyle/>
          <a:p>
            <a:r>
              <a:rPr lang="en-US" sz="2000" dirty="0" smtClean="0">
                <a:solidFill>
                  <a:schemeClr val="tx1"/>
                </a:solidFill>
              </a:rPr>
              <a:t>Check Version of your python enter below command in your terminal</a:t>
            </a:r>
          </a:p>
          <a:p>
            <a:pPr lvl="1"/>
            <a:endParaRPr lang="en-US" sz="2000" b="1" dirty="0" smtClean="0">
              <a:solidFill>
                <a:srgbClr val="C00000"/>
              </a:solidFill>
            </a:endParaRPr>
          </a:p>
          <a:p>
            <a:pPr lvl="1"/>
            <a:r>
              <a:rPr lang="en-US" sz="2000" b="1" dirty="0" smtClean="0">
                <a:solidFill>
                  <a:srgbClr val="C00000"/>
                </a:solidFill>
              </a:rPr>
              <a:t>python -V</a:t>
            </a:r>
          </a:p>
          <a:p>
            <a:pPr lvl="1"/>
            <a:r>
              <a:rPr lang="en-US" sz="2000" b="1" dirty="0" err="1" smtClean="0">
                <a:solidFill>
                  <a:srgbClr val="C00000"/>
                </a:solidFill>
              </a:rPr>
              <a:t>conda</a:t>
            </a:r>
            <a:r>
              <a:rPr lang="en-US" sz="2000" b="1" dirty="0" smtClean="0">
                <a:solidFill>
                  <a:srgbClr val="C00000"/>
                </a:solidFill>
              </a:rPr>
              <a:t> -V</a:t>
            </a:r>
          </a:p>
          <a:p>
            <a:pPr lvl="1"/>
            <a:endParaRPr lang="en-US" sz="2000" dirty="0">
              <a:solidFill>
                <a:schemeClr val="tx1"/>
              </a:solidFill>
            </a:endParaRPr>
          </a:p>
        </p:txBody>
      </p:sp>
      <p:sp>
        <p:nvSpPr>
          <p:cNvPr id="5" name="TextBox 4"/>
          <p:cNvSpPr txBox="1"/>
          <p:nvPr/>
        </p:nvSpPr>
        <p:spPr>
          <a:xfrm>
            <a:off x="4114800" y="1625601"/>
            <a:ext cx="4736123" cy="4401205"/>
          </a:xfrm>
          <a:prstGeom prst="rect">
            <a:avLst/>
          </a:prstGeom>
          <a:solidFill>
            <a:schemeClr val="bg2">
              <a:lumMod val="40000"/>
              <a:lumOff val="60000"/>
            </a:schemeClr>
          </a:solidFill>
        </p:spPr>
        <p:txBody>
          <a:bodyPr wrap="square" rtlCol="0">
            <a:spAutoFit/>
          </a:bodyPr>
          <a:lstStyle/>
          <a:p>
            <a:r>
              <a:rPr lang="en-US" sz="1400" dirty="0" smtClean="0">
                <a:solidFill>
                  <a:schemeClr val="tx2">
                    <a:lumMod val="50000"/>
                  </a:schemeClr>
                </a:solidFill>
              </a:rPr>
              <a:t># Check the versions of libraries</a:t>
            </a:r>
          </a:p>
          <a:p>
            <a:endParaRPr lang="en-US" sz="1400" dirty="0" smtClean="0">
              <a:solidFill>
                <a:schemeClr val="tx2">
                  <a:lumMod val="50000"/>
                </a:schemeClr>
              </a:solidFill>
            </a:endParaRPr>
          </a:p>
          <a:p>
            <a:r>
              <a:rPr lang="en-US" sz="1400" dirty="0" smtClean="0">
                <a:solidFill>
                  <a:schemeClr val="tx2">
                    <a:lumMod val="50000"/>
                  </a:schemeClr>
                </a:solidFill>
              </a:rPr>
              <a:t># Python version</a:t>
            </a:r>
          </a:p>
          <a:p>
            <a:r>
              <a:rPr lang="en-US" sz="1400" b="1" dirty="0" smtClean="0">
                <a:solidFill>
                  <a:srgbClr val="C00000"/>
                </a:solidFill>
              </a:rPr>
              <a:t>import sys</a:t>
            </a:r>
          </a:p>
          <a:p>
            <a:r>
              <a:rPr lang="en-US" sz="1400" b="1" dirty="0" smtClean="0">
                <a:solidFill>
                  <a:srgbClr val="C00000"/>
                </a:solidFill>
              </a:rPr>
              <a:t>print('Python: {}'.format(</a:t>
            </a:r>
            <a:r>
              <a:rPr lang="en-US" sz="1400" b="1" dirty="0" err="1" smtClean="0">
                <a:solidFill>
                  <a:srgbClr val="C00000"/>
                </a:solidFill>
              </a:rPr>
              <a:t>sys.version</a:t>
            </a:r>
            <a:r>
              <a:rPr lang="en-US" sz="1400" b="1" dirty="0" smtClean="0">
                <a:solidFill>
                  <a:srgbClr val="C00000"/>
                </a:solidFill>
              </a:rPr>
              <a:t>))</a:t>
            </a:r>
          </a:p>
          <a:p>
            <a:r>
              <a:rPr lang="en-US" sz="1400" dirty="0" smtClean="0">
                <a:solidFill>
                  <a:schemeClr val="tx2">
                    <a:lumMod val="50000"/>
                  </a:schemeClr>
                </a:solidFill>
              </a:rPr>
              <a:t># </a:t>
            </a:r>
            <a:r>
              <a:rPr lang="en-US" sz="1400" dirty="0" err="1" smtClean="0">
                <a:solidFill>
                  <a:schemeClr val="tx2">
                    <a:lumMod val="50000"/>
                  </a:schemeClr>
                </a:solidFill>
              </a:rPr>
              <a:t>scipy</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scipy</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scipy</a:t>
            </a:r>
            <a:r>
              <a:rPr lang="en-US" sz="1400" b="1" dirty="0" smtClean="0">
                <a:solidFill>
                  <a:srgbClr val="C00000"/>
                </a:solidFill>
              </a:rPr>
              <a:t>: {}'.format(</a:t>
            </a:r>
            <a:r>
              <a:rPr lang="en-US" sz="1400" b="1" dirty="0" err="1" smtClean="0">
                <a:solidFill>
                  <a:srgbClr val="C00000"/>
                </a:solidFill>
              </a:rPr>
              <a:t>scipy.__version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numpy</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numpy</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numpy</a:t>
            </a:r>
            <a:r>
              <a:rPr lang="en-US" sz="1400" b="1" dirty="0" smtClean="0">
                <a:solidFill>
                  <a:srgbClr val="C00000"/>
                </a:solidFill>
              </a:rPr>
              <a:t>: {}'.format(</a:t>
            </a:r>
            <a:r>
              <a:rPr lang="en-US" sz="1400" b="1" dirty="0" err="1" smtClean="0">
                <a:solidFill>
                  <a:srgbClr val="C00000"/>
                </a:solidFill>
              </a:rPr>
              <a:t>numpy.__version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matplotlib</a:t>
            </a:r>
            <a:endParaRPr lang="en-US" sz="1400" dirty="0" smtClean="0">
              <a:solidFill>
                <a:schemeClr val="tx2">
                  <a:lumMod val="50000"/>
                </a:schemeClr>
              </a:solidFill>
            </a:endParaRPr>
          </a:p>
          <a:p>
            <a:r>
              <a:rPr lang="en-US" sz="1400" b="1" dirty="0" smtClean="0">
                <a:solidFill>
                  <a:srgbClr val="C00000"/>
                </a:solidFill>
              </a:rPr>
              <a:t>import </a:t>
            </a:r>
            <a:r>
              <a:rPr lang="en-US" sz="1400" b="1" dirty="0" err="1" smtClean="0">
                <a:solidFill>
                  <a:srgbClr val="C00000"/>
                </a:solidFill>
              </a:rPr>
              <a:t>matplotlib</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matplotlib</a:t>
            </a:r>
            <a:r>
              <a:rPr lang="en-US" sz="1400" b="1" dirty="0" smtClean="0">
                <a:solidFill>
                  <a:srgbClr val="C00000"/>
                </a:solidFill>
              </a:rPr>
              <a:t>: {}'.format(</a:t>
            </a:r>
            <a:r>
              <a:rPr lang="en-US" sz="1400" b="1" dirty="0" err="1" smtClean="0">
                <a:solidFill>
                  <a:srgbClr val="C00000"/>
                </a:solidFill>
              </a:rPr>
              <a:t>matplotlib.__version</a:t>
            </a:r>
            <a:r>
              <a:rPr lang="en-US" sz="1400" b="1" dirty="0" smtClean="0">
                <a:solidFill>
                  <a:srgbClr val="C00000"/>
                </a:solidFill>
              </a:rPr>
              <a:t>__))</a:t>
            </a:r>
          </a:p>
          <a:p>
            <a:r>
              <a:rPr lang="en-US" sz="1400" dirty="0" smtClean="0">
                <a:solidFill>
                  <a:schemeClr val="tx2">
                    <a:lumMod val="50000"/>
                  </a:schemeClr>
                </a:solidFill>
              </a:rPr>
              <a:t># pandas</a:t>
            </a:r>
          </a:p>
          <a:p>
            <a:r>
              <a:rPr lang="en-US" sz="1400" b="1" dirty="0" smtClean="0">
                <a:solidFill>
                  <a:srgbClr val="C00000"/>
                </a:solidFill>
              </a:rPr>
              <a:t>import pandas</a:t>
            </a:r>
          </a:p>
          <a:p>
            <a:r>
              <a:rPr lang="en-US" sz="1400" b="1" dirty="0" smtClean="0">
                <a:solidFill>
                  <a:srgbClr val="C00000"/>
                </a:solidFill>
              </a:rPr>
              <a:t>print('pandas: {}'.format(</a:t>
            </a:r>
            <a:r>
              <a:rPr lang="en-US" sz="1400" b="1" dirty="0" err="1" smtClean="0">
                <a:solidFill>
                  <a:srgbClr val="C00000"/>
                </a:solidFill>
              </a:rPr>
              <a:t>pandas.__version</a:t>
            </a:r>
            <a:r>
              <a:rPr lang="en-US" sz="1400" b="1" dirty="0" smtClean="0">
                <a:solidFill>
                  <a:srgbClr val="C00000"/>
                </a:solidFill>
              </a:rPr>
              <a:t>__))</a:t>
            </a:r>
          </a:p>
          <a:p>
            <a:r>
              <a:rPr lang="en-US" sz="1400" dirty="0" smtClean="0">
                <a:solidFill>
                  <a:schemeClr val="tx2">
                    <a:lumMod val="50000"/>
                  </a:schemeClr>
                </a:solidFill>
              </a:rPr>
              <a:t># </a:t>
            </a:r>
            <a:r>
              <a:rPr lang="en-US" sz="1400" dirty="0" err="1" smtClean="0">
                <a:solidFill>
                  <a:schemeClr val="tx2">
                    <a:lumMod val="50000"/>
                  </a:schemeClr>
                </a:solidFill>
              </a:rPr>
              <a:t>scikit</a:t>
            </a:r>
            <a:r>
              <a:rPr lang="en-US" sz="1400" dirty="0" smtClean="0">
                <a:solidFill>
                  <a:schemeClr val="tx2">
                    <a:lumMod val="50000"/>
                  </a:schemeClr>
                </a:solidFill>
              </a:rPr>
              <a:t>-learn</a:t>
            </a:r>
          </a:p>
          <a:p>
            <a:r>
              <a:rPr lang="en-US" sz="1400" b="1" dirty="0" smtClean="0">
                <a:solidFill>
                  <a:srgbClr val="C00000"/>
                </a:solidFill>
              </a:rPr>
              <a:t>import </a:t>
            </a:r>
            <a:r>
              <a:rPr lang="en-US" sz="1400" b="1" dirty="0" err="1" smtClean="0">
                <a:solidFill>
                  <a:srgbClr val="C00000"/>
                </a:solidFill>
              </a:rPr>
              <a:t>sklearn</a:t>
            </a:r>
            <a:endParaRPr lang="en-US" sz="1400" b="1" dirty="0" smtClean="0">
              <a:solidFill>
                <a:srgbClr val="C00000"/>
              </a:solidFill>
            </a:endParaRPr>
          </a:p>
          <a:p>
            <a:r>
              <a:rPr lang="en-US" sz="1400" b="1" dirty="0" smtClean="0">
                <a:solidFill>
                  <a:srgbClr val="C00000"/>
                </a:solidFill>
              </a:rPr>
              <a:t>print('</a:t>
            </a:r>
            <a:r>
              <a:rPr lang="en-US" sz="1400" b="1" dirty="0" err="1" smtClean="0">
                <a:solidFill>
                  <a:srgbClr val="C00000"/>
                </a:solidFill>
              </a:rPr>
              <a:t>sklearn</a:t>
            </a:r>
            <a:r>
              <a:rPr lang="en-US" sz="1400" b="1" dirty="0" smtClean="0">
                <a:solidFill>
                  <a:srgbClr val="C00000"/>
                </a:solidFill>
              </a:rPr>
              <a:t>: {}'.format(</a:t>
            </a:r>
            <a:r>
              <a:rPr lang="en-US" sz="1400" b="1" dirty="0" err="1" smtClean="0">
                <a:solidFill>
                  <a:srgbClr val="C00000"/>
                </a:solidFill>
              </a:rPr>
              <a:t>sklearn.__version</a:t>
            </a:r>
            <a:r>
              <a:rPr lang="en-US" sz="1400" b="1" dirty="0" smtClean="0">
                <a:solidFill>
                  <a:srgbClr val="C00000"/>
                </a:solidFill>
              </a:rPr>
              <a:t>__))</a:t>
            </a:r>
          </a:p>
        </p:txBody>
      </p:sp>
    </p:spTree>
    <p:extLst>
      <p:ext uri="{BB962C8B-B14F-4D97-AF65-F5344CB8AC3E}">
        <p14:creationId xmlns:p14="http://schemas.microsoft.com/office/powerpoint/2010/main" xmlns="" val="181619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What is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544702" y="1755978"/>
            <a:ext cx="8118652" cy="3908223"/>
          </a:xfrm>
        </p:spPr>
        <p:txBody>
          <a:bodyPr/>
          <a:lstStyle/>
          <a:p>
            <a:r>
              <a:rPr lang="en-US" sz="2000" dirty="0"/>
              <a:t>Machine learning is a method of data analysis that automates analytical model building. </a:t>
            </a:r>
            <a:endParaRPr lang="en-US" sz="2000" dirty="0" smtClean="0"/>
          </a:p>
          <a:p>
            <a:r>
              <a:rPr lang="en-US" sz="2000" dirty="0" smtClean="0"/>
              <a:t>It uses algorithms.</a:t>
            </a:r>
            <a:endParaRPr lang="en-US" sz="2000" dirty="0"/>
          </a:p>
          <a:p>
            <a:r>
              <a:rPr lang="en-US" sz="2000" dirty="0" smtClean="0"/>
              <a:t>These algorithms iteratively </a:t>
            </a:r>
            <a:r>
              <a:rPr lang="en-US" sz="2000" dirty="0"/>
              <a:t>learn from </a:t>
            </a:r>
            <a:r>
              <a:rPr lang="en-US" sz="2000" dirty="0" smtClean="0"/>
              <a:t>data.</a:t>
            </a:r>
          </a:p>
          <a:p>
            <a:r>
              <a:rPr lang="en-US" sz="2000" dirty="0" smtClean="0"/>
              <a:t>Machine </a:t>
            </a:r>
            <a:r>
              <a:rPr lang="en-US" sz="2000" dirty="0"/>
              <a:t>learning allows computers to find hidden insights without being explicitly programmed where to look</a:t>
            </a:r>
            <a:r>
              <a:rPr lang="en-US" sz="2000" dirty="0" smtClean="0"/>
              <a:t>.</a:t>
            </a:r>
          </a:p>
          <a:p>
            <a:r>
              <a:rPr lang="en-US" sz="2000" dirty="0"/>
              <a:t>Instead of extracting data for human comprehension -- as is the case in data mining applications -- machine learning uses that data to detect patterns in data and adjust program actions accordingly</a:t>
            </a:r>
          </a:p>
          <a:p>
            <a:endParaRPr lang="en-US" sz="2000" b="1" dirty="0">
              <a:solidFill>
                <a:srgbClr val="0070C0"/>
              </a:solidFill>
            </a:endParaRPr>
          </a:p>
        </p:txBody>
      </p:sp>
    </p:spTree>
    <p:extLst>
      <p:ext uri="{BB962C8B-B14F-4D97-AF65-F5344CB8AC3E}">
        <p14:creationId xmlns:p14="http://schemas.microsoft.com/office/powerpoint/2010/main" xmlns="" val="4195560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Load The Data</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r>
              <a:rPr lang="en-US" sz="1800" dirty="0" smtClean="0"/>
              <a:t>Use the iris flowers dataset</a:t>
            </a:r>
          </a:p>
          <a:p>
            <a:r>
              <a:rPr lang="en-US" sz="1800" dirty="0" smtClean="0"/>
              <a:t>It is “hello world” dataset in machine learning and statistics</a:t>
            </a:r>
          </a:p>
          <a:p>
            <a:r>
              <a:rPr lang="en-US" sz="1800" dirty="0" smtClean="0"/>
              <a:t> Contains 150 observations of iris flowers</a:t>
            </a:r>
          </a:p>
          <a:p>
            <a:r>
              <a:rPr lang="en-US" sz="1800" dirty="0" smtClean="0"/>
              <a:t>Four columns of measurements of the flowers in centimeters,  fifth column is the species of the flower observed</a:t>
            </a:r>
          </a:p>
          <a:p>
            <a:endParaRPr lang="en-US" sz="1800" b="1" dirty="0" smtClean="0">
              <a:solidFill>
                <a:srgbClr val="000000"/>
              </a:solidFill>
            </a:endParaRPr>
          </a:p>
          <a:p>
            <a:r>
              <a:rPr lang="en-US" sz="1800" b="1" dirty="0" smtClean="0">
                <a:solidFill>
                  <a:srgbClr val="000000"/>
                </a:solidFill>
              </a:rPr>
              <a:t>Import Libraries:</a:t>
            </a:r>
          </a:p>
          <a:p>
            <a:endParaRPr lang="en-US" sz="1800" b="1" dirty="0">
              <a:solidFill>
                <a:srgbClr val="000000"/>
              </a:solidFill>
            </a:endParaRPr>
          </a:p>
        </p:txBody>
      </p:sp>
      <p:sp>
        <p:nvSpPr>
          <p:cNvPr id="5" name="TextBox 4"/>
          <p:cNvSpPr txBox="1"/>
          <p:nvPr/>
        </p:nvSpPr>
        <p:spPr>
          <a:xfrm>
            <a:off x="2883877" y="3289301"/>
            <a:ext cx="6194324" cy="3108543"/>
          </a:xfrm>
          <a:prstGeom prst="rect">
            <a:avLst/>
          </a:prstGeom>
          <a:solidFill>
            <a:schemeClr val="bg2">
              <a:lumMod val="40000"/>
              <a:lumOff val="60000"/>
            </a:schemeClr>
          </a:solidFill>
        </p:spPr>
        <p:txBody>
          <a:bodyPr wrap="none" rtlCol="0">
            <a:spAutoFit/>
          </a:bodyPr>
          <a:lstStyle/>
          <a:p>
            <a:r>
              <a:rPr lang="en-US" sz="1400" dirty="0" smtClean="0">
                <a:solidFill>
                  <a:schemeClr val="tx2">
                    <a:lumMod val="50000"/>
                  </a:schemeClr>
                </a:solidFill>
              </a:rPr>
              <a:t># Load libraries</a:t>
            </a:r>
          </a:p>
          <a:p>
            <a:r>
              <a:rPr lang="en-US" sz="1400" b="1" dirty="0" smtClean="0">
                <a:solidFill>
                  <a:srgbClr val="C00000"/>
                </a:solidFill>
              </a:rPr>
              <a:t>import pandas</a:t>
            </a:r>
          </a:p>
          <a:p>
            <a:r>
              <a:rPr lang="en-US" sz="1400" b="1" dirty="0" smtClean="0">
                <a:solidFill>
                  <a:srgbClr val="C00000"/>
                </a:solidFill>
              </a:rPr>
              <a:t>from </a:t>
            </a:r>
            <a:r>
              <a:rPr lang="en-US" sz="1400" b="1" dirty="0" err="1" smtClean="0">
                <a:solidFill>
                  <a:srgbClr val="C00000"/>
                </a:solidFill>
              </a:rPr>
              <a:t>pandas.tools.plotting</a:t>
            </a:r>
            <a:r>
              <a:rPr lang="en-US" sz="1400" b="1" dirty="0" smtClean="0">
                <a:solidFill>
                  <a:srgbClr val="C00000"/>
                </a:solidFill>
              </a:rPr>
              <a:t> import </a:t>
            </a:r>
            <a:r>
              <a:rPr lang="en-US" sz="1400" b="1" dirty="0" err="1" smtClean="0">
                <a:solidFill>
                  <a:srgbClr val="C00000"/>
                </a:solidFill>
              </a:rPr>
              <a:t>scatter_matrix</a:t>
            </a:r>
            <a:endParaRPr lang="en-US" sz="1400" b="1" dirty="0" smtClean="0">
              <a:solidFill>
                <a:srgbClr val="C00000"/>
              </a:solidFill>
            </a:endParaRPr>
          </a:p>
          <a:p>
            <a:r>
              <a:rPr lang="en-US" sz="1400" b="1" dirty="0" smtClean="0">
                <a:solidFill>
                  <a:srgbClr val="C00000"/>
                </a:solidFill>
              </a:rPr>
              <a:t>import </a:t>
            </a:r>
            <a:r>
              <a:rPr lang="en-US" sz="1400" b="1" dirty="0" err="1" smtClean="0">
                <a:solidFill>
                  <a:srgbClr val="C00000"/>
                </a:solidFill>
              </a:rPr>
              <a:t>matplotlib.pyplot</a:t>
            </a:r>
            <a:r>
              <a:rPr lang="en-US" sz="1400" b="1" dirty="0" smtClean="0">
                <a:solidFill>
                  <a:srgbClr val="C00000"/>
                </a:solidFill>
              </a:rPr>
              <a:t> as </a:t>
            </a:r>
            <a:r>
              <a:rPr lang="en-US" sz="1400" b="1" dirty="0" err="1" smtClean="0">
                <a:solidFill>
                  <a:srgbClr val="C00000"/>
                </a:solidFill>
              </a:rPr>
              <a:t>plt</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a:t>
            </a:r>
            <a:r>
              <a:rPr lang="en-US" sz="1400" b="1" dirty="0" smtClean="0">
                <a:solidFill>
                  <a:srgbClr val="C00000"/>
                </a:solidFill>
              </a:rPr>
              <a:t> import </a:t>
            </a:r>
            <a:r>
              <a:rPr lang="en-US" sz="1400" b="1" dirty="0" err="1" smtClean="0">
                <a:solidFill>
                  <a:srgbClr val="C00000"/>
                </a:solidFill>
              </a:rPr>
              <a:t>model_selection</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classification_report</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confusion_matrix</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sklearn.metrics</a:t>
            </a:r>
            <a:r>
              <a:rPr lang="en-US" sz="1400" b="1" dirty="0" smtClean="0">
                <a:solidFill>
                  <a:srgbClr val="C00000"/>
                </a:solidFill>
              </a:rPr>
              <a:t> import </a:t>
            </a:r>
            <a:r>
              <a:rPr lang="en-US" sz="1400" b="1" dirty="0" err="1" smtClean="0">
                <a:solidFill>
                  <a:srgbClr val="C00000"/>
                </a:solidFill>
              </a:rPr>
              <a:t>accuracy_score</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sklearn.linear_model</a:t>
            </a:r>
            <a:r>
              <a:rPr lang="en-US" sz="1400" b="1" dirty="0" smtClean="0">
                <a:solidFill>
                  <a:srgbClr val="C00000"/>
                </a:solidFill>
              </a:rPr>
              <a:t> import </a:t>
            </a:r>
            <a:r>
              <a:rPr lang="en-US" sz="1400" b="1" dirty="0" err="1" smtClean="0">
                <a:solidFill>
                  <a:srgbClr val="C00000"/>
                </a:solidFill>
              </a:rPr>
              <a:t>LogisticRegression</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sklearn.tree</a:t>
            </a:r>
            <a:r>
              <a:rPr lang="en-US" sz="1400" b="1" dirty="0" smtClean="0">
                <a:solidFill>
                  <a:srgbClr val="C00000"/>
                </a:solidFill>
              </a:rPr>
              <a:t> import </a:t>
            </a:r>
            <a:r>
              <a:rPr lang="en-US" sz="1400" b="1" dirty="0" err="1" smtClean="0">
                <a:solidFill>
                  <a:srgbClr val="C00000"/>
                </a:solidFill>
              </a:rPr>
              <a:t>DecisionTreeClassifier</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sklearn.neighbors</a:t>
            </a:r>
            <a:r>
              <a:rPr lang="en-US" sz="1400" b="1" dirty="0" smtClean="0">
                <a:solidFill>
                  <a:srgbClr val="C00000"/>
                </a:solidFill>
              </a:rPr>
              <a:t> import </a:t>
            </a:r>
            <a:r>
              <a:rPr lang="en-US" sz="1400" b="1" dirty="0" err="1" smtClean="0">
                <a:solidFill>
                  <a:srgbClr val="C00000"/>
                </a:solidFill>
              </a:rPr>
              <a:t>KNeighborsClassifier</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sklearn.discriminant_analysis</a:t>
            </a:r>
            <a:r>
              <a:rPr lang="en-US" sz="1400" b="1" dirty="0" smtClean="0">
                <a:solidFill>
                  <a:srgbClr val="C00000"/>
                </a:solidFill>
              </a:rPr>
              <a:t> import </a:t>
            </a:r>
            <a:r>
              <a:rPr lang="en-US" sz="1400" b="1" dirty="0" err="1" smtClean="0">
                <a:solidFill>
                  <a:srgbClr val="C00000"/>
                </a:solidFill>
              </a:rPr>
              <a:t>LinearDiscriminantAnalysis</a:t>
            </a:r>
            <a:endParaRPr lang="en-US" sz="1400" b="1" dirty="0" smtClean="0">
              <a:solidFill>
                <a:srgbClr val="C00000"/>
              </a:solidFill>
            </a:endParaRPr>
          </a:p>
          <a:p>
            <a:r>
              <a:rPr lang="en-US" sz="1400" b="1" dirty="0" smtClean="0">
                <a:solidFill>
                  <a:srgbClr val="C00000"/>
                </a:solidFill>
              </a:rPr>
              <a:t>from </a:t>
            </a:r>
            <a:r>
              <a:rPr lang="en-US" sz="1400" b="1" dirty="0" err="1" smtClean="0">
                <a:solidFill>
                  <a:srgbClr val="C00000"/>
                </a:solidFill>
              </a:rPr>
              <a:t>sklearn.naive_bayes</a:t>
            </a:r>
            <a:r>
              <a:rPr lang="en-US" sz="1400" b="1" dirty="0" smtClean="0">
                <a:solidFill>
                  <a:srgbClr val="C00000"/>
                </a:solidFill>
              </a:rPr>
              <a:t> import </a:t>
            </a:r>
            <a:r>
              <a:rPr lang="en-US" sz="1400" b="1" dirty="0" err="1" smtClean="0">
                <a:solidFill>
                  <a:srgbClr val="C00000"/>
                </a:solidFill>
              </a:rPr>
              <a:t>GaussianNB</a:t>
            </a:r>
            <a:endParaRPr lang="en-US" sz="1400" b="1" dirty="0" smtClean="0">
              <a:solidFill>
                <a:srgbClr val="C00000"/>
              </a:solidFill>
            </a:endParaRPr>
          </a:p>
          <a:p>
            <a:r>
              <a:rPr lang="en-US" sz="1400" b="1" dirty="0" smtClean="0">
                <a:solidFill>
                  <a:srgbClr val="C00000"/>
                </a:solidFill>
              </a:rPr>
              <a:t>from sklearn.svm import SVC</a:t>
            </a:r>
          </a:p>
        </p:txBody>
      </p:sp>
    </p:spTree>
    <p:extLst>
      <p:ext uri="{BB962C8B-B14F-4D97-AF65-F5344CB8AC3E}">
        <p14:creationId xmlns:p14="http://schemas.microsoft.com/office/powerpoint/2010/main" xmlns="" val="435981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Load The Data</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1968500"/>
          </a:xfrm>
        </p:spPr>
        <p:txBody>
          <a:bodyPr/>
          <a:lstStyle/>
          <a:p>
            <a:r>
              <a:rPr lang="en-US" sz="1800" b="1" dirty="0" smtClean="0"/>
              <a:t>Load Dataset</a:t>
            </a:r>
          </a:p>
          <a:p>
            <a:pPr lvl="1"/>
            <a:r>
              <a:rPr lang="en-US" sz="1800" dirty="0" smtClean="0"/>
              <a:t>Load the data directly from the UCI Machine Learning repository</a:t>
            </a:r>
          </a:p>
          <a:p>
            <a:pPr lvl="1"/>
            <a:r>
              <a:rPr lang="en-US" sz="1800" dirty="0" smtClean="0">
                <a:solidFill>
                  <a:srgbClr val="000000"/>
                </a:solidFill>
              </a:rPr>
              <a:t>Or you can load it from local Machine.</a:t>
            </a:r>
          </a:p>
          <a:p>
            <a:pPr lvl="2"/>
            <a:r>
              <a:rPr lang="en-US" sz="1800" dirty="0" smtClean="0"/>
              <a:t>Download the </a:t>
            </a:r>
            <a:r>
              <a:rPr lang="en-US" sz="1800" dirty="0" err="1" smtClean="0">
                <a:hlinkClick r:id="rId3"/>
              </a:rPr>
              <a:t>iris.data</a:t>
            </a:r>
            <a:r>
              <a:rPr lang="en-US" sz="1800" dirty="0" smtClean="0"/>
              <a:t> file into your working directory and load it using the same method, changing URL to the local file name.</a:t>
            </a:r>
            <a:endParaRPr lang="en-US" sz="1800" dirty="0" smtClean="0">
              <a:solidFill>
                <a:srgbClr val="000000"/>
              </a:solidFill>
            </a:endParaRPr>
          </a:p>
          <a:p>
            <a:pPr lvl="1"/>
            <a:endParaRPr lang="en-US" sz="1800" dirty="0">
              <a:solidFill>
                <a:srgbClr val="000000"/>
              </a:solidFill>
            </a:endParaRPr>
          </a:p>
        </p:txBody>
      </p:sp>
      <p:sp>
        <p:nvSpPr>
          <p:cNvPr id="6" name="TextBox 5"/>
          <p:cNvSpPr txBox="1"/>
          <p:nvPr/>
        </p:nvSpPr>
        <p:spPr>
          <a:xfrm>
            <a:off x="1137138" y="3568701"/>
            <a:ext cx="6760184" cy="954107"/>
          </a:xfrm>
          <a:prstGeom prst="rect">
            <a:avLst/>
          </a:prstGeom>
          <a:solidFill>
            <a:schemeClr val="bg2">
              <a:lumMod val="40000"/>
              <a:lumOff val="60000"/>
            </a:schemeClr>
          </a:solidFill>
        </p:spPr>
        <p:txBody>
          <a:bodyPr wrap="none" rtlCol="0">
            <a:spAutoFit/>
          </a:bodyPr>
          <a:lstStyle/>
          <a:p>
            <a:r>
              <a:rPr lang="en-US" sz="1400" dirty="0" smtClean="0">
                <a:solidFill>
                  <a:schemeClr val="tx2">
                    <a:lumMod val="50000"/>
                  </a:schemeClr>
                </a:solidFill>
              </a:rPr>
              <a:t># Load dataset</a:t>
            </a:r>
          </a:p>
          <a:p>
            <a:r>
              <a:rPr lang="en-US" sz="1400" b="1" dirty="0" err="1" smtClean="0">
                <a:solidFill>
                  <a:srgbClr val="C00000"/>
                </a:solidFill>
              </a:rPr>
              <a:t>url</a:t>
            </a:r>
            <a:r>
              <a:rPr lang="en-US" sz="1400" b="1" dirty="0" smtClean="0">
                <a:solidFill>
                  <a:srgbClr val="C00000"/>
                </a:solidFill>
              </a:rPr>
              <a:t> = "https://archive.ics.uci.edu/ml/machine-learning-databases/iris/iris.data"</a:t>
            </a:r>
          </a:p>
          <a:p>
            <a:r>
              <a:rPr lang="en-US" sz="1400" b="1" dirty="0" smtClean="0">
                <a:solidFill>
                  <a:srgbClr val="C00000"/>
                </a:solidFill>
              </a:rPr>
              <a:t>names = ['sepal-length', 'sepal-width', 'petal-length', 'petal-width', 'class']</a:t>
            </a:r>
          </a:p>
          <a:p>
            <a:r>
              <a:rPr lang="en-US" sz="1400" b="1" dirty="0" smtClean="0">
                <a:solidFill>
                  <a:srgbClr val="C00000"/>
                </a:solidFill>
              </a:rPr>
              <a:t>dataset = </a:t>
            </a:r>
            <a:r>
              <a:rPr lang="en-US" sz="1400" b="1" dirty="0" err="1" smtClean="0">
                <a:solidFill>
                  <a:srgbClr val="C00000"/>
                </a:solidFill>
              </a:rPr>
              <a:t>pandas.read_csv</a:t>
            </a:r>
            <a:r>
              <a:rPr lang="en-US" sz="1400" b="1" dirty="0" smtClean="0">
                <a:solidFill>
                  <a:srgbClr val="C00000"/>
                </a:solidFill>
              </a:rPr>
              <a:t>(</a:t>
            </a:r>
            <a:r>
              <a:rPr lang="en-US" sz="1400" b="1" dirty="0" err="1" smtClean="0">
                <a:solidFill>
                  <a:srgbClr val="C00000"/>
                </a:solidFill>
              </a:rPr>
              <a:t>url</a:t>
            </a:r>
            <a:r>
              <a:rPr lang="en-US" sz="1400" b="1" dirty="0" smtClean="0">
                <a:solidFill>
                  <a:srgbClr val="C00000"/>
                </a:solidFill>
              </a:rPr>
              <a:t>, names=names)</a:t>
            </a:r>
          </a:p>
        </p:txBody>
      </p:sp>
    </p:spTree>
    <p:extLst>
      <p:ext uri="{BB962C8B-B14F-4D97-AF65-F5344CB8AC3E}">
        <p14:creationId xmlns:p14="http://schemas.microsoft.com/office/powerpoint/2010/main" xmlns="" val="455899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Summarize the Dataset</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61933" y="1917700"/>
            <a:ext cx="8118652" cy="1892300"/>
          </a:xfrm>
        </p:spPr>
        <p:txBody>
          <a:bodyPr/>
          <a:lstStyle/>
          <a:p>
            <a:pPr fontAlgn="base"/>
            <a:r>
              <a:rPr lang="en-US" sz="2400" dirty="0" smtClean="0"/>
              <a:t>Dimensions of the dataset.</a:t>
            </a:r>
          </a:p>
          <a:p>
            <a:pPr fontAlgn="base"/>
            <a:r>
              <a:rPr lang="en-US" sz="2400" dirty="0" smtClean="0"/>
              <a:t>Peek at the data itself.</a:t>
            </a:r>
          </a:p>
          <a:p>
            <a:pPr fontAlgn="base"/>
            <a:r>
              <a:rPr lang="en-US" sz="2400" dirty="0" smtClean="0"/>
              <a:t>Statistical summary of all attributes.</a:t>
            </a:r>
          </a:p>
          <a:p>
            <a:pPr fontAlgn="base"/>
            <a:r>
              <a:rPr lang="en-US" sz="2400" dirty="0" smtClean="0"/>
              <a:t>Breakdown of the data by the class variable.</a:t>
            </a:r>
          </a:p>
          <a:p>
            <a:endParaRPr lang="en-US" sz="2400" b="1" dirty="0">
              <a:solidFill>
                <a:srgbClr val="0070C0"/>
              </a:solidFill>
            </a:endParaRPr>
          </a:p>
        </p:txBody>
      </p:sp>
    </p:spTree>
    <p:extLst>
      <p:ext uri="{BB962C8B-B14F-4D97-AF65-F5344CB8AC3E}">
        <p14:creationId xmlns:p14="http://schemas.microsoft.com/office/powerpoint/2010/main" xmlns="" val="83548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Data Visualization</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err="1" smtClean="0"/>
              <a:t>Univariate</a:t>
            </a:r>
            <a:r>
              <a:rPr lang="en-US" sz="2400" dirty="0" smtClean="0"/>
              <a:t> plots to better understand each attribute.</a:t>
            </a:r>
          </a:p>
          <a:p>
            <a:pPr fontAlgn="base"/>
            <a:r>
              <a:rPr lang="en-US" sz="2400" dirty="0" smtClean="0"/>
              <a:t>Multivariate plots to better understand the relationships between attributes.</a:t>
            </a:r>
          </a:p>
          <a:p>
            <a:endParaRPr lang="en-US" sz="2400" b="1" dirty="0">
              <a:solidFill>
                <a:srgbClr val="0070C0"/>
              </a:solidFill>
            </a:endParaRPr>
          </a:p>
        </p:txBody>
      </p:sp>
    </p:spTree>
    <p:extLst>
      <p:ext uri="{BB962C8B-B14F-4D97-AF65-F5344CB8AC3E}">
        <p14:creationId xmlns:p14="http://schemas.microsoft.com/office/powerpoint/2010/main" xmlns="" val="1687283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Evaluate Some Algorithms</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450917" y="1549400"/>
            <a:ext cx="8118652" cy="2794000"/>
          </a:xfrm>
        </p:spPr>
        <p:txBody>
          <a:bodyPr/>
          <a:lstStyle/>
          <a:p>
            <a:pPr fontAlgn="base"/>
            <a:r>
              <a:rPr lang="en-US" sz="2400" dirty="0" smtClean="0"/>
              <a:t>Separate out a validation dataset.</a:t>
            </a:r>
          </a:p>
          <a:p>
            <a:pPr fontAlgn="base"/>
            <a:r>
              <a:rPr lang="en-US" sz="2400" dirty="0" smtClean="0"/>
              <a:t>Set-up the test harness to use 10-fold cross validation.</a:t>
            </a:r>
          </a:p>
          <a:p>
            <a:pPr fontAlgn="base"/>
            <a:r>
              <a:rPr lang="en-US" sz="2400" dirty="0" smtClean="0"/>
              <a:t>Build 5 different models to predict species from flower measurements</a:t>
            </a:r>
          </a:p>
          <a:p>
            <a:pPr fontAlgn="base"/>
            <a:r>
              <a:rPr lang="en-US" sz="2400" dirty="0" smtClean="0"/>
              <a:t>Select the best model.</a:t>
            </a:r>
          </a:p>
          <a:p>
            <a:endParaRPr lang="en-US" sz="2400" b="1" dirty="0">
              <a:solidFill>
                <a:srgbClr val="0070C0"/>
              </a:solidFill>
            </a:endParaRPr>
          </a:p>
        </p:txBody>
      </p:sp>
    </p:spTree>
    <p:extLst>
      <p:ext uri="{BB962C8B-B14F-4D97-AF65-F5344CB8AC3E}">
        <p14:creationId xmlns:p14="http://schemas.microsoft.com/office/powerpoint/2010/main" xmlns="" val="3335852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Make Predictions</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79164" y="1282700"/>
            <a:ext cx="8118652" cy="2794000"/>
          </a:xfrm>
        </p:spPr>
        <p:txBody>
          <a:bodyPr/>
          <a:lstStyle/>
          <a:p>
            <a:r>
              <a:rPr lang="en-US" sz="2400" dirty="0" smtClean="0"/>
              <a:t>KNN algorithm was the most accurate mode</a:t>
            </a:r>
          </a:p>
          <a:p>
            <a:r>
              <a:rPr lang="en-US" sz="2400" dirty="0" smtClean="0"/>
              <a:t>Accuracy of the model on our validation set</a:t>
            </a:r>
          </a:p>
          <a:p>
            <a:r>
              <a:rPr lang="en-US" sz="2400" dirty="0" smtClean="0"/>
              <a:t>Independent final check on the accuracy of the best model</a:t>
            </a:r>
          </a:p>
          <a:p>
            <a:endParaRPr lang="en-US" sz="2400" b="1" dirty="0" smtClean="0">
              <a:solidFill>
                <a:srgbClr val="0070C0"/>
              </a:solidFill>
            </a:endParaRPr>
          </a:p>
          <a:p>
            <a:r>
              <a:rPr lang="en-US" sz="2400" dirty="0" smtClean="0"/>
              <a:t> Run the KNN model directly on the validation set and summarize the results as a final accuracy score, a </a:t>
            </a:r>
            <a:r>
              <a:rPr lang="en-US" sz="2400" dirty="0" smtClean="0">
                <a:hlinkClick r:id="rId3"/>
              </a:rPr>
              <a:t>confusion matrix</a:t>
            </a:r>
            <a:r>
              <a:rPr lang="en-US" sz="2400" dirty="0" smtClean="0"/>
              <a:t> and a classification report.</a:t>
            </a:r>
            <a:endParaRPr lang="en-US" sz="2400" b="1" dirty="0">
              <a:solidFill>
                <a:srgbClr val="0070C0"/>
              </a:solidFill>
            </a:endParaRPr>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
        <p:nvSpPr>
          <p:cNvPr id="6" name="TextBox 5"/>
          <p:cNvSpPr txBox="1"/>
          <p:nvPr/>
        </p:nvSpPr>
        <p:spPr>
          <a:xfrm>
            <a:off x="2661138" y="4318000"/>
            <a:ext cx="5310554" cy="1815882"/>
          </a:xfrm>
          <a:prstGeom prst="rect">
            <a:avLst/>
          </a:prstGeom>
          <a:solidFill>
            <a:schemeClr val="bg2">
              <a:lumMod val="40000"/>
              <a:lumOff val="60000"/>
            </a:schemeClr>
          </a:solidFill>
        </p:spPr>
        <p:txBody>
          <a:bodyPr wrap="square" rtlCol="0">
            <a:spAutoFit/>
          </a:bodyPr>
          <a:lstStyle/>
          <a:p>
            <a:r>
              <a:rPr lang="en-US" sz="1400" dirty="0" smtClean="0">
                <a:solidFill>
                  <a:schemeClr val="tx2">
                    <a:lumMod val="50000"/>
                  </a:schemeClr>
                </a:solidFill>
              </a:rPr>
              <a:t># Make predictions on validation dataset</a:t>
            </a:r>
          </a:p>
          <a:p>
            <a:r>
              <a:rPr lang="en-US" sz="1400" dirty="0" smtClean="0">
                <a:solidFill>
                  <a:srgbClr val="C00000"/>
                </a:solidFill>
              </a:rPr>
              <a:t># Make predictions on validation dataset</a:t>
            </a:r>
          </a:p>
          <a:p>
            <a:r>
              <a:rPr lang="en-US" sz="1400" dirty="0" err="1" smtClean="0">
                <a:solidFill>
                  <a:srgbClr val="C00000"/>
                </a:solidFill>
              </a:rPr>
              <a:t>knn</a:t>
            </a:r>
            <a:r>
              <a:rPr lang="en-US" sz="1400" dirty="0" smtClean="0">
                <a:solidFill>
                  <a:srgbClr val="C00000"/>
                </a:solidFill>
              </a:rPr>
              <a:t> = </a:t>
            </a:r>
            <a:r>
              <a:rPr lang="en-US" sz="1400" dirty="0" err="1" smtClean="0">
                <a:solidFill>
                  <a:srgbClr val="C00000"/>
                </a:solidFill>
              </a:rPr>
              <a:t>KNeighborsClassifier</a:t>
            </a:r>
            <a:r>
              <a:rPr lang="en-US" sz="1400" dirty="0" smtClean="0">
                <a:solidFill>
                  <a:srgbClr val="C00000"/>
                </a:solidFill>
              </a:rPr>
              <a:t>()</a:t>
            </a:r>
          </a:p>
          <a:p>
            <a:r>
              <a:rPr lang="en-US" sz="1400" dirty="0" smtClean="0">
                <a:solidFill>
                  <a:srgbClr val="C00000"/>
                </a:solidFill>
              </a:rPr>
              <a:t>knn.fit(</a:t>
            </a:r>
            <a:r>
              <a:rPr lang="en-US" sz="1400" dirty="0" err="1" smtClean="0">
                <a:solidFill>
                  <a:srgbClr val="C00000"/>
                </a:solidFill>
              </a:rPr>
              <a:t>X_train</a:t>
            </a:r>
            <a:r>
              <a:rPr lang="en-US" sz="1400" dirty="0" smtClean="0">
                <a:solidFill>
                  <a:srgbClr val="C00000"/>
                </a:solidFill>
              </a:rPr>
              <a:t>, </a:t>
            </a:r>
            <a:r>
              <a:rPr lang="en-US" sz="1400" dirty="0" err="1" smtClean="0">
                <a:solidFill>
                  <a:srgbClr val="C00000"/>
                </a:solidFill>
              </a:rPr>
              <a:t>Y_train</a:t>
            </a:r>
            <a:r>
              <a:rPr lang="en-US" sz="1400" dirty="0" smtClean="0">
                <a:solidFill>
                  <a:srgbClr val="C00000"/>
                </a:solidFill>
              </a:rPr>
              <a:t>)</a:t>
            </a:r>
          </a:p>
          <a:p>
            <a:r>
              <a:rPr lang="en-US" sz="1400" dirty="0" smtClean="0">
                <a:solidFill>
                  <a:srgbClr val="C00000"/>
                </a:solidFill>
              </a:rPr>
              <a:t>predictions = </a:t>
            </a:r>
            <a:r>
              <a:rPr lang="en-US" sz="1400" dirty="0" err="1" smtClean="0">
                <a:solidFill>
                  <a:srgbClr val="C00000"/>
                </a:solidFill>
              </a:rPr>
              <a:t>knn.predict</a:t>
            </a:r>
            <a:r>
              <a:rPr lang="en-US" sz="1400" dirty="0" smtClean="0">
                <a:solidFill>
                  <a:srgbClr val="C00000"/>
                </a:solidFill>
              </a:rPr>
              <a:t>(</a:t>
            </a:r>
            <a:r>
              <a:rPr lang="en-US" sz="1400" dirty="0" err="1" smtClean="0">
                <a:solidFill>
                  <a:srgbClr val="C00000"/>
                </a:solidFill>
              </a:rPr>
              <a:t>X_validation</a:t>
            </a:r>
            <a:r>
              <a:rPr lang="en-US" sz="1400" dirty="0" smtClean="0">
                <a:solidFill>
                  <a:srgbClr val="C00000"/>
                </a:solidFill>
              </a:rPr>
              <a:t>)</a:t>
            </a:r>
          </a:p>
          <a:p>
            <a:r>
              <a:rPr lang="en-US" sz="1400" dirty="0" smtClean="0">
                <a:solidFill>
                  <a:srgbClr val="C00000"/>
                </a:solidFill>
              </a:rPr>
              <a:t>print(</a:t>
            </a:r>
            <a:r>
              <a:rPr lang="en-US" sz="1400" dirty="0" err="1" smtClean="0">
                <a:solidFill>
                  <a:srgbClr val="C00000"/>
                </a:solidFill>
              </a:rPr>
              <a:t>accuracy_score</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p>
          <a:p>
            <a:r>
              <a:rPr lang="en-US" sz="1400" dirty="0" smtClean="0">
                <a:solidFill>
                  <a:srgbClr val="C00000"/>
                </a:solidFill>
              </a:rPr>
              <a:t>print(</a:t>
            </a:r>
            <a:r>
              <a:rPr lang="en-US" sz="1400" dirty="0" err="1" smtClean="0">
                <a:solidFill>
                  <a:srgbClr val="C00000"/>
                </a:solidFill>
              </a:rPr>
              <a:t>confusion_matrix</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p>
          <a:p>
            <a:r>
              <a:rPr lang="en-US" sz="1400" dirty="0" smtClean="0">
                <a:solidFill>
                  <a:srgbClr val="C00000"/>
                </a:solidFill>
              </a:rPr>
              <a:t>print(</a:t>
            </a:r>
            <a:r>
              <a:rPr lang="en-US" sz="1400" dirty="0" err="1" smtClean="0">
                <a:solidFill>
                  <a:srgbClr val="C00000"/>
                </a:solidFill>
              </a:rPr>
              <a:t>classification_report</a:t>
            </a:r>
            <a:r>
              <a:rPr lang="en-US" sz="1400" dirty="0" smtClean="0">
                <a:solidFill>
                  <a:srgbClr val="C00000"/>
                </a:solidFill>
              </a:rPr>
              <a:t>(</a:t>
            </a:r>
            <a:r>
              <a:rPr lang="en-US" sz="1400" dirty="0" err="1" smtClean="0">
                <a:solidFill>
                  <a:srgbClr val="C00000"/>
                </a:solidFill>
              </a:rPr>
              <a:t>Y_validation</a:t>
            </a:r>
            <a:r>
              <a:rPr lang="en-US" sz="1400" dirty="0" smtClean="0">
                <a:solidFill>
                  <a:srgbClr val="C00000"/>
                </a:solidFill>
              </a:rPr>
              <a:t>, predictions))</a:t>
            </a:r>
            <a:r>
              <a:rPr lang="en-US" sz="1400" dirty="0" smtClean="0">
                <a:solidFill>
                  <a:schemeClr val="tx2">
                    <a:lumMod val="50000"/>
                  </a:schemeClr>
                </a:solidFill>
              </a:rPr>
              <a:t>))</a:t>
            </a:r>
          </a:p>
        </p:txBody>
      </p:sp>
    </p:spTree>
    <p:extLst>
      <p:ext uri="{BB962C8B-B14F-4D97-AF65-F5344CB8AC3E}">
        <p14:creationId xmlns:p14="http://schemas.microsoft.com/office/powerpoint/2010/main" xmlns="" val="1286762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a:t>
            </a:r>
            <a:r>
              <a:rPr lang="en-US" smtClean="0"/>
              <a:t>of debits.</a:t>
            </a:r>
            <a:endParaRPr lang="en-US" dirty="0"/>
          </a:p>
        </p:txBody>
      </p:sp>
    </p:spTree>
    <p:extLst>
      <p:ext uri="{BB962C8B-B14F-4D97-AF65-F5344CB8AC3E}">
        <p14:creationId xmlns:p14="http://schemas.microsoft.com/office/powerpoint/2010/main" xmlns="" val="425180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Dataset</a:t>
            </a:r>
            <a:endParaRPr lang="en-US" dirty="0"/>
          </a:p>
        </p:txBody>
      </p:sp>
      <p:sp>
        <p:nvSpPr>
          <p:cNvPr id="3" name="Content Placeholder 2"/>
          <p:cNvSpPr>
            <a:spLocks noGrp="1"/>
          </p:cNvSpPr>
          <p:nvPr>
            <p:ph idx="1"/>
          </p:nvPr>
        </p:nvSpPr>
        <p:spPr/>
        <p:txBody>
          <a:bodyPr/>
          <a:lstStyle/>
          <a:p>
            <a:r>
              <a:rPr lang="en-US" dirty="0" smtClean="0"/>
              <a:t>Prepare Dataset:</a:t>
            </a:r>
          </a:p>
          <a:p>
            <a:pPr lvl="1"/>
            <a:r>
              <a:rPr lang="en-US" dirty="0" smtClean="0"/>
              <a:t>With minimum 50,000 rows</a:t>
            </a:r>
          </a:p>
          <a:p>
            <a:pPr lvl="1"/>
            <a:r>
              <a:rPr lang="en-US" dirty="0" smtClean="0"/>
              <a:t>Consider Bank transaction data set which has 1455 rows within it.</a:t>
            </a:r>
          </a:p>
          <a:p>
            <a:pPr lvl="1"/>
            <a:r>
              <a:rPr lang="en-US" dirty="0" smtClean="0"/>
              <a:t>Append transaction details which is relevant to your use case, with existing bank transaction dataset.</a:t>
            </a:r>
          </a:p>
          <a:p>
            <a:pPr lvl="1"/>
            <a:r>
              <a:rPr lang="en-US" dirty="0" smtClean="0"/>
              <a:t>Prepare dataset by using Java/Python </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 Record Dataset</a:t>
            </a:r>
            <a:endParaRPr lang="en-US" dirty="0"/>
          </a:p>
        </p:txBody>
      </p:sp>
      <p:sp>
        <p:nvSpPr>
          <p:cNvPr id="3" name="Content Placeholder 2"/>
          <p:cNvSpPr>
            <a:spLocks noGrp="1"/>
          </p:cNvSpPr>
          <p:nvPr>
            <p:ph idx="1"/>
          </p:nvPr>
        </p:nvSpPr>
        <p:spPr/>
        <p:txBody>
          <a:bodyPr/>
          <a:lstStyle/>
          <a:p>
            <a:r>
              <a:rPr lang="en-US" dirty="0" smtClean="0"/>
              <a:t>Figure who will be in Trump’s immigration Team.</a:t>
            </a:r>
          </a:p>
          <a:p>
            <a:r>
              <a:rPr lang="en-US" dirty="0" err="1" smtClean="0"/>
              <a:t>He/She</a:t>
            </a:r>
            <a:r>
              <a:rPr lang="en-US" dirty="0" smtClean="0"/>
              <a:t> has to be a republican</a:t>
            </a:r>
          </a:p>
          <a:p>
            <a:r>
              <a:rPr lang="en-US" dirty="0" smtClean="0"/>
              <a:t>If </a:t>
            </a:r>
            <a:r>
              <a:rPr lang="en-US" dirty="0"/>
              <a:t>he has voted Y for immigration, check for education-spending </a:t>
            </a:r>
            <a:endParaRPr lang="en-US" dirty="0" smtClean="0"/>
          </a:p>
          <a:p>
            <a:r>
              <a:rPr lang="en-US" dirty="0" smtClean="0"/>
              <a:t>If </a:t>
            </a:r>
            <a:r>
              <a:rPr lang="en-US" dirty="0"/>
              <a:t>he has voted N for immigration, check for crime </a:t>
            </a:r>
            <a:endParaRPr lang="en-US" dirty="0" smtClean="0"/>
          </a:p>
          <a:p>
            <a:r>
              <a:rPr lang="en-US" dirty="0" smtClean="0"/>
              <a:t>If </a:t>
            </a:r>
            <a:r>
              <a:rPr lang="en-US" dirty="0"/>
              <a:t>he has voted Y for education-spending, reject candidate. </a:t>
            </a:r>
            <a:endParaRPr lang="en-US" dirty="0" smtClean="0"/>
          </a:p>
          <a:p>
            <a:r>
              <a:rPr lang="en-US" dirty="0" smtClean="0"/>
              <a:t>If </a:t>
            </a:r>
            <a:r>
              <a:rPr lang="en-US" dirty="0"/>
              <a:t>he has voted N for education-spending, check for duty-free-exports. </a:t>
            </a:r>
            <a:endParaRPr lang="en-US" dirty="0" smtClean="0"/>
          </a:p>
          <a:p>
            <a:r>
              <a:rPr lang="en-US" dirty="0" smtClean="0"/>
              <a:t>If </a:t>
            </a:r>
            <a:r>
              <a:rPr lang="en-US" dirty="0"/>
              <a:t>he has voted N for duty-fee-exports, reject candidate. </a:t>
            </a:r>
            <a:endParaRPr lang="en-US" dirty="0" smtClean="0"/>
          </a:p>
          <a:p>
            <a:r>
              <a:rPr lang="en-US" dirty="0" smtClean="0"/>
              <a:t>If </a:t>
            </a:r>
            <a:r>
              <a:rPr lang="en-US" dirty="0"/>
              <a:t>he has voted Y for </a:t>
            </a:r>
            <a:r>
              <a:rPr lang="en-US" dirty="0" smtClean="0"/>
              <a:t>duty-free-exports, select candidate.</a:t>
            </a:r>
          </a:p>
          <a:p>
            <a:r>
              <a:rPr lang="en-US" dirty="0" smtClean="0"/>
              <a:t>If he has voted Y for crime, select candidate.</a:t>
            </a:r>
          </a:p>
          <a:p>
            <a:endParaRPr lang="en-US" dirty="0"/>
          </a:p>
          <a:p>
            <a:r>
              <a:rPr lang="en-US" dirty="0" smtClean="0"/>
              <a:t>Draw the decision table.</a:t>
            </a:r>
          </a:p>
          <a:p>
            <a:r>
              <a:rPr lang="en-US" dirty="0" smtClean="0"/>
              <a:t>Print </a:t>
            </a:r>
            <a:r>
              <a:rPr lang="en-US" dirty="0"/>
              <a:t>output of selected </a:t>
            </a:r>
            <a:r>
              <a:rPr lang="en-US" dirty="0" smtClean="0"/>
              <a:t>candidates</a:t>
            </a:r>
          </a:p>
          <a:p>
            <a:pPr lvl="1"/>
            <a:r>
              <a:rPr lang="en-US" dirty="0" smtClean="0"/>
              <a:t>Print path for all selected candidates.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www.toptal.com/machine-learning/machine-learning-theory-an-introductory-primer</a:t>
            </a:r>
            <a:endParaRPr lang="en-US" dirty="0" smtClean="0"/>
          </a:p>
          <a:p>
            <a:endParaRPr lang="en-US" dirty="0"/>
          </a:p>
          <a:p>
            <a:r>
              <a:rPr lang="en-US" dirty="0">
                <a:hlinkClick r:id="rId3"/>
              </a:rPr>
              <a:t>https://archive.ics.uci.edu/ml/machine-learning-databases/iris/iris.data</a:t>
            </a:r>
            <a:endParaRPr lang="en-US" dirty="0"/>
          </a:p>
          <a:p>
            <a:r>
              <a:rPr lang="en-US" dirty="0"/>
              <a:t> </a:t>
            </a:r>
          </a:p>
          <a:p>
            <a:r>
              <a:rPr lang="en-US" dirty="0">
                <a:hlinkClick r:id="rId4"/>
              </a:rPr>
              <a:t>http://machinelearningmastery.com/machine-learning-in-python-step-by-step/</a:t>
            </a:r>
            <a:endParaRPr lang="en-US" dirty="0"/>
          </a:p>
          <a:p>
            <a:r>
              <a:rPr lang="en-US" dirty="0">
                <a:hlinkClick r:id="rId5"/>
              </a:rPr>
              <a:t>http://machinelearningmastery.com/setup-python-environment-machine-learning-deep-learning-a</a:t>
            </a:r>
            <a:r>
              <a:rPr lang="en-US" dirty="0"/>
              <a:t>naconda/</a:t>
            </a:r>
          </a:p>
          <a:p>
            <a:r>
              <a:rPr lang="en-US" dirty="0"/>
              <a:t> </a:t>
            </a:r>
          </a:p>
          <a:p>
            <a:r>
              <a:rPr lang="en-US" dirty="0">
                <a:hlinkClick r:id="rId6"/>
              </a:rPr>
              <a:t>https://pythonprogramming.net/machine-learning-tutorial-python-introduction/</a:t>
            </a:r>
            <a:endParaRPr lang="en-US" dirty="0"/>
          </a:p>
          <a:p>
            <a:r>
              <a:rPr lang="en-US" dirty="0">
                <a:hlinkClick r:id="rId7"/>
              </a:rPr>
              <a:t>https://pythonprogramming.net/linear-svc-example-scikit-learn-svm-python/</a:t>
            </a:r>
            <a:endParaRPr lang="en-US" dirty="0"/>
          </a:p>
          <a:p>
            <a:r>
              <a:rPr lang="en-US" dirty="0"/>
              <a:t> </a:t>
            </a:r>
          </a:p>
          <a:p>
            <a:r>
              <a:rPr lang="en-US" dirty="0">
                <a:hlinkClick r:id="rId8"/>
              </a:rPr>
              <a:t>https://www.dataquest.io/blog/machine-learning-python/</a:t>
            </a:r>
            <a:endParaRPr lang="en-US" dirty="0"/>
          </a:p>
          <a:p>
            <a:r>
              <a:rPr lang="en-US" dirty="0"/>
              <a:t> </a:t>
            </a:r>
          </a:p>
          <a:p>
            <a:r>
              <a:rPr lang="en-US" dirty="0">
                <a:hlinkClick r:id="rId9"/>
              </a:rPr>
              <a:t>http://blog.strands.com/strands-ai-machine-learning-era-banking</a:t>
            </a:r>
            <a:endParaRPr lang="en-US" dirty="0"/>
          </a:p>
          <a:p>
            <a:endParaRPr lang="en-US" dirty="0"/>
          </a:p>
        </p:txBody>
      </p:sp>
    </p:spTree>
    <p:extLst>
      <p:ext uri="{BB962C8B-B14F-4D97-AF65-F5344CB8AC3E}">
        <p14:creationId xmlns:p14="http://schemas.microsoft.com/office/powerpoint/2010/main" xmlns="" val="973312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Types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549599"/>
            <a:ext cx="8118652" cy="5330623"/>
          </a:xfrm>
        </p:spPr>
        <p:txBody>
          <a:bodyPr/>
          <a:lstStyle/>
          <a:p>
            <a:r>
              <a:rPr lang="en-US" sz="2000" b="1" dirty="0" smtClean="0"/>
              <a:t>Supervised </a:t>
            </a:r>
            <a:r>
              <a:rPr lang="en-US" sz="2000" b="1" dirty="0"/>
              <a:t>machine learning:</a:t>
            </a:r>
            <a:r>
              <a:rPr lang="en-US" sz="2000" dirty="0"/>
              <a:t> The program is “trained” on a pre-defined set of “training examples”, which then facilitate its ability to reach an accurate conclusion when given new data.</a:t>
            </a:r>
          </a:p>
          <a:p>
            <a:endParaRPr lang="en-US" sz="2000" dirty="0" smtClean="0">
              <a:solidFill>
                <a:srgbClr val="0070C0"/>
              </a:solidFill>
            </a:endParaRPr>
          </a:p>
          <a:p>
            <a:r>
              <a:rPr lang="en-US" sz="2000" b="1" dirty="0"/>
              <a:t>Unsupervised machine learning:</a:t>
            </a:r>
            <a:r>
              <a:rPr lang="en-US" sz="2000" dirty="0"/>
              <a:t> The program is given a bunch of data and must find patterns and relationships therein.</a:t>
            </a:r>
          </a:p>
          <a:p>
            <a:endParaRPr lang="en-US" sz="2000" b="1" dirty="0">
              <a:solidFill>
                <a:srgbClr val="0070C0"/>
              </a:solidFill>
            </a:endParaRPr>
          </a:p>
        </p:txBody>
      </p:sp>
    </p:spTree>
    <p:extLst>
      <p:ext uri="{BB962C8B-B14F-4D97-AF65-F5344CB8AC3E}">
        <p14:creationId xmlns:p14="http://schemas.microsoft.com/office/powerpoint/2010/main" xmlns="" val="331801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263769"/>
          <a:ext cx="146538" cy="146538"/>
        </p:xfrm>
        <a:graphic>
          <a:graphicData uri="http://schemas.openxmlformats.org/presentationml/2006/ole">
            <p:oleObj spid="_x0000_s14355" name="think-cell Slide" r:id="rId4" imgW="360" imgH="360" progId="">
              <p:embed/>
            </p:oleObj>
          </a:graphicData>
        </a:graphic>
      </p:graphicFrame>
    </p:spTree>
    <p:extLst>
      <p:ext uri="{BB962C8B-B14F-4D97-AF65-F5344CB8AC3E}">
        <p14:creationId xmlns:p14="http://schemas.microsoft.com/office/powerpoint/2010/main" xmlns="" val="340837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Example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340768"/>
            <a:ext cx="8118652" cy="5330623"/>
          </a:xfrm>
        </p:spPr>
        <p:txBody>
          <a:bodyPr/>
          <a:lstStyle/>
          <a:p>
            <a:r>
              <a:rPr lang="en-US" sz="2000" dirty="0" smtClean="0"/>
              <a:t>. Example – Facebook News Feed</a:t>
            </a:r>
          </a:p>
          <a:p>
            <a:pPr lvl="1"/>
            <a:r>
              <a:rPr lang="en-US" sz="2000" dirty="0">
                <a:solidFill>
                  <a:schemeClr val="tx1"/>
                </a:solidFill>
              </a:rPr>
              <a:t>Facebook's News Feed uses machine learning to personalize each member's feed. If a member frequently stops scrolling in order to read or "</a:t>
            </a:r>
            <a:r>
              <a:rPr lang="en-US" sz="2000" u="sng" dirty="0">
                <a:solidFill>
                  <a:schemeClr val="tx1"/>
                </a:solidFill>
                <a:hlinkClick r:id="rId3"/>
              </a:rPr>
              <a:t>like</a:t>
            </a:r>
            <a:r>
              <a:rPr lang="en-US" sz="2000" dirty="0">
                <a:solidFill>
                  <a:schemeClr val="tx1"/>
                </a:solidFill>
              </a:rPr>
              <a:t>" a particular friend's posts, the News Feed will start to show more of that friend's activity earlier in the feed. Behind the scenes, the software is simply using </a:t>
            </a:r>
            <a:r>
              <a:rPr lang="en-US" sz="2000" u="sng" dirty="0">
                <a:solidFill>
                  <a:schemeClr val="tx1"/>
                </a:solidFill>
                <a:hlinkClick r:id="rId4"/>
              </a:rPr>
              <a:t>statistical analysis</a:t>
            </a:r>
            <a:r>
              <a:rPr lang="en-US" sz="2000" dirty="0">
                <a:solidFill>
                  <a:schemeClr val="tx1"/>
                </a:solidFill>
              </a:rPr>
              <a:t> and </a:t>
            </a:r>
            <a:r>
              <a:rPr lang="en-US" sz="2000" u="sng" dirty="0">
                <a:solidFill>
                  <a:schemeClr val="tx1"/>
                </a:solidFill>
                <a:hlinkClick r:id="rId5"/>
              </a:rPr>
              <a:t>predictive analytics</a:t>
            </a:r>
            <a:r>
              <a:rPr lang="en-US" sz="2000" dirty="0">
                <a:solidFill>
                  <a:schemeClr val="tx1"/>
                </a:solidFill>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sz="2000" dirty="0"/>
          </a:p>
          <a:p>
            <a:endParaRPr lang="en-US" sz="2000" dirty="0" smtClean="0"/>
          </a:p>
          <a:p>
            <a:endParaRPr lang="en-US" sz="2000" b="1" dirty="0">
              <a:solidFill>
                <a:srgbClr val="0070C0"/>
              </a:solidFill>
            </a:endParaRPr>
          </a:p>
        </p:txBody>
      </p:sp>
    </p:spTree>
    <p:extLst>
      <p:ext uri="{BB962C8B-B14F-4D97-AF65-F5344CB8AC3E}">
        <p14:creationId xmlns:p14="http://schemas.microsoft.com/office/powerpoint/2010/main" xmlns="" val="32429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Other examples of Machine Learning</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340768"/>
            <a:ext cx="8118652" cy="5330623"/>
          </a:xfrm>
        </p:spPr>
        <p:txBody>
          <a:bodyPr/>
          <a:lstStyle/>
          <a:p>
            <a:pPr lvl="0" fontAlgn="ctr"/>
            <a:r>
              <a:rPr lang="en-US" sz="2000" dirty="0"/>
              <a:t>The heavily hyped, self-driving Google car? The essence of machine learning.</a:t>
            </a:r>
          </a:p>
          <a:p>
            <a:pPr lvl="0" fontAlgn="ctr"/>
            <a:r>
              <a:rPr lang="en-US" sz="2000" dirty="0"/>
              <a:t>Online recommendation offers such as those from Amazon and Netflix? Machine learning applications for everyday life.</a:t>
            </a:r>
          </a:p>
          <a:p>
            <a:pPr lvl="0" fontAlgn="ctr"/>
            <a:r>
              <a:rPr lang="en-US" sz="2000" dirty="0"/>
              <a:t>Knowing what customers are saying about you on Twitter? Machine learning combined with linguistic rule creation.</a:t>
            </a:r>
          </a:p>
          <a:p>
            <a:pPr lvl="0" fontAlgn="ctr"/>
            <a:r>
              <a:rPr lang="en-US" sz="2000" dirty="0"/>
              <a:t>Fraud detection? One of the more obvious, important uses in our world today.</a:t>
            </a:r>
          </a:p>
          <a:p>
            <a:endParaRPr lang="en-US" sz="2000" b="1" dirty="0">
              <a:solidFill>
                <a:srgbClr val="0070C0"/>
              </a:solidFill>
            </a:endParaRPr>
          </a:p>
        </p:txBody>
      </p:sp>
    </p:spTree>
    <p:extLst>
      <p:ext uri="{BB962C8B-B14F-4D97-AF65-F5344CB8AC3E}">
        <p14:creationId xmlns:p14="http://schemas.microsoft.com/office/powerpoint/2010/main" xmlns="" val="2430932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required to create good machine learning systems?</a:t>
            </a:r>
            <a:endParaRPr lang="en-US" dirty="0"/>
          </a:p>
        </p:txBody>
      </p:sp>
      <p:sp>
        <p:nvSpPr>
          <p:cNvPr id="3" name="Content Placeholder 2"/>
          <p:cNvSpPr>
            <a:spLocks noGrp="1"/>
          </p:cNvSpPr>
          <p:nvPr>
            <p:ph idx="1"/>
          </p:nvPr>
        </p:nvSpPr>
        <p:spPr/>
        <p:txBody>
          <a:bodyPr/>
          <a:lstStyle/>
          <a:p>
            <a:pPr lvl="0" fontAlgn="ctr"/>
            <a:r>
              <a:rPr lang="en-US" sz="2400" dirty="0"/>
              <a:t>Data preparation capabilities.</a:t>
            </a:r>
          </a:p>
          <a:p>
            <a:pPr lvl="0" fontAlgn="ctr"/>
            <a:r>
              <a:rPr lang="en-US" sz="2400" dirty="0"/>
              <a:t>Algorithms – basic and advanced.</a:t>
            </a:r>
          </a:p>
          <a:p>
            <a:pPr lvl="0" fontAlgn="ctr"/>
            <a:r>
              <a:rPr lang="en-US" sz="2400" dirty="0"/>
              <a:t>Automation and iterative processes.</a:t>
            </a:r>
          </a:p>
          <a:p>
            <a:pPr lvl="0" fontAlgn="ctr"/>
            <a:r>
              <a:rPr lang="en-US" sz="2400" dirty="0"/>
              <a:t>Scalability.</a:t>
            </a:r>
          </a:p>
          <a:p>
            <a:pPr lvl="0" fontAlgn="ctr"/>
            <a:r>
              <a:rPr lang="en-US" sz="2400" dirty="0"/>
              <a:t>Ensemble </a:t>
            </a:r>
            <a:r>
              <a:rPr lang="en-US" sz="2400" dirty="0" smtClean="0"/>
              <a:t>modeling - </a:t>
            </a:r>
            <a:r>
              <a:rPr lang="en-US" sz="2400" b="1" dirty="0"/>
              <a:t>Ensemble modeling</a:t>
            </a:r>
            <a:r>
              <a:rPr lang="en-US" sz="2400" dirty="0"/>
              <a:t> is the process of running two or more related but different analytical models and then synthesizing the results into a single score or spread in order to improve the accuracy of predictive analytics and data mining applications.</a:t>
            </a:r>
          </a:p>
          <a:p>
            <a:endParaRPr lang="en-US" sz="2400" dirty="0"/>
          </a:p>
        </p:txBody>
      </p:sp>
    </p:spTree>
    <p:extLst>
      <p:ext uri="{BB962C8B-B14F-4D97-AF65-F5344CB8AC3E}">
        <p14:creationId xmlns:p14="http://schemas.microsoft.com/office/powerpoint/2010/main" xmlns="" val="374510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a:t>
            </a:r>
          </a:p>
          <a:p>
            <a:pPr lvl="1"/>
            <a:r>
              <a:rPr lang="en-US" sz="1800" dirty="0" smtClean="0"/>
              <a:t>Naïve </a:t>
            </a:r>
            <a:r>
              <a:rPr lang="en-US" sz="1800" dirty="0" err="1" smtClean="0"/>
              <a:t>Bayes</a:t>
            </a:r>
            <a:r>
              <a:rPr lang="en-US" sz="1800" dirty="0" smtClean="0"/>
              <a:t> Classification</a:t>
            </a:r>
          </a:p>
          <a:p>
            <a:pPr lvl="1"/>
            <a:r>
              <a:rPr lang="en-US" sz="1800" dirty="0" smtClean="0"/>
              <a:t>Ordinary Least Squares Regression</a:t>
            </a:r>
          </a:p>
          <a:p>
            <a:pPr lvl="1"/>
            <a:r>
              <a:rPr lang="en-US" sz="1800" dirty="0" smtClean="0"/>
              <a:t>Logistic Regression</a:t>
            </a:r>
          </a:p>
          <a:p>
            <a:pPr lvl="1"/>
            <a:r>
              <a:rPr lang="en-US" sz="1800" dirty="0" smtClean="0"/>
              <a:t>Support Vector Machines</a:t>
            </a:r>
          </a:p>
          <a:p>
            <a:pPr lvl="1"/>
            <a:r>
              <a:rPr lang="en-US" sz="1800" dirty="0" smtClean="0"/>
              <a:t>Ensemble Methods</a:t>
            </a:r>
          </a:p>
          <a:p>
            <a:r>
              <a:rPr lang="en-US" sz="1800" b="1" dirty="0" smtClean="0"/>
              <a:t>Unsupervised Learning</a:t>
            </a:r>
          </a:p>
          <a:p>
            <a:pPr lvl="1"/>
            <a:r>
              <a:rPr lang="en-US" sz="1800" dirty="0" smtClean="0"/>
              <a:t>Clustering Algorithms</a:t>
            </a:r>
          </a:p>
          <a:p>
            <a:pPr lvl="1"/>
            <a:r>
              <a:rPr lang="en-US" sz="1800" dirty="0" smtClean="0"/>
              <a:t>Principal Component Analysis</a:t>
            </a:r>
          </a:p>
          <a:p>
            <a:pPr lvl="1"/>
            <a:r>
              <a:rPr lang="en-US" sz="1800" dirty="0" smtClean="0"/>
              <a:t>Singular Value Decomposition</a:t>
            </a:r>
          </a:p>
          <a:p>
            <a:pPr lvl="1"/>
            <a:r>
              <a:rPr lang="en-US" sz="1800" dirty="0" smtClean="0"/>
              <a:t>Independent Component Analysis</a:t>
            </a:r>
          </a:p>
          <a:p>
            <a:pPr lvl="1"/>
            <a:endParaRPr lang="en-US" sz="1800" dirty="0"/>
          </a:p>
        </p:txBody>
      </p:sp>
    </p:spTree>
    <p:extLst>
      <p:ext uri="{BB962C8B-B14F-4D97-AF65-F5344CB8AC3E}">
        <p14:creationId xmlns:p14="http://schemas.microsoft.com/office/powerpoint/2010/main" xmlns="" val="1636745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Decision Tree in Home Loan </a:t>
            </a:r>
            <a:endParaRPr lang="en-US" dirty="0"/>
          </a:p>
        </p:txBody>
      </p:sp>
      <p:pic>
        <p:nvPicPr>
          <p:cNvPr id="15364" name="Picture 4" descr="Example Image: Financial Risk Analysis Decision Tre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3944" y="1268760"/>
            <a:ext cx="7362825" cy="523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71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 Algorithm</a:t>
            </a:r>
            <a:endParaRPr lang="en-US" dirty="0"/>
          </a:p>
        </p:txBody>
      </p:sp>
      <p:sp>
        <p:nvSpPr>
          <p:cNvPr id="3" name="Content Placeholder 2"/>
          <p:cNvSpPr>
            <a:spLocks noGrp="1"/>
          </p:cNvSpPr>
          <p:nvPr>
            <p:ph idx="1"/>
          </p:nvPr>
        </p:nvSpPr>
        <p:spPr/>
        <p:txBody>
          <a:bodyPr/>
          <a:lstStyle/>
          <a:p>
            <a:r>
              <a:rPr lang="en-US" sz="1600" dirty="0" smtClean="0"/>
              <a:t>A </a:t>
            </a:r>
            <a:r>
              <a:rPr lang="en-US" sz="1600" dirty="0"/>
              <a:t>fruit may be considered to be an apple if it is red, round, and about 3″ in diameter. A Naive Bayes classifier considers each of these “features” (red, round, 3” in diameter) to contribute independently to the probability that the fruit is an apple, regardless of any correlations between features</a:t>
            </a:r>
            <a:r>
              <a:rPr lang="en-US" sz="1600" dirty="0" smtClean="0"/>
              <a:t>.</a:t>
            </a:r>
          </a:p>
          <a:p>
            <a:endParaRPr lang="en-US" sz="1600" dirty="0"/>
          </a:p>
          <a:p>
            <a:r>
              <a:rPr lang="en-US" sz="1600" dirty="0"/>
              <a:t>In a nutshell, the algorithm allows us to predict a class, given a set of features using probability. So in another fruit example, we could predict whether a fruit is an apple, orange or banana (class) based on its colour, shape etc (features</a:t>
            </a:r>
            <a:r>
              <a:rPr lang="en-US" sz="1600" dirty="0" smtClean="0"/>
              <a:t>).</a:t>
            </a:r>
          </a:p>
          <a:p>
            <a:endParaRPr lang="en-US" sz="1600" dirty="0"/>
          </a:p>
          <a:p>
            <a:r>
              <a:rPr lang="en-US" sz="1600" dirty="0" smtClean="0"/>
              <a:t>It </a:t>
            </a:r>
            <a:r>
              <a:rPr lang="en-US" sz="1600" dirty="0"/>
              <a:t>can be applied to Text Classification problems such as spam detection, sentiment analysis and categorization. By looking at documents as a set of words, which would represent features, and labels (e.g. “spam” and “ham” in case of spam detection) as classes we can start to classify documents and text automatically.</a:t>
            </a:r>
            <a:endParaRPr lang="en-US" sz="1600" dirty="0" smtClean="0"/>
          </a:p>
          <a:p>
            <a:endParaRPr lang="en-US" sz="1600" dirty="0"/>
          </a:p>
          <a:p>
            <a:endParaRPr lang="en-US" sz="1600" dirty="0"/>
          </a:p>
        </p:txBody>
      </p:sp>
    </p:spTree>
    <p:extLst>
      <p:ext uri="{BB962C8B-B14F-4D97-AF65-F5344CB8AC3E}">
        <p14:creationId xmlns:p14="http://schemas.microsoft.com/office/powerpoint/2010/main" xmlns="" val="3225027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336</TotalTime>
  <Words>1691</Words>
  <Application>Microsoft Office PowerPoint</Application>
  <PresentationFormat>On-screen Show (4:3)</PresentationFormat>
  <Paragraphs>281</Paragraphs>
  <Slides>30</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2_PPT_Template_Capgemini</vt:lpstr>
      <vt:lpstr>1_Closing slides</vt:lpstr>
      <vt:lpstr>think-cell Slide</vt:lpstr>
      <vt:lpstr>Slide 1</vt:lpstr>
      <vt:lpstr>What is Machine Learning?</vt:lpstr>
      <vt:lpstr>Types of Machine Learning</vt:lpstr>
      <vt:lpstr>Example of Machine Learning</vt:lpstr>
      <vt:lpstr>Other examples of Machine Learning</vt:lpstr>
      <vt:lpstr>What is required to create good machine learning systems?</vt:lpstr>
      <vt:lpstr>Machine Learning Algorithms</vt:lpstr>
      <vt:lpstr>Example of Decision Tree in Home Loan </vt:lpstr>
      <vt:lpstr>Naive Bayes Algorithm</vt:lpstr>
      <vt:lpstr>Ordinary Least Squares Regression</vt:lpstr>
      <vt:lpstr>Logistic Regression</vt:lpstr>
      <vt:lpstr>Example: Probability of passing an exam versus hours of study</vt:lpstr>
      <vt:lpstr>Clustering Algorithms</vt:lpstr>
      <vt:lpstr>What is SciPy, Numpy, matplotlib, pandas, sklearn?</vt:lpstr>
      <vt:lpstr>What is SciPy, Numpy, matplotlib, pandas, sklearn?</vt:lpstr>
      <vt:lpstr>Demo Outline</vt:lpstr>
      <vt:lpstr>Machine Learning Steps</vt:lpstr>
      <vt:lpstr>Installation</vt:lpstr>
      <vt:lpstr>Installation</vt:lpstr>
      <vt:lpstr>Load The Data</vt:lpstr>
      <vt:lpstr>Load The Data</vt:lpstr>
      <vt:lpstr>Summarize the Dataset</vt:lpstr>
      <vt:lpstr> Data Visualization </vt:lpstr>
      <vt:lpstr> Evaluate Some Algorithms </vt:lpstr>
      <vt:lpstr> Make Predictions </vt:lpstr>
      <vt:lpstr>Use Case</vt:lpstr>
      <vt:lpstr>Creating Dataset</vt:lpstr>
      <vt:lpstr>Voting Record Dataset</vt:lpstr>
      <vt:lpstr>References</vt:lpstr>
      <vt:lpstr>Slide 30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vidavid</cp:lastModifiedBy>
  <cp:revision>40</cp:revision>
  <dcterms:created xsi:type="dcterms:W3CDTF">2017-03-19T18:06:43Z</dcterms:created>
  <dcterms:modified xsi:type="dcterms:W3CDTF">2017-03-31T12:23:23Z</dcterms:modified>
</cp:coreProperties>
</file>