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hqUXT3BPsqRNyBIEvwZ0EG2HI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3"/>
  </p:normalViewPr>
  <p:slideViewPr>
    <p:cSldViewPr snapToGrid="0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76f6fab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3576f6fabc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3576f6fabc0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76f6fab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3576f6fa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лавен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0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0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0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0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0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0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0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0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0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0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0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0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0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0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0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0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0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 картина с надпис">
  <p:cSld name="Панорамна картина с надпис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надпис">
  <p:cSld name="Заглавие и надпис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 с надпис">
  <p:cSld name="Цитат с надпис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ru-RU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ru-RU" sz="80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изитка">
  <p:cSld name="Визитка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колони">
  <p:cSld name="3 колони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колона с картини">
  <p:cSld name="3 колона с картини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4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24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4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24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4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24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но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раздел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s://github.com/HelloProds/Grid-Project/blob/main/unbounded_knapsack.c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40" name="Google Shape;240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1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1" descr="близък план на платка"/>
          <p:cNvPicPr preferRelativeResize="0"/>
          <p:nvPr/>
        </p:nvPicPr>
        <p:blipFill rotWithShape="1">
          <a:blip r:embed="rId5">
            <a:alphaModFix amt="30000"/>
          </a:blip>
          <a:srcRect t="6504" b="9201"/>
          <a:stretch/>
        </p:blipFill>
        <p:spPr>
          <a:xfrm>
            <a:off x="-2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4" name="Google Shape;244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dk1">
                <a:alpha val="80000"/>
              </a:schemeClr>
            </a:solidFill>
            <a:ln w="19050" cap="sq" cmpd="sng">
              <a:solidFill>
                <a:schemeClr val="lt2">
                  <a:alpha val="6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89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" name="Google Shape;245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6" name="Google Shape;246;p1"/>
              <p:cNvSpPr/>
              <p:nvPr/>
            </p:nvSpPr>
            <p:spPr>
              <a:xfrm rot="-5400000" flipH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7" name="Google Shape;247;p1"/>
              <p:cNvSpPr/>
              <p:nvPr/>
            </p:nvSpPr>
            <p:spPr>
              <a:xfrm rot="-5400000" flipH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rot="-5400000" flipH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 rot="-5400000" flipH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"/>
              <p:cNvSpPr/>
              <p:nvPr/>
            </p:nvSpPr>
            <p:spPr>
              <a:xfrm rot="-54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1" name="Google Shape;261;p1"/>
              <p:cNvSpPr/>
              <p:nvPr/>
            </p:nvSpPr>
            <p:spPr>
              <a:xfrm rot="-54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rot="-54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 rot="-54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4" name="Google Shape;264;p1"/>
              <p:cNvSpPr/>
              <p:nvPr/>
            </p:nvSpPr>
            <p:spPr>
              <a:xfrm rot="-54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 rot="-54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7647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6" name="Google Shape;266;p1"/>
          <p:cNvSpPr txBox="1">
            <a:spLocks noGrp="1"/>
          </p:cNvSpPr>
          <p:nvPr>
            <p:ph type="ctrTitle"/>
          </p:nvPr>
        </p:nvSpPr>
        <p:spPr>
          <a:xfrm>
            <a:off x="2577571" y="3086307"/>
            <a:ext cx="6946283" cy="78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ru-RU" sz="5400"/>
              <a:t>ПРОБЛЕМА НА РАНИЦАТА</a:t>
            </a:r>
            <a:endParaRPr/>
          </a:p>
        </p:txBody>
      </p:sp>
      <p:sp>
        <p:nvSpPr>
          <p:cNvPr id="267" name="Google Shape;267;p1"/>
          <p:cNvSpPr txBox="1">
            <a:spLocks noGrp="1"/>
          </p:cNvSpPr>
          <p:nvPr>
            <p:ph type="subTitle" idx="1"/>
          </p:nvPr>
        </p:nvSpPr>
        <p:spPr>
          <a:xfrm>
            <a:off x="1618728" y="3852376"/>
            <a:ext cx="8950927" cy="76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ru-RU" sz="1600" b="0" i="0">
                <a:latin typeface="Arial"/>
                <a:ea typeface="Arial"/>
                <a:cs typeface="Arial"/>
                <a:sym typeface="Arial"/>
              </a:rPr>
              <a:t>НИКОЛА МАСЛЕВ №471222098 77ГР,  МИХАЕЛА ЯНЕВА №471222031 77ГР,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ru-RU" sz="1600" b="0" i="0">
                <a:latin typeface="Arial"/>
                <a:ea typeface="Arial"/>
                <a:cs typeface="Arial"/>
                <a:sym typeface="Arial"/>
              </a:rPr>
              <a:t>АЛЕКСАНДЪР КОСТАДИНОВ №471221114 78ГР,  ОГНЯН БАРУХ №471221021 77ГР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" descr="30 Different Types Of Technology Cited ...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-1"/>
            <a:ext cx="12352002" cy="6917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b="1"/>
              <a:t>ВЪВЕДЕНИЕ</a:t>
            </a:r>
            <a:endParaRPr/>
          </a:p>
        </p:txBody>
      </p:sp>
      <p:sp>
        <p:nvSpPr>
          <p:cNvPr id="274" name="Google Shape;274;p2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495459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2000"/>
              <a:t>Проблемът на раницата (Knapsack Problem) е класически оптимизационен проблем, който намира приложение в много области като логистика, финанси и компютърни науки. Основната му цел е да се изберат предмети с максимална стойност, без да се надвишава определено ограничение на капацитета.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b="1"/>
              <a:t>ВИДОВЕ ПРОБЛЕМИ НА РАНИЦАТА</a:t>
            </a:r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body" idx="1"/>
          </p:nvPr>
        </p:nvSpPr>
        <p:spPr>
          <a:xfrm>
            <a:off x="1200530" y="2462320"/>
            <a:ext cx="427798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ru-RU" sz="2200" b="1"/>
              <a:t>0/1 Knapsack</a:t>
            </a:r>
            <a:r>
              <a:rPr lang="ru-RU" sz="2200"/>
              <a:t> – Всеки предмет може да бъде взет или оставен.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ru-RU" sz="2200" b="1"/>
              <a:t>Fractional Knapsack</a:t>
            </a:r>
            <a:r>
              <a:rPr lang="ru-RU" sz="2200"/>
              <a:t> – Позволено е частично включване на предмети.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ru-RU" sz="2200" b="1"/>
              <a:t>Multi-Dimensional Knapsack</a:t>
            </a:r>
            <a:r>
              <a:rPr lang="ru-RU" sz="2200"/>
              <a:t> – Ограничения в повече от едно измерение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ru-RU" sz="2200" b="1"/>
              <a:t>Unbounded Knapsack</a:t>
            </a:r>
            <a:r>
              <a:rPr lang="ru-RU" sz="2200"/>
              <a:t> – Всеки предмет може да бъде избран неограничен брой пъти.</a:t>
            </a:r>
            <a:endParaRPr/>
          </a:p>
          <a:p>
            <a:pPr marL="285750" lvl="0" indent="-138906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sz="2000"/>
          </a:p>
        </p:txBody>
      </p:sp>
      <p:pic>
        <p:nvPicPr>
          <p:cNvPr id="281" name="Google Shape;281;p3" descr="Understanding the Knapsack Problem: A Guide for Beginners | by preksha  yadav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6455" y="1093733"/>
            <a:ext cx="5327868" cy="467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5455105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b="1"/>
              <a:t>ПАРАЛЕЛНА ОБРАБОТКА НА ПРОБЛЕМА НА РАНИЦАТА</a:t>
            </a:r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body" idx="2"/>
          </p:nvPr>
        </p:nvSpPr>
        <p:spPr>
          <a:xfrm>
            <a:off x="1144591" y="2438672"/>
            <a:ext cx="51064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2000"/>
              <a:t>За ускоряване на изчисленията могат да се използват паралелни алгоритми: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Многопоточност (Multithreading)</a:t>
            </a:r>
            <a:r>
              <a:rPr lang="ru-RU" sz="2000"/>
              <a:t> – Разделяне на задачата на множество нишки.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GPU-базирани изчисления</a:t>
            </a:r>
            <a:r>
              <a:rPr lang="ru-RU" sz="2000"/>
              <a:t> – Ускоряване чрез графични процесори.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Разпределени изчисления</a:t>
            </a:r>
            <a:r>
              <a:rPr lang="ru-RU" sz="2000"/>
              <a:t> – Използване на клъстери за големи входни данни.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  <p:pic>
        <p:nvPicPr>
          <p:cNvPr id="295" name="Google Shape;295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86559" y="1790516"/>
            <a:ext cx="3791279" cy="286536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"/>
          <p:cNvSpPr txBox="1"/>
          <p:nvPr/>
        </p:nvSpPr>
        <p:spPr>
          <a:xfrm>
            <a:off x="9286218" y="4286552"/>
            <a:ext cx="1588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Multithreading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6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03" name="Google Shape;303;p6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4" name="Google Shape;304;p6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06" name="Google Shape;306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5" name="Google Shape;315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6" name="Google Shape;316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9" name="Google Shape;319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1" name="Google Shape;321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9" name="Google Shape;329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7" name="Google Shape;337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0" name="Google Shape;340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3" name="Google Shape;343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8" name="Google Shape;348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0" name="Google Shape;350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3" name="Google Shape;353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4" name="Google Shape;354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7" name="Google Shape;357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9" name="Google Shape;359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6"/>
          <p:cNvSpPr txBox="1">
            <a:spLocks noGrp="1"/>
          </p:cNvSpPr>
          <p:nvPr>
            <p:ph type="title"/>
          </p:nvPr>
        </p:nvSpPr>
        <p:spPr>
          <a:xfrm>
            <a:off x="5049234" y="1173682"/>
            <a:ext cx="5531726" cy="34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/>
              <a:t>КОД НА C С OPENMP ЗА ПАРАЛЕЛИЗАЦИЯ НА UNBOUNDED KNAPSACK</a:t>
            </a:r>
            <a:endParaRPr/>
          </a:p>
        </p:txBody>
      </p:sp>
      <p:sp>
        <p:nvSpPr>
          <p:cNvPr id="361" name="Google Shape;361;p6"/>
          <p:cNvSpPr txBox="1"/>
          <p:nvPr/>
        </p:nvSpPr>
        <p:spPr>
          <a:xfrm>
            <a:off x="6305219" y="2437209"/>
            <a:ext cx="490735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Линк към Github: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https://github.com/HelloProds/Grid-Project/blob/main/unbounded_knapsack.c</a:t>
            </a:r>
            <a:endParaRPr sz="24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2" name="Google Shape;36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" y="-2"/>
            <a:ext cx="4544412" cy="693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3576f6fabc0_0_14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369" name="Google Shape;369;g3576f6fabc0_0_1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0" name="Google Shape;370;g3576f6fabc0_0_14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" name="Google Shape;371;g3576f6fabc0_0_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72" name="Google Shape;372;g3576f6fabc0_0_14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g3576f6fabc0_0_14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g3576f6fabc0_0_1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g3576f6fabc0_0_14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g3576f6fabc0_0_1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g3576f6fabc0_0_14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78" name="Google Shape;378;g3576f6fabc0_0_14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79" name="Google Shape;379;g3576f6fabc0_0_14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g3576f6fabc0_0_1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81" name="Google Shape;381;g3576f6fabc0_0_1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82" name="Google Shape;382;g3576f6fabc0_0_14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g3576f6fabc0_0_14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g3576f6fabc0_0_1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85" name="Google Shape;385;g3576f6fabc0_0_14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g3576f6fabc0_0_1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87" name="Google Shape;387;g3576f6fabc0_0_14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g3576f6fabc0_0_14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g3576f6fabc0_0_14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90" name="Google Shape;390;g3576f6fabc0_0_1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g3576f6fabc0_0_1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g3576f6fabc0_0_14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93" name="Google Shape;393;g3576f6fabc0_0_14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g3576f6fabc0_0_1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95" name="Google Shape;395;g3576f6fabc0_0_14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g3576f6fabc0_0_1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97" name="Google Shape;397;g3576f6fabc0_0_14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g3576f6fabc0_0_14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399" name="Google Shape;399;g3576f6fabc0_0_14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g3576f6fabc0_0_14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g3576f6fabc0_0_1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g3576f6fabc0_0_14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03" name="Google Shape;403;g3576f6fabc0_0_14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04" name="Google Shape;404;g3576f6fabc0_0_1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g3576f6fabc0_0_14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06" name="Google Shape;406;g3576f6fabc0_0_1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07" name="Google Shape;407;g3576f6fabc0_0_14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g3576f6fabc0_0_14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09" name="Google Shape;409;g3576f6fabc0_0_14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g3576f6fabc0_0_1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11" name="Google Shape;411;g3576f6fabc0_0_1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g3576f6fabc0_0_14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g3576f6fabc0_0_14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14" name="Google Shape;414;g3576f6fabc0_0_1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g3576f6fabc0_0_14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16" name="Google Shape;416;g3576f6fabc0_0_1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g3576f6fabc0_0_14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3576f6fabc0_0_14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19" name="Google Shape;419;g3576f6fabc0_0_14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20" name="Google Shape;420;g3576f6fabc0_0_1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g3576f6fabc0_0_1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g3576f6fabc0_0_1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23" name="Google Shape;423;g3576f6fabc0_0_14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g3576f6fabc0_0_1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</p:sp>
        <p:sp>
          <p:nvSpPr>
            <p:cNvPr id="425" name="Google Shape;425;g3576f6fabc0_0_14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g3576f6fabc0_0_14"/>
          <p:cNvSpPr txBox="1">
            <a:spLocks noGrp="1"/>
          </p:cNvSpPr>
          <p:nvPr>
            <p:ph type="title"/>
          </p:nvPr>
        </p:nvSpPr>
        <p:spPr>
          <a:xfrm>
            <a:off x="6523000" y="915100"/>
            <a:ext cx="36699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/>
              <a:t>ТЕСТОВИ ДАННИ</a:t>
            </a:r>
            <a:endParaRPr/>
          </a:p>
        </p:txBody>
      </p:sp>
      <p:pic>
        <p:nvPicPr>
          <p:cNvPr id="427" name="Google Shape;427;g3576f6fabc0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070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3576f6fabc0_0_14"/>
          <p:cNvSpPr txBox="1">
            <a:spLocks noGrp="1"/>
          </p:cNvSpPr>
          <p:nvPr>
            <p:ph type="body" idx="4294967295"/>
          </p:nvPr>
        </p:nvSpPr>
        <p:spPr>
          <a:xfrm>
            <a:off x="5761141" y="2078822"/>
            <a:ext cx="51063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2000"/>
              <a:t>3 файла с тестови данни: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Test Data 1 </a:t>
            </a:r>
            <a:r>
              <a:rPr lang="ru-RU" sz="2000"/>
              <a:t>– Лимит на раницата - 50 кг., Брой предмети - 10.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Test Data 2 </a:t>
            </a:r>
            <a:r>
              <a:rPr lang="ru-RU" sz="2000"/>
              <a:t>– Лимит на раницата - 5000 кг., Брой предмети - 1000.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Test Data 3</a:t>
            </a:r>
            <a:r>
              <a:rPr lang="ru-RU" sz="2000"/>
              <a:t> – Лимит на раницата - 500000 кг., Брой предмети - 10000.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76f6fabc0_0_0"/>
          <p:cNvSpPr txBox="1">
            <a:spLocks noGrp="1"/>
          </p:cNvSpPr>
          <p:nvPr>
            <p:ph type="title"/>
          </p:nvPr>
        </p:nvSpPr>
        <p:spPr>
          <a:xfrm>
            <a:off x="687400" y="791700"/>
            <a:ext cx="54552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b="1"/>
              <a:t>ИЗПЪЛНЕНИЕ НА ПРОГРАМАТА</a:t>
            </a:r>
            <a:endParaRPr/>
          </a:p>
        </p:txBody>
      </p:sp>
      <p:sp>
        <p:nvSpPr>
          <p:cNvPr id="434" name="Google Shape;434;g3576f6fabc0_0_0"/>
          <p:cNvSpPr txBox="1">
            <a:spLocks noGrp="1"/>
          </p:cNvSpPr>
          <p:nvPr>
            <p:ph type="body" idx="2"/>
          </p:nvPr>
        </p:nvSpPr>
        <p:spPr>
          <a:xfrm>
            <a:off x="687391" y="2274172"/>
            <a:ext cx="51063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2000"/>
              <a:t>“Shell” скрипт, приемащ: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Програмата</a:t>
            </a:r>
            <a:r>
              <a:rPr lang="ru-RU" sz="2000"/>
              <a:t> – Път към изпълнимия файл на програма.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Данните</a:t>
            </a:r>
            <a:r>
              <a:rPr lang="ru-RU" sz="2000"/>
              <a:t> – Път към данните, които програмата ще използва.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ru-RU" sz="2000" b="1"/>
              <a:t>Броя нишки</a:t>
            </a:r>
            <a:r>
              <a:rPr lang="ru-RU" sz="2000"/>
              <a:t> – Брой на нишките за паралелизация на програмата.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</p:txBody>
      </p:sp>
      <p:pic>
        <p:nvPicPr>
          <p:cNvPr id="435" name="Google Shape;435;g3576f6fabc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650" y="1980186"/>
            <a:ext cx="5993026" cy="28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8" descr="Our Technologies - 4A Lab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1046200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alibri"/>
              <a:buNone/>
            </a:pPr>
            <a:r>
              <a:rPr lang="ru-RU" sz="5400" b="1" cap="none">
                <a:solidFill>
                  <a:srgbClr val="FEFEFE"/>
                </a:solidFill>
              </a:rPr>
              <a:t>БЛАГОДАРЯ ВИ ЗА ВНИМАНИЕТО!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ерига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Macintosh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Twentieth Century</vt:lpstr>
      <vt:lpstr>Верига</vt:lpstr>
      <vt:lpstr>ПРОБЛЕМА НА РАНИЦАТА</vt:lpstr>
      <vt:lpstr>ВЪВЕДЕНИЕ</vt:lpstr>
      <vt:lpstr>ВИДОВЕ ПРОБЛЕМИ НА РАНИЦАТА</vt:lpstr>
      <vt:lpstr>ПАРАЛЕЛНА ОБРАБОТКА НА ПРОБЛЕМА НА РАНИЦАТА</vt:lpstr>
      <vt:lpstr>КОД НА C С OPENMP ЗА ПАРАЛЕЛИЗАЦИЯ НА UNBOUNDED KNAPSACK</vt:lpstr>
      <vt:lpstr>ТЕСТОВИ ДАННИ</vt:lpstr>
      <vt:lpstr>ИЗПЪЛНЕНИЕ НА ПРОГРАМАТА</vt:lpstr>
      <vt:lpstr>PowerPoint Presentation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Mishel</dc:creator>
  <cp:lastModifiedBy>Nico M</cp:lastModifiedBy>
  <cp:revision>1</cp:revision>
  <dcterms:created xsi:type="dcterms:W3CDTF">2025-04-04T07:56:01Z</dcterms:created>
  <dcterms:modified xsi:type="dcterms:W3CDTF">2025-05-12T06:28:15Z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