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7"/>
  </p:notesMasterIdLst>
  <p:handoutMasterIdLst>
    <p:handoutMasterId r:id="rId28"/>
  </p:handoutMasterIdLst>
  <p:sldIdLst>
    <p:sldId id="572" r:id="rId13"/>
    <p:sldId id="577" r:id="rId14"/>
    <p:sldId id="575" r:id="rId15"/>
    <p:sldId id="579" r:id="rId16"/>
    <p:sldId id="604" r:id="rId17"/>
    <p:sldId id="605" r:id="rId18"/>
    <p:sldId id="607" r:id="rId19"/>
    <p:sldId id="613" r:id="rId20"/>
    <p:sldId id="612" r:id="rId21"/>
    <p:sldId id="606" r:id="rId22"/>
    <p:sldId id="608" r:id="rId23"/>
    <p:sldId id="614" r:id="rId24"/>
    <p:sldId id="610" r:id="rId25"/>
    <p:sldId id="602" r:id="rId26"/>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86391"/>
  </p:normalViewPr>
  <p:slideViewPr>
    <p:cSldViewPr>
      <p:cViewPr varScale="1">
        <p:scale>
          <a:sx n="82" d="100"/>
          <a:sy n="82" d="100"/>
        </p:scale>
        <p:origin x="950" y="72"/>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8/05/2023</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8/05/2023</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cstate="print"/>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cstate="print"/>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cstate="print"/>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cstate="print"/>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cstate="print"/>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cstate="print"/>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cstate="print"/>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cstate="print"/>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cstate="print"/>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cstate="print"/>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cstate="print"/>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cstate="print"/>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cstate="print"/>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cstate="print"/>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cstate="print"/>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cstate="print"/>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cstate="print"/>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cstate="print"/>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cstate="print"/>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cstate="print"/>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cstate="print"/>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cstate="print"/>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cstate="print"/>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cstate="print"/>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cstate="print"/>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cstate="print"/>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cstate="print"/>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cstate="print"/>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cstate="print"/>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cstate="print"/>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cstate="print"/>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cstate="print"/>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cstate="print"/>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cstate="print"/>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cstate="print"/>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8553" y="3124200"/>
            <a:ext cx="10219047" cy="1750095"/>
          </a:xfrm>
        </p:spPr>
        <p:txBody>
          <a:bodyPr/>
          <a:lstStyle/>
          <a:p>
            <a:pPr algn="ctr"/>
            <a:r>
              <a:rPr lang="en-US" sz="4400" b="1" u="sng" dirty="0"/>
              <a:t>Implementation of SAEFE Platform using Blockchain Technology</a:t>
            </a:r>
          </a:p>
        </p:txBody>
      </p:sp>
      <p:sp>
        <p:nvSpPr>
          <p:cNvPr id="5" name="Text Placeholder 4"/>
          <p:cNvSpPr>
            <a:spLocks noGrp="1"/>
          </p:cNvSpPr>
          <p:nvPr>
            <p:ph type="body" sz="quarter" idx="10"/>
          </p:nvPr>
        </p:nvSpPr>
        <p:spPr>
          <a:xfrm>
            <a:off x="1046572" y="5129788"/>
            <a:ext cx="8935628" cy="407987"/>
          </a:xfrm>
        </p:spPr>
        <p:txBody>
          <a:bodyPr/>
          <a:lstStyle/>
          <a:p>
            <a:r>
              <a:rPr lang="en-US" dirty="0"/>
              <a:t>School of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3E986E-10A1-9F5F-DDE4-E906BA10148F}"/>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3" name="Title 2">
            <a:extLst>
              <a:ext uri="{FF2B5EF4-FFF2-40B4-BE49-F238E27FC236}">
                <a16:creationId xmlns:a16="http://schemas.microsoft.com/office/drawing/2014/main" id="{641055DE-4CB9-C1D5-884F-01D8180708D7}"/>
              </a:ext>
            </a:extLst>
          </p:cNvPr>
          <p:cNvSpPr>
            <a:spLocks noGrp="1"/>
          </p:cNvSpPr>
          <p:nvPr>
            <p:ph type="title"/>
          </p:nvPr>
        </p:nvSpPr>
        <p:spPr/>
        <p:txBody>
          <a:bodyPr/>
          <a:lstStyle/>
          <a:p>
            <a:br>
              <a:rPr lang="en-US" sz="2800" dirty="0"/>
            </a:br>
            <a:endParaRPr lang="en-IN" dirty="0"/>
          </a:p>
        </p:txBody>
      </p:sp>
      <p:pic>
        <p:nvPicPr>
          <p:cNvPr id="5" name="Picture 4">
            <a:extLst>
              <a:ext uri="{FF2B5EF4-FFF2-40B4-BE49-F238E27FC236}">
                <a16:creationId xmlns:a16="http://schemas.microsoft.com/office/drawing/2014/main" id="{F5DB7EF9-6FD7-92B1-9A37-91036789595A}"/>
              </a:ext>
            </a:extLst>
          </p:cNvPr>
          <p:cNvPicPr>
            <a:picLocks noChangeAspect="1"/>
          </p:cNvPicPr>
          <p:nvPr/>
        </p:nvPicPr>
        <p:blipFill>
          <a:blip r:embed="rId2"/>
          <a:stretch>
            <a:fillRect/>
          </a:stretch>
        </p:blipFill>
        <p:spPr>
          <a:xfrm>
            <a:off x="457200" y="438538"/>
            <a:ext cx="11658600" cy="5426140"/>
          </a:xfrm>
          <a:prstGeom prst="rect">
            <a:avLst/>
          </a:prstGeom>
        </p:spPr>
      </p:pic>
      <p:sp>
        <p:nvSpPr>
          <p:cNvPr id="4" name="Text Placeholder 3">
            <a:extLst>
              <a:ext uri="{FF2B5EF4-FFF2-40B4-BE49-F238E27FC236}">
                <a16:creationId xmlns:a16="http://schemas.microsoft.com/office/drawing/2014/main" id="{B6BC7FA0-69D8-F847-B3BE-34A6C4117DA1}"/>
              </a:ext>
            </a:extLst>
          </p:cNvPr>
          <p:cNvSpPr>
            <a:spLocks noGrp="1"/>
          </p:cNvSpPr>
          <p:nvPr>
            <p:ph type="body" sz="quarter" idx="17"/>
          </p:nvPr>
        </p:nvSpPr>
        <p:spPr>
          <a:xfrm flipH="1" flipV="1">
            <a:off x="11487000" y="5615878"/>
            <a:ext cx="45719" cy="75794"/>
          </a:xfrm>
        </p:spPr>
        <p:txBody>
          <a:bodyPr/>
          <a:lstStyle/>
          <a:p>
            <a:pPr marL="0" indent="0">
              <a:buNone/>
            </a:pPr>
            <a:r>
              <a:rPr lang="en-IN" dirty="0"/>
              <a:t>.</a:t>
            </a:r>
          </a:p>
        </p:txBody>
      </p:sp>
    </p:spTree>
    <p:extLst>
      <p:ext uri="{BB962C8B-B14F-4D97-AF65-F5344CB8AC3E}">
        <p14:creationId xmlns:p14="http://schemas.microsoft.com/office/powerpoint/2010/main" val="1184201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58E535-2861-4D0A-2DDD-5D4945319ADF}"/>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
        <p:nvSpPr>
          <p:cNvPr id="3" name="Title 2">
            <a:extLst>
              <a:ext uri="{FF2B5EF4-FFF2-40B4-BE49-F238E27FC236}">
                <a16:creationId xmlns:a16="http://schemas.microsoft.com/office/drawing/2014/main" id="{F40958C8-CBAB-15D8-B4A2-736BF9CB5C98}"/>
              </a:ext>
            </a:extLst>
          </p:cNvPr>
          <p:cNvSpPr>
            <a:spLocks noGrp="1"/>
          </p:cNvSpPr>
          <p:nvPr>
            <p:ph type="title"/>
          </p:nvPr>
        </p:nvSpPr>
        <p:spPr>
          <a:xfrm>
            <a:off x="695400" y="395786"/>
            <a:ext cx="10353600" cy="838202"/>
          </a:xfrm>
        </p:spPr>
        <p:txBody>
          <a:bodyPr/>
          <a:lstStyle/>
          <a:p>
            <a:r>
              <a:rPr lang="en-US" u="sng" dirty="0">
                <a:solidFill>
                  <a:srgbClr val="FF6600"/>
                </a:solidFill>
              </a:rPr>
              <a:t>Applications</a:t>
            </a:r>
            <a:br>
              <a:rPr lang="en-US" sz="3200" dirty="0"/>
            </a:br>
            <a:endParaRPr lang="en-IN" sz="3200" dirty="0"/>
          </a:p>
        </p:txBody>
      </p:sp>
      <p:sp>
        <p:nvSpPr>
          <p:cNvPr id="4" name="Text Placeholder 3">
            <a:extLst>
              <a:ext uri="{FF2B5EF4-FFF2-40B4-BE49-F238E27FC236}">
                <a16:creationId xmlns:a16="http://schemas.microsoft.com/office/drawing/2014/main" id="{8B06F5A2-B487-22A7-EA17-0CA38BE880E6}"/>
              </a:ext>
            </a:extLst>
          </p:cNvPr>
          <p:cNvSpPr>
            <a:spLocks noGrp="1"/>
          </p:cNvSpPr>
          <p:nvPr>
            <p:ph type="body" sz="quarter" idx="17"/>
          </p:nvPr>
        </p:nvSpPr>
        <p:spPr>
          <a:xfrm>
            <a:off x="685801" y="1143000"/>
            <a:ext cx="10744200" cy="4701480"/>
          </a:xfrm>
        </p:spPr>
        <p:txBody>
          <a:bodyPr/>
          <a:lstStyle/>
          <a:p>
            <a:pPr algn="just">
              <a:buFont typeface="+mj-lt"/>
              <a:buAutoNum type="arabicPeriod"/>
            </a:pPr>
            <a:r>
              <a:rPr lang="en-US" sz="1800" b="0" i="0" dirty="0">
                <a:effectLst/>
                <a:latin typeface="TimesNewRomanPSMT"/>
              </a:rPr>
              <a:t>Healthcare: In the healthcare industry, data sharing using blockchain can help securely share patient data across different healthcare providers and systems, improving patient care and outcomes. For instance, patients can grant permission to healthcare providers to access their medical records on the blockchain network, ensuring that the information is accurate and up-to-date.</a:t>
            </a:r>
          </a:p>
          <a:p>
            <a:pPr algn="just">
              <a:buFont typeface="+mj-lt"/>
              <a:buAutoNum type="arabicPeriod"/>
            </a:pPr>
            <a:r>
              <a:rPr lang="en-US" sz="1800" b="0" i="0" dirty="0">
                <a:effectLst/>
                <a:latin typeface="TimesNewRomanPSMT"/>
              </a:rPr>
              <a:t>Supply chain management: Blockchain technology can be used to track and share information about products as they move through the supply chain. By using a blockchain-based system, manufacturers, suppliers, and retailers can share information about the origin, production, and distribution of products, ensuring transparency and reducing the risk of fraud.</a:t>
            </a:r>
          </a:p>
          <a:p>
            <a:pPr algn="just">
              <a:buFont typeface="+mj-lt"/>
              <a:buAutoNum type="arabicPeriod"/>
            </a:pPr>
            <a:r>
              <a:rPr lang="en-US" sz="1800" b="0" i="0" dirty="0">
                <a:effectLst/>
                <a:latin typeface="TimesNewRomanPSMT"/>
              </a:rPr>
              <a:t>Financial services: Blockchain technology can help improve the efficiency and security of financial transactions by allowing financial institutions to share information and conduct transactions directly with each other. This can reduce the need for intermediaries and improve the speed and accuracy of transactions.</a:t>
            </a:r>
          </a:p>
          <a:p>
            <a:pPr algn="just">
              <a:buFont typeface="+mj-lt"/>
              <a:buAutoNum type="arabicPeriod"/>
            </a:pPr>
            <a:r>
              <a:rPr lang="en-US" sz="1800" b="0" i="0" dirty="0">
                <a:effectLst/>
                <a:latin typeface="TimesNewRomanPSMT"/>
              </a:rPr>
              <a:t>Government: Blockchain technology can be used to securely share data across different government agencies and departments, improving collaboration and efficiency. For instance, a blockchain-based system can be used to share data related to identity, voting, and tax records securely and transparently.</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26247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C45755-E20A-5ECC-0557-579DEE3827F2}"/>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
        <p:nvSpPr>
          <p:cNvPr id="3" name="Title 2">
            <a:extLst>
              <a:ext uri="{FF2B5EF4-FFF2-40B4-BE49-F238E27FC236}">
                <a16:creationId xmlns:a16="http://schemas.microsoft.com/office/drawing/2014/main" id="{C5CBD6A6-9D90-E9C4-5321-B4FCE71BDE59}"/>
              </a:ext>
            </a:extLst>
          </p:cNvPr>
          <p:cNvSpPr>
            <a:spLocks noGrp="1"/>
          </p:cNvSpPr>
          <p:nvPr>
            <p:ph type="title"/>
          </p:nvPr>
        </p:nvSpPr>
        <p:spPr/>
        <p:txBody>
          <a:bodyPr/>
          <a:lstStyle/>
          <a:p>
            <a:r>
              <a:rPr lang="en-IN" u="sng" dirty="0">
                <a:solidFill>
                  <a:srgbClr val="FF6600"/>
                </a:solidFill>
              </a:rPr>
              <a:t>limitations</a:t>
            </a:r>
          </a:p>
        </p:txBody>
      </p:sp>
      <p:sp>
        <p:nvSpPr>
          <p:cNvPr id="4" name="Text Placeholder 3">
            <a:extLst>
              <a:ext uri="{FF2B5EF4-FFF2-40B4-BE49-F238E27FC236}">
                <a16:creationId xmlns:a16="http://schemas.microsoft.com/office/drawing/2014/main" id="{467AE3EA-F22A-3278-28E6-F2396F911435}"/>
              </a:ext>
            </a:extLst>
          </p:cNvPr>
          <p:cNvSpPr>
            <a:spLocks noGrp="1"/>
          </p:cNvSpPr>
          <p:nvPr>
            <p:ph type="body" sz="quarter" idx="17"/>
          </p:nvPr>
        </p:nvSpPr>
        <p:spPr>
          <a:xfrm>
            <a:off x="695400" y="1371600"/>
            <a:ext cx="10801201" cy="4722816"/>
          </a:xfrm>
        </p:spPr>
        <p:txBody>
          <a:bodyPr/>
          <a:lstStyle/>
          <a:p>
            <a:pPr algn="just">
              <a:buFont typeface="Arial" panose="020B0604020202020204" pitchFamily="34" charset="0"/>
              <a:buChar char="•"/>
            </a:pPr>
            <a:r>
              <a:rPr lang="en-IN" sz="1800" b="0" i="0" u="none" strike="noStrike" baseline="0" dirty="0">
                <a:latin typeface="TimesNewRomanPSMT"/>
              </a:rPr>
              <a:t>Blockchain </a:t>
            </a:r>
            <a:r>
              <a:rPr lang="en-US" sz="1800" b="0" i="0" u="none" strike="noStrike" baseline="0" dirty="0">
                <a:latin typeface="TimesNewRomanPSMT"/>
              </a:rPr>
              <a:t>networks are designed to be decentralized and secure, which makes it difficult to increase the speed and volume of data transfer. As the number of users and transactions on the network increases, it becomes slower and more expensive to transfer data.</a:t>
            </a:r>
          </a:p>
          <a:p>
            <a:pPr algn="just">
              <a:buFont typeface="Arial" panose="020B0604020202020204" pitchFamily="34" charset="0"/>
              <a:buChar char="•"/>
            </a:pPr>
            <a:r>
              <a:rPr lang="en-US" sz="1800" b="0" i="0" u="none" strike="noStrike" baseline="0" dirty="0">
                <a:latin typeface="TimesNewRomanPSMT"/>
              </a:rPr>
              <a:t>The process of validating transactions on a blockchain network requires a lot of computational power, which consumes a significant amount of energy. This makes it an expensive and unsustainable solution for data transfer, especially for large-scale </a:t>
            </a:r>
            <a:r>
              <a:rPr lang="en-IN" sz="1800" b="0" i="0" u="none" strike="noStrike" baseline="0" dirty="0">
                <a:latin typeface="TimesNewRomanPSMT"/>
              </a:rPr>
              <a:t>applications.</a:t>
            </a:r>
          </a:p>
          <a:p>
            <a:pPr algn="just">
              <a:buFont typeface="Arial" panose="020B0604020202020204" pitchFamily="34" charset="0"/>
              <a:buChar char="•"/>
            </a:pPr>
            <a:r>
              <a:rPr lang="en-US" sz="1800" b="0" i="0" u="none" strike="noStrike" baseline="0" dirty="0">
                <a:latin typeface="TimesNewRomanPSMT"/>
              </a:rPr>
              <a:t>Storing data on a blockchain can be expensive, as each transaction needs to be recorded and verified by network participants. This can limit the amount of data that can be stored </a:t>
            </a:r>
            <a:r>
              <a:rPr lang="en-IN" sz="1800" b="0" i="0" u="none" strike="noStrike" baseline="0" dirty="0">
                <a:latin typeface="TimesNewRomanPSMT"/>
              </a:rPr>
              <a:t>on the blockchain.</a:t>
            </a:r>
          </a:p>
          <a:p>
            <a:pPr algn="just"/>
            <a:endParaRPr lang="en-IN" sz="1800" dirty="0">
              <a:latin typeface="TimesNewRomanPSMT"/>
            </a:endParaRPr>
          </a:p>
          <a:p>
            <a:pPr marL="0" indent="0" algn="just">
              <a:buNone/>
            </a:pPr>
            <a:r>
              <a:rPr lang="en-US" sz="1800" b="0" i="0" u="none" strike="noStrike" baseline="0" dirty="0">
                <a:latin typeface="TimesNewRomanPSMT"/>
              </a:rPr>
              <a:t>Overall, while blockchain technology has potential for secure data transfer, it is not without limitations, especially when it comes to scalability, storage capacity, energy consumption, cost, and lack of standardization.</a:t>
            </a:r>
            <a:endParaRPr lang="en-IN" dirty="0"/>
          </a:p>
        </p:txBody>
      </p:sp>
    </p:spTree>
    <p:extLst>
      <p:ext uri="{BB962C8B-B14F-4D97-AF65-F5344CB8AC3E}">
        <p14:creationId xmlns:p14="http://schemas.microsoft.com/office/powerpoint/2010/main" val="1678156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55750A-E24C-FEFD-8FFC-241A171AE8E1}"/>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
        <p:nvSpPr>
          <p:cNvPr id="3" name="Title 2">
            <a:extLst>
              <a:ext uri="{FF2B5EF4-FFF2-40B4-BE49-F238E27FC236}">
                <a16:creationId xmlns:a16="http://schemas.microsoft.com/office/drawing/2014/main" id="{A313C133-FD69-3FEC-AFA0-94323573E132}"/>
              </a:ext>
            </a:extLst>
          </p:cNvPr>
          <p:cNvSpPr>
            <a:spLocks noGrp="1"/>
          </p:cNvSpPr>
          <p:nvPr>
            <p:ph type="title"/>
          </p:nvPr>
        </p:nvSpPr>
        <p:spPr/>
        <p:txBody>
          <a:bodyPr/>
          <a:lstStyle/>
          <a:p>
            <a:r>
              <a:rPr lang="en-US" sz="2800" u="sng" dirty="0">
                <a:solidFill>
                  <a:srgbClr val="FF6600"/>
                </a:solidFill>
              </a:rPr>
              <a:t>Conclusion</a:t>
            </a:r>
            <a:br>
              <a:rPr lang="en-US" sz="2800" dirty="0"/>
            </a:br>
            <a:endParaRPr lang="en-IN" dirty="0"/>
          </a:p>
        </p:txBody>
      </p:sp>
      <p:sp>
        <p:nvSpPr>
          <p:cNvPr id="4" name="Text Placeholder 3">
            <a:extLst>
              <a:ext uri="{FF2B5EF4-FFF2-40B4-BE49-F238E27FC236}">
                <a16:creationId xmlns:a16="http://schemas.microsoft.com/office/drawing/2014/main" id="{6675EC26-10EB-1FA7-D184-A1059FAB1E0F}"/>
              </a:ext>
            </a:extLst>
          </p:cNvPr>
          <p:cNvSpPr>
            <a:spLocks noGrp="1"/>
          </p:cNvSpPr>
          <p:nvPr>
            <p:ph type="body" sz="quarter" idx="17"/>
          </p:nvPr>
        </p:nvSpPr>
        <p:spPr>
          <a:xfrm>
            <a:off x="685800" y="1371600"/>
            <a:ext cx="10801201" cy="4320480"/>
          </a:xfrm>
        </p:spPr>
        <p:txBody>
          <a:bodyPr/>
          <a:lstStyle/>
          <a:p>
            <a:pPr marL="0" indent="0" algn="just">
              <a:buNone/>
            </a:pPr>
            <a:r>
              <a:rPr lang="en-US" sz="1800" dirty="0">
                <a:latin typeface="TimesNewRomanPSMT"/>
              </a:rPr>
              <a:t>D</a:t>
            </a:r>
            <a:r>
              <a:rPr lang="en-US" sz="1800" b="0" i="0" u="none" strike="noStrike" baseline="0" dirty="0">
                <a:latin typeface="TimesNewRomanPSMT"/>
              </a:rPr>
              <a:t>ata sharing using blockchain technology has the potential to transform how data is shared and managed. It is a powerful tool that can be leveraged to improve the security and transparency of data sharing. On using the mentioned solution we get the following advantages</a:t>
            </a:r>
          </a:p>
          <a:p>
            <a:pPr algn="just"/>
            <a:r>
              <a:rPr lang="en-US" sz="1800" b="0" i="0" u="none" strike="noStrike" baseline="0" dirty="0">
                <a:latin typeface="TimesNewRomanPSMT"/>
              </a:rPr>
              <a:t>Enhanced data security: By using blockchain technology, data sharing can be more secure as it offers a tamper-resistant, decentralized system that can prevent unauthorized access, modification, or deletion of data.</a:t>
            </a:r>
          </a:p>
          <a:p>
            <a:pPr algn="just"/>
            <a:r>
              <a:rPr lang="en-US" sz="1800" b="0" i="0" u="none" strike="noStrike" baseline="0" dirty="0">
                <a:latin typeface="TimesNewRomanPSMT"/>
              </a:rPr>
              <a:t>Increased transparency: Blockchain allows for a transparent system that provides a comprehensive and immutable record of all data transactions, enabling data owners and users to trace and audit data usage.</a:t>
            </a:r>
          </a:p>
          <a:p>
            <a:pPr algn="just"/>
            <a:r>
              <a:rPr lang="en-US" sz="1800" b="0" i="0" u="none" strike="noStrike" baseline="0" dirty="0">
                <a:latin typeface="TimesNewRomanPSMT"/>
              </a:rPr>
              <a:t>Efficient data sharing: Blockchain-based systems can streamline the data sharing process, as they enable automated and secure data exchange among multiple parties in real-time, eliminating the need for intermediaries.</a:t>
            </a:r>
          </a:p>
          <a:p>
            <a:pPr algn="just"/>
            <a:r>
              <a:rPr lang="en-US" sz="1800" b="0" i="0" u="none" strike="noStrike" baseline="0" dirty="0">
                <a:latin typeface="TimesNewRomanPSMT"/>
              </a:rPr>
              <a:t>Improved data ownership: Blockchain technology can enable users to have greater control over their data and how it is shared, allowing them to monetize their data or selectively share it with trusted parties.</a:t>
            </a:r>
            <a:endParaRPr lang="en-IN" dirty="0"/>
          </a:p>
        </p:txBody>
      </p:sp>
    </p:spTree>
    <p:extLst>
      <p:ext uri="{BB962C8B-B14F-4D97-AF65-F5344CB8AC3E}">
        <p14:creationId xmlns:p14="http://schemas.microsoft.com/office/powerpoint/2010/main" val="963129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5029200"/>
            <a:ext cx="10515600" cy="1325563"/>
          </a:xfrm>
        </p:spPr>
        <p:txBody>
          <a:bodyPr/>
          <a:lstStyle/>
          <a:p>
            <a:r>
              <a:rPr lang="en-US" sz="8000" u="sng" dirty="0">
                <a:latin typeface="Calibri" panose="020F0502020204030204" pitchFamily="34" charset="0"/>
                <a:cs typeface="Calibri" panose="020F050202020403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3" name="Title 2"/>
          <p:cNvSpPr>
            <a:spLocks noGrp="1"/>
          </p:cNvSpPr>
          <p:nvPr>
            <p:ph type="title"/>
          </p:nvPr>
        </p:nvSpPr>
        <p:spPr/>
        <p:txBody>
          <a:bodyPr/>
          <a:lstStyle/>
          <a:p>
            <a:r>
              <a:rPr lang="en-US" sz="4000" u="sng" cap="none" dirty="0">
                <a:solidFill>
                  <a:srgbClr val="FF6600"/>
                </a:solidFill>
              </a:rPr>
              <a:t>Project Name</a:t>
            </a:r>
            <a:endParaRPr lang="en-US" u="sng" dirty="0"/>
          </a:p>
        </p:txBody>
      </p:sp>
      <p:sp>
        <p:nvSpPr>
          <p:cNvPr id="5" name="Rectangle 4"/>
          <p:cNvSpPr/>
          <p:nvPr/>
        </p:nvSpPr>
        <p:spPr>
          <a:xfrm>
            <a:off x="695400" y="1524000"/>
            <a:ext cx="10671746" cy="3170099"/>
          </a:xfrm>
          <a:prstGeom prst="rect">
            <a:avLst/>
          </a:prstGeom>
        </p:spPr>
        <p:txBody>
          <a:bodyPr wrap="square">
            <a:spAutoFit/>
          </a:bodyPr>
          <a:lstStyle/>
          <a:p>
            <a:r>
              <a:rPr lang="en-US" sz="2000" b="1" u="sng" dirty="0">
                <a:latin typeface="Times New Roman" panose="02020603050405020304" pitchFamily="18" charset="0"/>
                <a:ea typeface="Calibri" panose="020F0502020204030204" pitchFamily="34" charset="0"/>
              </a:rPr>
              <a:t>Group No</a:t>
            </a:r>
            <a:r>
              <a:rPr lang="en-US" sz="2000" b="1" dirty="0">
                <a:latin typeface="Times New Roman" panose="02020603050405020304" pitchFamily="18" charset="0"/>
                <a:ea typeface="Calibri" panose="020F0502020204030204" pitchFamily="34" charset="0"/>
              </a:rPr>
              <a:t>       :  E3</a:t>
            </a:r>
          </a:p>
          <a:p>
            <a:endParaRPr lang="en-US" sz="2000" b="1" dirty="0">
              <a:latin typeface="Times New Roman" panose="02020603050405020304" pitchFamily="18" charset="0"/>
              <a:ea typeface="Calibri" panose="020F0502020204030204" pitchFamily="34" charset="0"/>
            </a:endParaRPr>
          </a:p>
          <a:p>
            <a:r>
              <a:rPr lang="en-US" sz="2000" b="1" u="sng" dirty="0">
                <a:latin typeface="Times New Roman" panose="02020603050405020304" pitchFamily="18" charset="0"/>
              </a:rPr>
              <a:t>Group Name</a:t>
            </a:r>
            <a:r>
              <a:rPr lang="en-US" sz="2000" b="1" dirty="0">
                <a:latin typeface="Times New Roman" panose="02020603050405020304" pitchFamily="18" charset="0"/>
              </a:rPr>
              <a:t>  : FOREST</a:t>
            </a:r>
          </a:p>
          <a:p>
            <a:endParaRPr lang="en-US" sz="2000" b="1" dirty="0">
              <a:latin typeface="Times New Roman" panose="02020603050405020304" pitchFamily="18" charset="0"/>
            </a:endParaRPr>
          </a:p>
          <a:p>
            <a:r>
              <a:rPr lang="en-US" sz="2000" b="1" u="sng" dirty="0">
                <a:latin typeface="Times New Roman" panose="02020603050405020304" pitchFamily="18" charset="0"/>
              </a:rPr>
              <a:t>Group Members</a:t>
            </a:r>
            <a:r>
              <a:rPr lang="en-US" sz="2000" b="1" dirty="0">
                <a:latin typeface="Times New Roman" panose="02020603050405020304" pitchFamily="18" charset="0"/>
              </a:rPr>
              <a:t>:</a:t>
            </a:r>
          </a:p>
          <a:p>
            <a:endParaRPr lang="en-US" sz="2000" b="1" dirty="0">
              <a:latin typeface="Times New Roman" panose="02020603050405020304" pitchFamily="18" charset="0"/>
            </a:endParaRPr>
          </a:p>
          <a:p>
            <a:pPr marL="342900" indent="-342900">
              <a:buFont typeface="+mj-lt"/>
              <a:buAutoNum type="arabicPeriod"/>
            </a:pPr>
            <a:r>
              <a:rPr lang="en-US" sz="2000" b="1" dirty="0">
                <a:latin typeface="Times New Roman" panose="02020603050405020304" pitchFamily="18" charset="0"/>
              </a:rPr>
              <a:t> SHIVAM SHARMA      &lt; R19CS304 &gt;    &lt; Roll: Project Leader &gt;</a:t>
            </a:r>
          </a:p>
          <a:p>
            <a:pPr marL="342900" indent="-342900">
              <a:buFont typeface="+mj-lt"/>
              <a:buAutoNum type="arabicPeriod"/>
            </a:pPr>
            <a:r>
              <a:rPr lang="en-US" sz="2000" b="1" dirty="0">
                <a:latin typeface="Times New Roman" panose="02020603050405020304" pitchFamily="18" charset="0"/>
              </a:rPr>
              <a:t> SHIVANI YADAV         &lt; R19CS306 &gt;    &lt; Roll: Documenter Lead &gt;</a:t>
            </a:r>
          </a:p>
          <a:p>
            <a:pPr marL="342900" indent="-342900">
              <a:buFont typeface="+mj-lt"/>
              <a:buAutoNum type="arabicPeriod"/>
            </a:pPr>
            <a:r>
              <a:rPr lang="en-US" sz="2000" b="1" dirty="0">
                <a:latin typeface="Times New Roman" panose="02020603050405020304" pitchFamily="18" charset="0"/>
              </a:rPr>
              <a:t> SOMRIT BASNET       &lt; R19CS313 &gt;    &lt; Roll: Developer &gt;</a:t>
            </a:r>
          </a:p>
          <a:p>
            <a:pPr marL="342900" indent="-342900">
              <a:buFont typeface="+mj-lt"/>
              <a:buAutoNum type="arabicPeriod"/>
            </a:pPr>
            <a:r>
              <a:rPr lang="en-US" sz="2000" b="1" dirty="0">
                <a:latin typeface="Times New Roman" panose="02020603050405020304" pitchFamily="18" charset="0"/>
              </a:rPr>
              <a:t> SK MD SAHIL              &lt; R19CS461 &gt;    &lt; Roll: Developer Lead &gt;</a:t>
            </a:r>
          </a:p>
        </p:txBody>
      </p:sp>
      <p:sp>
        <p:nvSpPr>
          <p:cNvPr id="6" name="Rectangle 5"/>
          <p:cNvSpPr/>
          <p:nvPr/>
        </p:nvSpPr>
        <p:spPr>
          <a:xfrm>
            <a:off x="685800" y="4724400"/>
            <a:ext cx="10887000" cy="1015663"/>
          </a:xfrm>
          <a:prstGeom prst="rect">
            <a:avLst/>
          </a:prstGeom>
        </p:spPr>
        <p:txBody>
          <a:bodyPr wrap="square">
            <a:spAutoFit/>
          </a:bodyPr>
          <a:lstStyle/>
          <a:p>
            <a:endParaRPr lang="en-US" altLang="en-US" sz="2000" b="1" u="sng" dirty="0">
              <a:latin typeface="Calibri" panose="020F0502020204030204" pitchFamily="34" charset="0"/>
              <a:cs typeface="Times New Roman" panose="02020603050405020304" pitchFamily="18" charset="0"/>
            </a:endParaRPr>
          </a:p>
          <a:p>
            <a:r>
              <a:rPr lang="en-US" altLang="en-US" sz="2000" b="1" u="sng" dirty="0">
                <a:latin typeface="Calibri" panose="020F0502020204030204" pitchFamily="34" charset="0"/>
                <a:cs typeface="Times New Roman" panose="02020603050405020304" pitchFamily="18" charset="0"/>
              </a:rPr>
              <a:t>Name of the Guide</a:t>
            </a:r>
            <a:r>
              <a:rPr lang="en-US" altLang="en-US" sz="2000" b="1" dirty="0">
                <a:latin typeface="Calibri" panose="020F0502020204030204" pitchFamily="34" charset="0"/>
                <a:cs typeface="Times New Roman" panose="02020603050405020304" pitchFamily="18" charset="0"/>
              </a:rPr>
              <a:t>  : Dr. </a:t>
            </a:r>
            <a:r>
              <a:rPr lang="en-US" altLang="en-US" sz="2000" b="1" dirty="0" err="1">
                <a:latin typeface="Calibri" panose="020F0502020204030204" pitchFamily="34" charset="0"/>
                <a:cs typeface="Times New Roman" panose="02020603050405020304" pitchFamily="18" charset="0"/>
              </a:rPr>
              <a:t>Argha</a:t>
            </a:r>
            <a:r>
              <a:rPr lang="en-US" altLang="en-US" sz="2000" b="1" dirty="0">
                <a:latin typeface="Calibri" panose="020F0502020204030204" pitchFamily="34" charset="0"/>
                <a:cs typeface="Times New Roman" panose="02020603050405020304" pitchFamily="18" charset="0"/>
              </a:rPr>
              <a:t> Sarkar</a:t>
            </a:r>
          </a:p>
          <a:p>
            <a:r>
              <a:rPr lang="en-US" altLang="en-US" sz="2000" b="1" u="sng" dirty="0">
                <a:latin typeface="Calibri" panose="020F0502020204030204" pitchFamily="34" charset="0"/>
                <a:cs typeface="Times New Roman" panose="02020603050405020304" pitchFamily="18" charset="0"/>
              </a:rPr>
              <a:t>Designation </a:t>
            </a:r>
            <a:r>
              <a:rPr lang="en-US" altLang="en-US" sz="2000" b="1" dirty="0">
                <a:latin typeface="Calibri" panose="020F0502020204030204" pitchFamily="34" charset="0"/>
                <a:cs typeface="Times New Roman" panose="02020603050405020304" pitchFamily="18" charset="0"/>
              </a:rPr>
              <a:t>              :</a:t>
            </a:r>
            <a:r>
              <a:rPr lang="en-US" sz="1800" b="1" dirty="0">
                <a:solidFill>
                  <a:srgbClr val="00000A"/>
                </a:solidFill>
                <a:effectLst/>
                <a:latin typeface="Times New Roman" panose="02020603050405020304" pitchFamily="18" charset="0"/>
                <a:ea typeface="Calibri" panose="020F0502020204030204" pitchFamily="34" charset="0"/>
              </a:rPr>
              <a:t> </a:t>
            </a:r>
            <a:r>
              <a:rPr lang="en-US" sz="2000" b="1" dirty="0">
                <a:solidFill>
                  <a:srgbClr val="00000A"/>
                </a:solidFill>
                <a:effectLst/>
                <a:latin typeface="Calibri" panose="020F0502020204030204" pitchFamily="34" charset="0"/>
                <a:ea typeface="Calibri" panose="020F0502020204030204" pitchFamily="34" charset="0"/>
                <a:cs typeface="Calibri" panose="020F0502020204030204" pitchFamily="34" charset="0"/>
              </a:rPr>
              <a:t>Associate Professor </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6000" u="sng" dirty="0"/>
              <a:t>SAEFE  </a:t>
            </a:r>
            <a:br>
              <a:rPr lang="en-US" sz="8000" u="sng" dirty="0">
                <a:latin typeface="Perpetua Titling MT" pitchFamily="18" charset="0"/>
              </a:rPr>
            </a:br>
            <a:r>
              <a:rPr lang="en-US" sz="4000" u="sng" dirty="0"/>
              <a:t>(Secure And Efficient File Exchange)</a:t>
            </a:r>
            <a:br>
              <a:rPr lang="en-US" sz="4000" u="sng" dirty="0"/>
            </a:br>
            <a:r>
              <a:rPr lang="en-US" sz="5400" u="sng" dirty="0"/>
              <a:t>Platform</a:t>
            </a:r>
            <a:endParaRPr lang="en-US" sz="5400" dirty="0"/>
          </a:p>
        </p:txBody>
      </p:sp>
      <p:sp>
        <p:nvSpPr>
          <p:cNvPr id="3" name="Text Placeholder 2"/>
          <p:cNvSpPr>
            <a:spLocks noGrp="1"/>
          </p:cNvSpPr>
          <p:nvPr>
            <p:ph type="body" sz="quarter" idx="11"/>
          </p:nvPr>
        </p:nvSpPr>
        <p:spPr>
          <a:xfrm>
            <a:off x="2971800" y="4953000"/>
            <a:ext cx="8534400" cy="533399"/>
          </a:xfrm>
        </p:spPr>
        <p:txBody>
          <a:bodyPr/>
          <a:lstStyle/>
          <a:p>
            <a:pPr algn="ctr"/>
            <a:r>
              <a:rPr lang="en-US" sz="3200" b="1" u="sng" dirty="0">
                <a:solidFill>
                  <a:srgbClr val="FF6600"/>
                </a:solidFill>
              </a:rPr>
              <a:t>FINAL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7"/>
          </p:nvPr>
        </p:nvSpPr>
        <p:spPr>
          <a:xfrm>
            <a:off x="685800" y="1600200"/>
            <a:ext cx="8610600" cy="4471760"/>
          </a:xfrm>
        </p:spPr>
        <p:txBody>
          <a:bodyPr/>
          <a:lstStyle/>
          <a:p>
            <a:pPr lvl="0">
              <a:buFont typeface="Wingdings" panose="05000000000000000000" pitchFamily="2" charset="2"/>
              <a:buChar char="v"/>
            </a:pPr>
            <a:r>
              <a:rPr lang="en-US" dirty="0">
                <a:solidFill>
                  <a:schemeClr val="tx1"/>
                </a:solidFill>
              </a:rPr>
              <a:t>Introduction</a:t>
            </a:r>
          </a:p>
          <a:p>
            <a:pPr lvl="0">
              <a:buFont typeface="Wingdings" panose="05000000000000000000" pitchFamily="2" charset="2"/>
              <a:buChar char="v"/>
            </a:pPr>
            <a:r>
              <a:rPr lang="en-US" dirty="0">
                <a:solidFill>
                  <a:schemeClr val="tx1"/>
                </a:solidFill>
              </a:rPr>
              <a:t>Objective</a:t>
            </a:r>
          </a:p>
          <a:p>
            <a:pPr lvl="0">
              <a:buFont typeface="Wingdings" panose="05000000000000000000" pitchFamily="2" charset="2"/>
              <a:buChar char="v"/>
            </a:pPr>
            <a:r>
              <a:rPr lang="en-US" dirty="0">
                <a:solidFill>
                  <a:schemeClr val="tx1"/>
                </a:solidFill>
              </a:rPr>
              <a:t>Description of Technology used</a:t>
            </a:r>
          </a:p>
          <a:p>
            <a:pPr lvl="0">
              <a:buFont typeface="Wingdings" panose="05000000000000000000" pitchFamily="2" charset="2"/>
              <a:buChar char="v"/>
            </a:pPr>
            <a:r>
              <a:rPr lang="en-US" dirty="0">
                <a:solidFill>
                  <a:schemeClr val="tx1"/>
                </a:solidFill>
              </a:rPr>
              <a:t>Methodology</a:t>
            </a:r>
          </a:p>
          <a:p>
            <a:pPr lvl="0">
              <a:buFont typeface="Wingdings" panose="05000000000000000000" pitchFamily="2" charset="2"/>
              <a:buChar char="v"/>
            </a:pPr>
            <a:r>
              <a:rPr lang="en-US" dirty="0">
                <a:solidFill>
                  <a:schemeClr val="tx1"/>
                </a:solidFill>
              </a:rPr>
              <a:t>Application</a:t>
            </a:r>
          </a:p>
          <a:p>
            <a:pPr lvl="0">
              <a:buFont typeface="Wingdings" panose="05000000000000000000" pitchFamily="2" charset="2"/>
              <a:buChar char="v"/>
            </a:pPr>
            <a:r>
              <a:rPr lang="en-US" dirty="0">
                <a:solidFill>
                  <a:schemeClr val="tx1"/>
                </a:solidFill>
              </a:rPr>
              <a:t>Limitation</a:t>
            </a:r>
          </a:p>
          <a:p>
            <a:pPr lvl="0">
              <a:buFont typeface="Wingdings" panose="05000000000000000000" pitchFamily="2" charset="2"/>
              <a:buChar char="v"/>
            </a:pPr>
            <a:r>
              <a:rPr lang="en-US" dirty="0">
                <a:solidFill>
                  <a:schemeClr val="tx1"/>
                </a:solidFill>
              </a:rPr>
              <a:t>Conclusion</a:t>
            </a:r>
          </a:p>
          <a:p>
            <a:pPr>
              <a:lnSpc>
                <a:spcPct val="100000"/>
              </a:lnSpc>
              <a:spcAft>
                <a:spcPts val="0"/>
              </a:spcAft>
            </a:pPr>
            <a:endParaRPr lang="en-US" sz="1800" dirty="0"/>
          </a:p>
        </p:txBody>
      </p:sp>
      <p:sp>
        <p:nvSpPr>
          <p:cNvPr id="6" name="Title 5"/>
          <p:cNvSpPr>
            <a:spLocks noGrp="1"/>
          </p:cNvSpPr>
          <p:nvPr>
            <p:ph type="title"/>
          </p:nvPr>
        </p:nvSpPr>
        <p:spPr/>
        <p:txBody>
          <a:bodyPr/>
          <a:lstStyle/>
          <a:p>
            <a:r>
              <a:rPr lang="en-US" sz="4000" u="sng" cap="none" dirty="0">
                <a:solidFill>
                  <a:srgbClr val="FF6600"/>
                </a:solidFill>
              </a:rPr>
              <a:t>Contents</a:t>
            </a:r>
            <a:endParaRPr lang="en-US" u="sng" dirty="0"/>
          </a:p>
        </p:txBody>
      </p:sp>
      <p:sp>
        <p:nvSpPr>
          <p:cNvPr id="5" name="Slide Number Placeholder 4"/>
          <p:cNvSpPr>
            <a:spLocks noGrp="1"/>
          </p:cNvSpPr>
          <p:nvPr>
            <p:ph type="sldNum" sz="quarter" idx="14"/>
          </p:nvPr>
        </p:nvSpPr>
        <p:spPr/>
        <p:txBody>
          <a:bodyPr/>
          <a:lstStyle/>
          <a:p>
            <a:fld id="{45A3C14A-F937-4231-B6F1-40B429FAFB2F}" type="slidenum">
              <a:rPr lang="en-NZ" smtClean="0"/>
              <a:pPr/>
              <a:t>4</a:t>
            </a:fld>
            <a:endParaRPr lang="en-NZ"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F20A7A-60C0-1528-FDE0-728955415AD5}"/>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itle 2">
            <a:extLst>
              <a:ext uri="{FF2B5EF4-FFF2-40B4-BE49-F238E27FC236}">
                <a16:creationId xmlns:a16="http://schemas.microsoft.com/office/drawing/2014/main" id="{A1C49612-296A-108F-5459-AAD9F242A2ED}"/>
              </a:ext>
            </a:extLst>
          </p:cNvPr>
          <p:cNvSpPr>
            <a:spLocks noGrp="1"/>
          </p:cNvSpPr>
          <p:nvPr>
            <p:ph type="title"/>
          </p:nvPr>
        </p:nvSpPr>
        <p:spPr/>
        <p:txBody>
          <a:bodyPr/>
          <a:lstStyle/>
          <a:p>
            <a:r>
              <a:rPr lang="en-US" u="sng" dirty="0">
                <a:solidFill>
                  <a:srgbClr val="FF6600"/>
                </a:solidFill>
              </a:rPr>
              <a:t>INTRODUCTION</a:t>
            </a:r>
            <a:br>
              <a:rPr lang="en-US" sz="2800" dirty="0"/>
            </a:br>
            <a:endParaRPr lang="en-IN" dirty="0"/>
          </a:p>
        </p:txBody>
      </p:sp>
      <p:sp>
        <p:nvSpPr>
          <p:cNvPr id="4" name="Text Placeholder 3">
            <a:extLst>
              <a:ext uri="{FF2B5EF4-FFF2-40B4-BE49-F238E27FC236}">
                <a16:creationId xmlns:a16="http://schemas.microsoft.com/office/drawing/2014/main" id="{92E06E80-FB78-FB8F-1537-F936E0086542}"/>
              </a:ext>
            </a:extLst>
          </p:cNvPr>
          <p:cNvSpPr>
            <a:spLocks noGrp="1"/>
          </p:cNvSpPr>
          <p:nvPr>
            <p:ph type="body" sz="quarter" idx="17"/>
          </p:nvPr>
        </p:nvSpPr>
        <p:spPr>
          <a:xfrm>
            <a:off x="685800" y="1371600"/>
            <a:ext cx="10801201" cy="4472880"/>
          </a:xfrm>
        </p:spPr>
        <p:txBody>
          <a:bodyPr/>
          <a:lstStyle/>
          <a:p>
            <a:pPr marL="0" indent="0" algn="just">
              <a:buNone/>
            </a:pPr>
            <a:r>
              <a:rPr lang="en-US" sz="1800" dirty="0">
                <a:latin typeface="TimesNewRomanPSMT"/>
                <a:cs typeface="Times New Roman" panose="02020603050405020304" pitchFamily="18" charset="0"/>
              </a:rPr>
              <a:t>The amount of data in this world has been increasing exponentially by the. years. According to a study the amount of data in the year 2020 was 59 zettabytes the which is expected to grow up to 175 zettabytes by the year 2075. Working with such large amount data has always been a tedious task specially transferring data from to another. Data sharing is an important aspect of data handling. Every day, millions of bytes of date is shared. Data Sharing although it might seem like a simple task but is a very sensitive task.</a:t>
            </a:r>
          </a:p>
          <a:p>
            <a:pPr marL="0" indent="0" algn="just">
              <a:buNone/>
            </a:pPr>
            <a:r>
              <a:rPr lang="en-US" sz="1800" b="0" i="0" u="none" strike="noStrike" baseline="0" dirty="0">
                <a:latin typeface="TimesNewRomanPSMT"/>
              </a:rPr>
              <a:t>Data sharing basically means transferring data from one person to another. To facilitate this a sender needs to access a platform or network which would allow him to make a connection with the receiver. It is a very simple mechanism, but it is extremely important that we make use of correct protocols and mechanisms to ensure that the data’s integrity, security, and reliability is maintained.</a:t>
            </a:r>
          </a:p>
          <a:p>
            <a:pPr marL="0" indent="0" algn="just">
              <a:buNone/>
            </a:pPr>
            <a:r>
              <a:rPr lang="en-US" sz="1800" dirty="0">
                <a:latin typeface="TimesNewRomanPSMT"/>
                <a:cs typeface="Times New Roman" panose="02020603050405020304" pitchFamily="18" charset="0"/>
              </a:rPr>
              <a:t>Currently data sharing among peers is possible only with the help of trusted third-party applications. This method of using third party applications involves several disadvantages such as the lack of decentralized network, proper encryptions, and lack of trustworthiness. Third party applications also lack transparency which gives those apps the monopoly to access the data and even tamper with it. All these issues scare the consumer and does not give them confidence to share their confidential data through these apps.</a:t>
            </a:r>
            <a:endParaRPr lang="en-IN" sz="1800" dirty="0">
              <a:latin typeface="TimesNewRomanPSMT"/>
              <a:cs typeface="Times New Roman" panose="02020603050405020304" pitchFamily="18" charset="0"/>
            </a:endParaRPr>
          </a:p>
        </p:txBody>
      </p:sp>
    </p:spTree>
    <p:extLst>
      <p:ext uri="{BB962C8B-B14F-4D97-AF65-F5344CB8AC3E}">
        <p14:creationId xmlns:p14="http://schemas.microsoft.com/office/powerpoint/2010/main" val="145239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AB3CB6-4106-000E-476F-DB109FD0A681}"/>
              </a:ext>
            </a:extLst>
          </p:cNvPr>
          <p:cNvSpPr>
            <a:spLocks noGrp="1"/>
          </p:cNvSpPr>
          <p:nvPr>
            <p:ph type="sldNum" sz="quarter" idx="14"/>
          </p:nvPr>
        </p:nvSpPr>
        <p:spPr/>
        <p:txBody>
          <a:bodyPr/>
          <a:lstStyle/>
          <a:p>
            <a:fld id="{45A3C14A-F937-4231-B6F1-40B429FAFB2F}" type="slidenum">
              <a:rPr lang="en-NZ" smtClean="0"/>
              <a:pPr/>
              <a:t>6</a:t>
            </a:fld>
            <a:endParaRPr lang="en-NZ" dirty="0"/>
          </a:p>
        </p:txBody>
      </p:sp>
      <p:sp>
        <p:nvSpPr>
          <p:cNvPr id="3" name="Title 2">
            <a:extLst>
              <a:ext uri="{FF2B5EF4-FFF2-40B4-BE49-F238E27FC236}">
                <a16:creationId xmlns:a16="http://schemas.microsoft.com/office/drawing/2014/main" id="{56088409-D6F4-3099-767C-133238C12373}"/>
              </a:ext>
            </a:extLst>
          </p:cNvPr>
          <p:cNvSpPr>
            <a:spLocks noGrp="1"/>
          </p:cNvSpPr>
          <p:nvPr>
            <p:ph type="title"/>
          </p:nvPr>
        </p:nvSpPr>
        <p:spPr/>
        <p:txBody>
          <a:bodyPr/>
          <a:lstStyle/>
          <a:p>
            <a:r>
              <a:rPr lang="en-US" u="sng" dirty="0" err="1">
                <a:solidFill>
                  <a:srgbClr val="FF6600"/>
                </a:solidFill>
              </a:rPr>
              <a:t>oBJECTIVE</a:t>
            </a:r>
            <a:br>
              <a:rPr lang="en-US" sz="2800" dirty="0"/>
            </a:br>
            <a:endParaRPr lang="en-IN" dirty="0"/>
          </a:p>
        </p:txBody>
      </p:sp>
      <p:sp>
        <p:nvSpPr>
          <p:cNvPr id="4" name="Text Placeholder 3">
            <a:extLst>
              <a:ext uri="{FF2B5EF4-FFF2-40B4-BE49-F238E27FC236}">
                <a16:creationId xmlns:a16="http://schemas.microsoft.com/office/drawing/2014/main" id="{1602FAD4-79BC-531F-0013-C9D365D15BC3}"/>
              </a:ext>
            </a:extLst>
          </p:cNvPr>
          <p:cNvSpPr>
            <a:spLocks noGrp="1"/>
          </p:cNvSpPr>
          <p:nvPr>
            <p:ph type="body" sz="quarter" idx="17"/>
          </p:nvPr>
        </p:nvSpPr>
        <p:spPr>
          <a:xfrm>
            <a:off x="685801" y="1219200"/>
            <a:ext cx="10744200" cy="4625280"/>
          </a:xfrm>
        </p:spPr>
        <p:txBody>
          <a:bodyPr/>
          <a:lstStyle/>
          <a:p>
            <a:pPr marL="0" indent="0" algn="just">
              <a:buNone/>
            </a:pPr>
            <a:r>
              <a:rPr lang="en-US" sz="1800" b="0" i="0" u="none" strike="noStrike" baseline="0" dirty="0">
                <a:latin typeface="TimesNewRomanPSMT"/>
              </a:rPr>
              <a:t>There is a growing need for secure and efficient data transfer platforms to ensure that data is transmitted safely between parties. Existing data transfer platforms often lack security features, leading to data breaches and compromising sensitive information. Additionally, there are issues of data tampering, loss, and redundancy. These issues can lead to a lack of trust between parties and can impact the overall reliability of the data </a:t>
            </a:r>
            <a:r>
              <a:rPr lang="en-IN" sz="1800" b="0" i="0" u="none" strike="noStrike" baseline="0" dirty="0">
                <a:latin typeface="TimesNewRomanPSMT"/>
              </a:rPr>
              <a:t>transfer system.</a:t>
            </a:r>
          </a:p>
          <a:p>
            <a:pPr marL="0" indent="0" algn="just">
              <a:buNone/>
            </a:pPr>
            <a:r>
              <a:rPr lang="en-US" sz="1800" b="0" i="0" u="none" strike="noStrike" baseline="0" dirty="0">
                <a:latin typeface="TimesNewRomanPSMT"/>
              </a:rPr>
              <a:t>Blockchain technology has shown great potential in addressing these issues, as it provides a secure and immutable way of storing and transmitting data. However, there are still challenges that need to be addressed when implementing blockchain-based data transfer platforms, such as scalability, interoperability, and user-friendliness.</a:t>
            </a:r>
            <a:endParaRPr lang="en-US" sz="1800" dirty="0">
              <a:latin typeface="TimesNewRomanPSMT"/>
            </a:endParaRPr>
          </a:p>
          <a:p>
            <a:pPr marL="0" indent="0" algn="just">
              <a:buNone/>
            </a:pPr>
            <a:r>
              <a:rPr lang="en-US" sz="1800" b="0" i="0" u="none" strike="noStrike" baseline="0" dirty="0">
                <a:latin typeface="TimesNewRomanPSMT"/>
              </a:rPr>
              <a:t>The main objective of the project is to create a web application named “SAEFE” which will allow users to connect to the blockchain which will be a shared network that will connect the sender and receiver. After connecting to the blockchain the web application should allow users to either upload data or download data based on the user’s demand. The web application should allow its users to securely transfer data from one point to another and avoid any kind of tampering that can affect data’s reliability, security and integrity. The web application must provide a smooth experience to its user and give them a hassle free experience to transfer files.</a:t>
            </a: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46984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4BA367-E2F3-7E06-9422-5846697B2374}"/>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3" name="Title 2">
            <a:extLst>
              <a:ext uri="{FF2B5EF4-FFF2-40B4-BE49-F238E27FC236}">
                <a16:creationId xmlns:a16="http://schemas.microsoft.com/office/drawing/2014/main" id="{C861520F-E698-3FFF-4DEB-7735C5C1BD8C}"/>
              </a:ext>
            </a:extLst>
          </p:cNvPr>
          <p:cNvSpPr>
            <a:spLocks noGrp="1"/>
          </p:cNvSpPr>
          <p:nvPr>
            <p:ph type="title"/>
          </p:nvPr>
        </p:nvSpPr>
        <p:spPr>
          <a:xfrm>
            <a:off x="695400" y="395786"/>
            <a:ext cx="9363000" cy="838202"/>
          </a:xfrm>
        </p:spPr>
        <p:txBody>
          <a:bodyPr/>
          <a:lstStyle/>
          <a:p>
            <a:r>
              <a:rPr lang="en-US" u="sng" dirty="0">
                <a:solidFill>
                  <a:srgbClr val="FF6600"/>
                </a:solidFill>
              </a:rPr>
              <a:t>Description of Technology Used</a:t>
            </a:r>
            <a:br>
              <a:rPr lang="en-US" sz="2800" dirty="0"/>
            </a:br>
            <a:endParaRPr lang="en-IN" dirty="0"/>
          </a:p>
        </p:txBody>
      </p:sp>
      <p:sp>
        <p:nvSpPr>
          <p:cNvPr id="4" name="Text Placeholder 3">
            <a:extLst>
              <a:ext uri="{FF2B5EF4-FFF2-40B4-BE49-F238E27FC236}">
                <a16:creationId xmlns:a16="http://schemas.microsoft.com/office/drawing/2014/main" id="{41FAC90E-6E67-9328-5BE4-F65E8F4D508D}"/>
              </a:ext>
            </a:extLst>
          </p:cNvPr>
          <p:cNvSpPr>
            <a:spLocks noGrp="1"/>
          </p:cNvSpPr>
          <p:nvPr>
            <p:ph type="body" sz="quarter" idx="17"/>
          </p:nvPr>
        </p:nvSpPr>
        <p:spPr>
          <a:xfrm>
            <a:off x="685800" y="1295400"/>
            <a:ext cx="10801201" cy="4549080"/>
          </a:xfrm>
        </p:spPr>
        <p:txBody>
          <a:bodyPr/>
          <a:lstStyle/>
          <a:p>
            <a:pPr marL="0" indent="0" algn="just">
              <a:buNone/>
            </a:pPr>
            <a:r>
              <a:rPr lang="en-IN" sz="1800" b="1" i="0" u="none" strike="noStrike" baseline="0" dirty="0">
                <a:latin typeface="TimesNewRomanPSMT"/>
              </a:rPr>
              <a:t>Blockchain:</a:t>
            </a:r>
          </a:p>
          <a:p>
            <a:pPr marL="0" indent="0" algn="just">
              <a:buNone/>
            </a:pPr>
            <a:r>
              <a:rPr lang="en-US" sz="1800" b="0" i="0" u="none" strike="noStrike" baseline="0" dirty="0">
                <a:latin typeface="TimesNewRomanPSMT"/>
              </a:rPr>
              <a:t>Blockchain is a decentralized, distributed ledger technology that records and verifies transactions in a secure, transparent, and tamper-proof manner. It operates on a peer-to-peer</a:t>
            </a:r>
            <a:r>
              <a:rPr lang="en-US" sz="1800" dirty="0">
                <a:latin typeface="TimesNewRomanPSMT"/>
              </a:rPr>
              <a:t> </a:t>
            </a:r>
            <a:r>
              <a:rPr lang="en-US" sz="1800" b="0" i="0" u="none" strike="noStrike" baseline="0" dirty="0">
                <a:latin typeface="TimesNewRomanPSMT"/>
              </a:rPr>
              <a:t>network of computers, where each computer maintains a copy of the ledger, ensuring that there is no central point of control. One of the key features of blockchain is its security. Each block in the chain is linked to the previous block using cryptographic algorithms, making it difficult to alter the contents of the ledger without the consensus of the network. This makes blockchain an ideal solution for applications that require secure and tamper-proof record-keeping, such as financial transactions, supply chain management, and voting systems.</a:t>
            </a:r>
          </a:p>
          <a:p>
            <a:pPr marL="0" indent="0" algn="just">
              <a:buNone/>
            </a:pPr>
            <a:r>
              <a:rPr lang="en-IN" sz="1800" b="1" i="0" u="none" strike="noStrike" baseline="0" dirty="0">
                <a:latin typeface="TimesNewRomanPSMT"/>
              </a:rPr>
              <a:t>Inter Planetary File System (IPFS):</a:t>
            </a:r>
          </a:p>
          <a:p>
            <a:pPr marL="0" indent="0" algn="just">
              <a:buNone/>
            </a:pPr>
            <a:r>
              <a:rPr lang="en-US" sz="1800" b="0" i="0" u="none" strike="noStrike" baseline="0" dirty="0">
                <a:latin typeface="TimesNewRomanPSMT"/>
              </a:rPr>
              <a:t>IPFS, or Inter Planetary File System, is a distributed peer-to-peer protocol designed to create a global, decentralized file system that is faster, more secure, and more reliable </a:t>
            </a:r>
            <a:r>
              <a:rPr lang="en-IN" sz="1800" b="0" i="0" u="none" strike="noStrike" baseline="0" dirty="0">
                <a:latin typeface="TimesNewRomanPSMT"/>
              </a:rPr>
              <a:t>than traditional HTTP-based protocols.</a:t>
            </a:r>
            <a:r>
              <a:rPr lang="en-US" sz="1800" b="0" i="0" u="none" strike="noStrike" baseline="0" dirty="0">
                <a:latin typeface="TimesNewRomanPSMT"/>
              </a:rPr>
              <a:t> One of the key benefits of IPFS is its ability to reduce duplication of content. When a file is added to IPFS, it is broken up into chunks and hashed using a cryptographic algorithm. Each chunk is then given a unique content-based address that can be used to retrieve the chunk from any node on the network that has a copy of it. This means that if multiple users add the same file to IPFS, only one copy of the file is stored on the network, reducing redundancy, and improving efficiency.</a:t>
            </a:r>
            <a:endParaRPr lang="en-IN" dirty="0">
              <a:solidFill>
                <a:schemeClr val="tx1"/>
              </a:solidFill>
            </a:endParaRPr>
          </a:p>
        </p:txBody>
      </p:sp>
    </p:spTree>
    <p:extLst>
      <p:ext uri="{BB962C8B-B14F-4D97-AF65-F5344CB8AC3E}">
        <p14:creationId xmlns:p14="http://schemas.microsoft.com/office/powerpoint/2010/main" val="38030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4CCC73-BFFE-44C2-BDB2-5DDFA0DD2BCC}"/>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
        <p:nvSpPr>
          <p:cNvPr id="3" name="Title 2">
            <a:extLst>
              <a:ext uri="{FF2B5EF4-FFF2-40B4-BE49-F238E27FC236}">
                <a16:creationId xmlns:a16="http://schemas.microsoft.com/office/drawing/2014/main" id="{B9F5A7B4-733C-E10F-A079-59314C5EF0C5}"/>
              </a:ext>
            </a:extLst>
          </p:cNvPr>
          <p:cNvSpPr>
            <a:spLocks noGrp="1"/>
          </p:cNvSpPr>
          <p:nvPr>
            <p:ph type="title"/>
          </p:nvPr>
        </p:nvSpPr>
        <p:spPr>
          <a:xfrm flipH="1" flipV="1">
            <a:off x="-914400" y="838200"/>
            <a:ext cx="45719" cy="107134"/>
          </a:xfrm>
        </p:spPr>
        <p:txBody>
          <a:bodyPr/>
          <a:lstStyle/>
          <a:p>
            <a:r>
              <a:rPr lang="en-IN" dirty="0"/>
              <a:t>.</a:t>
            </a:r>
          </a:p>
        </p:txBody>
      </p:sp>
      <p:sp>
        <p:nvSpPr>
          <p:cNvPr id="4" name="Text Placeholder 3">
            <a:extLst>
              <a:ext uri="{FF2B5EF4-FFF2-40B4-BE49-F238E27FC236}">
                <a16:creationId xmlns:a16="http://schemas.microsoft.com/office/drawing/2014/main" id="{62608AE1-54C2-2290-3E17-31A1E3718ACD}"/>
              </a:ext>
            </a:extLst>
          </p:cNvPr>
          <p:cNvSpPr>
            <a:spLocks noGrp="1"/>
          </p:cNvSpPr>
          <p:nvPr>
            <p:ph type="body" sz="quarter" idx="17"/>
          </p:nvPr>
        </p:nvSpPr>
        <p:spPr>
          <a:xfrm>
            <a:off x="695400" y="381000"/>
            <a:ext cx="10801201" cy="5713416"/>
          </a:xfrm>
        </p:spPr>
        <p:txBody>
          <a:bodyPr/>
          <a:lstStyle/>
          <a:p>
            <a:pPr marL="0" indent="0" algn="l">
              <a:buNone/>
            </a:pPr>
            <a:r>
              <a:rPr lang="en-IN" sz="1800" b="1" i="0" u="none" strike="noStrike" baseline="0" dirty="0">
                <a:latin typeface="TimesNewRomanPSMT"/>
              </a:rPr>
              <a:t>AES Encryption:</a:t>
            </a:r>
          </a:p>
          <a:p>
            <a:pPr marL="0" indent="0" algn="just">
              <a:buNone/>
            </a:pPr>
            <a:r>
              <a:rPr lang="en-US" sz="1800" b="0" i="0" u="none" strike="noStrike" baseline="0" dirty="0">
                <a:latin typeface="TimesNewRomanPSMT"/>
              </a:rPr>
              <a:t>AES (Advanced Encryption Standard) is a widely used symmetric-key encryption algorithm used for securing sensitive data. It was first adopted by the US government as a replacement for the previous encryption standard, DES (Data Encryption Standard), and is now widely used in industries and organizations around the world.</a:t>
            </a:r>
          </a:p>
          <a:p>
            <a:pPr marL="0" indent="0" algn="just">
              <a:buNone/>
            </a:pPr>
            <a:r>
              <a:rPr lang="en-US" sz="1800" b="0" i="0" u="none" strike="noStrike" baseline="0" dirty="0">
                <a:latin typeface="TimesNewRomanPSMT"/>
              </a:rPr>
              <a:t>AES encryption involves three key steps:</a:t>
            </a:r>
          </a:p>
          <a:p>
            <a:pPr algn="l">
              <a:buFont typeface="Arial" panose="020B0604020202020204" pitchFamily="34" charset="0"/>
              <a:buChar char="•"/>
            </a:pPr>
            <a:r>
              <a:rPr lang="en-US" sz="1800" b="0" i="0" u="none" strike="noStrike" baseline="0" dirty="0">
                <a:latin typeface="TimesNewRomanPSMT"/>
              </a:rPr>
              <a:t>Key Generation: </a:t>
            </a:r>
            <a:r>
              <a:rPr lang="en-US" sz="1800" dirty="0">
                <a:latin typeface="TimesNewRomanPSMT"/>
              </a:rPr>
              <a:t>A</a:t>
            </a:r>
            <a:r>
              <a:rPr lang="en-US" sz="1800" b="0" i="0" u="none" strike="noStrike" baseline="0" dirty="0">
                <a:latin typeface="TimesNewRomanPSMT"/>
              </a:rPr>
              <a:t> random secret key is generated. This key is used to encrypt and decrypt the data.</a:t>
            </a:r>
          </a:p>
          <a:p>
            <a:pPr algn="l">
              <a:buFont typeface="Arial" panose="020B0604020202020204" pitchFamily="34" charset="0"/>
              <a:buChar char="•"/>
            </a:pPr>
            <a:r>
              <a:rPr lang="en-US" sz="1800" b="0" i="0" u="none" strike="noStrike" baseline="0" dirty="0">
                <a:latin typeface="TimesNewRomanPSMT"/>
              </a:rPr>
              <a:t>Substitution: The input data is replaced with a set of predefined substitution tables. </a:t>
            </a:r>
          </a:p>
          <a:p>
            <a:pPr algn="l">
              <a:buFont typeface="Arial" panose="020B0604020202020204" pitchFamily="34" charset="0"/>
              <a:buChar char="•"/>
            </a:pPr>
            <a:r>
              <a:rPr lang="en-US" sz="1800" b="0" i="0" u="none" strike="noStrike" baseline="0" dirty="0">
                <a:latin typeface="TimesNewRomanPSMT"/>
              </a:rPr>
              <a:t>Permutation: The output of the substitution step is rearranged using a set of permutation tables.</a:t>
            </a:r>
          </a:p>
          <a:p>
            <a:pPr marL="0" indent="0" algn="l">
              <a:buNone/>
            </a:pPr>
            <a:r>
              <a:rPr lang="en-US" sz="1800" b="1" dirty="0">
                <a:latin typeface="TimesNewRomanPSMT"/>
              </a:rPr>
              <a:t>SHA 256</a:t>
            </a:r>
          </a:p>
          <a:p>
            <a:pPr marL="0" indent="0" algn="l">
              <a:buNone/>
            </a:pPr>
            <a:r>
              <a:rPr lang="en-US" sz="1800" b="0" i="0" u="none" strike="noStrike" baseline="0" dirty="0">
                <a:latin typeface="TimesNewRomanPSMT"/>
              </a:rPr>
              <a:t>SHA-256 (Secure Hash Algorithm 256) is a cryptographic hash function that is widely used in digital security applications to generate unique fixed-size hash values from variable-size input data. SHA-256 takes an input message of any length and produces a 256-bit (32-byte) hash value. </a:t>
            </a:r>
          </a:p>
          <a:p>
            <a:pPr marL="0" indent="0" algn="l">
              <a:buNone/>
            </a:pPr>
            <a:r>
              <a:rPr lang="en-US" sz="1800" b="0" i="0" u="none" strike="noStrike" baseline="0" dirty="0">
                <a:latin typeface="TimesNewRomanPSMT"/>
              </a:rPr>
              <a:t>The output hash value is a fixed-length representation of the input message that is unique and virtually impossible to reverse-engineer. This makes SHA-256 ideal for use in digital signatures, message authentication codes, and other cryptographic applications that require data integrity and security.</a:t>
            </a:r>
          </a:p>
        </p:txBody>
      </p:sp>
    </p:spTree>
    <p:extLst>
      <p:ext uri="{BB962C8B-B14F-4D97-AF65-F5344CB8AC3E}">
        <p14:creationId xmlns:p14="http://schemas.microsoft.com/office/powerpoint/2010/main" val="794973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ECC2E7-FC6B-5CFC-9531-9E8A64839290}"/>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7539D2F5-96C6-0584-6FB5-25B1B4B47444}"/>
              </a:ext>
            </a:extLst>
          </p:cNvPr>
          <p:cNvSpPr>
            <a:spLocks noGrp="1"/>
          </p:cNvSpPr>
          <p:nvPr>
            <p:ph type="title"/>
          </p:nvPr>
        </p:nvSpPr>
        <p:spPr>
          <a:xfrm>
            <a:off x="685800" y="304800"/>
            <a:ext cx="6211927" cy="747214"/>
          </a:xfrm>
        </p:spPr>
        <p:txBody>
          <a:bodyPr/>
          <a:lstStyle/>
          <a:p>
            <a:r>
              <a:rPr lang="en-US" sz="2800" u="sng" dirty="0">
                <a:solidFill>
                  <a:srgbClr val="FF6600"/>
                </a:solidFill>
              </a:rPr>
              <a:t>Methodology</a:t>
            </a:r>
            <a:endParaRPr lang="en-IN" dirty="0"/>
          </a:p>
        </p:txBody>
      </p:sp>
      <p:sp>
        <p:nvSpPr>
          <p:cNvPr id="4" name="Text Placeholder 3">
            <a:extLst>
              <a:ext uri="{FF2B5EF4-FFF2-40B4-BE49-F238E27FC236}">
                <a16:creationId xmlns:a16="http://schemas.microsoft.com/office/drawing/2014/main" id="{7D482B8B-676F-1A1A-78F4-CA41E8D7D418}"/>
              </a:ext>
            </a:extLst>
          </p:cNvPr>
          <p:cNvSpPr>
            <a:spLocks noGrp="1"/>
          </p:cNvSpPr>
          <p:nvPr>
            <p:ph type="body" sz="quarter" idx="17"/>
          </p:nvPr>
        </p:nvSpPr>
        <p:spPr>
          <a:xfrm>
            <a:off x="762000" y="1143000"/>
            <a:ext cx="10801201" cy="4267200"/>
          </a:xfrm>
        </p:spPr>
        <p:txBody>
          <a:bodyPr/>
          <a:lstStyle/>
          <a:p>
            <a:pPr marL="0" indent="0" algn="just">
              <a:buNone/>
            </a:pPr>
            <a:r>
              <a:rPr lang="en-US" sz="1800" b="0" i="0" u="none" strike="noStrike" baseline="0" dirty="0">
                <a:latin typeface="TimesNewRomanPSMT"/>
              </a:rPr>
              <a:t>Once a file is uploaded to IPFS, IPFS then generates a hash of the data and returns it to the owner. In our proposed case, system nodes are created and their public and private key pairs are generated and stored in a smart contract. When the owner receives the hash function of the original data from IPFS, it starts searching the smart contract for verified system nodes that have the responsibility of providing decryption services to clients. Only the data sharing platform is equipped with the ability to provide users with the requested services provided by the owner. When the owner receives the hash function, it starts dividing it into "k" shares. After these shares are created, the owner then generates "n" numbers of random keys to use for encryption. After encrypting all these shares with the appropriate keys, they are then stored on the blockchain and supplemented with other important information such as authorized recipients of the files and much more. Data security is provided by cryptographic hashing because hashing is inherently insecure as it is just a unique fingerprint that simply represents some data, so if the hash was accessed by an unauthorized client who did not commit the digital content, the entire data could be file directly loaded from IPFS. The owner will lose the business completely. In the proposed scenario, only clients who have injected resources and are authorized by worker nodes can decrypt the hash. The overall process of an owner uploading files to IPFS is shown in following figure. This whole process means completing the complete architecture of the data sharing process using our platform.</a:t>
            </a:r>
            <a:endParaRPr lang="en-IN" dirty="0"/>
          </a:p>
        </p:txBody>
      </p:sp>
    </p:spTree>
    <p:extLst>
      <p:ext uri="{BB962C8B-B14F-4D97-AF65-F5344CB8AC3E}">
        <p14:creationId xmlns:p14="http://schemas.microsoft.com/office/powerpoint/2010/main" val="924187836"/>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EBDFED05-017B-4836-B0DB-AE3C52F537F7}"/>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F0A92FE3-D7C5-4C54-A449-399ABA4DE160}"/>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666DB7F9-18A3-46D1-8B74-7997BF6E6E1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CA91B449-65BD-4337-8C8B-EDD4DF4FB145}"/>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756B89AD-C4AD-4933-8C3F-5C0ACD786FCF}"/>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81131F54-1D35-4A70-8D49-32796AEE1634}"/>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CB33B207-9E41-4103-934B-507A6334F25D}"/>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1841CBEA-4B67-42D5-9327-9677E36191A1}"/>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VA REVISED TEMPLATE_PPTs" id="{7381F66E-D0A1-41EA-8898-917805D76D91}" vid="{9A8F878D-D9DE-4D31-BC23-1B7BE9984A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3.xml><?xml version="1.0" encoding="utf-8"?>
<ds:datastoreItem xmlns:ds="http://schemas.openxmlformats.org/officeDocument/2006/customXml" ds:itemID="{74916671-0E7D-4594-8037-60C70BF44351}">
  <ds:schemaRefs>
    <ds:schemaRef ds:uri="http://schemas.microsoft.com/office/2006/metadata/properties"/>
    <ds:schemaRef ds:uri="http://purl.org/dc/elements/1.1/"/>
    <ds:schemaRef ds:uri="http://www.w3.org/XML/1998/namespace"/>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REVA REVISED TEMPLATE_PPTs</Template>
  <TotalTime>552</TotalTime>
  <Words>1984</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8</vt:i4>
      </vt:variant>
      <vt:variant>
        <vt:lpstr>Theme</vt:lpstr>
      </vt:variant>
      <vt:variant>
        <vt:i4>9</vt:i4>
      </vt:variant>
      <vt:variant>
        <vt:lpstr>Slide Titles</vt:lpstr>
      </vt:variant>
      <vt:variant>
        <vt:i4>14</vt:i4>
      </vt:variant>
    </vt:vector>
  </HeadingPairs>
  <TitlesOfParts>
    <vt:vector size="31" baseType="lpstr">
      <vt:lpstr>Arial</vt:lpstr>
      <vt:lpstr>Calibri</vt:lpstr>
      <vt:lpstr>Nobel-Book</vt:lpstr>
      <vt:lpstr>Perpetua Titling MT</vt:lpstr>
      <vt:lpstr>Roboto Medium</vt:lpstr>
      <vt:lpstr>Times New Roman</vt:lpstr>
      <vt:lpstr>TimesNewRomanPSMT</vt:lpstr>
      <vt:lpstr>Wingdings</vt:lpstr>
      <vt:lpstr>REVA Powerpoint Template - NEW</vt:lpstr>
      <vt:lpstr>Agenda</vt:lpstr>
      <vt:lpstr>Divider</vt:lpstr>
      <vt:lpstr>Media / Video Slide</vt:lpstr>
      <vt:lpstr>Copy Slides</vt:lpstr>
      <vt:lpstr>Copy and Image</vt:lpstr>
      <vt:lpstr>Table &amp; Graphs Slide</vt:lpstr>
      <vt:lpstr>Flow Slides</vt:lpstr>
      <vt:lpstr>Thank You </vt:lpstr>
      <vt:lpstr>Implementation of SAEFE Platform using Blockchain Technology</vt:lpstr>
      <vt:lpstr>Project Name</vt:lpstr>
      <vt:lpstr>SAEFE   (Secure And Efficient File Exchange) Platform</vt:lpstr>
      <vt:lpstr>Contents</vt:lpstr>
      <vt:lpstr>INTRODUCTION </vt:lpstr>
      <vt:lpstr>oBJECTIVE </vt:lpstr>
      <vt:lpstr>Description of Technology Used </vt:lpstr>
      <vt:lpstr>.</vt:lpstr>
      <vt:lpstr>Methodology</vt:lpstr>
      <vt:lpstr> </vt:lpstr>
      <vt:lpstr>Applications </vt:lpstr>
      <vt:lpstr>limitations</vt:lpstr>
      <vt:lpstr>Conclusion </vt:lpstr>
      <vt:lpstr>THANK YOU</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Synopsis (Phase 1 Review 1)</dc:title>
  <dc:creator>REVA00218</dc:creator>
  <cp:lastModifiedBy>SK MD SAHIL</cp:lastModifiedBy>
  <cp:revision>12</cp:revision>
  <cp:lastPrinted>2018-09-28T07:11:06Z</cp:lastPrinted>
  <dcterms:created xsi:type="dcterms:W3CDTF">2022-06-10T03:29:01Z</dcterms:created>
  <dcterms:modified xsi:type="dcterms:W3CDTF">2023-05-08T16:00:31Z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