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3"/>
  </p:notesMasterIdLst>
  <p:sldIdLst>
    <p:sldId id="629" r:id="rId2"/>
    <p:sldId id="380" r:id="rId3"/>
    <p:sldId id="282" r:id="rId4"/>
    <p:sldId id="279" r:id="rId5"/>
    <p:sldId id="289" r:id="rId6"/>
    <p:sldId id="261" r:id="rId7"/>
    <p:sldId id="280" r:id="rId8"/>
    <p:sldId id="262" r:id="rId9"/>
    <p:sldId id="281" r:id="rId10"/>
    <p:sldId id="283" r:id="rId11"/>
    <p:sldId id="284" r:id="rId12"/>
    <p:sldId id="285" r:id="rId13"/>
    <p:sldId id="286" r:id="rId14"/>
    <p:sldId id="733" r:id="rId15"/>
    <p:sldId id="722" r:id="rId16"/>
    <p:sldId id="723" r:id="rId17"/>
    <p:sldId id="724" r:id="rId18"/>
    <p:sldId id="725" r:id="rId19"/>
    <p:sldId id="680" r:id="rId20"/>
    <p:sldId id="681" r:id="rId21"/>
    <p:sldId id="726" r:id="rId22"/>
    <p:sldId id="727" r:id="rId23"/>
    <p:sldId id="682" r:id="rId24"/>
    <p:sldId id="683" r:id="rId25"/>
    <p:sldId id="734" r:id="rId26"/>
    <p:sldId id="684" r:id="rId27"/>
    <p:sldId id="685" r:id="rId28"/>
    <p:sldId id="686" r:id="rId29"/>
    <p:sldId id="687" r:id="rId30"/>
    <p:sldId id="688" r:id="rId31"/>
    <p:sldId id="689" r:id="rId32"/>
    <p:sldId id="690" r:id="rId33"/>
    <p:sldId id="691" r:id="rId34"/>
    <p:sldId id="735" r:id="rId35"/>
    <p:sldId id="692" r:id="rId36"/>
    <p:sldId id="693" r:id="rId37"/>
    <p:sldId id="694" r:id="rId38"/>
    <p:sldId id="728" r:id="rId39"/>
    <p:sldId id="729" r:id="rId40"/>
    <p:sldId id="730" r:id="rId41"/>
    <p:sldId id="695" r:id="rId42"/>
    <p:sldId id="696" r:id="rId43"/>
    <p:sldId id="697" r:id="rId44"/>
    <p:sldId id="698" r:id="rId45"/>
    <p:sldId id="699" r:id="rId46"/>
    <p:sldId id="700" r:id="rId47"/>
    <p:sldId id="701" r:id="rId48"/>
    <p:sldId id="703" r:id="rId49"/>
    <p:sldId id="704" r:id="rId50"/>
    <p:sldId id="736" r:id="rId51"/>
    <p:sldId id="707" r:id="rId52"/>
    <p:sldId id="708" r:id="rId53"/>
    <p:sldId id="709" r:id="rId54"/>
    <p:sldId id="710" r:id="rId55"/>
    <p:sldId id="737" r:id="rId56"/>
    <p:sldId id="712" r:id="rId57"/>
    <p:sldId id="713" r:id="rId58"/>
    <p:sldId id="714" r:id="rId59"/>
    <p:sldId id="715" r:id="rId60"/>
    <p:sldId id="716" r:id="rId61"/>
    <p:sldId id="717" r:id="rId62"/>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Times New Roman" panose="02020603050405020304" pitchFamily="18" charset="0"/>
        <a:ea typeface="华文楷体" panose="02010600040101010101" pitchFamily="2" charset="-122"/>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华文楷体" panose="02010600040101010101" pitchFamily="2" charset="-122"/>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华文楷体" panose="02010600040101010101" pitchFamily="2" charset="-122"/>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华文楷体" panose="02010600040101010101" pitchFamily="2" charset="-122"/>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华文楷体" panose="0201060004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华文楷体" panose="0201060004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华文楷体" panose="0201060004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华文楷体" panose="0201060004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华文楷体" panose="020106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DDDDDD"/>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97" autoAdjust="0"/>
    <p:restoredTop sz="99323" autoAdjust="0"/>
  </p:normalViewPr>
  <p:slideViewPr>
    <p:cSldViewPr>
      <p:cViewPr varScale="1">
        <p:scale>
          <a:sx n="67" d="100"/>
          <a:sy n="67" d="100"/>
        </p:scale>
        <p:origin x="100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81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35839A64-9C91-48C0-9889-9A29D2DCAE5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kumimoji="1" sz="1200" b="0">
                <a:ea typeface="宋体" panose="02010600030101010101" pitchFamily="2" charset="-122"/>
              </a:defRPr>
            </a:lvl1pPr>
          </a:lstStyle>
          <a:p>
            <a:pPr>
              <a:defRPr/>
            </a:pPr>
            <a:endParaRPr lang="zh-CN" altLang="en-US"/>
          </a:p>
        </p:txBody>
      </p:sp>
      <p:sp>
        <p:nvSpPr>
          <p:cNvPr id="419843" name="Rectangle 3">
            <a:extLst>
              <a:ext uri="{FF2B5EF4-FFF2-40B4-BE49-F238E27FC236}">
                <a16:creationId xmlns:a16="http://schemas.microsoft.com/office/drawing/2014/main" id="{85F3C357-477F-45C0-993E-86448A0EAFF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b="0">
                <a:ea typeface="宋体" panose="02010600030101010101"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234A41F4-CD38-49EE-81E7-76FF168222C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9845" name="Rectangle 5">
            <a:extLst>
              <a:ext uri="{FF2B5EF4-FFF2-40B4-BE49-F238E27FC236}">
                <a16:creationId xmlns:a16="http://schemas.microsoft.com/office/drawing/2014/main" id="{A1DC3FE6-3A1D-4561-80D4-442BC10EA9D4}"/>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9846" name="Rectangle 6">
            <a:extLst>
              <a:ext uri="{FF2B5EF4-FFF2-40B4-BE49-F238E27FC236}">
                <a16:creationId xmlns:a16="http://schemas.microsoft.com/office/drawing/2014/main" id="{6AEFD784-C4C6-417B-957A-41574D209F39}"/>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kumimoji="1" sz="1200" b="0">
                <a:ea typeface="宋体" panose="02010600030101010101" pitchFamily="2" charset="-122"/>
              </a:defRPr>
            </a:lvl1pPr>
          </a:lstStyle>
          <a:p>
            <a:pPr>
              <a:defRPr/>
            </a:pPr>
            <a:endParaRPr lang="en-US" altLang="zh-CN"/>
          </a:p>
        </p:txBody>
      </p:sp>
      <p:sp>
        <p:nvSpPr>
          <p:cNvPr id="419847" name="Rectangle 7">
            <a:extLst>
              <a:ext uri="{FF2B5EF4-FFF2-40B4-BE49-F238E27FC236}">
                <a16:creationId xmlns:a16="http://schemas.microsoft.com/office/drawing/2014/main" id="{1806A9A5-FFFC-41B8-B589-AF3946F6D689}"/>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b="0">
                <a:ea typeface="宋体" panose="02010600030101010101" pitchFamily="2" charset="-122"/>
              </a:defRPr>
            </a:lvl1pPr>
          </a:lstStyle>
          <a:p>
            <a:pPr>
              <a:defRPr/>
            </a:pPr>
            <a:fld id="{E7DFD4D9-082C-4DAF-AC1F-7E96DB5B46D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物理环境： 原生环境</a:t>
            </a:r>
            <a:r>
              <a:rPr lang="en-US" altLang="zh-CN" dirty="0"/>
              <a:t>-》</a:t>
            </a:r>
            <a:r>
              <a:rPr lang="zh-CN" altLang="en-US" dirty="0"/>
              <a:t>次生环境</a:t>
            </a:r>
            <a:r>
              <a:rPr lang="zh-CN" altLang="en-US" baseline="0" dirty="0"/>
              <a:t> （总的概括）</a:t>
            </a:r>
            <a:endParaRPr lang="zh-CN" altLang="en-US" dirty="0"/>
          </a:p>
        </p:txBody>
      </p:sp>
      <p:sp>
        <p:nvSpPr>
          <p:cNvPr id="4" name="灯片编号占位符 3"/>
          <p:cNvSpPr>
            <a:spLocks noGrp="1"/>
          </p:cNvSpPr>
          <p:nvPr>
            <p:ph type="sldNum" sz="quarter" idx="10"/>
          </p:nvPr>
        </p:nvSpPr>
        <p:spPr/>
        <p:txBody>
          <a:bodyPr/>
          <a:lstStyle/>
          <a:p>
            <a:fld id="{26B5B2C8-D6B8-462F-B243-19A482829AD8}" type="slidenum">
              <a:rPr lang="zh-CN" altLang="en-US" smtClean="0"/>
              <a:t>4</a:t>
            </a:fld>
            <a:endParaRPr lang="zh-CN" altLang="en-US"/>
          </a:p>
        </p:txBody>
      </p:sp>
    </p:spTree>
    <p:extLst>
      <p:ext uri="{BB962C8B-B14F-4D97-AF65-F5344CB8AC3E}">
        <p14:creationId xmlns:p14="http://schemas.microsoft.com/office/powerpoint/2010/main" val="3918710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由上页引发，每一种物理环境对应一种物理环境学 </a:t>
            </a:r>
            <a:r>
              <a:rPr lang="en-US" altLang="zh-CN" dirty="0"/>
              <a:t>-》</a:t>
            </a:r>
            <a:r>
              <a:rPr lang="zh-CN" altLang="en-US" dirty="0"/>
              <a:t>提出物理环境学的概念</a:t>
            </a:r>
          </a:p>
        </p:txBody>
      </p:sp>
      <p:sp>
        <p:nvSpPr>
          <p:cNvPr id="4" name="灯片编号占位符 3"/>
          <p:cNvSpPr>
            <a:spLocks noGrp="1"/>
          </p:cNvSpPr>
          <p:nvPr>
            <p:ph type="sldNum" sz="quarter" idx="10"/>
          </p:nvPr>
        </p:nvSpPr>
        <p:spPr/>
        <p:txBody>
          <a:bodyPr/>
          <a:lstStyle/>
          <a:p>
            <a:fld id="{26B5B2C8-D6B8-462F-B243-19A482829AD8}" type="slidenum">
              <a:rPr lang="zh-CN" altLang="en-US" smtClean="0"/>
              <a:t>6</a:t>
            </a:fld>
            <a:endParaRPr lang="zh-CN" altLang="en-US"/>
          </a:p>
        </p:txBody>
      </p:sp>
    </p:spTree>
    <p:extLst>
      <p:ext uri="{BB962C8B-B14F-4D97-AF65-F5344CB8AC3E}">
        <p14:creationId xmlns:p14="http://schemas.microsoft.com/office/powerpoint/2010/main" val="3877984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结合原生和次生物理环境，总结环境物理学的研究特点</a:t>
            </a:r>
          </a:p>
        </p:txBody>
      </p:sp>
      <p:sp>
        <p:nvSpPr>
          <p:cNvPr id="4" name="灯片编号占位符 3"/>
          <p:cNvSpPr>
            <a:spLocks noGrp="1"/>
          </p:cNvSpPr>
          <p:nvPr>
            <p:ph type="sldNum" sz="quarter" idx="10"/>
          </p:nvPr>
        </p:nvSpPr>
        <p:spPr/>
        <p:txBody>
          <a:bodyPr/>
          <a:lstStyle/>
          <a:p>
            <a:fld id="{26B5B2C8-D6B8-462F-B243-19A482829AD8}" type="slidenum">
              <a:rPr lang="zh-CN" altLang="en-US" smtClean="0"/>
              <a:t>7</a:t>
            </a:fld>
            <a:endParaRPr lang="zh-CN" altLang="en-US"/>
          </a:p>
        </p:txBody>
      </p:sp>
    </p:spTree>
    <p:extLst>
      <p:ext uri="{BB962C8B-B14F-4D97-AF65-F5344CB8AC3E}">
        <p14:creationId xmlns:p14="http://schemas.microsoft.com/office/powerpoint/2010/main" val="182268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结合原生和次生物理环境，总结环境物理学的研究特点</a:t>
            </a:r>
          </a:p>
        </p:txBody>
      </p:sp>
      <p:sp>
        <p:nvSpPr>
          <p:cNvPr id="4" name="灯片编号占位符 3"/>
          <p:cNvSpPr>
            <a:spLocks noGrp="1"/>
          </p:cNvSpPr>
          <p:nvPr>
            <p:ph type="sldNum" sz="quarter" idx="10"/>
          </p:nvPr>
        </p:nvSpPr>
        <p:spPr/>
        <p:txBody>
          <a:bodyPr/>
          <a:lstStyle/>
          <a:p>
            <a:fld id="{26B5B2C8-D6B8-462F-B243-19A482829AD8}" type="slidenum">
              <a:rPr lang="zh-CN" altLang="en-US" smtClean="0"/>
              <a:t>8</a:t>
            </a:fld>
            <a:endParaRPr lang="zh-CN" altLang="en-US"/>
          </a:p>
        </p:txBody>
      </p:sp>
    </p:spTree>
    <p:extLst>
      <p:ext uri="{BB962C8B-B14F-4D97-AF65-F5344CB8AC3E}">
        <p14:creationId xmlns:p14="http://schemas.microsoft.com/office/powerpoint/2010/main" val="182268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结合原生和次生物理环境，总结环境物理学的研究特点</a:t>
            </a:r>
          </a:p>
        </p:txBody>
      </p:sp>
      <p:sp>
        <p:nvSpPr>
          <p:cNvPr id="4" name="灯片编号占位符 3"/>
          <p:cNvSpPr>
            <a:spLocks noGrp="1"/>
          </p:cNvSpPr>
          <p:nvPr>
            <p:ph type="sldNum" sz="quarter" idx="10"/>
          </p:nvPr>
        </p:nvSpPr>
        <p:spPr/>
        <p:txBody>
          <a:bodyPr/>
          <a:lstStyle/>
          <a:p>
            <a:fld id="{26B5B2C8-D6B8-462F-B243-19A482829AD8}" type="slidenum">
              <a:rPr lang="zh-CN" altLang="en-US" smtClean="0"/>
              <a:t>9</a:t>
            </a:fld>
            <a:endParaRPr lang="zh-CN" altLang="en-US"/>
          </a:p>
        </p:txBody>
      </p:sp>
    </p:spTree>
    <p:extLst>
      <p:ext uri="{BB962C8B-B14F-4D97-AF65-F5344CB8AC3E}">
        <p14:creationId xmlns:p14="http://schemas.microsoft.com/office/powerpoint/2010/main" val="182268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结合原生和次生物理环境，总结环境物理学的研究特点</a:t>
            </a:r>
          </a:p>
        </p:txBody>
      </p:sp>
      <p:sp>
        <p:nvSpPr>
          <p:cNvPr id="4" name="灯片编号占位符 3"/>
          <p:cNvSpPr>
            <a:spLocks noGrp="1"/>
          </p:cNvSpPr>
          <p:nvPr>
            <p:ph type="sldNum" sz="quarter" idx="10"/>
          </p:nvPr>
        </p:nvSpPr>
        <p:spPr/>
        <p:txBody>
          <a:bodyPr/>
          <a:lstStyle/>
          <a:p>
            <a:fld id="{26B5B2C8-D6B8-462F-B243-19A482829AD8}" type="slidenum">
              <a:rPr lang="zh-CN" altLang="en-US" smtClean="0"/>
              <a:t>10</a:t>
            </a:fld>
            <a:endParaRPr lang="zh-CN" altLang="en-US"/>
          </a:p>
        </p:txBody>
      </p:sp>
    </p:spTree>
    <p:extLst>
      <p:ext uri="{BB962C8B-B14F-4D97-AF65-F5344CB8AC3E}">
        <p14:creationId xmlns:p14="http://schemas.microsoft.com/office/powerpoint/2010/main" val="182268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结合原生和次生物理环境，总结环境物理学的研究特点</a:t>
            </a:r>
          </a:p>
        </p:txBody>
      </p:sp>
      <p:sp>
        <p:nvSpPr>
          <p:cNvPr id="4" name="灯片编号占位符 3"/>
          <p:cNvSpPr>
            <a:spLocks noGrp="1"/>
          </p:cNvSpPr>
          <p:nvPr>
            <p:ph type="sldNum" sz="quarter" idx="10"/>
          </p:nvPr>
        </p:nvSpPr>
        <p:spPr/>
        <p:txBody>
          <a:bodyPr/>
          <a:lstStyle/>
          <a:p>
            <a:fld id="{26B5B2C8-D6B8-462F-B243-19A482829AD8}" type="slidenum">
              <a:rPr lang="zh-CN" altLang="en-US" smtClean="0"/>
              <a:t>11</a:t>
            </a:fld>
            <a:endParaRPr lang="zh-CN" altLang="en-US"/>
          </a:p>
        </p:txBody>
      </p:sp>
    </p:spTree>
    <p:extLst>
      <p:ext uri="{BB962C8B-B14F-4D97-AF65-F5344CB8AC3E}">
        <p14:creationId xmlns:p14="http://schemas.microsoft.com/office/powerpoint/2010/main" val="182268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结合原生和次生物理环境，总结环境物理学的研究特点</a:t>
            </a:r>
          </a:p>
        </p:txBody>
      </p:sp>
      <p:sp>
        <p:nvSpPr>
          <p:cNvPr id="4" name="灯片编号占位符 3"/>
          <p:cNvSpPr>
            <a:spLocks noGrp="1"/>
          </p:cNvSpPr>
          <p:nvPr>
            <p:ph type="sldNum" sz="quarter" idx="10"/>
          </p:nvPr>
        </p:nvSpPr>
        <p:spPr/>
        <p:txBody>
          <a:bodyPr/>
          <a:lstStyle/>
          <a:p>
            <a:fld id="{26B5B2C8-D6B8-462F-B243-19A482829AD8}" type="slidenum">
              <a:rPr lang="zh-CN" altLang="en-US" smtClean="0"/>
              <a:t>12</a:t>
            </a:fld>
            <a:endParaRPr lang="zh-CN" altLang="en-US"/>
          </a:p>
        </p:txBody>
      </p:sp>
    </p:spTree>
    <p:extLst>
      <p:ext uri="{BB962C8B-B14F-4D97-AF65-F5344CB8AC3E}">
        <p14:creationId xmlns:p14="http://schemas.microsoft.com/office/powerpoint/2010/main" val="182268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结合原生和次生物理环境，总结环境物理学的研究特点</a:t>
            </a:r>
          </a:p>
        </p:txBody>
      </p:sp>
      <p:sp>
        <p:nvSpPr>
          <p:cNvPr id="4" name="灯片编号占位符 3"/>
          <p:cNvSpPr>
            <a:spLocks noGrp="1"/>
          </p:cNvSpPr>
          <p:nvPr>
            <p:ph type="sldNum" sz="quarter" idx="10"/>
          </p:nvPr>
        </p:nvSpPr>
        <p:spPr/>
        <p:txBody>
          <a:bodyPr/>
          <a:lstStyle/>
          <a:p>
            <a:fld id="{26B5B2C8-D6B8-462F-B243-19A482829AD8}" type="slidenum">
              <a:rPr lang="zh-CN" altLang="en-US" smtClean="0"/>
              <a:t>13</a:t>
            </a:fld>
            <a:endParaRPr lang="zh-CN" altLang="en-US"/>
          </a:p>
        </p:txBody>
      </p:sp>
    </p:spTree>
    <p:extLst>
      <p:ext uri="{BB962C8B-B14F-4D97-AF65-F5344CB8AC3E}">
        <p14:creationId xmlns:p14="http://schemas.microsoft.com/office/powerpoint/2010/main" val="182268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19CF96E1-D468-4D8C-AE7D-1B99B367B8A6}"/>
              </a:ext>
            </a:extLst>
          </p:cNvPr>
          <p:cNvGrpSpPr>
            <a:grpSpLocks/>
          </p:cNvGrpSpPr>
          <p:nvPr/>
        </p:nvGrpSpPr>
        <p:grpSpPr bwMode="auto">
          <a:xfrm>
            <a:off x="228600" y="2889250"/>
            <a:ext cx="8610600" cy="201613"/>
            <a:chOff x="144" y="1680"/>
            <a:chExt cx="5424" cy="144"/>
          </a:xfrm>
        </p:grpSpPr>
        <p:sp>
          <p:nvSpPr>
            <p:cNvPr id="5" name="Rectangle 8">
              <a:extLst>
                <a:ext uri="{FF2B5EF4-FFF2-40B4-BE49-F238E27FC236}">
                  <a16:creationId xmlns:a16="http://schemas.microsoft.com/office/drawing/2014/main" id="{FA846AE4-6787-4795-B113-F179B58B9A2F}"/>
                </a:ext>
              </a:extLst>
            </p:cNvPr>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Times New Roman" panose="02020603050405020304" pitchFamily="18" charset="0"/>
                  <a:ea typeface="华文楷体" panose="02010600040101010101" pitchFamily="2" charset="-122"/>
                </a:defRPr>
              </a:lvl1pPr>
              <a:lvl2pPr marL="742950" indent="-285750" algn="ctr">
                <a:defRPr b="1">
                  <a:solidFill>
                    <a:schemeClr val="tx1"/>
                  </a:solidFill>
                  <a:latin typeface="Times New Roman" panose="02020603050405020304" pitchFamily="18" charset="0"/>
                  <a:ea typeface="华文楷体" panose="02010600040101010101" pitchFamily="2" charset="-122"/>
                </a:defRPr>
              </a:lvl2pPr>
              <a:lvl3pPr marL="1143000" indent="-228600" algn="ctr">
                <a:defRPr b="1">
                  <a:solidFill>
                    <a:schemeClr val="tx1"/>
                  </a:solidFill>
                  <a:latin typeface="Times New Roman" panose="02020603050405020304" pitchFamily="18" charset="0"/>
                  <a:ea typeface="华文楷体" panose="02010600040101010101" pitchFamily="2" charset="-122"/>
                </a:defRPr>
              </a:lvl3pPr>
              <a:lvl4pPr marL="1600200" indent="-228600" algn="ctr">
                <a:defRPr b="1">
                  <a:solidFill>
                    <a:schemeClr val="tx1"/>
                  </a:solidFill>
                  <a:latin typeface="Times New Roman" panose="02020603050405020304" pitchFamily="18" charset="0"/>
                  <a:ea typeface="华文楷体" panose="02010600040101010101" pitchFamily="2" charset="-122"/>
                </a:defRPr>
              </a:lvl4pPr>
              <a:lvl5pPr marL="2057400" indent="-228600" algn="ctr">
                <a:defRPr b="1">
                  <a:solidFill>
                    <a:schemeClr val="tx1"/>
                  </a:solidFill>
                  <a:latin typeface="Times New Roman" panose="02020603050405020304" pitchFamily="18" charset="0"/>
                  <a:ea typeface="华文楷体" panose="0201060004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华文楷体" panose="0201060004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华文楷体" panose="0201060004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华文楷体" panose="0201060004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6" name="Rectangle 9">
              <a:extLst>
                <a:ext uri="{FF2B5EF4-FFF2-40B4-BE49-F238E27FC236}">
                  <a16:creationId xmlns:a16="http://schemas.microsoft.com/office/drawing/2014/main" id="{01AA4AD4-6FA3-45C1-B4FF-48A81FE4DF45}"/>
                </a:ext>
              </a:extLst>
            </p:cNvPr>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Times New Roman" panose="02020603050405020304" pitchFamily="18" charset="0"/>
                  <a:ea typeface="华文楷体" panose="02010600040101010101" pitchFamily="2" charset="-122"/>
                </a:defRPr>
              </a:lvl1pPr>
              <a:lvl2pPr marL="742950" indent="-285750" algn="ctr">
                <a:defRPr b="1">
                  <a:solidFill>
                    <a:schemeClr val="tx1"/>
                  </a:solidFill>
                  <a:latin typeface="Times New Roman" panose="02020603050405020304" pitchFamily="18" charset="0"/>
                  <a:ea typeface="华文楷体" panose="02010600040101010101" pitchFamily="2" charset="-122"/>
                </a:defRPr>
              </a:lvl2pPr>
              <a:lvl3pPr marL="1143000" indent="-228600" algn="ctr">
                <a:defRPr b="1">
                  <a:solidFill>
                    <a:schemeClr val="tx1"/>
                  </a:solidFill>
                  <a:latin typeface="Times New Roman" panose="02020603050405020304" pitchFamily="18" charset="0"/>
                  <a:ea typeface="华文楷体" panose="02010600040101010101" pitchFamily="2" charset="-122"/>
                </a:defRPr>
              </a:lvl3pPr>
              <a:lvl4pPr marL="1600200" indent="-228600" algn="ctr">
                <a:defRPr b="1">
                  <a:solidFill>
                    <a:schemeClr val="tx1"/>
                  </a:solidFill>
                  <a:latin typeface="Times New Roman" panose="02020603050405020304" pitchFamily="18" charset="0"/>
                  <a:ea typeface="华文楷体" panose="02010600040101010101" pitchFamily="2" charset="-122"/>
                </a:defRPr>
              </a:lvl4pPr>
              <a:lvl5pPr marL="2057400" indent="-228600" algn="ctr">
                <a:defRPr b="1">
                  <a:solidFill>
                    <a:schemeClr val="tx1"/>
                  </a:solidFill>
                  <a:latin typeface="Times New Roman" panose="02020603050405020304" pitchFamily="18" charset="0"/>
                  <a:ea typeface="华文楷体" panose="0201060004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华文楷体" panose="0201060004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华文楷体" panose="0201060004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华文楷体" panose="0201060004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sp>
          <p:nvSpPr>
            <p:cNvPr id="7" name="Rectangle 10">
              <a:extLst>
                <a:ext uri="{FF2B5EF4-FFF2-40B4-BE49-F238E27FC236}">
                  <a16:creationId xmlns:a16="http://schemas.microsoft.com/office/drawing/2014/main" id="{3D9173D2-644D-47FB-A0BE-AC5A77CCC3C2}"/>
                </a:ext>
              </a:extLst>
            </p:cNvPr>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Times New Roman" panose="02020603050405020304" pitchFamily="18" charset="0"/>
                  <a:ea typeface="华文楷体" panose="02010600040101010101" pitchFamily="2" charset="-122"/>
                </a:defRPr>
              </a:lvl1pPr>
              <a:lvl2pPr marL="742950" indent="-285750" algn="ctr">
                <a:defRPr b="1">
                  <a:solidFill>
                    <a:schemeClr val="tx1"/>
                  </a:solidFill>
                  <a:latin typeface="Times New Roman" panose="02020603050405020304" pitchFamily="18" charset="0"/>
                  <a:ea typeface="华文楷体" panose="02010600040101010101" pitchFamily="2" charset="-122"/>
                </a:defRPr>
              </a:lvl2pPr>
              <a:lvl3pPr marL="1143000" indent="-228600" algn="ctr">
                <a:defRPr b="1">
                  <a:solidFill>
                    <a:schemeClr val="tx1"/>
                  </a:solidFill>
                  <a:latin typeface="Times New Roman" panose="02020603050405020304" pitchFamily="18" charset="0"/>
                  <a:ea typeface="华文楷体" panose="02010600040101010101" pitchFamily="2" charset="-122"/>
                </a:defRPr>
              </a:lvl3pPr>
              <a:lvl4pPr marL="1600200" indent="-228600" algn="ctr">
                <a:defRPr b="1">
                  <a:solidFill>
                    <a:schemeClr val="tx1"/>
                  </a:solidFill>
                  <a:latin typeface="Times New Roman" panose="02020603050405020304" pitchFamily="18" charset="0"/>
                  <a:ea typeface="华文楷体" panose="02010600040101010101" pitchFamily="2" charset="-122"/>
                </a:defRPr>
              </a:lvl4pPr>
              <a:lvl5pPr marL="2057400" indent="-228600" algn="ctr">
                <a:defRPr b="1">
                  <a:solidFill>
                    <a:schemeClr val="tx1"/>
                  </a:solidFill>
                  <a:latin typeface="Times New Roman" panose="02020603050405020304" pitchFamily="18" charset="0"/>
                  <a:ea typeface="华文楷体" panose="0201060004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华文楷体" panose="0201060004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华文楷体" panose="0201060004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华文楷体" panose="0201060004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a:p>
          </p:txBody>
        </p:sp>
      </p:grpSp>
      <p:sp>
        <p:nvSpPr>
          <p:cNvPr id="86018" name="Rectangle 2"/>
          <p:cNvSpPr>
            <a:spLocks noGrp="1" noChangeArrowheads="1"/>
          </p:cNvSpPr>
          <p:nvPr>
            <p:ph type="ctrTitle"/>
          </p:nvPr>
        </p:nvSpPr>
        <p:spPr>
          <a:xfrm>
            <a:off x="685800" y="685800"/>
            <a:ext cx="7772400" cy="2127250"/>
          </a:xfrm>
        </p:spPr>
        <p:txBody>
          <a:bodyPr/>
          <a:lstStyle>
            <a:lvl1pPr algn="ctr">
              <a:defRPr sz="5800"/>
            </a:lvl1pPr>
          </a:lstStyle>
          <a:p>
            <a:pPr lvl="0"/>
            <a:r>
              <a:rPr lang="zh-CN" altLang="en-US" noProof="0"/>
              <a:t>单击此处编辑母版标题样式</a:t>
            </a:r>
          </a:p>
        </p:txBody>
      </p:sp>
      <p:sp>
        <p:nvSpPr>
          <p:cNvPr id="86019"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pPr lvl="0"/>
            <a:r>
              <a:rPr lang="zh-CN" altLang="en-US" noProof="0"/>
              <a:t>单击此处编辑母版副标题样式</a:t>
            </a:r>
          </a:p>
        </p:txBody>
      </p:sp>
      <p:sp>
        <p:nvSpPr>
          <p:cNvPr id="8" name="Rectangle 4">
            <a:extLst>
              <a:ext uri="{FF2B5EF4-FFF2-40B4-BE49-F238E27FC236}">
                <a16:creationId xmlns:a16="http://schemas.microsoft.com/office/drawing/2014/main" id="{51465ADD-FABB-4002-937B-EA41ECFF51D9}"/>
              </a:ext>
            </a:extLst>
          </p:cNvPr>
          <p:cNvSpPr>
            <a:spLocks noGrp="1" noChangeArrowheads="1"/>
          </p:cNvSpPr>
          <p:nvPr>
            <p:ph type="dt" sz="half" idx="10"/>
          </p:nvPr>
        </p:nvSpPr>
        <p:spPr/>
        <p:txBody>
          <a:bodyPr/>
          <a:lstStyle>
            <a:lvl1pPr>
              <a:defRPr/>
            </a:lvl1pPr>
          </a:lstStyle>
          <a:p>
            <a:pPr>
              <a:defRPr/>
            </a:pPr>
            <a:endParaRPr lang="en-US" altLang="zh-CN"/>
          </a:p>
        </p:txBody>
      </p:sp>
      <p:sp>
        <p:nvSpPr>
          <p:cNvPr id="9" name="Rectangle 5">
            <a:extLst>
              <a:ext uri="{FF2B5EF4-FFF2-40B4-BE49-F238E27FC236}">
                <a16:creationId xmlns:a16="http://schemas.microsoft.com/office/drawing/2014/main" id="{5C338EFE-92AB-4F61-A936-56CBD6D1A13A}"/>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10" name="Rectangle 6">
            <a:extLst>
              <a:ext uri="{FF2B5EF4-FFF2-40B4-BE49-F238E27FC236}">
                <a16:creationId xmlns:a16="http://schemas.microsoft.com/office/drawing/2014/main" id="{DD9DE52F-699A-4379-BA8E-CF8B09D320A7}"/>
              </a:ext>
            </a:extLst>
          </p:cNvPr>
          <p:cNvSpPr>
            <a:spLocks noGrp="1" noChangeArrowheads="1"/>
          </p:cNvSpPr>
          <p:nvPr>
            <p:ph type="sldNum" sz="quarter" idx="12"/>
          </p:nvPr>
        </p:nvSpPr>
        <p:spPr/>
        <p:txBody>
          <a:bodyPr/>
          <a:lstStyle>
            <a:lvl1pPr>
              <a:defRPr/>
            </a:lvl1pPr>
          </a:lstStyle>
          <a:p>
            <a:pPr>
              <a:defRPr/>
            </a:pPr>
            <a:fld id="{CE2ECFE8-7D3F-4EA6-BEF8-D532439FAFA1}" type="slidenum">
              <a:rPr lang="zh-CN" altLang="en-US"/>
              <a:pPr>
                <a:defRPr/>
              </a:pPr>
              <a:t>‹#›</a:t>
            </a:fld>
            <a:endParaRPr lang="en-US" altLang="zh-CN"/>
          </a:p>
        </p:txBody>
      </p:sp>
    </p:spTree>
    <p:extLst>
      <p:ext uri="{BB962C8B-B14F-4D97-AF65-F5344CB8AC3E}">
        <p14:creationId xmlns:p14="http://schemas.microsoft.com/office/powerpoint/2010/main" val="429029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12E8ACB-0E5E-4601-A9C7-E9D6852953D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AB48FE8-6BFB-4BA1-8AB7-C7AB8DC396F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541DA21-C073-4D92-B600-F43F53659B07}"/>
              </a:ext>
            </a:extLst>
          </p:cNvPr>
          <p:cNvSpPr>
            <a:spLocks noGrp="1" noChangeArrowheads="1"/>
          </p:cNvSpPr>
          <p:nvPr>
            <p:ph type="sldNum" sz="quarter" idx="12"/>
          </p:nvPr>
        </p:nvSpPr>
        <p:spPr>
          <a:ln/>
        </p:spPr>
        <p:txBody>
          <a:bodyPr/>
          <a:lstStyle>
            <a:lvl1pPr>
              <a:defRPr/>
            </a:lvl1pPr>
          </a:lstStyle>
          <a:p>
            <a:pPr>
              <a:defRPr/>
            </a:pPr>
            <a:fld id="{56E1F4A1-6DAD-449D-81FB-C2E8872101A6}" type="slidenum">
              <a:rPr lang="zh-CN" altLang="en-US"/>
              <a:pPr>
                <a:defRPr/>
              </a:pPr>
              <a:t>‹#›</a:t>
            </a:fld>
            <a:endParaRPr lang="en-US" altLang="zh-CN"/>
          </a:p>
        </p:txBody>
      </p:sp>
    </p:spTree>
    <p:extLst>
      <p:ext uri="{BB962C8B-B14F-4D97-AF65-F5344CB8AC3E}">
        <p14:creationId xmlns:p14="http://schemas.microsoft.com/office/powerpoint/2010/main" val="3205024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7327B1A-98D0-490D-A650-35694C728BB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6D97938-156D-4405-8B1C-B304E2D174C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EBF6EA4-8925-4379-B920-AAA1E6BA14A4}"/>
              </a:ext>
            </a:extLst>
          </p:cNvPr>
          <p:cNvSpPr>
            <a:spLocks noGrp="1" noChangeArrowheads="1"/>
          </p:cNvSpPr>
          <p:nvPr>
            <p:ph type="sldNum" sz="quarter" idx="12"/>
          </p:nvPr>
        </p:nvSpPr>
        <p:spPr>
          <a:ln/>
        </p:spPr>
        <p:txBody>
          <a:bodyPr/>
          <a:lstStyle>
            <a:lvl1pPr>
              <a:defRPr/>
            </a:lvl1pPr>
          </a:lstStyle>
          <a:p>
            <a:pPr>
              <a:defRPr/>
            </a:pPr>
            <a:fld id="{AF94C9EB-4B1B-43D1-ADE8-55653B7913F7}" type="slidenum">
              <a:rPr lang="zh-CN" altLang="en-US"/>
              <a:pPr>
                <a:defRPr/>
              </a:pPr>
              <a:t>‹#›</a:t>
            </a:fld>
            <a:endParaRPr lang="en-US" altLang="zh-CN"/>
          </a:p>
        </p:txBody>
      </p:sp>
    </p:spTree>
    <p:extLst>
      <p:ext uri="{BB962C8B-B14F-4D97-AF65-F5344CB8AC3E}">
        <p14:creationId xmlns:p14="http://schemas.microsoft.com/office/powerpoint/2010/main" val="2008947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39D994CE-8F68-445F-A139-112FFBD8812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57FA486-4287-45B6-BB56-62D0B120EB6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873E16B-8F8D-4E8A-BEF5-3F3029E4DF70}"/>
              </a:ext>
            </a:extLst>
          </p:cNvPr>
          <p:cNvSpPr>
            <a:spLocks noGrp="1" noChangeArrowheads="1"/>
          </p:cNvSpPr>
          <p:nvPr>
            <p:ph type="sldNum" sz="quarter" idx="12"/>
          </p:nvPr>
        </p:nvSpPr>
        <p:spPr>
          <a:ln/>
        </p:spPr>
        <p:txBody>
          <a:bodyPr/>
          <a:lstStyle>
            <a:lvl1pPr>
              <a:defRPr/>
            </a:lvl1pPr>
          </a:lstStyle>
          <a:p>
            <a:pPr>
              <a:defRPr/>
            </a:pPr>
            <a:fld id="{4C1B3484-D038-4EA6-9C2C-433E8AEB4B82}" type="slidenum">
              <a:rPr lang="zh-CN" altLang="en-US"/>
              <a:pPr>
                <a:defRPr/>
              </a:pPr>
              <a:t>‹#›</a:t>
            </a:fld>
            <a:endParaRPr lang="en-US" altLang="zh-CN"/>
          </a:p>
        </p:txBody>
      </p:sp>
    </p:spTree>
    <p:extLst>
      <p:ext uri="{BB962C8B-B14F-4D97-AF65-F5344CB8AC3E}">
        <p14:creationId xmlns:p14="http://schemas.microsoft.com/office/powerpoint/2010/main" val="2858848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30725"/>
          </a:xfrm>
        </p:spPr>
        <p:txBody>
          <a:bodyPr/>
          <a:lstStyle/>
          <a:p>
            <a:pPr lvl="0"/>
            <a:endParaRPr lang="zh-CN" altLang="en-US" noProof="0"/>
          </a:p>
        </p:txBody>
      </p:sp>
      <p:sp>
        <p:nvSpPr>
          <p:cNvPr id="4" name="Rectangle 4">
            <a:extLst>
              <a:ext uri="{FF2B5EF4-FFF2-40B4-BE49-F238E27FC236}">
                <a16:creationId xmlns:a16="http://schemas.microsoft.com/office/drawing/2014/main" id="{E56E2EAF-B571-4043-A475-316DABA8FE5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6172F94-4474-4989-991D-99D297F7646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40083CA-3BEA-4A9A-BF2B-27782A817FAE}"/>
              </a:ext>
            </a:extLst>
          </p:cNvPr>
          <p:cNvSpPr>
            <a:spLocks noGrp="1" noChangeArrowheads="1"/>
          </p:cNvSpPr>
          <p:nvPr>
            <p:ph type="sldNum" sz="quarter" idx="12"/>
          </p:nvPr>
        </p:nvSpPr>
        <p:spPr>
          <a:ln/>
        </p:spPr>
        <p:txBody>
          <a:bodyPr/>
          <a:lstStyle>
            <a:lvl1pPr>
              <a:defRPr/>
            </a:lvl1pPr>
          </a:lstStyle>
          <a:p>
            <a:pPr>
              <a:defRPr/>
            </a:pPr>
            <a:fld id="{87E60B81-8847-4F1B-A7D7-86C70E6963B8}" type="slidenum">
              <a:rPr lang="zh-CN" altLang="en-US"/>
              <a:pPr>
                <a:defRPr/>
              </a:pPr>
              <a:t>‹#›</a:t>
            </a:fld>
            <a:endParaRPr lang="en-US" altLang="zh-CN"/>
          </a:p>
        </p:txBody>
      </p:sp>
    </p:spTree>
    <p:extLst>
      <p:ext uri="{BB962C8B-B14F-4D97-AF65-F5344CB8AC3E}">
        <p14:creationId xmlns:p14="http://schemas.microsoft.com/office/powerpoint/2010/main" val="3598274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C9DF6E7-FCA8-48B8-8AFC-799DBFF1BAF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6B0F51F-7710-4F4A-88E4-72F839CA3CA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EF56C20-8D47-45F1-96A1-E84F61E7222E}"/>
              </a:ext>
            </a:extLst>
          </p:cNvPr>
          <p:cNvSpPr>
            <a:spLocks noGrp="1" noChangeArrowheads="1"/>
          </p:cNvSpPr>
          <p:nvPr>
            <p:ph type="sldNum" sz="quarter" idx="12"/>
          </p:nvPr>
        </p:nvSpPr>
        <p:spPr>
          <a:ln/>
        </p:spPr>
        <p:txBody>
          <a:bodyPr/>
          <a:lstStyle>
            <a:lvl1pPr>
              <a:defRPr/>
            </a:lvl1pPr>
          </a:lstStyle>
          <a:p>
            <a:pPr>
              <a:defRPr/>
            </a:pPr>
            <a:fld id="{0C0F26A0-8F7B-4933-A01B-F4FCB3934826}" type="slidenum">
              <a:rPr lang="zh-CN" altLang="en-US"/>
              <a:pPr>
                <a:defRPr/>
              </a:pPr>
              <a:t>‹#›</a:t>
            </a:fld>
            <a:endParaRPr lang="en-US" altLang="zh-CN"/>
          </a:p>
        </p:txBody>
      </p:sp>
    </p:spTree>
    <p:extLst>
      <p:ext uri="{BB962C8B-B14F-4D97-AF65-F5344CB8AC3E}">
        <p14:creationId xmlns:p14="http://schemas.microsoft.com/office/powerpoint/2010/main" val="970599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54E4D459-9D61-4DA1-9316-E3B9A4C1A62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DDB77D4-D5A8-41BD-A29D-DE28DF5939C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A822B6E-CCF2-4FB1-B4EF-3745CC9F5F3B}"/>
              </a:ext>
            </a:extLst>
          </p:cNvPr>
          <p:cNvSpPr>
            <a:spLocks noGrp="1" noChangeArrowheads="1"/>
          </p:cNvSpPr>
          <p:nvPr>
            <p:ph type="sldNum" sz="quarter" idx="12"/>
          </p:nvPr>
        </p:nvSpPr>
        <p:spPr>
          <a:ln/>
        </p:spPr>
        <p:txBody>
          <a:bodyPr/>
          <a:lstStyle>
            <a:lvl1pPr>
              <a:defRPr/>
            </a:lvl1pPr>
          </a:lstStyle>
          <a:p>
            <a:pPr>
              <a:defRPr/>
            </a:pPr>
            <a:fld id="{2D706EB6-AE13-47BE-BC09-2866A825BBA3}" type="slidenum">
              <a:rPr lang="zh-CN" altLang="en-US"/>
              <a:pPr>
                <a:defRPr/>
              </a:pPr>
              <a:t>‹#›</a:t>
            </a:fld>
            <a:endParaRPr lang="en-US" altLang="zh-CN"/>
          </a:p>
        </p:txBody>
      </p:sp>
    </p:spTree>
    <p:extLst>
      <p:ext uri="{BB962C8B-B14F-4D97-AF65-F5344CB8AC3E}">
        <p14:creationId xmlns:p14="http://schemas.microsoft.com/office/powerpoint/2010/main" val="78304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38739298-6EC7-4061-AB8C-F311B5C049A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9567619-1F4D-4937-8F7A-97D3D062045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C252BE1-8F1D-4F41-8818-6D6C05483FC1}"/>
              </a:ext>
            </a:extLst>
          </p:cNvPr>
          <p:cNvSpPr>
            <a:spLocks noGrp="1" noChangeArrowheads="1"/>
          </p:cNvSpPr>
          <p:nvPr>
            <p:ph type="sldNum" sz="quarter" idx="12"/>
          </p:nvPr>
        </p:nvSpPr>
        <p:spPr>
          <a:ln/>
        </p:spPr>
        <p:txBody>
          <a:bodyPr/>
          <a:lstStyle>
            <a:lvl1pPr>
              <a:defRPr/>
            </a:lvl1pPr>
          </a:lstStyle>
          <a:p>
            <a:pPr>
              <a:defRPr/>
            </a:pPr>
            <a:fld id="{5870A560-889B-4B14-9255-DBC37AA25AC3}" type="slidenum">
              <a:rPr lang="zh-CN" altLang="en-US"/>
              <a:pPr>
                <a:defRPr/>
              </a:pPr>
              <a:t>‹#›</a:t>
            </a:fld>
            <a:endParaRPr lang="en-US" altLang="zh-CN"/>
          </a:p>
        </p:txBody>
      </p:sp>
    </p:spTree>
    <p:extLst>
      <p:ext uri="{BB962C8B-B14F-4D97-AF65-F5344CB8AC3E}">
        <p14:creationId xmlns:p14="http://schemas.microsoft.com/office/powerpoint/2010/main" val="3827415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5AB46F27-6F6F-45FC-84ED-4024EDE0F48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60C0196F-8C16-45F3-B331-F6F3383786D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262B0A18-0BA2-42AB-A2AC-C1C3C142007F}"/>
              </a:ext>
            </a:extLst>
          </p:cNvPr>
          <p:cNvSpPr>
            <a:spLocks noGrp="1" noChangeArrowheads="1"/>
          </p:cNvSpPr>
          <p:nvPr>
            <p:ph type="sldNum" sz="quarter" idx="12"/>
          </p:nvPr>
        </p:nvSpPr>
        <p:spPr>
          <a:ln/>
        </p:spPr>
        <p:txBody>
          <a:bodyPr/>
          <a:lstStyle>
            <a:lvl1pPr>
              <a:defRPr/>
            </a:lvl1pPr>
          </a:lstStyle>
          <a:p>
            <a:pPr>
              <a:defRPr/>
            </a:pPr>
            <a:fld id="{563B252D-4AAF-4511-A1A3-44EDEA738F48}" type="slidenum">
              <a:rPr lang="zh-CN" altLang="en-US"/>
              <a:pPr>
                <a:defRPr/>
              </a:pPr>
              <a:t>‹#›</a:t>
            </a:fld>
            <a:endParaRPr lang="en-US" altLang="zh-CN"/>
          </a:p>
        </p:txBody>
      </p:sp>
    </p:spTree>
    <p:extLst>
      <p:ext uri="{BB962C8B-B14F-4D97-AF65-F5344CB8AC3E}">
        <p14:creationId xmlns:p14="http://schemas.microsoft.com/office/powerpoint/2010/main" val="292705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507645A8-7A2D-4BB6-A487-43279EB5699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D3273B29-AD52-4E79-9489-1148263FBAC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B57C875-1437-49C1-914D-823A973A31EB}"/>
              </a:ext>
            </a:extLst>
          </p:cNvPr>
          <p:cNvSpPr>
            <a:spLocks noGrp="1" noChangeArrowheads="1"/>
          </p:cNvSpPr>
          <p:nvPr>
            <p:ph type="sldNum" sz="quarter" idx="12"/>
          </p:nvPr>
        </p:nvSpPr>
        <p:spPr>
          <a:ln/>
        </p:spPr>
        <p:txBody>
          <a:bodyPr/>
          <a:lstStyle>
            <a:lvl1pPr>
              <a:defRPr/>
            </a:lvl1pPr>
          </a:lstStyle>
          <a:p>
            <a:pPr>
              <a:defRPr/>
            </a:pPr>
            <a:fld id="{7245E900-0464-48B0-956E-616C71C8D851}" type="slidenum">
              <a:rPr lang="zh-CN" altLang="en-US"/>
              <a:pPr>
                <a:defRPr/>
              </a:pPr>
              <a:t>‹#›</a:t>
            </a:fld>
            <a:endParaRPr lang="en-US" altLang="zh-CN"/>
          </a:p>
        </p:txBody>
      </p:sp>
    </p:spTree>
    <p:extLst>
      <p:ext uri="{BB962C8B-B14F-4D97-AF65-F5344CB8AC3E}">
        <p14:creationId xmlns:p14="http://schemas.microsoft.com/office/powerpoint/2010/main" val="1916471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D1C6ADF-1FAC-4806-BAFF-B7852BA3254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E59CB4EE-A455-42AD-B808-46E13CB3C0C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13D17F89-F47A-4906-85DF-1A9ED2D1407E}"/>
              </a:ext>
            </a:extLst>
          </p:cNvPr>
          <p:cNvSpPr>
            <a:spLocks noGrp="1" noChangeArrowheads="1"/>
          </p:cNvSpPr>
          <p:nvPr>
            <p:ph type="sldNum" sz="quarter" idx="12"/>
          </p:nvPr>
        </p:nvSpPr>
        <p:spPr>
          <a:ln/>
        </p:spPr>
        <p:txBody>
          <a:bodyPr/>
          <a:lstStyle>
            <a:lvl1pPr>
              <a:defRPr/>
            </a:lvl1pPr>
          </a:lstStyle>
          <a:p>
            <a:pPr>
              <a:defRPr/>
            </a:pPr>
            <a:fld id="{2A483942-741C-4E85-8B17-D5B024D31783}" type="slidenum">
              <a:rPr lang="zh-CN" altLang="en-US"/>
              <a:pPr>
                <a:defRPr/>
              </a:pPr>
              <a:t>‹#›</a:t>
            </a:fld>
            <a:endParaRPr lang="en-US" altLang="zh-CN"/>
          </a:p>
        </p:txBody>
      </p:sp>
    </p:spTree>
    <p:extLst>
      <p:ext uri="{BB962C8B-B14F-4D97-AF65-F5344CB8AC3E}">
        <p14:creationId xmlns:p14="http://schemas.microsoft.com/office/powerpoint/2010/main" val="2533623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794C205-E2A4-4DB4-A3FE-67253EA8EB5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C9500F6-7E40-4E43-8B2C-CE2D55F28B7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D08924B-2A2E-4237-9548-2C855C467381}"/>
              </a:ext>
            </a:extLst>
          </p:cNvPr>
          <p:cNvSpPr>
            <a:spLocks noGrp="1" noChangeArrowheads="1"/>
          </p:cNvSpPr>
          <p:nvPr>
            <p:ph type="sldNum" sz="quarter" idx="12"/>
          </p:nvPr>
        </p:nvSpPr>
        <p:spPr>
          <a:ln/>
        </p:spPr>
        <p:txBody>
          <a:bodyPr/>
          <a:lstStyle>
            <a:lvl1pPr>
              <a:defRPr/>
            </a:lvl1pPr>
          </a:lstStyle>
          <a:p>
            <a:pPr>
              <a:defRPr/>
            </a:pPr>
            <a:fld id="{D9AF67D9-345B-4B48-9A0C-5011EA219127}" type="slidenum">
              <a:rPr lang="zh-CN" altLang="en-US"/>
              <a:pPr>
                <a:defRPr/>
              </a:pPr>
              <a:t>‹#›</a:t>
            </a:fld>
            <a:endParaRPr lang="en-US" altLang="zh-CN"/>
          </a:p>
        </p:txBody>
      </p:sp>
    </p:spTree>
    <p:extLst>
      <p:ext uri="{BB962C8B-B14F-4D97-AF65-F5344CB8AC3E}">
        <p14:creationId xmlns:p14="http://schemas.microsoft.com/office/powerpoint/2010/main" val="447121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F44BFE84-65A5-453B-9FB5-DE0D03C079B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D012D8A-5DCD-41BF-9A01-A3531887578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0C7585C-5B7A-4312-938C-0DAEA1C08653}"/>
              </a:ext>
            </a:extLst>
          </p:cNvPr>
          <p:cNvSpPr>
            <a:spLocks noGrp="1" noChangeArrowheads="1"/>
          </p:cNvSpPr>
          <p:nvPr>
            <p:ph type="sldNum" sz="quarter" idx="12"/>
          </p:nvPr>
        </p:nvSpPr>
        <p:spPr>
          <a:ln/>
        </p:spPr>
        <p:txBody>
          <a:bodyPr/>
          <a:lstStyle>
            <a:lvl1pPr>
              <a:defRPr/>
            </a:lvl1pPr>
          </a:lstStyle>
          <a:p>
            <a:pPr>
              <a:defRPr/>
            </a:pPr>
            <a:fld id="{8B741778-B27D-455A-82F8-BD0C465702FE}" type="slidenum">
              <a:rPr lang="zh-CN" altLang="en-US"/>
              <a:pPr>
                <a:defRPr/>
              </a:pPr>
              <a:t>‹#›</a:t>
            </a:fld>
            <a:endParaRPr lang="en-US" altLang="zh-CN"/>
          </a:p>
        </p:txBody>
      </p:sp>
    </p:spTree>
    <p:extLst>
      <p:ext uri="{BB962C8B-B14F-4D97-AF65-F5344CB8AC3E}">
        <p14:creationId xmlns:p14="http://schemas.microsoft.com/office/powerpoint/2010/main" val="1789604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74D3BE2-72DF-4CA8-BDF1-6D27D9BB9115}"/>
              </a:ext>
            </a:extLst>
          </p:cNvPr>
          <p:cNvSpPr>
            <a:spLocks noGrp="1" noChangeArrowheads="1"/>
          </p:cNvSpPr>
          <p:nvPr>
            <p:ph type="title"/>
          </p:nvPr>
        </p:nvSpPr>
        <p:spPr bwMode="auto">
          <a:xfrm>
            <a:off x="457200" y="135142"/>
            <a:ext cx="8229600" cy="774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Rectangle 3">
            <a:extLst>
              <a:ext uri="{FF2B5EF4-FFF2-40B4-BE49-F238E27FC236}">
                <a16:creationId xmlns:a16="http://schemas.microsoft.com/office/drawing/2014/main" id="{4727B6D7-5978-4D0E-87A1-A6BEFEAD578F}"/>
              </a:ext>
            </a:extLst>
          </p:cNvPr>
          <p:cNvSpPr>
            <a:spLocks noGrp="1" noChangeArrowheads="1"/>
          </p:cNvSpPr>
          <p:nvPr>
            <p:ph type="body" idx="1"/>
          </p:nvPr>
        </p:nvSpPr>
        <p:spPr bwMode="auto">
          <a:xfrm>
            <a:off x="457200" y="944692"/>
            <a:ext cx="8229600" cy="5186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4996" name="Rectangle 4">
            <a:extLst>
              <a:ext uri="{FF2B5EF4-FFF2-40B4-BE49-F238E27FC236}">
                <a16:creationId xmlns:a16="http://schemas.microsoft.com/office/drawing/2014/main" id="{1E1B1E7D-7516-40F9-861F-3B299D2B7847}"/>
              </a:ext>
            </a:extLst>
          </p:cNvPr>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000" b="0">
                <a:latin typeface="+mn-lt"/>
                <a:ea typeface="+mn-ea"/>
              </a:defRPr>
            </a:lvl1pPr>
          </a:lstStyle>
          <a:p>
            <a:pPr>
              <a:defRPr/>
            </a:pPr>
            <a:endParaRPr lang="en-US" altLang="zh-CN"/>
          </a:p>
        </p:txBody>
      </p:sp>
      <p:sp>
        <p:nvSpPr>
          <p:cNvPr id="84997" name="Rectangle 5">
            <a:extLst>
              <a:ext uri="{FF2B5EF4-FFF2-40B4-BE49-F238E27FC236}">
                <a16:creationId xmlns:a16="http://schemas.microsoft.com/office/drawing/2014/main" id="{0A2BDDA1-2BFC-4C75-8DF8-68304157B36A}"/>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atin typeface="+mn-lt"/>
                <a:ea typeface="+mn-ea"/>
              </a:defRPr>
            </a:lvl1pPr>
          </a:lstStyle>
          <a:p>
            <a:pPr>
              <a:defRPr/>
            </a:pPr>
            <a:endParaRPr lang="en-US" altLang="zh-CN"/>
          </a:p>
        </p:txBody>
      </p:sp>
      <p:sp>
        <p:nvSpPr>
          <p:cNvPr id="84998" name="Rectangle 6">
            <a:extLst>
              <a:ext uri="{FF2B5EF4-FFF2-40B4-BE49-F238E27FC236}">
                <a16:creationId xmlns:a16="http://schemas.microsoft.com/office/drawing/2014/main" id="{4DCF6C25-3FD0-4C11-BBCD-DA87F8717378}"/>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atin typeface="+mn-lt"/>
                <a:ea typeface="+mn-ea"/>
              </a:defRPr>
            </a:lvl1pPr>
          </a:lstStyle>
          <a:p>
            <a:pPr>
              <a:defRPr/>
            </a:pPr>
            <a:fld id="{1F32E006-04B6-4A9C-B9C9-3928D51AAD9D}" type="slidenum">
              <a:rPr lang="zh-CN" altLang="en-US"/>
              <a:pPr>
                <a:defRPr/>
              </a:pPr>
              <a:t>‹#›</a:t>
            </a:fld>
            <a:endParaRPr lang="en-US" altLang="zh-CN"/>
          </a:p>
        </p:txBody>
      </p:sp>
      <p:sp>
        <p:nvSpPr>
          <p:cNvPr id="1031" name="Rectangle 7">
            <a:extLst>
              <a:ext uri="{FF2B5EF4-FFF2-40B4-BE49-F238E27FC236}">
                <a16:creationId xmlns:a16="http://schemas.microsoft.com/office/drawing/2014/main" id="{A8123A6D-61C6-4004-8581-7C95366D744B}"/>
              </a:ext>
            </a:extLst>
          </p:cNvPr>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Times New Roman" panose="02020603050405020304" pitchFamily="18" charset="0"/>
                <a:ea typeface="华文楷体" panose="02010600040101010101" pitchFamily="2" charset="-122"/>
              </a:defRPr>
            </a:lvl1pPr>
            <a:lvl2pPr marL="742950" indent="-285750" algn="ctr">
              <a:defRPr b="1">
                <a:solidFill>
                  <a:schemeClr val="tx1"/>
                </a:solidFill>
                <a:latin typeface="Times New Roman" panose="02020603050405020304" pitchFamily="18" charset="0"/>
                <a:ea typeface="华文楷体" panose="02010600040101010101" pitchFamily="2" charset="-122"/>
              </a:defRPr>
            </a:lvl2pPr>
            <a:lvl3pPr marL="1143000" indent="-228600" algn="ctr">
              <a:defRPr b="1">
                <a:solidFill>
                  <a:schemeClr val="tx1"/>
                </a:solidFill>
                <a:latin typeface="Times New Roman" panose="02020603050405020304" pitchFamily="18" charset="0"/>
                <a:ea typeface="华文楷体" panose="02010600040101010101" pitchFamily="2" charset="-122"/>
              </a:defRPr>
            </a:lvl3pPr>
            <a:lvl4pPr marL="1600200" indent="-228600" algn="ctr">
              <a:defRPr b="1">
                <a:solidFill>
                  <a:schemeClr val="tx1"/>
                </a:solidFill>
                <a:latin typeface="Times New Roman" panose="02020603050405020304" pitchFamily="18" charset="0"/>
                <a:ea typeface="华文楷体" panose="02010600040101010101" pitchFamily="2" charset="-122"/>
              </a:defRPr>
            </a:lvl4pPr>
            <a:lvl5pPr marL="2057400" indent="-228600" algn="ctr">
              <a:defRPr b="1">
                <a:solidFill>
                  <a:schemeClr val="tx1"/>
                </a:solidFill>
                <a:latin typeface="Times New Roman" panose="02020603050405020304" pitchFamily="18" charset="0"/>
                <a:ea typeface="华文楷体" panose="0201060004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华文楷体" panose="0201060004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华文楷体" panose="0201060004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华文楷体" panose="0201060004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sz="2400" b="0">
              <a:ea typeface="宋体" panose="02010600030101010101" pitchFamily="2" charset="-122"/>
            </a:endParaRPr>
          </a:p>
        </p:txBody>
      </p:sp>
      <p:sp>
        <p:nvSpPr>
          <p:cNvPr id="1032" name="Line 8">
            <a:extLst>
              <a:ext uri="{FF2B5EF4-FFF2-40B4-BE49-F238E27FC236}">
                <a16:creationId xmlns:a16="http://schemas.microsoft.com/office/drawing/2014/main" id="{F6CCD92D-ADBB-41C6-A18B-600238D5DFE7}"/>
              </a:ext>
            </a:extLst>
          </p:cNvPr>
          <p:cNvSpPr>
            <a:spLocks noChangeShapeType="1"/>
          </p:cNvSpPr>
          <p:nvPr/>
        </p:nvSpPr>
        <p:spPr bwMode="auto">
          <a:xfrm>
            <a:off x="457200" y="927377"/>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3" name="Rectangle 9">
            <a:extLst>
              <a:ext uri="{FF2B5EF4-FFF2-40B4-BE49-F238E27FC236}">
                <a16:creationId xmlns:a16="http://schemas.microsoft.com/office/drawing/2014/main" id="{8DD08346-44D7-4D3E-9073-90908A74E8CB}"/>
              </a:ext>
            </a:extLst>
          </p:cNvPr>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Times New Roman" panose="02020603050405020304" pitchFamily="18" charset="0"/>
                <a:ea typeface="华文楷体" panose="02010600040101010101" pitchFamily="2" charset="-122"/>
              </a:defRPr>
            </a:lvl1pPr>
            <a:lvl2pPr marL="742950" indent="-285750" algn="ctr">
              <a:defRPr b="1">
                <a:solidFill>
                  <a:schemeClr val="tx1"/>
                </a:solidFill>
                <a:latin typeface="Times New Roman" panose="02020603050405020304" pitchFamily="18" charset="0"/>
                <a:ea typeface="华文楷体" panose="02010600040101010101" pitchFamily="2" charset="-122"/>
              </a:defRPr>
            </a:lvl2pPr>
            <a:lvl3pPr marL="1143000" indent="-228600" algn="ctr">
              <a:defRPr b="1">
                <a:solidFill>
                  <a:schemeClr val="tx1"/>
                </a:solidFill>
                <a:latin typeface="Times New Roman" panose="02020603050405020304" pitchFamily="18" charset="0"/>
                <a:ea typeface="华文楷体" panose="02010600040101010101" pitchFamily="2" charset="-122"/>
              </a:defRPr>
            </a:lvl3pPr>
            <a:lvl4pPr marL="1600200" indent="-228600" algn="ctr">
              <a:defRPr b="1">
                <a:solidFill>
                  <a:schemeClr val="tx1"/>
                </a:solidFill>
                <a:latin typeface="Times New Roman" panose="02020603050405020304" pitchFamily="18" charset="0"/>
                <a:ea typeface="华文楷体" panose="02010600040101010101" pitchFamily="2" charset="-122"/>
              </a:defRPr>
            </a:lvl4pPr>
            <a:lvl5pPr marL="2057400" indent="-228600" algn="ctr">
              <a:defRPr b="1">
                <a:solidFill>
                  <a:schemeClr val="tx1"/>
                </a:solidFill>
                <a:latin typeface="Times New Roman" panose="02020603050405020304" pitchFamily="18" charset="0"/>
                <a:ea typeface="华文楷体" panose="0201060004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华文楷体" panose="0201060004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华文楷体" panose="0201060004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华文楷体" panose="0201060004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sz="2400" b="0">
              <a:ea typeface="宋体" panose="02010600030101010101" pitchFamily="2" charset="-122"/>
            </a:endParaRPr>
          </a:p>
        </p:txBody>
      </p:sp>
      <p:sp>
        <p:nvSpPr>
          <p:cNvPr id="1034" name="Rectangle 10">
            <a:extLst>
              <a:ext uri="{FF2B5EF4-FFF2-40B4-BE49-F238E27FC236}">
                <a16:creationId xmlns:a16="http://schemas.microsoft.com/office/drawing/2014/main" id="{C6FBE885-426C-48FD-B16F-BA0B43E48951}"/>
              </a:ext>
            </a:extLst>
          </p:cNvPr>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Times New Roman" panose="02020603050405020304" pitchFamily="18" charset="0"/>
                <a:ea typeface="华文楷体" panose="02010600040101010101" pitchFamily="2" charset="-122"/>
              </a:defRPr>
            </a:lvl1pPr>
            <a:lvl2pPr marL="742950" indent="-285750" algn="ctr">
              <a:defRPr b="1">
                <a:solidFill>
                  <a:schemeClr val="tx1"/>
                </a:solidFill>
                <a:latin typeface="Times New Roman" panose="02020603050405020304" pitchFamily="18" charset="0"/>
                <a:ea typeface="华文楷体" panose="02010600040101010101" pitchFamily="2" charset="-122"/>
              </a:defRPr>
            </a:lvl2pPr>
            <a:lvl3pPr marL="1143000" indent="-228600" algn="ctr">
              <a:defRPr b="1">
                <a:solidFill>
                  <a:schemeClr val="tx1"/>
                </a:solidFill>
                <a:latin typeface="Times New Roman" panose="02020603050405020304" pitchFamily="18" charset="0"/>
                <a:ea typeface="华文楷体" panose="02010600040101010101" pitchFamily="2" charset="-122"/>
              </a:defRPr>
            </a:lvl3pPr>
            <a:lvl4pPr marL="1600200" indent="-228600" algn="ctr">
              <a:defRPr b="1">
                <a:solidFill>
                  <a:schemeClr val="tx1"/>
                </a:solidFill>
                <a:latin typeface="Times New Roman" panose="02020603050405020304" pitchFamily="18" charset="0"/>
                <a:ea typeface="华文楷体" panose="02010600040101010101" pitchFamily="2" charset="-122"/>
              </a:defRPr>
            </a:lvl4pPr>
            <a:lvl5pPr marL="2057400" indent="-228600" algn="ctr">
              <a:defRPr b="1">
                <a:solidFill>
                  <a:schemeClr val="tx1"/>
                </a:solidFill>
                <a:latin typeface="Times New Roman" panose="02020603050405020304" pitchFamily="18" charset="0"/>
                <a:ea typeface="华文楷体" panose="0201060004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华文楷体" panose="0201060004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华文楷体" panose="0201060004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华文楷体" panose="0201060004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华文楷体" panose="02010600040101010101" pitchFamily="2" charset="-122"/>
              </a:defRPr>
            </a:lvl9pPr>
          </a:lstStyle>
          <a:p>
            <a:pPr eaLnBrk="1" hangingPunct="1">
              <a:defRPr/>
            </a:pPr>
            <a:endParaRPr lang="zh-CN" altLang="en-US" sz="2400" b="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20"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4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E91F2B9-78B5-4C1C-92C6-DDB4CE49259C}"/>
              </a:ext>
            </a:extLst>
          </p:cNvPr>
          <p:cNvSpPr>
            <a:spLocks noGrp="1" noChangeArrowheads="1"/>
          </p:cNvSpPr>
          <p:nvPr>
            <p:ph type="ctrTitle"/>
          </p:nvPr>
        </p:nvSpPr>
        <p:spPr>
          <a:xfrm>
            <a:off x="217425" y="1447651"/>
            <a:ext cx="8709149" cy="1112838"/>
          </a:xfrm>
        </p:spPr>
        <p:txBody>
          <a:bodyPr/>
          <a:lstStyle/>
          <a:p>
            <a:pPr eaLnBrk="1" hangingPunct="1"/>
            <a:r>
              <a:rPr lang="zh-CN" altLang="en-US" sz="8000" b="1" dirty="0">
                <a:latin typeface="微软雅黑" panose="020B0503020204020204" pitchFamily="34" charset="-122"/>
                <a:ea typeface="微软雅黑" panose="020B0503020204020204" pitchFamily="34" charset="-122"/>
              </a:rPr>
              <a:t>物理性污染与防治</a:t>
            </a:r>
          </a:p>
        </p:txBody>
      </p:sp>
      <p:sp>
        <p:nvSpPr>
          <p:cNvPr id="4099" name="Rectangle 3">
            <a:extLst>
              <a:ext uri="{FF2B5EF4-FFF2-40B4-BE49-F238E27FC236}">
                <a16:creationId xmlns:a16="http://schemas.microsoft.com/office/drawing/2014/main" id="{1B6AE860-C074-4755-91F0-BF8A2D0E6D9B}"/>
              </a:ext>
            </a:extLst>
          </p:cNvPr>
          <p:cNvSpPr>
            <a:spLocks noGrp="1" noChangeArrowheads="1"/>
          </p:cNvSpPr>
          <p:nvPr>
            <p:ph type="subTitle" idx="1"/>
          </p:nvPr>
        </p:nvSpPr>
        <p:spPr>
          <a:xfrm>
            <a:off x="250825" y="3213100"/>
            <a:ext cx="8424863" cy="3182938"/>
          </a:xfrm>
        </p:spPr>
        <p:txBody>
          <a:bodyPr/>
          <a:lstStyle/>
          <a:p>
            <a:pPr eaLnBrk="1" hangingPunct="1">
              <a:spcAft>
                <a:spcPct val="10000"/>
              </a:spcAft>
            </a:pPr>
            <a:r>
              <a:rPr lang="zh-CN" altLang="en-US" sz="4800" b="1" dirty="0">
                <a:latin typeface="华文中宋" panose="02010600040101010101" pitchFamily="2" charset="-122"/>
                <a:ea typeface="华文中宋" panose="02010600040101010101" pitchFamily="2" charset="-122"/>
              </a:rPr>
              <a:t>环境科学与工程学院</a:t>
            </a:r>
          </a:p>
          <a:p>
            <a:pPr eaLnBrk="1" hangingPunct="1">
              <a:spcAft>
                <a:spcPct val="10000"/>
              </a:spcAft>
            </a:pPr>
            <a:r>
              <a:rPr lang="zh-CN" altLang="en-US" sz="4800" b="1" dirty="0">
                <a:latin typeface="华文中宋" panose="02010600040101010101" pitchFamily="2" charset="-122"/>
                <a:ea typeface="华文中宋" panose="02010600040101010101" pitchFamily="2" charset="-122"/>
              </a:rPr>
              <a:t>吴旭 教授</a:t>
            </a:r>
          </a:p>
          <a:p>
            <a:pPr eaLnBrk="1" hangingPunct="1">
              <a:spcAft>
                <a:spcPct val="20000"/>
              </a:spcAft>
            </a:pPr>
            <a:r>
              <a:rPr lang="en-US" altLang="zh-CN" sz="2800" b="1" dirty="0">
                <a:latin typeface="Times New Roman" panose="02020603050405020304" pitchFamily="18" charset="0"/>
                <a:ea typeface="黑体" panose="02010609060101010101" pitchFamily="49" charset="-122"/>
              </a:rPr>
              <a:t>Tel:</a:t>
            </a: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18571590300</a:t>
            </a:r>
            <a:r>
              <a:rPr lang="zh-CN" altLang="en-US" sz="2800" b="1" dirty="0">
                <a:latin typeface="Times New Roman" panose="02020603050405020304" pitchFamily="18" charset="0"/>
                <a:ea typeface="黑体" panose="02010609060101010101" pitchFamily="49" charset="-122"/>
              </a:rPr>
              <a:t>；</a:t>
            </a:r>
          </a:p>
          <a:p>
            <a:pPr eaLnBrk="1" hangingPunct="1">
              <a:spcAft>
                <a:spcPct val="20000"/>
              </a:spcAft>
            </a:pPr>
            <a:r>
              <a:rPr lang="en-US" altLang="zh-CN" sz="2800" b="1" dirty="0">
                <a:latin typeface="Times New Roman" panose="02020603050405020304" pitchFamily="18" charset="0"/>
                <a:ea typeface="黑体" panose="02010609060101010101" pitchFamily="49" charset="-122"/>
              </a:rPr>
              <a:t>E-mail: profxuwu@hust.edu.cn</a:t>
            </a:r>
          </a:p>
        </p:txBody>
      </p:sp>
      <p:sp>
        <p:nvSpPr>
          <p:cNvPr id="4100" name="Rectangle 4">
            <a:extLst>
              <a:ext uri="{FF2B5EF4-FFF2-40B4-BE49-F238E27FC236}">
                <a16:creationId xmlns:a16="http://schemas.microsoft.com/office/drawing/2014/main" id="{3A86088F-4268-4CE3-BC9A-3189ABD30D8D}"/>
              </a:ext>
            </a:extLst>
          </p:cNvPr>
          <p:cNvSpPr>
            <a:spLocks noChangeArrowheads="1"/>
          </p:cNvSpPr>
          <p:nvPr/>
        </p:nvSpPr>
        <p:spPr bwMode="auto">
          <a:xfrm>
            <a:off x="179388" y="333375"/>
            <a:ext cx="36725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ea typeface="黑体" panose="02010609060101010101" pitchFamily="49" charset="-122"/>
              </a:rPr>
              <a:t>《</a:t>
            </a:r>
            <a:r>
              <a:rPr lang="zh-CN" altLang="en-US" sz="2400" dirty="0">
                <a:ea typeface="黑体" panose="02010609060101010101" pitchFamily="49" charset="-122"/>
              </a:rPr>
              <a:t>环境工程导论</a:t>
            </a:r>
            <a:r>
              <a:rPr lang="en-US" altLang="zh-CN" sz="2400" dirty="0">
                <a:ea typeface="黑体" panose="02010609060101010101" pitchFamily="49" charset="-122"/>
              </a:rPr>
              <a:t>》</a:t>
            </a:r>
            <a:r>
              <a:rPr lang="zh-CN" altLang="en-US" sz="2400" dirty="0">
                <a:ea typeface="黑体" panose="02010609060101010101" pitchFamily="49" charset="-122"/>
              </a:rPr>
              <a:t>第二讲</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rrowheads="1"/>
          </p:cNvSpPr>
          <p:nvPr/>
        </p:nvSpPr>
        <p:spPr bwMode="gray">
          <a:xfrm>
            <a:off x="611560" y="332656"/>
            <a:ext cx="3096345" cy="420013"/>
          </a:xfrm>
          <a:prstGeom prst="roundRect">
            <a:avLst>
              <a:gd name="adj" fmla="val 16667"/>
            </a:avLst>
          </a:prstGeom>
          <a:solidFill>
            <a:srgbClr val="FFC000"/>
          </a:solidFill>
          <a:ln w="12700" algn="ctr">
            <a:solidFill>
              <a:schemeClr val="bg1"/>
            </a:solidFill>
            <a:round/>
            <a:headEnd/>
            <a:tailEnd/>
          </a:ln>
          <a:effectLst/>
        </p:spPr>
        <p:txBody>
          <a:bodyPr wrap="none" anchor="ctr"/>
          <a:lstStyle/>
          <a:p>
            <a:pPr algn="ctr"/>
            <a:r>
              <a:rPr lang="en-US" altLang="zh-CN" sz="3200" b="1" dirty="0">
                <a:latin typeface="微软雅黑" panose="020B0503020204020204" pitchFamily="34" charset="-122"/>
                <a:ea typeface="微软雅黑" panose="020B0503020204020204" pitchFamily="34" charset="-122"/>
              </a:rPr>
              <a:t> </a:t>
            </a:r>
            <a:r>
              <a:rPr lang="zh-CN" altLang="en-US" sz="3200"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3200" b="1" dirty="0">
                <a:solidFill>
                  <a:srgbClr val="000000"/>
                </a:solidFill>
                <a:latin typeface="微软雅黑" panose="020B0503020204020204" pitchFamily="34" charset="-122"/>
                <a:ea typeface="微软雅黑" panose="020B0503020204020204" pitchFamily="34" charset="-122"/>
              </a:rPr>
              <a:t>环境放射学</a:t>
            </a:r>
          </a:p>
        </p:txBody>
      </p:sp>
      <p:sp>
        <p:nvSpPr>
          <p:cNvPr id="9" name="Rectangle 5"/>
          <p:cNvSpPr>
            <a:spLocks noChangeArrowheads="1"/>
          </p:cNvSpPr>
          <p:nvPr/>
        </p:nvSpPr>
        <p:spPr bwMode="auto">
          <a:xfrm>
            <a:off x="304800" y="1524000"/>
            <a:ext cx="8458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Verdana" pitchFamily="34" charset="0"/>
                <a:ea typeface="宋体" charset="-122"/>
              </a:defRPr>
            </a:lvl1pPr>
            <a:lvl2pPr marL="742950" indent="-285750">
              <a:spcBef>
                <a:spcPct val="20000"/>
              </a:spcBef>
              <a:buClr>
                <a:schemeClr val="tx1"/>
              </a:buClr>
              <a:buChar char="•"/>
              <a:defRPr sz="2800">
                <a:solidFill>
                  <a:schemeClr val="tx1"/>
                </a:solidFill>
                <a:effectLst>
                  <a:outerShdw blurRad="38100" dist="38100" dir="2700000" algn="tl">
                    <a:srgbClr val="000000"/>
                  </a:outerShdw>
                </a:effectLst>
                <a:latin typeface="Verdana" pitchFamily="34" charset="0"/>
                <a:ea typeface="宋体" charset="-122"/>
              </a:defRPr>
            </a:lvl2pPr>
            <a:lvl3pPr marL="1143000" indent="-228600">
              <a:spcBef>
                <a:spcPct val="20000"/>
              </a:spcBef>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Verdana" pitchFamily="34" charset="0"/>
                <a:ea typeface="宋体" charset="-122"/>
              </a:defRPr>
            </a:lvl3pPr>
            <a:lvl4pPr marL="1600200" indent="-228600">
              <a:spcBef>
                <a:spcPct val="20000"/>
              </a:spcBef>
              <a:buClr>
                <a:schemeClr val="tx2"/>
              </a:buClr>
              <a:buChar char="•"/>
              <a:defRPr sz="2000">
                <a:solidFill>
                  <a:schemeClr val="tx1"/>
                </a:solidFill>
                <a:effectLst>
                  <a:outerShdw blurRad="38100" dist="38100" dir="2700000" algn="tl">
                    <a:srgbClr val="000000"/>
                  </a:outerShdw>
                </a:effectLst>
                <a:latin typeface="Verdana" pitchFamily="34" charset="0"/>
                <a:ea typeface="宋体" charset="-122"/>
              </a:defRPr>
            </a:lvl4pPr>
            <a:lvl5pPr marL="2057400" indent="-228600">
              <a:spcBef>
                <a:spcPct val="20000"/>
              </a:spcBef>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5pPr>
            <a:lvl6pPr marL="25146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6pPr>
            <a:lvl7pPr marL="29718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7pPr>
            <a:lvl8pPr marL="34290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8pPr>
            <a:lvl9pPr marL="38862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9pPr>
          </a:lstStyle>
          <a:p>
            <a:pPr>
              <a:lnSpc>
                <a:spcPct val="110000"/>
              </a:lnSpc>
              <a:spcBef>
                <a:spcPct val="0"/>
              </a:spcBef>
              <a:buClr>
                <a:srgbClr val="FF0000"/>
              </a:buClr>
              <a:buSzPct val="90000"/>
            </a:pPr>
            <a:r>
              <a:rPr lang="zh-CN" altLang="en-US" sz="2400" b="1" dirty="0">
                <a:solidFill>
                  <a:srgbClr val="0000CC"/>
                </a:solidFill>
                <a:effectLst/>
                <a:latin typeface="微软雅黑" panose="020B0503020204020204" pitchFamily="34" charset="-122"/>
                <a:ea typeface="微软雅黑" panose="020B0503020204020204" pitchFamily="34" charset="-122"/>
              </a:rPr>
              <a:t>定义：</a:t>
            </a:r>
            <a:r>
              <a:rPr lang="zh-CN" altLang="en-US" sz="2400" b="1" dirty="0">
                <a:solidFill>
                  <a:srgbClr val="000000"/>
                </a:solidFill>
                <a:effectLst/>
                <a:latin typeface="微软雅黑" panose="020B0503020204020204" pitchFamily="34" charset="-122"/>
                <a:ea typeface="微软雅黑" panose="020B0503020204020204" pitchFamily="34" charset="-122"/>
              </a:rPr>
              <a:t>研究辐射环境及其同人类活动相互作用的科学。</a:t>
            </a:r>
          </a:p>
        </p:txBody>
      </p:sp>
      <p:sp>
        <p:nvSpPr>
          <p:cNvPr id="10" name="Rectangle 6"/>
          <p:cNvSpPr>
            <a:spLocks noChangeArrowheads="1"/>
          </p:cNvSpPr>
          <p:nvPr/>
        </p:nvSpPr>
        <p:spPr bwMode="auto">
          <a:xfrm>
            <a:off x="304800" y="2276872"/>
            <a:ext cx="84582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Verdana" pitchFamily="34" charset="0"/>
                <a:ea typeface="宋体" charset="-122"/>
              </a:defRPr>
            </a:lvl1pPr>
            <a:lvl2pPr marL="742950" indent="-285750">
              <a:spcBef>
                <a:spcPct val="20000"/>
              </a:spcBef>
              <a:buClr>
                <a:schemeClr val="tx1"/>
              </a:buClr>
              <a:buChar char="•"/>
              <a:defRPr sz="2800">
                <a:solidFill>
                  <a:schemeClr val="tx1"/>
                </a:solidFill>
                <a:effectLst>
                  <a:outerShdw blurRad="38100" dist="38100" dir="2700000" algn="tl">
                    <a:srgbClr val="000000"/>
                  </a:outerShdw>
                </a:effectLst>
                <a:latin typeface="Verdana" pitchFamily="34" charset="0"/>
                <a:ea typeface="宋体" charset="-122"/>
              </a:defRPr>
            </a:lvl2pPr>
            <a:lvl3pPr marL="1143000" indent="-228600">
              <a:spcBef>
                <a:spcPct val="20000"/>
              </a:spcBef>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Verdana" pitchFamily="34" charset="0"/>
                <a:ea typeface="宋体" charset="-122"/>
              </a:defRPr>
            </a:lvl3pPr>
            <a:lvl4pPr marL="1600200" indent="-228600">
              <a:spcBef>
                <a:spcPct val="20000"/>
              </a:spcBef>
              <a:buClr>
                <a:schemeClr val="tx2"/>
              </a:buClr>
              <a:buChar char="•"/>
              <a:defRPr sz="2000">
                <a:solidFill>
                  <a:schemeClr val="tx1"/>
                </a:solidFill>
                <a:effectLst>
                  <a:outerShdw blurRad="38100" dist="38100" dir="2700000" algn="tl">
                    <a:srgbClr val="000000"/>
                  </a:outerShdw>
                </a:effectLst>
                <a:latin typeface="Verdana" pitchFamily="34" charset="0"/>
                <a:ea typeface="宋体" charset="-122"/>
              </a:defRPr>
            </a:lvl4pPr>
            <a:lvl5pPr marL="2057400" indent="-228600">
              <a:spcBef>
                <a:spcPct val="20000"/>
              </a:spcBef>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5pPr>
            <a:lvl6pPr marL="25146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6pPr>
            <a:lvl7pPr marL="29718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7pPr>
            <a:lvl8pPr marL="34290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8pPr>
            <a:lvl9pPr marL="38862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9pPr>
          </a:lstStyle>
          <a:p>
            <a:pPr>
              <a:lnSpc>
                <a:spcPct val="115000"/>
              </a:lnSpc>
              <a:spcBef>
                <a:spcPct val="0"/>
              </a:spcBef>
              <a:buClr>
                <a:srgbClr val="FF0000"/>
              </a:buClr>
              <a:buSzPct val="90000"/>
            </a:pPr>
            <a:r>
              <a:rPr lang="zh-CN" altLang="en-US" sz="2400" b="1" dirty="0">
                <a:solidFill>
                  <a:srgbClr val="0000CC"/>
                </a:solidFill>
                <a:effectLst/>
                <a:latin typeface="微软雅黑" panose="020B0503020204020204" pitchFamily="34" charset="-122"/>
                <a:ea typeface="微软雅黑" panose="020B0503020204020204" pitchFamily="34" charset="-122"/>
              </a:rPr>
              <a:t>任务：</a:t>
            </a:r>
            <a:r>
              <a:rPr lang="zh-CN" altLang="en-US" sz="2400" b="1" dirty="0">
                <a:solidFill>
                  <a:srgbClr val="000000"/>
                </a:solidFill>
                <a:effectLst/>
                <a:latin typeface="微软雅黑" panose="020B0503020204020204" pitchFamily="34" charset="-122"/>
                <a:ea typeface="微软雅黑" panose="020B0503020204020204" pitchFamily="34" charset="-122"/>
              </a:rPr>
              <a:t>研究各种放射源和放射污染对人类生存环境的影响。</a:t>
            </a:r>
            <a:r>
              <a:rPr lang="zh-CN" altLang="en-US" sz="2400" dirty="0">
                <a:latin typeface="微软雅黑" panose="020B0503020204020204" pitchFamily="34" charset="-122"/>
                <a:ea typeface="微软雅黑" panose="020B0503020204020204" pitchFamily="34" charset="-122"/>
              </a:rPr>
              <a:t> </a:t>
            </a:r>
            <a:endParaRPr lang="zh-CN" altLang="en-US" sz="2400" b="1" dirty="0">
              <a:solidFill>
                <a:srgbClr val="000000"/>
              </a:solidFill>
              <a:effectLst/>
              <a:latin typeface="微软雅黑" panose="020B0503020204020204" pitchFamily="34" charset="-122"/>
              <a:ea typeface="微软雅黑" panose="020B0503020204020204" pitchFamily="34" charset="-122"/>
            </a:endParaRPr>
          </a:p>
        </p:txBody>
      </p:sp>
      <p:sp>
        <p:nvSpPr>
          <p:cNvPr id="11" name="Rectangle 7"/>
          <p:cNvSpPr>
            <a:spLocks noChangeArrowheads="1"/>
          </p:cNvSpPr>
          <p:nvPr/>
        </p:nvSpPr>
        <p:spPr bwMode="auto">
          <a:xfrm>
            <a:off x="304800" y="3140968"/>
            <a:ext cx="8458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Verdana" pitchFamily="34" charset="0"/>
                <a:ea typeface="宋体" charset="-122"/>
              </a:defRPr>
            </a:lvl1pPr>
            <a:lvl2pPr marL="742950" indent="-285750">
              <a:spcBef>
                <a:spcPct val="20000"/>
              </a:spcBef>
              <a:buClr>
                <a:schemeClr val="tx1"/>
              </a:buClr>
              <a:buChar char="•"/>
              <a:defRPr sz="2800">
                <a:solidFill>
                  <a:schemeClr val="tx1"/>
                </a:solidFill>
                <a:effectLst>
                  <a:outerShdw blurRad="38100" dist="38100" dir="2700000" algn="tl">
                    <a:srgbClr val="000000"/>
                  </a:outerShdw>
                </a:effectLst>
                <a:latin typeface="Verdana" pitchFamily="34" charset="0"/>
                <a:ea typeface="宋体" charset="-122"/>
              </a:defRPr>
            </a:lvl2pPr>
            <a:lvl3pPr marL="1143000" indent="-228600">
              <a:spcBef>
                <a:spcPct val="20000"/>
              </a:spcBef>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Verdana" pitchFamily="34" charset="0"/>
                <a:ea typeface="宋体" charset="-122"/>
              </a:defRPr>
            </a:lvl3pPr>
            <a:lvl4pPr marL="1600200" indent="-228600">
              <a:spcBef>
                <a:spcPct val="20000"/>
              </a:spcBef>
              <a:buClr>
                <a:schemeClr val="tx2"/>
              </a:buClr>
              <a:buChar char="•"/>
              <a:defRPr sz="2000">
                <a:solidFill>
                  <a:schemeClr val="tx1"/>
                </a:solidFill>
                <a:effectLst>
                  <a:outerShdw blurRad="38100" dist="38100" dir="2700000" algn="tl">
                    <a:srgbClr val="000000"/>
                  </a:outerShdw>
                </a:effectLst>
                <a:latin typeface="Verdana" pitchFamily="34" charset="0"/>
                <a:ea typeface="宋体" charset="-122"/>
              </a:defRPr>
            </a:lvl4pPr>
            <a:lvl5pPr marL="2057400" indent="-228600">
              <a:spcBef>
                <a:spcPct val="20000"/>
              </a:spcBef>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5pPr>
            <a:lvl6pPr marL="25146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6pPr>
            <a:lvl7pPr marL="29718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7pPr>
            <a:lvl8pPr marL="34290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8pPr>
            <a:lvl9pPr marL="38862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9pPr>
          </a:lstStyle>
          <a:p>
            <a:pPr>
              <a:lnSpc>
                <a:spcPct val="115000"/>
              </a:lnSpc>
              <a:spcBef>
                <a:spcPct val="0"/>
              </a:spcBef>
              <a:buClr>
                <a:srgbClr val="FF0000"/>
              </a:buClr>
              <a:buSzPct val="90000"/>
            </a:pPr>
            <a:r>
              <a:rPr lang="zh-CN" altLang="en-US" sz="2400" b="1" dirty="0">
                <a:solidFill>
                  <a:srgbClr val="0000CC"/>
                </a:solidFill>
                <a:effectLst/>
                <a:latin typeface="微软雅黑" panose="020B0503020204020204" pitchFamily="34" charset="-122"/>
                <a:ea typeface="微软雅黑" panose="020B0503020204020204" pitchFamily="34" charset="-122"/>
              </a:rPr>
              <a:t>研究内容：</a:t>
            </a:r>
            <a:endParaRPr lang="en-US" altLang="zh-CN" sz="2400" b="1" dirty="0">
              <a:solidFill>
                <a:srgbClr val="0000CC"/>
              </a:solidFill>
              <a:effectLst/>
              <a:latin typeface="微软雅黑" panose="020B0503020204020204" pitchFamily="34" charset="-122"/>
              <a:ea typeface="微软雅黑" panose="020B0503020204020204" pitchFamily="34" charset="-122"/>
            </a:endParaRPr>
          </a:p>
          <a:p>
            <a:pPr lvl="1">
              <a:lnSpc>
                <a:spcPct val="125000"/>
              </a:lnSpc>
              <a:buClr>
                <a:srgbClr val="FF9900"/>
              </a:buClr>
              <a:buSzPct val="80000"/>
              <a:buFont typeface="Wingdings" panose="05000000000000000000" pitchFamily="2" charset="2"/>
              <a:buChar char="u"/>
            </a:pPr>
            <a:r>
              <a:rPr lang="zh-CN" altLang="en-US" sz="2400" b="1" dirty="0">
                <a:solidFill>
                  <a:srgbClr val="000000"/>
                </a:solidFill>
                <a:effectLst/>
                <a:latin typeface="微软雅黑" panose="020B0503020204020204" pitchFamily="34" charset="-122"/>
                <a:ea typeface="微软雅黑" panose="020B0503020204020204" pitchFamily="34" charset="-122"/>
              </a:rPr>
              <a:t>放射性核同位素污染及其特点；</a:t>
            </a:r>
          </a:p>
          <a:p>
            <a:pPr lvl="1">
              <a:lnSpc>
                <a:spcPct val="125000"/>
              </a:lnSpc>
              <a:buClr>
                <a:srgbClr val="FF9900"/>
              </a:buClr>
              <a:buSzPct val="80000"/>
              <a:buFont typeface="Wingdings" panose="05000000000000000000" pitchFamily="2" charset="2"/>
              <a:buChar char="u"/>
            </a:pPr>
            <a:r>
              <a:rPr lang="zh-CN" altLang="en-US" sz="2400" b="1" dirty="0">
                <a:solidFill>
                  <a:srgbClr val="000000"/>
                </a:solidFill>
                <a:effectLst/>
                <a:latin typeface="微软雅黑" panose="020B0503020204020204" pitchFamily="34" charset="-122"/>
                <a:ea typeface="微软雅黑" panose="020B0503020204020204" pitchFamily="34" charset="-122"/>
              </a:rPr>
              <a:t>核污染的来源、控制核辐射危害；</a:t>
            </a:r>
          </a:p>
          <a:p>
            <a:pPr lvl="1">
              <a:lnSpc>
                <a:spcPct val="125000"/>
              </a:lnSpc>
              <a:buClr>
                <a:srgbClr val="FF9900"/>
              </a:buClr>
              <a:buSzPct val="80000"/>
              <a:buFont typeface="Wingdings" panose="05000000000000000000" pitchFamily="2" charset="2"/>
              <a:buChar char="u"/>
            </a:pPr>
            <a:r>
              <a:rPr lang="zh-CN" altLang="en-US" sz="2400" b="1" dirty="0">
                <a:solidFill>
                  <a:srgbClr val="000000"/>
                </a:solidFill>
                <a:effectLst/>
                <a:latin typeface="微软雅黑" panose="020B0503020204020204" pitchFamily="34" charset="-122"/>
                <a:ea typeface="微软雅黑" panose="020B0503020204020204" pitchFamily="34" charset="-122"/>
              </a:rPr>
              <a:t>洗消核污染的对策和措施原则。</a:t>
            </a:r>
            <a:r>
              <a:rPr lang="zh-CN" altLang="en-US" sz="2400" dirty="0">
                <a:solidFill>
                  <a:srgbClr val="000000"/>
                </a:solidFill>
                <a:effectLst/>
                <a:latin typeface="微软雅黑" panose="020B0503020204020204" pitchFamily="34" charset="-122"/>
                <a:ea typeface="微软雅黑" panose="020B0503020204020204" pitchFamily="34" charset="-122"/>
              </a:rPr>
              <a:t> </a:t>
            </a:r>
          </a:p>
          <a:p>
            <a:pPr eaLnBrk="0" hangingPunct="0">
              <a:spcBef>
                <a:spcPct val="15000"/>
              </a:spcBef>
              <a:buClr>
                <a:srgbClr val="FF0000"/>
              </a:buClr>
              <a:buSzPct val="90000"/>
              <a:buFont typeface="Wingdings" panose="05000000000000000000" pitchFamily="2" charset="2"/>
              <a:buChar char="u"/>
            </a:pPr>
            <a:endParaRPr lang="en-US" altLang="zh-CN" sz="2400" b="1" dirty="0">
              <a:solidFill>
                <a:srgbClr val="00000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874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rrowheads="1"/>
          </p:cNvSpPr>
          <p:nvPr/>
        </p:nvSpPr>
        <p:spPr bwMode="gray">
          <a:xfrm>
            <a:off x="395536" y="332656"/>
            <a:ext cx="3096345" cy="420013"/>
          </a:xfrm>
          <a:prstGeom prst="roundRect">
            <a:avLst>
              <a:gd name="adj" fmla="val 16667"/>
            </a:avLst>
          </a:prstGeom>
          <a:solidFill>
            <a:srgbClr val="FFC000"/>
          </a:solidFill>
          <a:ln w="12700" algn="ctr">
            <a:solidFill>
              <a:schemeClr val="bg1"/>
            </a:solidFill>
            <a:round/>
            <a:headEnd/>
            <a:tailEnd/>
          </a:ln>
          <a:effectLst/>
        </p:spPr>
        <p:txBody>
          <a:bodyPr wrap="none" anchor="ctr"/>
          <a:lstStyle/>
          <a:p>
            <a:pPr algn="ctr"/>
            <a:r>
              <a:rPr lang="en-US" altLang="zh-CN" sz="3200" b="1" dirty="0">
                <a:latin typeface="微软雅黑" panose="020B0503020204020204" pitchFamily="34" charset="-122"/>
                <a:ea typeface="微软雅黑" panose="020B0503020204020204" pitchFamily="34" charset="-122"/>
              </a:rPr>
              <a:t> </a:t>
            </a:r>
            <a:r>
              <a:rPr lang="zh-CN" altLang="en-US" sz="3200"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3200" b="1" dirty="0">
                <a:solidFill>
                  <a:srgbClr val="000000"/>
                </a:solidFill>
                <a:latin typeface="微软雅黑" panose="020B0503020204020204" pitchFamily="34" charset="-122"/>
                <a:ea typeface="微软雅黑" panose="020B0503020204020204" pitchFamily="34" charset="-122"/>
              </a:rPr>
              <a:t>环境热学</a:t>
            </a:r>
          </a:p>
        </p:txBody>
      </p:sp>
      <p:sp>
        <p:nvSpPr>
          <p:cNvPr id="9" name="Rectangle 5"/>
          <p:cNvSpPr>
            <a:spLocks noChangeArrowheads="1"/>
          </p:cNvSpPr>
          <p:nvPr/>
        </p:nvSpPr>
        <p:spPr bwMode="auto">
          <a:xfrm>
            <a:off x="304800" y="1524000"/>
            <a:ext cx="8458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Verdana" pitchFamily="34" charset="0"/>
                <a:ea typeface="宋体" charset="-122"/>
              </a:defRPr>
            </a:lvl1pPr>
            <a:lvl2pPr marL="742950" indent="-285750">
              <a:spcBef>
                <a:spcPct val="20000"/>
              </a:spcBef>
              <a:buClr>
                <a:schemeClr val="tx1"/>
              </a:buClr>
              <a:buChar char="•"/>
              <a:defRPr sz="2800">
                <a:solidFill>
                  <a:schemeClr val="tx1"/>
                </a:solidFill>
                <a:effectLst>
                  <a:outerShdw blurRad="38100" dist="38100" dir="2700000" algn="tl">
                    <a:srgbClr val="000000"/>
                  </a:outerShdw>
                </a:effectLst>
                <a:latin typeface="Verdana" pitchFamily="34" charset="0"/>
                <a:ea typeface="宋体" charset="-122"/>
              </a:defRPr>
            </a:lvl2pPr>
            <a:lvl3pPr marL="1143000" indent="-228600">
              <a:spcBef>
                <a:spcPct val="20000"/>
              </a:spcBef>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Verdana" pitchFamily="34" charset="0"/>
                <a:ea typeface="宋体" charset="-122"/>
              </a:defRPr>
            </a:lvl3pPr>
            <a:lvl4pPr marL="1600200" indent="-228600">
              <a:spcBef>
                <a:spcPct val="20000"/>
              </a:spcBef>
              <a:buClr>
                <a:schemeClr val="tx2"/>
              </a:buClr>
              <a:buChar char="•"/>
              <a:defRPr sz="2000">
                <a:solidFill>
                  <a:schemeClr val="tx1"/>
                </a:solidFill>
                <a:effectLst>
                  <a:outerShdw blurRad="38100" dist="38100" dir="2700000" algn="tl">
                    <a:srgbClr val="000000"/>
                  </a:outerShdw>
                </a:effectLst>
                <a:latin typeface="Verdana" pitchFamily="34" charset="0"/>
                <a:ea typeface="宋体" charset="-122"/>
              </a:defRPr>
            </a:lvl4pPr>
            <a:lvl5pPr marL="2057400" indent="-228600">
              <a:spcBef>
                <a:spcPct val="20000"/>
              </a:spcBef>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5pPr>
            <a:lvl6pPr marL="25146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6pPr>
            <a:lvl7pPr marL="29718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7pPr>
            <a:lvl8pPr marL="34290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8pPr>
            <a:lvl9pPr marL="38862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9pPr>
          </a:lstStyle>
          <a:p>
            <a:pPr>
              <a:lnSpc>
                <a:spcPct val="110000"/>
              </a:lnSpc>
              <a:spcBef>
                <a:spcPct val="0"/>
              </a:spcBef>
              <a:buClr>
                <a:srgbClr val="FF0000"/>
              </a:buClr>
              <a:buSzPct val="90000"/>
            </a:pPr>
            <a:r>
              <a:rPr lang="zh-CN" altLang="en-US" sz="2400" b="1" dirty="0">
                <a:solidFill>
                  <a:srgbClr val="0000CC"/>
                </a:solidFill>
                <a:effectLst/>
                <a:latin typeface="微软雅黑" panose="020B0503020204020204" pitchFamily="34" charset="-122"/>
                <a:ea typeface="微软雅黑" panose="020B0503020204020204" pitchFamily="34" charset="-122"/>
              </a:rPr>
              <a:t>定义：</a:t>
            </a:r>
            <a:r>
              <a:rPr lang="zh-CN" altLang="en-US" sz="2400" b="1" dirty="0">
                <a:solidFill>
                  <a:srgbClr val="000000"/>
                </a:solidFill>
                <a:effectLst/>
                <a:latin typeface="微软雅黑" panose="020B0503020204020204" pitchFamily="34" charset="-122"/>
                <a:ea typeface="微软雅黑" panose="020B0503020204020204" pitchFamily="34" charset="-122"/>
              </a:rPr>
              <a:t>研究热环境及其同人类活动相互作用的科学。</a:t>
            </a:r>
          </a:p>
        </p:txBody>
      </p:sp>
      <p:sp>
        <p:nvSpPr>
          <p:cNvPr id="10" name="Rectangle 6"/>
          <p:cNvSpPr>
            <a:spLocks noChangeArrowheads="1"/>
          </p:cNvSpPr>
          <p:nvPr/>
        </p:nvSpPr>
        <p:spPr bwMode="auto">
          <a:xfrm>
            <a:off x="304800" y="2276872"/>
            <a:ext cx="84582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Verdana" pitchFamily="34" charset="0"/>
                <a:ea typeface="宋体" charset="-122"/>
              </a:defRPr>
            </a:lvl1pPr>
            <a:lvl2pPr marL="742950" indent="-285750">
              <a:spcBef>
                <a:spcPct val="20000"/>
              </a:spcBef>
              <a:buClr>
                <a:schemeClr val="tx1"/>
              </a:buClr>
              <a:buChar char="•"/>
              <a:defRPr sz="2800">
                <a:solidFill>
                  <a:schemeClr val="tx1"/>
                </a:solidFill>
                <a:effectLst>
                  <a:outerShdw blurRad="38100" dist="38100" dir="2700000" algn="tl">
                    <a:srgbClr val="000000"/>
                  </a:outerShdw>
                </a:effectLst>
                <a:latin typeface="Verdana" pitchFamily="34" charset="0"/>
                <a:ea typeface="宋体" charset="-122"/>
              </a:defRPr>
            </a:lvl2pPr>
            <a:lvl3pPr marL="1143000" indent="-228600">
              <a:spcBef>
                <a:spcPct val="20000"/>
              </a:spcBef>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Verdana" pitchFamily="34" charset="0"/>
                <a:ea typeface="宋体" charset="-122"/>
              </a:defRPr>
            </a:lvl3pPr>
            <a:lvl4pPr marL="1600200" indent="-228600">
              <a:spcBef>
                <a:spcPct val="20000"/>
              </a:spcBef>
              <a:buClr>
                <a:schemeClr val="tx2"/>
              </a:buClr>
              <a:buChar char="•"/>
              <a:defRPr sz="2000">
                <a:solidFill>
                  <a:schemeClr val="tx1"/>
                </a:solidFill>
                <a:effectLst>
                  <a:outerShdw blurRad="38100" dist="38100" dir="2700000" algn="tl">
                    <a:srgbClr val="000000"/>
                  </a:outerShdw>
                </a:effectLst>
                <a:latin typeface="Verdana" pitchFamily="34" charset="0"/>
                <a:ea typeface="宋体" charset="-122"/>
              </a:defRPr>
            </a:lvl4pPr>
            <a:lvl5pPr marL="2057400" indent="-228600">
              <a:spcBef>
                <a:spcPct val="20000"/>
              </a:spcBef>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5pPr>
            <a:lvl6pPr marL="25146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6pPr>
            <a:lvl7pPr marL="29718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7pPr>
            <a:lvl8pPr marL="34290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8pPr>
            <a:lvl9pPr marL="38862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9pPr>
          </a:lstStyle>
          <a:p>
            <a:pPr>
              <a:lnSpc>
                <a:spcPct val="115000"/>
              </a:lnSpc>
              <a:spcBef>
                <a:spcPct val="0"/>
              </a:spcBef>
              <a:buClr>
                <a:srgbClr val="FF0000"/>
              </a:buClr>
              <a:buSzPct val="90000"/>
            </a:pPr>
            <a:r>
              <a:rPr lang="zh-CN" altLang="en-US" sz="2400" b="1" dirty="0">
                <a:solidFill>
                  <a:srgbClr val="0000CC"/>
                </a:solidFill>
                <a:effectLst/>
                <a:latin typeface="微软雅黑" panose="020B0503020204020204" pitchFamily="34" charset="-122"/>
                <a:ea typeface="微软雅黑" panose="020B0503020204020204" pitchFamily="34" charset="-122"/>
              </a:rPr>
              <a:t>任务：</a:t>
            </a:r>
            <a:r>
              <a:rPr lang="zh-CN" altLang="en-US" sz="2400" b="1" dirty="0">
                <a:solidFill>
                  <a:srgbClr val="000000"/>
                </a:solidFill>
                <a:effectLst/>
                <a:latin typeface="微软雅黑" panose="020B0503020204020204" pitchFamily="34" charset="-122"/>
                <a:ea typeface="微软雅黑" panose="020B0503020204020204" pitchFamily="34" charset="-122"/>
              </a:rPr>
              <a:t>研究各种热源和热污染对人类生存环境的影响。</a:t>
            </a:r>
            <a:r>
              <a:rPr lang="zh-CN" altLang="en-US" sz="2400" dirty="0">
                <a:latin typeface="微软雅黑" panose="020B0503020204020204" pitchFamily="34" charset="-122"/>
                <a:ea typeface="微软雅黑" panose="020B0503020204020204" pitchFamily="34" charset="-122"/>
              </a:rPr>
              <a:t> </a:t>
            </a:r>
            <a:endParaRPr lang="zh-CN" altLang="en-US" sz="2400" b="1" dirty="0">
              <a:solidFill>
                <a:srgbClr val="000000"/>
              </a:solidFill>
              <a:effectLst/>
              <a:latin typeface="微软雅黑" panose="020B0503020204020204" pitchFamily="34" charset="-122"/>
              <a:ea typeface="微软雅黑" panose="020B0503020204020204" pitchFamily="34" charset="-122"/>
            </a:endParaRPr>
          </a:p>
        </p:txBody>
      </p:sp>
      <p:sp>
        <p:nvSpPr>
          <p:cNvPr id="11" name="Rectangle 7"/>
          <p:cNvSpPr>
            <a:spLocks noChangeArrowheads="1"/>
          </p:cNvSpPr>
          <p:nvPr/>
        </p:nvSpPr>
        <p:spPr bwMode="auto">
          <a:xfrm>
            <a:off x="304800" y="3140968"/>
            <a:ext cx="8458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Verdana" pitchFamily="34" charset="0"/>
                <a:ea typeface="宋体" charset="-122"/>
              </a:defRPr>
            </a:lvl1pPr>
            <a:lvl2pPr marL="742950" indent="-285750">
              <a:spcBef>
                <a:spcPct val="20000"/>
              </a:spcBef>
              <a:buClr>
                <a:schemeClr val="tx1"/>
              </a:buClr>
              <a:buChar char="•"/>
              <a:defRPr sz="2800">
                <a:solidFill>
                  <a:schemeClr val="tx1"/>
                </a:solidFill>
                <a:effectLst>
                  <a:outerShdw blurRad="38100" dist="38100" dir="2700000" algn="tl">
                    <a:srgbClr val="000000"/>
                  </a:outerShdw>
                </a:effectLst>
                <a:latin typeface="Verdana" pitchFamily="34" charset="0"/>
                <a:ea typeface="宋体" charset="-122"/>
              </a:defRPr>
            </a:lvl2pPr>
            <a:lvl3pPr marL="1143000" indent="-228600">
              <a:spcBef>
                <a:spcPct val="20000"/>
              </a:spcBef>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Verdana" pitchFamily="34" charset="0"/>
                <a:ea typeface="宋体" charset="-122"/>
              </a:defRPr>
            </a:lvl3pPr>
            <a:lvl4pPr marL="1600200" indent="-228600">
              <a:spcBef>
                <a:spcPct val="20000"/>
              </a:spcBef>
              <a:buClr>
                <a:schemeClr val="tx2"/>
              </a:buClr>
              <a:buChar char="•"/>
              <a:defRPr sz="2000">
                <a:solidFill>
                  <a:schemeClr val="tx1"/>
                </a:solidFill>
                <a:effectLst>
                  <a:outerShdw blurRad="38100" dist="38100" dir="2700000" algn="tl">
                    <a:srgbClr val="000000"/>
                  </a:outerShdw>
                </a:effectLst>
                <a:latin typeface="Verdana" pitchFamily="34" charset="0"/>
                <a:ea typeface="宋体" charset="-122"/>
              </a:defRPr>
            </a:lvl4pPr>
            <a:lvl5pPr marL="2057400" indent="-228600">
              <a:spcBef>
                <a:spcPct val="20000"/>
              </a:spcBef>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5pPr>
            <a:lvl6pPr marL="25146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6pPr>
            <a:lvl7pPr marL="29718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7pPr>
            <a:lvl8pPr marL="34290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8pPr>
            <a:lvl9pPr marL="38862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9pPr>
          </a:lstStyle>
          <a:p>
            <a:pPr>
              <a:lnSpc>
                <a:spcPct val="115000"/>
              </a:lnSpc>
              <a:spcBef>
                <a:spcPct val="0"/>
              </a:spcBef>
              <a:buClr>
                <a:srgbClr val="FF0000"/>
              </a:buClr>
              <a:buSzPct val="90000"/>
            </a:pPr>
            <a:r>
              <a:rPr lang="zh-CN" altLang="en-US" sz="2400" b="1" dirty="0">
                <a:solidFill>
                  <a:srgbClr val="0000CC"/>
                </a:solidFill>
                <a:effectLst/>
                <a:latin typeface="微软雅黑" panose="020B0503020204020204" pitchFamily="34" charset="-122"/>
                <a:ea typeface="微软雅黑" panose="020B0503020204020204" pitchFamily="34" charset="-122"/>
              </a:rPr>
              <a:t>研究内容：</a:t>
            </a:r>
            <a:endParaRPr lang="en-US" altLang="zh-CN" sz="2400" b="1" dirty="0">
              <a:solidFill>
                <a:srgbClr val="0000CC"/>
              </a:solidFill>
              <a:effectLst/>
              <a:latin typeface="微软雅黑" panose="020B0503020204020204" pitchFamily="34" charset="-122"/>
              <a:ea typeface="微软雅黑" panose="020B0503020204020204" pitchFamily="34" charset="-122"/>
            </a:endParaRPr>
          </a:p>
          <a:p>
            <a:pPr lvl="1">
              <a:lnSpc>
                <a:spcPct val="125000"/>
              </a:lnSpc>
              <a:spcBef>
                <a:spcPct val="0"/>
              </a:spcBef>
              <a:buClr>
                <a:srgbClr val="FF9900"/>
              </a:buClr>
              <a:buSzPct val="80000"/>
              <a:buFont typeface="Wingdings" panose="05000000000000000000" pitchFamily="2" charset="2"/>
              <a:buChar char="u"/>
            </a:pPr>
            <a:r>
              <a:rPr lang="zh-CN" altLang="en-US" sz="2400" b="1" dirty="0">
                <a:solidFill>
                  <a:srgbClr val="000000"/>
                </a:solidFill>
                <a:effectLst/>
                <a:latin typeface="微软雅黑" panose="020B0503020204020204" pitchFamily="34" charset="-122"/>
                <a:ea typeface="微软雅黑" panose="020B0503020204020204" pitchFamily="34" charset="-122"/>
              </a:rPr>
              <a:t>研究适宜人类的热环境；</a:t>
            </a:r>
          </a:p>
          <a:p>
            <a:pPr lvl="1">
              <a:lnSpc>
                <a:spcPct val="125000"/>
              </a:lnSpc>
              <a:spcBef>
                <a:spcPct val="0"/>
              </a:spcBef>
              <a:buClr>
                <a:srgbClr val="FF9900"/>
              </a:buClr>
              <a:buSzPct val="80000"/>
              <a:buFont typeface="Wingdings" panose="05000000000000000000" pitchFamily="2" charset="2"/>
              <a:buChar char="u"/>
            </a:pPr>
            <a:r>
              <a:rPr lang="zh-CN" altLang="en-US" sz="2400" b="1" dirty="0">
                <a:solidFill>
                  <a:srgbClr val="000000"/>
                </a:solidFill>
                <a:effectLst/>
                <a:latin typeface="微软雅黑" panose="020B0503020204020204" pitchFamily="34" charset="-122"/>
                <a:ea typeface="微软雅黑" panose="020B0503020204020204" pitchFamily="34" charset="-122"/>
              </a:rPr>
              <a:t>揭示热环境和人类活动的相互作用；</a:t>
            </a:r>
          </a:p>
          <a:p>
            <a:pPr lvl="1">
              <a:lnSpc>
                <a:spcPct val="125000"/>
              </a:lnSpc>
              <a:spcBef>
                <a:spcPct val="0"/>
              </a:spcBef>
              <a:buClr>
                <a:srgbClr val="FF9900"/>
              </a:buClr>
              <a:buSzPct val="80000"/>
              <a:buFont typeface="Wingdings" panose="05000000000000000000" pitchFamily="2" charset="2"/>
              <a:buChar char="u"/>
            </a:pPr>
            <a:r>
              <a:rPr lang="zh-CN" altLang="en-US" sz="2400" b="1" dirty="0">
                <a:solidFill>
                  <a:srgbClr val="000000"/>
                </a:solidFill>
                <a:effectLst/>
                <a:latin typeface="微软雅黑" panose="020B0503020204020204" pitchFamily="34" charset="-122"/>
                <a:ea typeface="微软雅黑" panose="020B0503020204020204" pitchFamily="34" charset="-122"/>
              </a:rPr>
              <a:t>控制热污染、“温室效应”、“城市热岛效应”。</a:t>
            </a:r>
          </a:p>
          <a:p>
            <a:pPr eaLnBrk="0" hangingPunct="0">
              <a:spcBef>
                <a:spcPct val="15000"/>
              </a:spcBef>
              <a:buClr>
                <a:srgbClr val="FF0000"/>
              </a:buClr>
              <a:buSzPct val="90000"/>
              <a:buFont typeface="Wingdings" panose="05000000000000000000" pitchFamily="2" charset="2"/>
              <a:buChar char="u"/>
            </a:pPr>
            <a:endParaRPr lang="en-US" altLang="zh-CN" sz="2400" b="1" dirty="0">
              <a:solidFill>
                <a:srgbClr val="00000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472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rrowheads="1"/>
          </p:cNvSpPr>
          <p:nvPr/>
        </p:nvSpPr>
        <p:spPr bwMode="gray">
          <a:xfrm>
            <a:off x="330349" y="404664"/>
            <a:ext cx="3096345" cy="420013"/>
          </a:xfrm>
          <a:prstGeom prst="roundRect">
            <a:avLst>
              <a:gd name="adj" fmla="val 16667"/>
            </a:avLst>
          </a:prstGeom>
          <a:solidFill>
            <a:srgbClr val="FFC000"/>
          </a:solidFill>
          <a:ln w="12700" algn="ctr">
            <a:solidFill>
              <a:schemeClr val="bg1"/>
            </a:solidFill>
            <a:round/>
            <a:headEnd/>
            <a:tailEnd/>
          </a:ln>
          <a:effectLst/>
        </p:spPr>
        <p:txBody>
          <a:bodyPr wrap="none" anchor="ctr"/>
          <a:lstStyle/>
          <a:p>
            <a:pPr algn="ctr"/>
            <a:r>
              <a:rPr lang="en-US" altLang="zh-CN" sz="3200" b="1" dirty="0">
                <a:latin typeface="微软雅黑" panose="020B0503020204020204" pitchFamily="34" charset="-122"/>
                <a:ea typeface="微软雅黑" panose="020B0503020204020204" pitchFamily="34" charset="-122"/>
              </a:rPr>
              <a:t> </a:t>
            </a:r>
            <a:r>
              <a:rPr lang="zh-CN" altLang="en-US" sz="3200"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3200" b="1" dirty="0">
                <a:solidFill>
                  <a:srgbClr val="000000"/>
                </a:solidFill>
                <a:latin typeface="微软雅黑" panose="020B0503020204020204" pitchFamily="34" charset="-122"/>
                <a:ea typeface="微软雅黑" panose="020B0503020204020204" pitchFamily="34" charset="-122"/>
              </a:rPr>
              <a:t>环境光学</a:t>
            </a:r>
          </a:p>
        </p:txBody>
      </p:sp>
      <p:sp>
        <p:nvSpPr>
          <p:cNvPr id="9" name="Rectangle 5"/>
          <p:cNvSpPr>
            <a:spLocks noChangeArrowheads="1"/>
          </p:cNvSpPr>
          <p:nvPr/>
        </p:nvSpPr>
        <p:spPr bwMode="auto">
          <a:xfrm>
            <a:off x="304800" y="1524000"/>
            <a:ext cx="8458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Verdana" pitchFamily="34" charset="0"/>
                <a:ea typeface="宋体" charset="-122"/>
              </a:defRPr>
            </a:lvl1pPr>
            <a:lvl2pPr marL="742950" indent="-285750">
              <a:spcBef>
                <a:spcPct val="20000"/>
              </a:spcBef>
              <a:buClr>
                <a:schemeClr val="tx1"/>
              </a:buClr>
              <a:buChar char="•"/>
              <a:defRPr sz="2800">
                <a:solidFill>
                  <a:schemeClr val="tx1"/>
                </a:solidFill>
                <a:effectLst>
                  <a:outerShdw blurRad="38100" dist="38100" dir="2700000" algn="tl">
                    <a:srgbClr val="000000"/>
                  </a:outerShdw>
                </a:effectLst>
                <a:latin typeface="Verdana" pitchFamily="34" charset="0"/>
                <a:ea typeface="宋体" charset="-122"/>
              </a:defRPr>
            </a:lvl2pPr>
            <a:lvl3pPr marL="1143000" indent="-228600">
              <a:spcBef>
                <a:spcPct val="20000"/>
              </a:spcBef>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Verdana" pitchFamily="34" charset="0"/>
                <a:ea typeface="宋体" charset="-122"/>
              </a:defRPr>
            </a:lvl3pPr>
            <a:lvl4pPr marL="1600200" indent="-228600">
              <a:spcBef>
                <a:spcPct val="20000"/>
              </a:spcBef>
              <a:buClr>
                <a:schemeClr val="tx2"/>
              </a:buClr>
              <a:buChar char="•"/>
              <a:defRPr sz="2000">
                <a:solidFill>
                  <a:schemeClr val="tx1"/>
                </a:solidFill>
                <a:effectLst>
                  <a:outerShdw blurRad="38100" dist="38100" dir="2700000" algn="tl">
                    <a:srgbClr val="000000"/>
                  </a:outerShdw>
                </a:effectLst>
                <a:latin typeface="Verdana" pitchFamily="34" charset="0"/>
                <a:ea typeface="宋体" charset="-122"/>
              </a:defRPr>
            </a:lvl4pPr>
            <a:lvl5pPr marL="2057400" indent="-228600">
              <a:spcBef>
                <a:spcPct val="20000"/>
              </a:spcBef>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5pPr>
            <a:lvl6pPr marL="25146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6pPr>
            <a:lvl7pPr marL="29718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7pPr>
            <a:lvl8pPr marL="34290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8pPr>
            <a:lvl9pPr marL="38862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9pPr>
          </a:lstStyle>
          <a:p>
            <a:pPr>
              <a:lnSpc>
                <a:spcPct val="110000"/>
              </a:lnSpc>
              <a:spcBef>
                <a:spcPct val="0"/>
              </a:spcBef>
              <a:buClr>
                <a:srgbClr val="FF0000"/>
              </a:buClr>
              <a:buSzPct val="90000"/>
            </a:pPr>
            <a:r>
              <a:rPr lang="zh-CN" altLang="en-US" sz="2400" b="1" dirty="0">
                <a:solidFill>
                  <a:srgbClr val="0000CC"/>
                </a:solidFill>
                <a:effectLst/>
                <a:latin typeface="微软雅黑" panose="020B0503020204020204" pitchFamily="34" charset="-122"/>
                <a:ea typeface="微软雅黑" panose="020B0503020204020204" pitchFamily="34" charset="-122"/>
              </a:rPr>
              <a:t>定义：</a:t>
            </a:r>
            <a:r>
              <a:rPr lang="zh-CN" altLang="en-US" sz="2400" b="1" dirty="0">
                <a:solidFill>
                  <a:srgbClr val="000000"/>
                </a:solidFill>
                <a:effectLst/>
                <a:latin typeface="微软雅黑" panose="020B0503020204020204" pitchFamily="34" charset="-122"/>
                <a:ea typeface="微软雅黑" panose="020B0503020204020204" pitchFamily="34" charset="-122"/>
              </a:rPr>
              <a:t>研究光环境及其同人类活动相互作用的科学。</a:t>
            </a:r>
          </a:p>
        </p:txBody>
      </p:sp>
      <p:sp>
        <p:nvSpPr>
          <p:cNvPr id="10" name="Rectangle 6"/>
          <p:cNvSpPr>
            <a:spLocks noChangeArrowheads="1"/>
          </p:cNvSpPr>
          <p:nvPr/>
        </p:nvSpPr>
        <p:spPr bwMode="auto">
          <a:xfrm>
            <a:off x="304800" y="2276872"/>
            <a:ext cx="84582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Verdana" pitchFamily="34" charset="0"/>
                <a:ea typeface="宋体" charset="-122"/>
              </a:defRPr>
            </a:lvl1pPr>
            <a:lvl2pPr marL="742950" indent="-285750">
              <a:spcBef>
                <a:spcPct val="20000"/>
              </a:spcBef>
              <a:buClr>
                <a:schemeClr val="tx1"/>
              </a:buClr>
              <a:buChar char="•"/>
              <a:defRPr sz="2800">
                <a:solidFill>
                  <a:schemeClr val="tx1"/>
                </a:solidFill>
                <a:effectLst>
                  <a:outerShdw blurRad="38100" dist="38100" dir="2700000" algn="tl">
                    <a:srgbClr val="000000"/>
                  </a:outerShdw>
                </a:effectLst>
                <a:latin typeface="Verdana" pitchFamily="34" charset="0"/>
                <a:ea typeface="宋体" charset="-122"/>
              </a:defRPr>
            </a:lvl2pPr>
            <a:lvl3pPr marL="1143000" indent="-228600">
              <a:spcBef>
                <a:spcPct val="20000"/>
              </a:spcBef>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Verdana" pitchFamily="34" charset="0"/>
                <a:ea typeface="宋体" charset="-122"/>
              </a:defRPr>
            </a:lvl3pPr>
            <a:lvl4pPr marL="1600200" indent="-228600">
              <a:spcBef>
                <a:spcPct val="20000"/>
              </a:spcBef>
              <a:buClr>
                <a:schemeClr val="tx2"/>
              </a:buClr>
              <a:buChar char="•"/>
              <a:defRPr sz="2000">
                <a:solidFill>
                  <a:schemeClr val="tx1"/>
                </a:solidFill>
                <a:effectLst>
                  <a:outerShdw blurRad="38100" dist="38100" dir="2700000" algn="tl">
                    <a:srgbClr val="000000"/>
                  </a:outerShdw>
                </a:effectLst>
                <a:latin typeface="Verdana" pitchFamily="34" charset="0"/>
                <a:ea typeface="宋体" charset="-122"/>
              </a:defRPr>
            </a:lvl4pPr>
            <a:lvl5pPr marL="2057400" indent="-228600">
              <a:spcBef>
                <a:spcPct val="20000"/>
              </a:spcBef>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5pPr>
            <a:lvl6pPr marL="25146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6pPr>
            <a:lvl7pPr marL="29718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7pPr>
            <a:lvl8pPr marL="34290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8pPr>
            <a:lvl9pPr marL="38862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9pPr>
          </a:lstStyle>
          <a:p>
            <a:pPr>
              <a:lnSpc>
                <a:spcPct val="115000"/>
              </a:lnSpc>
              <a:spcBef>
                <a:spcPct val="0"/>
              </a:spcBef>
              <a:buClr>
                <a:srgbClr val="FF0000"/>
              </a:buClr>
              <a:buSzPct val="90000"/>
            </a:pPr>
            <a:r>
              <a:rPr lang="zh-CN" altLang="en-US" sz="2400" b="1" dirty="0">
                <a:solidFill>
                  <a:srgbClr val="0000CC"/>
                </a:solidFill>
                <a:effectLst/>
                <a:latin typeface="微软雅黑" panose="020B0503020204020204" pitchFamily="34" charset="-122"/>
                <a:ea typeface="微软雅黑" panose="020B0503020204020204" pitchFamily="34" charset="-122"/>
              </a:rPr>
              <a:t>任务：</a:t>
            </a:r>
            <a:r>
              <a:rPr lang="zh-CN" altLang="en-US" sz="2400" b="1" dirty="0">
                <a:solidFill>
                  <a:srgbClr val="000000"/>
                </a:solidFill>
                <a:effectLst/>
                <a:latin typeface="微软雅黑" panose="020B0503020204020204" pitchFamily="34" charset="-122"/>
                <a:ea typeface="微软雅黑" panose="020B0503020204020204" pitchFamily="34" charset="-122"/>
              </a:rPr>
              <a:t>研究各种光污染源、成因、以及对人类生存环境的影响。</a:t>
            </a:r>
            <a:r>
              <a:rPr lang="zh-CN" altLang="en-US" sz="2400" dirty="0">
                <a:latin typeface="微软雅黑" panose="020B0503020204020204" pitchFamily="34" charset="-122"/>
                <a:ea typeface="微软雅黑" panose="020B0503020204020204" pitchFamily="34" charset="-122"/>
              </a:rPr>
              <a:t> </a:t>
            </a:r>
            <a:endParaRPr lang="zh-CN" altLang="en-US" sz="2400" b="1" dirty="0">
              <a:solidFill>
                <a:srgbClr val="000000"/>
              </a:solidFill>
              <a:effectLst/>
              <a:latin typeface="微软雅黑" panose="020B0503020204020204" pitchFamily="34" charset="-122"/>
              <a:ea typeface="微软雅黑" panose="020B0503020204020204" pitchFamily="34" charset="-122"/>
            </a:endParaRPr>
          </a:p>
        </p:txBody>
      </p:sp>
      <p:sp>
        <p:nvSpPr>
          <p:cNvPr id="11" name="Rectangle 7"/>
          <p:cNvSpPr>
            <a:spLocks noChangeArrowheads="1"/>
          </p:cNvSpPr>
          <p:nvPr/>
        </p:nvSpPr>
        <p:spPr bwMode="auto">
          <a:xfrm>
            <a:off x="304800" y="3140968"/>
            <a:ext cx="8458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Verdana" pitchFamily="34" charset="0"/>
                <a:ea typeface="宋体" charset="-122"/>
              </a:defRPr>
            </a:lvl1pPr>
            <a:lvl2pPr marL="742950" indent="-285750">
              <a:spcBef>
                <a:spcPct val="20000"/>
              </a:spcBef>
              <a:buClr>
                <a:schemeClr val="tx1"/>
              </a:buClr>
              <a:buChar char="•"/>
              <a:defRPr sz="2800">
                <a:solidFill>
                  <a:schemeClr val="tx1"/>
                </a:solidFill>
                <a:effectLst>
                  <a:outerShdw blurRad="38100" dist="38100" dir="2700000" algn="tl">
                    <a:srgbClr val="000000"/>
                  </a:outerShdw>
                </a:effectLst>
                <a:latin typeface="Verdana" pitchFamily="34" charset="0"/>
                <a:ea typeface="宋体" charset="-122"/>
              </a:defRPr>
            </a:lvl2pPr>
            <a:lvl3pPr marL="1143000" indent="-228600">
              <a:spcBef>
                <a:spcPct val="20000"/>
              </a:spcBef>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Verdana" pitchFamily="34" charset="0"/>
                <a:ea typeface="宋体" charset="-122"/>
              </a:defRPr>
            </a:lvl3pPr>
            <a:lvl4pPr marL="1600200" indent="-228600">
              <a:spcBef>
                <a:spcPct val="20000"/>
              </a:spcBef>
              <a:buClr>
                <a:schemeClr val="tx2"/>
              </a:buClr>
              <a:buChar char="•"/>
              <a:defRPr sz="2000">
                <a:solidFill>
                  <a:schemeClr val="tx1"/>
                </a:solidFill>
                <a:effectLst>
                  <a:outerShdw blurRad="38100" dist="38100" dir="2700000" algn="tl">
                    <a:srgbClr val="000000"/>
                  </a:outerShdw>
                </a:effectLst>
                <a:latin typeface="Verdana" pitchFamily="34" charset="0"/>
                <a:ea typeface="宋体" charset="-122"/>
              </a:defRPr>
            </a:lvl4pPr>
            <a:lvl5pPr marL="2057400" indent="-228600">
              <a:spcBef>
                <a:spcPct val="20000"/>
              </a:spcBef>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5pPr>
            <a:lvl6pPr marL="25146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6pPr>
            <a:lvl7pPr marL="29718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7pPr>
            <a:lvl8pPr marL="34290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8pPr>
            <a:lvl9pPr marL="38862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9pPr>
          </a:lstStyle>
          <a:p>
            <a:pPr>
              <a:lnSpc>
                <a:spcPct val="115000"/>
              </a:lnSpc>
              <a:spcBef>
                <a:spcPct val="0"/>
              </a:spcBef>
              <a:buClr>
                <a:srgbClr val="FF0000"/>
              </a:buClr>
              <a:buSzPct val="90000"/>
            </a:pPr>
            <a:r>
              <a:rPr lang="zh-CN" altLang="en-US" sz="2400" b="1" dirty="0">
                <a:solidFill>
                  <a:srgbClr val="0000CC"/>
                </a:solidFill>
                <a:effectLst/>
                <a:latin typeface="微软雅黑" panose="020B0503020204020204" pitchFamily="34" charset="-122"/>
                <a:ea typeface="微软雅黑" panose="020B0503020204020204" pitchFamily="34" charset="-122"/>
              </a:rPr>
              <a:t>研究内容：</a:t>
            </a:r>
            <a:endParaRPr lang="en-US" altLang="zh-CN" sz="2400" b="1" dirty="0">
              <a:solidFill>
                <a:srgbClr val="0000CC"/>
              </a:solidFill>
              <a:effectLst/>
              <a:latin typeface="微软雅黑" panose="020B0503020204020204" pitchFamily="34" charset="-122"/>
              <a:ea typeface="微软雅黑" panose="020B0503020204020204" pitchFamily="34" charset="-122"/>
            </a:endParaRPr>
          </a:p>
          <a:p>
            <a:pPr lvl="1">
              <a:buClr>
                <a:srgbClr val="FF9900"/>
              </a:buClr>
              <a:buSzPct val="80000"/>
              <a:buFont typeface="Wingdings" panose="05000000000000000000" pitchFamily="2" charset="2"/>
              <a:buChar char="u"/>
            </a:pPr>
            <a:r>
              <a:rPr lang="zh-CN" altLang="en-US" sz="2400" b="1" dirty="0">
                <a:solidFill>
                  <a:srgbClr val="000000"/>
                </a:solidFill>
                <a:effectLst/>
                <a:latin typeface="微软雅黑" panose="020B0503020204020204" pitchFamily="34" charset="-122"/>
                <a:ea typeface="微软雅黑" panose="020B0503020204020204" pitchFamily="34" charset="-122"/>
              </a:rPr>
              <a:t>研究天然光环境和人工光环境对人的生理和心理的影响；</a:t>
            </a:r>
          </a:p>
          <a:p>
            <a:pPr lvl="1">
              <a:lnSpc>
                <a:spcPct val="125000"/>
              </a:lnSpc>
              <a:buClr>
                <a:srgbClr val="FF9900"/>
              </a:buClr>
              <a:buSzPct val="80000"/>
              <a:buFont typeface="Wingdings" panose="05000000000000000000" pitchFamily="2" charset="2"/>
              <a:buChar char="u"/>
            </a:pPr>
            <a:r>
              <a:rPr lang="zh-CN" altLang="en-US" sz="2400" b="1" dirty="0">
                <a:solidFill>
                  <a:srgbClr val="000000"/>
                </a:solidFill>
                <a:effectLst/>
                <a:latin typeface="微软雅黑" panose="020B0503020204020204" pitchFamily="34" charset="-122"/>
                <a:ea typeface="微软雅黑" panose="020B0503020204020204" pitchFamily="34" charset="-122"/>
              </a:rPr>
              <a:t>光污染的危害和防治措施的科学；</a:t>
            </a:r>
          </a:p>
          <a:p>
            <a:pPr lvl="1">
              <a:lnSpc>
                <a:spcPct val="125000"/>
              </a:lnSpc>
              <a:buClr>
                <a:srgbClr val="FF9900"/>
              </a:buClr>
              <a:buSzPct val="80000"/>
              <a:buFont typeface="Wingdings" panose="05000000000000000000" pitchFamily="2" charset="2"/>
              <a:buChar char="u"/>
            </a:pPr>
            <a:r>
              <a:rPr lang="zh-CN" altLang="en-US" sz="2400" b="1" dirty="0">
                <a:solidFill>
                  <a:srgbClr val="000000"/>
                </a:solidFill>
                <a:effectLst/>
                <a:latin typeface="微软雅黑" panose="020B0503020204020204" pitchFamily="34" charset="-122"/>
                <a:ea typeface="微软雅黑" panose="020B0503020204020204" pitchFamily="34" charset="-122"/>
              </a:rPr>
              <a:t>控制和改善人类需要的光环境。</a:t>
            </a:r>
            <a:r>
              <a:rPr lang="zh-CN" altLang="en-US" sz="2400"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 </a:t>
            </a:r>
          </a:p>
          <a:p>
            <a:pPr eaLnBrk="0" hangingPunct="0">
              <a:spcBef>
                <a:spcPct val="15000"/>
              </a:spcBef>
              <a:buClr>
                <a:srgbClr val="FF0000"/>
              </a:buClr>
              <a:buSzPct val="90000"/>
              <a:buFont typeface="Wingdings" panose="05000000000000000000" pitchFamily="2" charset="2"/>
              <a:buChar char="u"/>
            </a:pPr>
            <a:endParaRPr lang="en-US" altLang="zh-CN" sz="2400" b="1" dirty="0">
              <a:solidFill>
                <a:srgbClr val="00000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338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rrowheads="1"/>
          </p:cNvSpPr>
          <p:nvPr/>
        </p:nvSpPr>
        <p:spPr bwMode="gray">
          <a:xfrm>
            <a:off x="1043608" y="260648"/>
            <a:ext cx="3096345" cy="420013"/>
          </a:xfrm>
          <a:prstGeom prst="roundRect">
            <a:avLst>
              <a:gd name="adj" fmla="val 16667"/>
            </a:avLst>
          </a:prstGeom>
          <a:solidFill>
            <a:srgbClr val="FFC000"/>
          </a:solidFill>
          <a:ln w="12700" algn="ctr">
            <a:solidFill>
              <a:schemeClr val="bg1"/>
            </a:solidFill>
            <a:round/>
            <a:headEnd/>
            <a:tailEnd/>
          </a:ln>
          <a:effectLst/>
        </p:spPr>
        <p:txBody>
          <a:bodyPr wrap="none" anchor="ctr"/>
          <a:lstStyle/>
          <a:p>
            <a:pPr algn="ctr"/>
            <a:r>
              <a:rPr lang="en-US" altLang="zh-CN" sz="3200" b="1" dirty="0">
                <a:latin typeface="微软雅黑" panose="020B0503020204020204" pitchFamily="34" charset="-122"/>
                <a:ea typeface="微软雅黑" panose="020B0503020204020204" pitchFamily="34" charset="-122"/>
              </a:rPr>
              <a:t> </a:t>
            </a:r>
            <a:r>
              <a:rPr lang="zh-CN" altLang="en-US" sz="3200"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3200" b="1" dirty="0">
                <a:solidFill>
                  <a:srgbClr val="000000"/>
                </a:solidFill>
                <a:latin typeface="微软雅黑" panose="020B0503020204020204" pitchFamily="34" charset="-122"/>
                <a:ea typeface="微软雅黑" panose="020B0503020204020204" pitchFamily="34" charset="-122"/>
              </a:rPr>
              <a:t>环境空气动力学</a:t>
            </a:r>
          </a:p>
        </p:txBody>
      </p:sp>
      <p:sp>
        <p:nvSpPr>
          <p:cNvPr id="9" name="Rectangle 5"/>
          <p:cNvSpPr>
            <a:spLocks noChangeArrowheads="1"/>
          </p:cNvSpPr>
          <p:nvPr/>
        </p:nvSpPr>
        <p:spPr bwMode="auto">
          <a:xfrm>
            <a:off x="304800" y="1524000"/>
            <a:ext cx="8458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Verdana" pitchFamily="34" charset="0"/>
                <a:ea typeface="宋体" charset="-122"/>
              </a:defRPr>
            </a:lvl1pPr>
            <a:lvl2pPr marL="742950" indent="-285750">
              <a:spcBef>
                <a:spcPct val="20000"/>
              </a:spcBef>
              <a:buClr>
                <a:schemeClr val="tx1"/>
              </a:buClr>
              <a:buChar char="•"/>
              <a:defRPr sz="2800">
                <a:solidFill>
                  <a:schemeClr val="tx1"/>
                </a:solidFill>
                <a:effectLst>
                  <a:outerShdw blurRad="38100" dist="38100" dir="2700000" algn="tl">
                    <a:srgbClr val="000000"/>
                  </a:outerShdw>
                </a:effectLst>
                <a:latin typeface="Verdana" pitchFamily="34" charset="0"/>
                <a:ea typeface="宋体" charset="-122"/>
              </a:defRPr>
            </a:lvl2pPr>
            <a:lvl3pPr marL="1143000" indent="-228600">
              <a:spcBef>
                <a:spcPct val="20000"/>
              </a:spcBef>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Verdana" pitchFamily="34" charset="0"/>
                <a:ea typeface="宋体" charset="-122"/>
              </a:defRPr>
            </a:lvl3pPr>
            <a:lvl4pPr marL="1600200" indent="-228600">
              <a:spcBef>
                <a:spcPct val="20000"/>
              </a:spcBef>
              <a:buClr>
                <a:schemeClr val="tx2"/>
              </a:buClr>
              <a:buChar char="•"/>
              <a:defRPr sz="2000">
                <a:solidFill>
                  <a:schemeClr val="tx1"/>
                </a:solidFill>
                <a:effectLst>
                  <a:outerShdw blurRad="38100" dist="38100" dir="2700000" algn="tl">
                    <a:srgbClr val="000000"/>
                  </a:outerShdw>
                </a:effectLst>
                <a:latin typeface="Verdana" pitchFamily="34" charset="0"/>
                <a:ea typeface="宋体" charset="-122"/>
              </a:defRPr>
            </a:lvl4pPr>
            <a:lvl5pPr marL="2057400" indent="-228600">
              <a:spcBef>
                <a:spcPct val="20000"/>
              </a:spcBef>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5pPr>
            <a:lvl6pPr marL="25146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6pPr>
            <a:lvl7pPr marL="29718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7pPr>
            <a:lvl8pPr marL="34290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8pPr>
            <a:lvl9pPr marL="38862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9pPr>
          </a:lstStyle>
          <a:p>
            <a:pPr>
              <a:lnSpc>
                <a:spcPct val="110000"/>
              </a:lnSpc>
              <a:spcBef>
                <a:spcPct val="0"/>
              </a:spcBef>
              <a:buClr>
                <a:srgbClr val="FF0000"/>
              </a:buClr>
              <a:buSzPct val="90000"/>
            </a:pPr>
            <a:r>
              <a:rPr lang="zh-CN" altLang="en-US" sz="2400" b="1" dirty="0">
                <a:solidFill>
                  <a:srgbClr val="0000CC"/>
                </a:solidFill>
                <a:effectLst/>
                <a:latin typeface="微软雅黑" panose="020B0503020204020204" pitchFamily="34" charset="-122"/>
                <a:ea typeface="微软雅黑" panose="020B0503020204020204" pitchFamily="34" charset="-122"/>
              </a:rPr>
              <a:t>定义：</a:t>
            </a:r>
            <a:r>
              <a:rPr lang="zh-CN" altLang="en-US" sz="2400" b="1" dirty="0">
                <a:solidFill>
                  <a:srgbClr val="000000"/>
                </a:solidFill>
                <a:effectLst/>
                <a:latin typeface="微软雅黑" panose="020B0503020204020204" pitchFamily="34" charset="-122"/>
                <a:ea typeface="微软雅黑" panose="020B0503020204020204" pitchFamily="34" charset="-122"/>
              </a:rPr>
              <a:t>研究户外大尺度空气运动的科学。</a:t>
            </a:r>
          </a:p>
        </p:txBody>
      </p:sp>
      <p:sp>
        <p:nvSpPr>
          <p:cNvPr id="11" name="Rectangle 7"/>
          <p:cNvSpPr>
            <a:spLocks noChangeArrowheads="1"/>
          </p:cNvSpPr>
          <p:nvPr/>
        </p:nvSpPr>
        <p:spPr bwMode="auto">
          <a:xfrm>
            <a:off x="304800" y="2204864"/>
            <a:ext cx="8458200"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Verdana" pitchFamily="34" charset="0"/>
                <a:ea typeface="宋体" charset="-122"/>
              </a:defRPr>
            </a:lvl1pPr>
            <a:lvl2pPr marL="742950" indent="-285750">
              <a:spcBef>
                <a:spcPct val="20000"/>
              </a:spcBef>
              <a:buClr>
                <a:schemeClr val="tx1"/>
              </a:buClr>
              <a:buChar char="•"/>
              <a:defRPr sz="2800">
                <a:solidFill>
                  <a:schemeClr val="tx1"/>
                </a:solidFill>
                <a:effectLst>
                  <a:outerShdw blurRad="38100" dist="38100" dir="2700000" algn="tl">
                    <a:srgbClr val="000000"/>
                  </a:outerShdw>
                </a:effectLst>
                <a:latin typeface="Verdana" pitchFamily="34" charset="0"/>
                <a:ea typeface="宋体" charset="-122"/>
              </a:defRPr>
            </a:lvl2pPr>
            <a:lvl3pPr marL="1143000" indent="-228600">
              <a:spcBef>
                <a:spcPct val="20000"/>
              </a:spcBef>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Verdana" pitchFamily="34" charset="0"/>
                <a:ea typeface="宋体" charset="-122"/>
              </a:defRPr>
            </a:lvl3pPr>
            <a:lvl4pPr marL="1600200" indent="-228600">
              <a:spcBef>
                <a:spcPct val="20000"/>
              </a:spcBef>
              <a:buClr>
                <a:schemeClr val="tx2"/>
              </a:buClr>
              <a:buChar char="•"/>
              <a:defRPr sz="2000">
                <a:solidFill>
                  <a:schemeClr val="tx1"/>
                </a:solidFill>
                <a:effectLst>
                  <a:outerShdw blurRad="38100" dist="38100" dir="2700000" algn="tl">
                    <a:srgbClr val="000000"/>
                  </a:outerShdw>
                </a:effectLst>
                <a:latin typeface="Verdana" pitchFamily="34" charset="0"/>
                <a:ea typeface="宋体" charset="-122"/>
              </a:defRPr>
            </a:lvl4pPr>
            <a:lvl5pPr marL="2057400" indent="-228600">
              <a:spcBef>
                <a:spcPct val="20000"/>
              </a:spcBef>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5pPr>
            <a:lvl6pPr marL="25146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6pPr>
            <a:lvl7pPr marL="29718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7pPr>
            <a:lvl8pPr marL="34290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8pPr>
            <a:lvl9pPr marL="38862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9pPr>
          </a:lstStyle>
          <a:p>
            <a:pPr>
              <a:lnSpc>
                <a:spcPct val="115000"/>
              </a:lnSpc>
              <a:spcBef>
                <a:spcPct val="0"/>
              </a:spcBef>
              <a:buClr>
                <a:srgbClr val="FF0000"/>
              </a:buClr>
              <a:buSzPct val="90000"/>
            </a:pPr>
            <a:r>
              <a:rPr lang="zh-CN" altLang="en-US" sz="2400" b="1" dirty="0">
                <a:solidFill>
                  <a:srgbClr val="0000CC"/>
                </a:solidFill>
                <a:effectLst/>
                <a:latin typeface="微软雅黑" panose="020B0503020204020204" pitchFamily="34" charset="-122"/>
                <a:ea typeface="微软雅黑" panose="020B0503020204020204" pitchFamily="34" charset="-122"/>
              </a:rPr>
              <a:t>研究内容：</a:t>
            </a:r>
            <a:endParaRPr lang="en-US" altLang="zh-CN" sz="2400" b="1" dirty="0">
              <a:solidFill>
                <a:srgbClr val="0000CC"/>
              </a:solidFill>
              <a:effectLst/>
              <a:latin typeface="微软雅黑" panose="020B0503020204020204" pitchFamily="34" charset="-122"/>
              <a:ea typeface="微软雅黑" panose="020B0503020204020204" pitchFamily="34" charset="-122"/>
            </a:endParaRPr>
          </a:p>
          <a:p>
            <a:pPr lvl="1">
              <a:buClr>
                <a:srgbClr val="FF9900"/>
              </a:buClr>
              <a:buSzPct val="80000"/>
              <a:buFont typeface="Wingdings" panose="05000000000000000000" pitchFamily="2" charset="2"/>
              <a:buChar char="u"/>
            </a:pPr>
            <a:r>
              <a:rPr lang="zh-CN" altLang="en-US" sz="2400" b="1" dirty="0">
                <a:solidFill>
                  <a:srgbClr val="000000"/>
                </a:solidFill>
                <a:effectLst/>
                <a:latin typeface="微软雅黑" panose="020B0503020204020204" pitchFamily="34" charset="-122"/>
                <a:ea typeface="微软雅黑" panose="020B0503020204020204" pitchFamily="34" charset="-122"/>
              </a:rPr>
              <a:t>地球旋转和重力作用、大气密度和温度层结、相变等对大气运动的影响</a:t>
            </a:r>
          </a:p>
          <a:p>
            <a:pPr lvl="1">
              <a:spcBef>
                <a:spcPct val="35000"/>
              </a:spcBef>
              <a:buClr>
                <a:srgbClr val="FF9900"/>
              </a:buClr>
              <a:buSzPct val="80000"/>
              <a:buFont typeface="Wingdings" panose="05000000000000000000" pitchFamily="2" charset="2"/>
              <a:buChar char="u"/>
            </a:pPr>
            <a:r>
              <a:rPr lang="zh-CN" altLang="en-US" sz="2400" b="1" dirty="0">
                <a:solidFill>
                  <a:srgbClr val="000000"/>
                </a:solidFill>
                <a:effectLst/>
                <a:latin typeface="微软雅黑" panose="020B0503020204020204" pitchFamily="34" charset="-122"/>
                <a:ea typeface="微软雅黑" panose="020B0503020204020204" pitchFamily="34" charset="-122"/>
              </a:rPr>
              <a:t>环境污染</a:t>
            </a:r>
            <a:r>
              <a:rPr lang="en-US" altLang="zh-CN" sz="2400" b="1" dirty="0">
                <a:solidFill>
                  <a:srgbClr val="000000"/>
                </a:solidFill>
                <a:effectLst/>
                <a:latin typeface="微软雅黑" panose="020B0503020204020204" pitchFamily="34" charset="-122"/>
                <a:ea typeface="微软雅黑" panose="020B0503020204020204" pitchFamily="34" charset="-122"/>
              </a:rPr>
              <a:t>(</a:t>
            </a:r>
            <a:r>
              <a:rPr lang="zh-CN" altLang="en-US" sz="2400" b="1" dirty="0">
                <a:solidFill>
                  <a:srgbClr val="000000"/>
                </a:solidFill>
                <a:effectLst/>
                <a:latin typeface="微软雅黑" panose="020B0503020204020204" pitchFamily="34" charset="-122"/>
                <a:ea typeface="微软雅黑" panose="020B0503020204020204" pitchFamily="34" charset="-122"/>
              </a:rPr>
              <a:t>如烟雾污染、温室效应、热岛效应</a:t>
            </a:r>
            <a:r>
              <a:rPr lang="en-US" altLang="zh-CN" sz="2400" b="1" dirty="0">
                <a:solidFill>
                  <a:srgbClr val="000000"/>
                </a:solidFill>
                <a:effectLst/>
                <a:latin typeface="微软雅黑" panose="020B0503020204020204" pitchFamily="34" charset="-122"/>
                <a:ea typeface="微软雅黑" panose="020B0503020204020204" pitchFamily="34" charset="-122"/>
              </a:rPr>
              <a:t>)</a:t>
            </a:r>
            <a:r>
              <a:rPr lang="zh-CN" altLang="en-US" sz="2400" b="1" dirty="0">
                <a:solidFill>
                  <a:srgbClr val="000000"/>
                </a:solidFill>
                <a:effectLst/>
                <a:latin typeface="微软雅黑" panose="020B0503020204020204" pitchFamily="34" charset="-122"/>
                <a:ea typeface="微软雅黑" panose="020B0503020204020204" pitchFamily="34" charset="-122"/>
              </a:rPr>
              <a:t>对大气运动的影响，</a:t>
            </a:r>
          </a:p>
          <a:p>
            <a:pPr lvl="1">
              <a:spcBef>
                <a:spcPct val="35000"/>
              </a:spcBef>
              <a:buClr>
                <a:srgbClr val="FF9900"/>
              </a:buClr>
              <a:buSzPct val="80000"/>
              <a:buFont typeface="Wingdings" panose="05000000000000000000" pitchFamily="2" charset="2"/>
              <a:buChar char="u"/>
            </a:pPr>
            <a:r>
              <a:rPr lang="zh-CN" altLang="en-US" sz="2400" b="1" dirty="0">
                <a:solidFill>
                  <a:srgbClr val="000000"/>
                </a:solidFill>
                <a:effectLst/>
                <a:latin typeface="微软雅黑" panose="020B0503020204020204" pitchFamily="34" charset="-122"/>
                <a:ea typeface="微软雅黑" panose="020B0503020204020204" pitchFamily="34" charset="-122"/>
              </a:rPr>
              <a:t>大气污染物在风、日光、重力和环流作用下扩散或下沉，对人类的影响。</a:t>
            </a:r>
          </a:p>
          <a:p>
            <a:pPr eaLnBrk="0" hangingPunct="0">
              <a:spcBef>
                <a:spcPct val="15000"/>
              </a:spcBef>
              <a:buClr>
                <a:srgbClr val="FF0000"/>
              </a:buClr>
              <a:buSzPct val="90000"/>
              <a:buFont typeface="Wingdings" panose="05000000000000000000" pitchFamily="2" charset="2"/>
              <a:buChar char="u"/>
            </a:pPr>
            <a:endParaRPr lang="en-US" altLang="zh-CN" sz="2400" b="1" dirty="0">
              <a:solidFill>
                <a:srgbClr val="00000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083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C3C1209-BC30-42E5-ACEA-105D0360BAA6}"/>
              </a:ext>
            </a:extLst>
          </p:cNvPr>
          <p:cNvSpPr>
            <a:spLocks noGrp="1" noChangeArrowheads="1"/>
          </p:cNvSpPr>
          <p:nvPr>
            <p:ph type="title"/>
          </p:nvPr>
        </p:nvSpPr>
        <p:spPr>
          <a:xfrm>
            <a:off x="755650" y="116632"/>
            <a:ext cx="7632700" cy="719485"/>
          </a:xfrm>
        </p:spPr>
        <p:txBody>
          <a:bodyPr/>
          <a:lstStyle/>
          <a:p>
            <a:pPr algn="ctr" eaLnBrk="1" hangingPunct="1"/>
            <a:r>
              <a:rPr lang="zh-CN" altLang="en-US" b="1" dirty="0">
                <a:solidFill>
                  <a:schemeClr val="tx1"/>
                </a:solidFill>
                <a:latin typeface="黑体" panose="02010609060101010101" pitchFamily="49" charset="-122"/>
                <a:ea typeface="黑体" panose="02010609060101010101" pitchFamily="49" charset="-122"/>
              </a:rPr>
              <a:t>内  容</a:t>
            </a:r>
          </a:p>
        </p:txBody>
      </p:sp>
      <p:sp>
        <p:nvSpPr>
          <p:cNvPr id="5123" name="Rectangle 3">
            <a:extLst>
              <a:ext uri="{FF2B5EF4-FFF2-40B4-BE49-F238E27FC236}">
                <a16:creationId xmlns:a16="http://schemas.microsoft.com/office/drawing/2014/main" id="{B913340F-7607-45C7-A57E-3EBCE09A5120}"/>
              </a:ext>
            </a:extLst>
          </p:cNvPr>
          <p:cNvSpPr>
            <a:spLocks noGrp="1" noChangeArrowheads="1"/>
          </p:cNvSpPr>
          <p:nvPr>
            <p:ph type="body" idx="1"/>
          </p:nvPr>
        </p:nvSpPr>
        <p:spPr>
          <a:xfrm>
            <a:off x="611560" y="1089025"/>
            <a:ext cx="7488238" cy="4679950"/>
          </a:xfrm>
        </p:spPr>
        <p:txBody>
          <a:bodyPr/>
          <a:lstStyle/>
          <a:p>
            <a:pPr eaLnBrk="1" hangingPunct="1">
              <a:lnSpc>
                <a:spcPct val="105000"/>
              </a:lnSpc>
              <a:spcAft>
                <a:spcPct val="20000"/>
              </a:spcAft>
            </a:pPr>
            <a:r>
              <a:rPr lang="zh-CN" altLang="en-US" sz="3600" b="1" dirty="0">
                <a:latin typeface="微软雅黑" panose="020B0503020204020204" pitchFamily="34" charset="-122"/>
                <a:ea typeface="微软雅黑" panose="020B0503020204020204" pitchFamily="34" charset="-122"/>
              </a:rPr>
              <a:t>一、物理性污染概述</a:t>
            </a:r>
          </a:p>
          <a:p>
            <a:pPr eaLnBrk="1" hangingPunct="1">
              <a:lnSpc>
                <a:spcPct val="105000"/>
              </a:lnSpc>
              <a:spcAft>
                <a:spcPct val="20000"/>
              </a:spcAft>
            </a:pPr>
            <a:r>
              <a:rPr lang="zh-CN" altLang="en-US" sz="3600" b="1" dirty="0">
                <a:solidFill>
                  <a:srgbClr val="FF0000"/>
                </a:solidFill>
                <a:latin typeface="微软雅黑" panose="020B0503020204020204" pitchFamily="34" charset="-122"/>
                <a:ea typeface="微软雅黑" panose="020B0503020204020204" pitchFamily="34" charset="-122"/>
              </a:rPr>
              <a:t>二、噪声污染与防治</a:t>
            </a:r>
            <a:endParaRPr lang="en-US" altLang="zh-CN" sz="3600" b="1" dirty="0">
              <a:solidFill>
                <a:srgbClr val="FF0000"/>
              </a:solidFill>
              <a:latin typeface="微软雅黑" panose="020B0503020204020204" pitchFamily="34" charset="-122"/>
              <a:ea typeface="微软雅黑" panose="020B0503020204020204" pitchFamily="34" charset="-122"/>
            </a:endParaRPr>
          </a:p>
          <a:p>
            <a:pPr eaLnBrk="1" hangingPunct="1">
              <a:lnSpc>
                <a:spcPct val="105000"/>
              </a:lnSpc>
              <a:spcAft>
                <a:spcPct val="20000"/>
              </a:spcAft>
            </a:pPr>
            <a:r>
              <a:rPr lang="zh-CN" altLang="en-US" sz="3600" b="1" dirty="0">
                <a:latin typeface="微软雅黑" panose="020B0503020204020204" pitchFamily="34" charset="-122"/>
                <a:ea typeface="微软雅黑" panose="020B0503020204020204" pitchFamily="34" charset="-122"/>
              </a:rPr>
              <a:t>三、电磁辐射污染与防治</a:t>
            </a:r>
          </a:p>
          <a:p>
            <a:pPr eaLnBrk="1" hangingPunct="1">
              <a:lnSpc>
                <a:spcPct val="105000"/>
              </a:lnSpc>
              <a:spcAft>
                <a:spcPct val="20000"/>
              </a:spcAft>
            </a:pPr>
            <a:r>
              <a:rPr lang="zh-CN" altLang="en-US" sz="3600" b="1" dirty="0">
                <a:latin typeface="微软雅黑" panose="020B0503020204020204" pitchFamily="34" charset="-122"/>
                <a:ea typeface="微软雅黑" panose="020B0503020204020204" pitchFamily="34" charset="-122"/>
              </a:rPr>
              <a:t>四、放射性污染与防治</a:t>
            </a:r>
          </a:p>
          <a:p>
            <a:pPr eaLnBrk="1" hangingPunct="1">
              <a:lnSpc>
                <a:spcPct val="105000"/>
              </a:lnSpc>
              <a:spcAft>
                <a:spcPct val="20000"/>
              </a:spcAft>
            </a:pPr>
            <a:r>
              <a:rPr lang="zh-CN" altLang="en-US" sz="3600" b="1" dirty="0">
                <a:latin typeface="微软雅黑" panose="020B0503020204020204" pitchFamily="34" charset="-122"/>
                <a:ea typeface="微软雅黑" panose="020B0503020204020204" pitchFamily="34" charset="-122"/>
              </a:rPr>
              <a:t>五、热辐射污染与防治</a:t>
            </a:r>
          </a:p>
          <a:p>
            <a:pPr eaLnBrk="1" hangingPunct="1">
              <a:lnSpc>
                <a:spcPct val="105000"/>
              </a:lnSpc>
              <a:spcAft>
                <a:spcPct val="20000"/>
              </a:spcAft>
            </a:pPr>
            <a:r>
              <a:rPr lang="zh-CN" altLang="en-US" sz="3600" b="1" dirty="0">
                <a:latin typeface="微软雅黑" panose="020B0503020204020204" pitchFamily="34" charset="-122"/>
                <a:ea typeface="微软雅黑" panose="020B0503020204020204" pitchFamily="34" charset="-122"/>
              </a:rPr>
              <a:t>六、光污染与防治</a:t>
            </a:r>
          </a:p>
        </p:txBody>
      </p:sp>
    </p:spTree>
    <p:extLst>
      <p:ext uri="{BB962C8B-B14F-4D97-AF65-F5344CB8AC3E}">
        <p14:creationId xmlns:p14="http://schemas.microsoft.com/office/powerpoint/2010/main" val="2279026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3AFB509-3A74-45F3-B8CC-EDA4322E3634}"/>
              </a:ext>
            </a:extLst>
          </p:cNvPr>
          <p:cNvSpPr>
            <a:spLocks noGrp="1" noChangeArrowheads="1"/>
          </p:cNvSpPr>
          <p:nvPr>
            <p:ph type="title"/>
          </p:nvPr>
        </p:nvSpPr>
        <p:spPr>
          <a:xfrm>
            <a:off x="457200" y="188640"/>
            <a:ext cx="8229600" cy="631577"/>
          </a:xfrm>
        </p:spPr>
        <p:txBody>
          <a:bodyPr/>
          <a:lstStyle/>
          <a:p>
            <a:pPr algn="ctr" eaLnBrk="1" hangingPunct="1"/>
            <a:r>
              <a:rPr lang="zh-CN" altLang="en-US" b="1" dirty="0">
                <a:latin typeface="黑体" panose="02010609060101010101" pitchFamily="49" charset="-122"/>
                <a:ea typeface="黑体" panose="02010609060101010101" pitchFamily="49" charset="-122"/>
              </a:rPr>
              <a:t>二、噪声污染与防治</a:t>
            </a:r>
          </a:p>
        </p:txBody>
      </p:sp>
      <p:sp>
        <p:nvSpPr>
          <p:cNvPr id="7171" name="Rectangle 3">
            <a:extLst>
              <a:ext uri="{FF2B5EF4-FFF2-40B4-BE49-F238E27FC236}">
                <a16:creationId xmlns:a16="http://schemas.microsoft.com/office/drawing/2014/main" id="{E5686C1D-B74D-4D54-8EF0-15EE15D9EF03}"/>
              </a:ext>
            </a:extLst>
          </p:cNvPr>
          <p:cNvSpPr>
            <a:spLocks noGrp="1" noChangeArrowheads="1"/>
          </p:cNvSpPr>
          <p:nvPr>
            <p:ph type="body" idx="1"/>
          </p:nvPr>
        </p:nvSpPr>
        <p:spPr>
          <a:xfrm>
            <a:off x="468313" y="1124744"/>
            <a:ext cx="8229600" cy="5285581"/>
          </a:xfrm>
        </p:spPr>
        <p:txBody>
          <a:bodyPr/>
          <a:lstStyle/>
          <a:p>
            <a:pPr eaLnBrk="1" hangingPunct="1">
              <a:spcBef>
                <a:spcPct val="25000"/>
              </a:spcBef>
              <a:spcAft>
                <a:spcPct val="20000"/>
              </a:spcAft>
            </a:pPr>
            <a:r>
              <a:rPr lang="zh-CN" altLang="en-US" sz="3200" b="1" dirty="0">
                <a:latin typeface="微软雅黑" panose="020B0503020204020204" pitchFamily="34" charset="-122"/>
                <a:ea typeface="微软雅黑" panose="020B0503020204020204" pitchFamily="34" charset="-122"/>
              </a:rPr>
              <a:t>一</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 基本概念</a:t>
            </a:r>
          </a:p>
          <a:p>
            <a:pPr eaLnBrk="1" hangingPunct="1">
              <a:spcBef>
                <a:spcPct val="25000"/>
              </a:spcBef>
              <a:spcAft>
                <a:spcPct val="20000"/>
              </a:spcAft>
              <a:buFont typeface="Wingdings" panose="05000000000000000000" pitchFamily="2" charset="2"/>
              <a:buNone/>
            </a:pPr>
            <a:r>
              <a:rPr lang="en-US" altLang="zh-CN" sz="2400" b="1" dirty="0">
                <a:solidFill>
                  <a:srgbClr val="0000FF"/>
                </a:solidFill>
                <a:latin typeface="微软雅黑" panose="020B0503020204020204" pitchFamily="34" charset="-122"/>
                <a:ea typeface="微软雅黑" panose="020B0503020204020204" pitchFamily="34" charset="-122"/>
              </a:rPr>
              <a:t>1.</a:t>
            </a:r>
            <a:r>
              <a:rPr lang="zh-CN" altLang="en-US" sz="2400" b="1" dirty="0">
                <a:solidFill>
                  <a:srgbClr val="0000FF"/>
                </a:solidFill>
                <a:latin typeface="微软雅黑" panose="020B0503020204020204" pitchFamily="34" charset="-122"/>
                <a:ea typeface="微软雅黑" panose="020B0503020204020204" pitchFamily="34" charset="-122"/>
              </a:rPr>
              <a:t>噪声</a:t>
            </a:r>
          </a:p>
          <a:p>
            <a:pPr eaLnBrk="1" hangingPunct="1">
              <a:spcBef>
                <a:spcPct val="25000"/>
              </a:spcBef>
              <a:spcAft>
                <a:spcPct val="20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杂乱无章，听起来不和谐的声音或不需要的声音。</a:t>
            </a:r>
          </a:p>
          <a:p>
            <a:pPr eaLnBrk="1" hangingPunct="1">
              <a:spcBef>
                <a:spcPct val="25000"/>
              </a:spcBef>
              <a:spcAft>
                <a:spcPct val="20000"/>
              </a:spcAft>
              <a:buFont typeface="Wingdings" panose="05000000000000000000" pitchFamily="2" charset="2"/>
              <a:buNone/>
            </a:pPr>
            <a:r>
              <a:rPr lang="en-US" altLang="zh-CN" sz="2400" b="1" dirty="0">
                <a:solidFill>
                  <a:srgbClr val="0000FF"/>
                </a:solidFill>
                <a:latin typeface="微软雅黑" panose="020B0503020204020204" pitchFamily="34" charset="-122"/>
                <a:ea typeface="微软雅黑" panose="020B0503020204020204" pitchFamily="34" charset="-122"/>
              </a:rPr>
              <a:t>2.</a:t>
            </a:r>
            <a:r>
              <a:rPr lang="zh-CN" altLang="en-US" sz="2400" b="1" dirty="0">
                <a:solidFill>
                  <a:srgbClr val="0000FF"/>
                </a:solidFill>
                <a:latin typeface="微软雅黑" panose="020B0503020204020204" pitchFamily="34" charset="-122"/>
                <a:ea typeface="微软雅黑" panose="020B0503020204020204" pitchFamily="34" charset="-122"/>
              </a:rPr>
              <a:t>环境噪声</a:t>
            </a:r>
          </a:p>
          <a:p>
            <a:pPr eaLnBrk="1" hangingPunct="1">
              <a:spcBef>
                <a:spcPct val="25000"/>
              </a:spcBef>
              <a:spcAft>
                <a:spcPct val="20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工业生产、建筑施工、交通运输和社会生活中所产生的使人讨厌、受害和不需要的声音。</a:t>
            </a:r>
          </a:p>
          <a:p>
            <a:pPr eaLnBrk="1" hangingPunct="1">
              <a:spcBef>
                <a:spcPct val="25000"/>
              </a:spcBef>
              <a:spcAft>
                <a:spcPct val="20000"/>
              </a:spcAft>
              <a:buFont typeface="Wingdings" panose="05000000000000000000" pitchFamily="2" charset="2"/>
              <a:buNone/>
            </a:pPr>
            <a:r>
              <a:rPr lang="en-US" altLang="zh-CN" sz="2400" b="1" dirty="0">
                <a:solidFill>
                  <a:srgbClr val="0000FF"/>
                </a:solidFill>
                <a:latin typeface="微软雅黑" panose="020B0503020204020204" pitchFamily="34" charset="-122"/>
                <a:ea typeface="微软雅黑" panose="020B0503020204020204" pitchFamily="34" charset="-122"/>
              </a:rPr>
              <a:t>3.</a:t>
            </a:r>
            <a:r>
              <a:rPr lang="zh-CN" altLang="en-US" sz="2400" b="1" dirty="0">
                <a:solidFill>
                  <a:srgbClr val="0000FF"/>
                </a:solidFill>
                <a:latin typeface="微软雅黑" panose="020B0503020204020204" pitchFamily="34" charset="-122"/>
                <a:ea typeface="微软雅黑" panose="020B0503020204020204" pitchFamily="34" charset="-122"/>
              </a:rPr>
              <a:t>噪声污染</a:t>
            </a:r>
            <a:endParaRPr lang="en-US" altLang="zh-CN" sz="2400" b="1" dirty="0">
              <a:solidFill>
                <a:srgbClr val="0000FF"/>
              </a:solidFill>
              <a:latin typeface="微软雅黑" panose="020B0503020204020204" pitchFamily="34" charset="-122"/>
              <a:ea typeface="微软雅黑" panose="020B0503020204020204" pitchFamily="34" charset="-122"/>
            </a:endParaRPr>
          </a:p>
          <a:p>
            <a:pPr eaLnBrk="1" hangingPunct="1">
              <a:spcBef>
                <a:spcPct val="25000"/>
              </a:spcBef>
              <a:spcAft>
                <a:spcPct val="20000"/>
              </a:spcAft>
              <a:buNone/>
            </a:pPr>
            <a:r>
              <a:rPr lang="zh-CN" altLang="en-US" sz="2400" b="1" dirty="0">
                <a:latin typeface="微软雅黑" panose="020B0503020204020204" pitchFamily="34" charset="-122"/>
                <a:ea typeface="微软雅黑" panose="020B0503020204020204" pitchFamily="34" charset="-122"/>
              </a:rPr>
              <a:t> </a:t>
            </a:r>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2400" b="1" dirty="0">
                <a:latin typeface="微软雅黑" panose="020B0503020204020204" pitchFamily="34" charset="-122"/>
                <a:ea typeface="微软雅黑" panose="020B0503020204020204" pitchFamily="34" charset="-122"/>
              </a:rPr>
              <a:t>指当所产生的环境噪声超过国家规定的环境噪声排放标准，并干扰他人正常生活、工作和学习的现象。</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3AAAAF71-97A6-4757-9D02-6A72849EC258}"/>
              </a:ext>
            </a:extLst>
          </p:cNvPr>
          <p:cNvSpPr>
            <a:spLocks noGrp="1" noChangeArrowheads="1"/>
          </p:cNvSpPr>
          <p:nvPr>
            <p:ph type="body" idx="1"/>
          </p:nvPr>
        </p:nvSpPr>
        <p:spPr>
          <a:xfrm>
            <a:off x="395288" y="1052736"/>
            <a:ext cx="8353425" cy="5400452"/>
          </a:xfrm>
        </p:spPr>
        <p:txBody>
          <a:bodyPr/>
          <a:lstStyle/>
          <a:p>
            <a:pPr eaLnBrk="1" hangingPunct="1">
              <a:lnSpc>
                <a:spcPct val="105000"/>
              </a:lnSpc>
              <a:spcAft>
                <a:spcPct val="15000"/>
              </a:spcAft>
            </a:pPr>
            <a:r>
              <a:rPr lang="zh-CN" altLang="en-US" b="1">
                <a:latin typeface="微软雅黑" panose="020B0503020204020204" pitchFamily="34" charset="-122"/>
                <a:ea typeface="微软雅黑" panose="020B0503020204020204" pitchFamily="34" charset="-122"/>
              </a:rPr>
              <a:t>二</a:t>
            </a:r>
            <a:r>
              <a:rPr lang="en-US" altLang="zh-CN" b="1">
                <a:latin typeface="微软雅黑" panose="020B0503020204020204" pitchFamily="34" charset="-122"/>
                <a:ea typeface="微软雅黑" panose="020B0503020204020204" pitchFamily="34" charset="-122"/>
              </a:rPr>
              <a:t>.</a:t>
            </a:r>
            <a:r>
              <a:rPr lang="zh-CN" altLang="en-US" b="1">
                <a:latin typeface="微软雅黑" panose="020B0503020204020204" pitchFamily="34" charset="-122"/>
                <a:ea typeface="微软雅黑" panose="020B0503020204020204" pitchFamily="34" charset="-122"/>
              </a:rPr>
              <a:t>城市区域环境噪声功能区的分类和标准值</a:t>
            </a:r>
          </a:p>
          <a:p>
            <a:pPr eaLnBrk="1" hangingPunct="1">
              <a:lnSpc>
                <a:spcPct val="105000"/>
              </a:lnSpc>
              <a:spcAft>
                <a:spcPct val="15000"/>
              </a:spcAft>
              <a:buFont typeface="Wingdings" panose="05000000000000000000" pitchFamily="2" charset="2"/>
              <a:buNone/>
            </a:pPr>
            <a:r>
              <a:rPr lang="zh-CN" altLang="en-US" sz="2000" b="1">
                <a:solidFill>
                  <a:srgbClr val="0000FF"/>
                </a:solidFill>
                <a:latin typeface="微软雅黑" panose="020B0503020204020204" pitchFamily="34" charset="-122"/>
                <a:ea typeface="微软雅黑" panose="020B0503020204020204" pitchFamily="34" charset="-122"/>
              </a:rPr>
              <a:t> </a:t>
            </a:r>
            <a:r>
              <a:rPr lang="en-US" altLang="zh-CN" sz="2400" b="1">
                <a:solidFill>
                  <a:srgbClr val="0000FF"/>
                </a:solidFill>
                <a:latin typeface="微软雅黑" panose="020B0503020204020204" pitchFamily="34" charset="-122"/>
                <a:ea typeface="微软雅黑" panose="020B0503020204020204" pitchFamily="34" charset="-122"/>
              </a:rPr>
              <a:t>1.</a:t>
            </a:r>
            <a:r>
              <a:rPr lang="zh-CN" altLang="en-US" sz="2400" b="1">
                <a:solidFill>
                  <a:srgbClr val="0000FF"/>
                </a:solidFill>
                <a:latin typeface="微软雅黑" panose="020B0503020204020204" pitchFamily="34" charset="-122"/>
                <a:ea typeface="微软雅黑" panose="020B0503020204020204" pitchFamily="34" charset="-122"/>
              </a:rPr>
              <a:t>功能区</a:t>
            </a:r>
          </a:p>
          <a:p>
            <a:pPr eaLnBrk="1" hangingPunct="1">
              <a:lnSpc>
                <a:spcPct val="105000"/>
              </a:lnSpc>
              <a:spcAft>
                <a:spcPct val="15000"/>
              </a:spcAft>
              <a:buFont typeface="Wingdings" panose="05000000000000000000" pitchFamily="2" charset="2"/>
              <a:buNone/>
            </a:pPr>
            <a:r>
              <a:rPr lang="zh-CN" altLang="en-US" sz="2400" b="1">
                <a:latin typeface="微软雅黑" panose="020B0503020204020204" pitchFamily="34" charset="-122"/>
                <a:ea typeface="微软雅黑" panose="020B0503020204020204" pitchFamily="34" charset="-122"/>
              </a:rPr>
              <a:t> </a:t>
            </a:r>
            <a:r>
              <a:rPr lang="en-US" altLang="zh-CN" sz="2400" b="1">
                <a:solidFill>
                  <a:srgbClr val="FF3300"/>
                </a:solidFill>
                <a:latin typeface="微软雅黑" panose="020B0503020204020204" pitchFamily="34" charset="-122"/>
                <a:ea typeface="微软雅黑" panose="020B0503020204020204" pitchFamily="34" charset="-122"/>
              </a:rPr>
              <a:t>0</a:t>
            </a:r>
            <a:r>
              <a:rPr lang="zh-CN" altLang="en-US" sz="2400" b="1">
                <a:solidFill>
                  <a:srgbClr val="FF3300"/>
                </a:solidFill>
                <a:latin typeface="微软雅黑" panose="020B0503020204020204" pitchFamily="34" charset="-122"/>
                <a:ea typeface="微软雅黑" panose="020B0503020204020204" pitchFamily="34" charset="-122"/>
              </a:rPr>
              <a:t>类</a:t>
            </a:r>
            <a:r>
              <a:rPr lang="en-US" altLang="zh-CN" sz="2400" b="1">
                <a:latin typeface="微软雅黑" panose="020B0503020204020204" pitchFamily="34" charset="-122"/>
                <a:ea typeface="微软雅黑" panose="020B0503020204020204" pitchFamily="34" charset="-122"/>
              </a:rPr>
              <a:t>: </a:t>
            </a:r>
            <a:r>
              <a:rPr lang="zh-CN" altLang="en-US" sz="2400" b="1">
                <a:latin typeface="微软雅黑" panose="020B0503020204020204" pitchFamily="34" charset="-122"/>
                <a:ea typeface="微软雅黑" panose="020B0503020204020204" pitchFamily="34" charset="-122"/>
              </a:rPr>
              <a:t>特别需要安静的区域。位于城郊和乡村的这一类区分别按严于</a:t>
            </a:r>
            <a:r>
              <a:rPr lang="en-US" altLang="zh-CN" sz="2400" b="1">
                <a:latin typeface="微软雅黑" panose="020B0503020204020204" pitchFamily="34" charset="-122"/>
                <a:ea typeface="微软雅黑" panose="020B0503020204020204" pitchFamily="34" charset="-122"/>
              </a:rPr>
              <a:t>0</a:t>
            </a:r>
            <a:r>
              <a:rPr lang="zh-CN" altLang="en-US" sz="2400" b="1">
                <a:latin typeface="微软雅黑" panose="020B0503020204020204" pitchFamily="34" charset="-122"/>
                <a:ea typeface="微软雅黑" panose="020B0503020204020204" pitchFamily="34" charset="-122"/>
              </a:rPr>
              <a:t>类标准</a:t>
            </a:r>
            <a:r>
              <a:rPr lang="en-US" altLang="zh-CN" sz="2400" b="1">
                <a:latin typeface="微软雅黑" panose="020B0503020204020204" pitchFamily="34" charset="-122"/>
                <a:ea typeface="微软雅黑" panose="020B0503020204020204" pitchFamily="34" charset="-122"/>
              </a:rPr>
              <a:t>5dB</a:t>
            </a:r>
            <a:r>
              <a:rPr lang="zh-CN" altLang="en-US" sz="2400" b="1">
                <a:latin typeface="微软雅黑" panose="020B0503020204020204" pitchFamily="34" charset="-122"/>
                <a:ea typeface="微软雅黑" panose="020B0503020204020204" pitchFamily="34" charset="-122"/>
              </a:rPr>
              <a:t> </a:t>
            </a:r>
            <a:r>
              <a:rPr lang="en-US" altLang="zh-CN" sz="2400" b="1">
                <a:latin typeface="微软雅黑" panose="020B0503020204020204" pitchFamily="34" charset="-122"/>
                <a:ea typeface="微软雅黑" panose="020B0503020204020204" pitchFamily="34" charset="-122"/>
              </a:rPr>
              <a:t>(decibel, </a:t>
            </a:r>
            <a:r>
              <a:rPr lang="zh-CN" altLang="en-US" sz="2400" b="1">
                <a:latin typeface="微软雅黑" panose="020B0503020204020204" pitchFamily="34" charset="-122"/>
                <a:ea typeface="微软雅黑" panose="020B0503020204020204" pitchFamily="34" charset="-122"/>
              </a:rPr>
              <a:t>分贝</a:t>
            </a:r>
            <a:r>
              <a:rPr lang="en-US" altLang="zh-CN" sz="2400" b="1">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执行；</a:t>
            </a:r>
          </a:p>
          <a:p>
            <a:pPr eaLnBrk="1" hangingPunct="1">
              <a:lnSpc>
                <a:spcPct val="105000"/>
              </a:lnSpc>
              <a:spcAft>
                <a:spcPct val="15000"/>
              </a:spcAft>
              <a:buFont typeface="Wingdings" panose="05000000000000000000" pitchFamily="2" charset="2"/>
              <a:buNone/>
            </a:pPr>
            <a:r>
              <a:rPr lang="zh-CN" altLang="en-US" sz="2400" b="1">
                <a:solidFill>
                  <a:srgbClr val="FF3300"/>
                </a:solidFill>
                <a:latin typeface="微软雅黑" panose="020B0503020204020204" pitchFamily="34" charset="-122"/>
                <a:ea typeface="微软雅黑" panose="020B0503020204020204" pitchFamily="34" charset="-122"/>
              </a:rPr>
              <a:t> </a:t>
            </a:r>
            <a:r>
              <a:rPr lang="en-US" altLang="zh-CN" sz="2400" b="1">
                <a:solidFill>
                  <a:srgbClr val="FF3300"/>
                </a:solidFill>
                <a:latin typeface="微软雅黑" panose="020B0503020204020204" pitchFamily="34" charset="-122"/>
                <a:ea typeface="微软雅黑" panose="020B0503020204020204" pitchFamily="34" charset="-122"/>
              </a:rPr>
              <a:t>1</a:t>
            </a:r>
            <a:r>
              <a:rPr lang="zh-CN" altLang="en-US" sz="2400" b="1">
                <a:solidFill>
                  <a:srgbClr val="FF3300"/>
                </a:solidFill>
                <a:latin typeface="微软雅黑" panose="020B0503020204020204" pitchFamily="34" charset="-122"/>
                <a:ea typeface="微软雅黑" panose="020B0503020204020204" pitchFamily="34" charset="-122"/>
              </a:rPr>
              <a:t>类</a:t>
            </a:r>
            <a:r>
              <a:rPr lang="en-US" altLang="zh-CN" sz="2400" b="1">
                <a:latin typeface="微软雅黑" panose="020B0503020204020204" pitchFamily="34" charset="-122"/>
                <a:ea typeface="微软雅黑" panose="020B0503020204020204" pitchFamily="34" charset="-122"/>
              </a:rPr>
              <a:t>: </a:t>
            </a:r>
            <a:r>
              <a:rPr lang="zh-CN" altLang="en-US" sz="2400" b="1">
                <a:latin typeface="微软雅黑" panose="020B0503020204020204" pitchFamily="34" charset="-122"/>
                <a:ea typeface="微软雅黑" panose="020B0503020204020204" pitchFamily="34" charset="-122"/>
              </a:rPr>
              <a:t>以居住、文教机关为主的区域。</a:t>
            </a:r>
          </a:p>
          <a:p>
            <a:pPr eaLnBrk="1" hangingPunct="1">
              <a:lnSpc>
                <a:spcPct val="105000"/>
              </a:lnSpc>
              <a:spcAft>
                <a:spcPct val="15000"/>
              </a:spcAft>
              <a:buFont typeface="Wingdings" panose="05000000000000000000" pitchFamily="2" charset="2"/>
              <a:buNone/>
            </a:pPr>
            <a:r>
              <a:rPr lang="zh-CN" altLang="en-US" sz="2400" b="1">
                <a:latin typeface="微软雅黑" panose="020B0503020204020204" pitchFamily="34" charset="-122"/>
                <a:ea typeface="微软雅黑" panose="020B0503020204020204" pitchFamily="34" charset="-122"/>
              </a:rPr>
              <a:t> </a:t>
            </a:r>
            <a:r>
              <a:rPr lang="en-US" altLang="zh-CN" sz="2400" b="1">
                <a:solidFill>
                  <a:srgbClr val="FF3300"/>
                </a:solidFill>
                <a:latin typeface="微软雅黑" panose="020B0503020204020204" pitchFamily="34" charset="-122"/>
                <a:ea typeface="微软雅黑" panose="020B0503020204020204" pitchFamily="34" charset="-122"/>
              </a:rPr>
              <a:t>2</a:t>
            </a:r>
            <a:r>
              <a:rPr lang="zh-CN" altLang="en-US" sz="2400" b="1">
                <a:solidFill>
                  <a:srgbClr val="FF3300"/>
                </a:solidFill>
                <a:latin typeface="微软雅黑" panose="020B0503020204020204" pitchFamily="34" charset="-122"/>
                <a:ea typeface="微软雅黑" panose="020B0503020204020204" pitchFamily="34" charset="-122"/>
              </a:rPr>
              <a:t>类</a:t>
            </a:r>
            <a:r>
              <a:rPr lang="en-US" altLang="zh-CN" sz="2400" b="1">
                <a:latin typeface="微软雅黑" panose="020B0503020204020204" pitchFamily="34" charset="-122"/>
                <a:ea typeface="微软雅黑" panose="020B0503020204020204" pitchFamily="34" charset="-122"/>
              </a:rPr>
              <a:t>: </a:t>
            </a:r>
            <a:r>
              <a:rPr lang="zh-CN" altLang="en-US" sz="2400" b="1">
                <a:latin typeface="微软雅黑" panose="020B0503020204020204" pitchFamily="34" charset="-122"/>
                <a:ea typeface="微软雅黑" panose="020B0503020204020204" pitchFamily="34" charset="-122"/>
              </a:rPr>
              <a:t>居住、商业、工业混杂区；</a:t>
            </a:r>
          </a:p>
          <a:p>
            <a:pPr eaLnBrk="1" hangingPunct="1">
              <a:lnSpc>
                <a:spcPct val="105000"/>
              </a:lnSpc>
              <a:spcAft>
                <a:spcPct val="15000"/>
              </a:spcAft>
              <a:buFont typeface="Wingdings" panose="05000000000000000000" pitchFamily="2" charset="2"/>
              <a:buNone/>
            </a:pPr>
            <a:r>
              <a:rPr lang="zh-CN" altLang="en-US" sz="2400" b="1">
                <a:latin typeface="微软雅黑" panose="020B0503020204020204" pitchFamily="34" charset="-122"/>
                <a:ea typeface="微软雅黑" panose="020B0503020204020204" pitchFamily="34" charset="-122"/>
              </a:rPr>
              <a:t> </a:t>
            </a:r>
            <a:r>
              <a:rPr lang="en-US" altLang="zh-CN" sz="2400" b="1">
                <a:solidFill>
                  <a:srgbClr val="FF3300"/>
                </a:solidFill>
                <a:latin typeface="微软雅黑" panose="020B0503020204020204" pitchFamily="34" charset="-122"/>
                <a:ea typeface="微软雅黑" panose="020B0503020204020204" pitchFamily="34" charset="-122"/>
              </a:rPr>
              <a:t>3</a:t>
            </a:r>
            <a:r>
              <a:rPr lang="zh-CN" altLang="en-US" sz="2400" b="1">
                <a:solidFill>
                  <a:srgbClr val="FF3300"/>
                </a:solidFill>
                <a:latin typeface="微软雅黑" panose="020B0503020204020204" pitchFamily="34" charset="-122"/>
                <a:ea typeface="微软雅黑" panose="020B0503020204020204" pitchFamily="34" charset="-122"/>
              </a:rPr>
              <a:t>类</a:t>
            </a:r>
            <a:r>
              <a:rPr lang="en-US" altLang="zh-CN" sz="2400" b="1">
                <a:latin typeface="微软雅黑" panose="020B0503020204020204" pitchFamily="34" charset="-122"/>
                <a:ea typeface="微软雅黑" panose="020B0503020204020204" pitchFamily="34" charset="-122"/>
              </a:rPr>
              <a:t>: </a:t>
            </a:r>
            <a:r>
              <a:rPr lang="zh-CN" altLang="en-US" sz="2400" b="1">
                <a:latin typeface="微软雅黑" panose="020B0503020204020204" pitchFamily="34" charset="-122"/>
                <a:ea typeface="微软雅黑" panose="020B0503020204020204" pitchFamily="34" charset="-122"/>
              </a:rPr>
              <a:t>工业区；</a:t>
            </a:r>
          </a:p>
          <a:p>
            <a:pPr eaLnBrk="1" hangingPunct="1">
              <a:lnSpc>
                <a:spcPct val="105000"/>
              </a:lnSpc>
              <a:spcAft>
                <a:spcPct val="15000"/>
              </a:spcAft>
              <a:buFont typeface="Wingdings" panose="05000000000000000000" pitchFamily="2" charset="2"/>
              <a:buNone/>
            </a:pPr>
            <a:r>
              <a:rPr lang="zh-CN" altLang="en-US" sz="2400" b="1">
                <a:latin typeface="微软雅黑" panose="020B0503020204020204" pitchFamily="34" charset="-122"/>
                <a:ea typeface="微软雅黑" panose="020B0503020204020204" pitchFamily="34" charset="-122"/>
              </a:rPr>
              <a:t> </a:t>
            </a:r>
            <a:r>
              <a:rPr lang="en-US" altLang="zh-CN" sz="2400" b="1">
                <a:solidFill>
                  <a:srgbClr val="FF3300"/>
                </a:solidFill>
                <a:latin typeface="微软雅黑" panose="020B0503020204020204" pitchFamily="34" charset="-122"/>
                <a:ea typeface="微软雅黑" panose="020B0503020204020204" pitchFamily="34" charset="-122"/>
              </a:rPr>
              <a:t>4</a:t>
            </a:r>
            <a:r>
              <a:rPr lang="zh-CN" altLang="en-US" sz="2400" b="1">
                <a:solidFill>
                  <a:srgbClr val="FF3300"/>
                </a:solidFill>
                <a:latin typeface="微软雅黑" panose="020B0503020204020204" pitchFamily="34" charset="-122"/>
                <a:ea typeface="微软雅黑" panose="020B0503020204020204" pitchFamily="34" charset="-122"/>
              </a:rPr>
              <a:t>类</a:t>
            </a:r>
            <a:r>
              <a:rPr lang="en-US" altLang="zh-CN" sz="2400" b="1">
                <a:latin typeface="微软雅黑" panose="020B0503020204020204" pitchFamily="34" charset="-122"/>
                <a:ea typeface="微软雅黑" panose="020B0503020204020204" pitchFamily="34" charset="-122"/>
              </a:rPr>
              <a:t>: </a:t>
            </a:r>
            <a:r>
              <a:rPr lang="zh-CN" altLang="en-US" sz="2400" b="1">
                <a:latin typeface="微软雅黑" panose="020B0503020204020204" pitchFamily="34" charset="-122"/>
                <a:ea typeface="微软雅黑" panose="020B0503020204020204" pitchFamily="34" charset="-122"/>
              </a:rPr>
              <a:t>城市中的道路交通干线道路两侧区域</a:t>
            </a:r>
            <a:r>
              <a:rPr lang="en-US" altLang="zh-CN" sz="2400" b="1">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穿越城区的内河航道两侧区域。穿越城区的铁路主、次干线两侧区域。</a:t>
            </a:r>
          </a:p>
        </p:txBody>
      </p:sp>
      <p:sp>
        <p:nvSpPr>
          <p:cNvPr id="5" name="Rectangle 2">
            <a:extLst>
              <a:ext uri="{FF2B5EF4-FFF2-40B4-BE49-F238E27FC236}">
                <a16:creationId xmlns:a16="http://schemas.microsoft.com/office/drawing/2014/main" id="{13985AE4-B061-4D4E-8EF2-5D3DC4D5CFC5}"/>
              </a:ext>
            </a:extLst>
          </p:cNvPr>
          <p:cNvSpPr>
            <a:spLocks noGrp="1" noChangeArrowheads="1"/>
          </p:cNvSpPr>
          <p:nvPr>
            <p:ph type="title"/>
          </p:nvPr>
        </p:nvSpPr>
        <p:spPr>
          <a:xfrm>
            <a:off x="457200" y="188640"/>
            <a:ext cx="8229600" cy="631577"/>
          </a:xfrm>
        </p:spPr>
        <p:txBody>
          <a:bodyPr/>
          <a:lstStyle/>
          <a:p>
            <a:pPr algn="ctr" eaLnBrk="1" hangingPunct="1"/>
            <a:r>
              <a:rPr lang="zh-CN" altLang="en-US" b="1" dirty="0">
                <a:latin typeface="黑体" panose="02010609060101010101" pitchFamily="49" charset="-122"/>
                <a:ea typeface="黑体" panose="02010609060101010101" pitchFamily="49" charset="-122"/>
              </a:rPr>
              <a:t>二、噪声污染与防治</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1CFF432-882F-4172-9DB0-B66D71362677}"/>
              </a:ext>
            </a:extLst>
          </p:cNvPr>
          <p:cNvSpPr>
            <a:spLocks noGrp="1" noChangeArrowheads="1"/>
          </p:cNvSpPr>
          <p:nvPr>
            <p:ph type="title"/>
          </p:nvPr>
        </p:nvSpPr>
        <p:spPr>
          <a:xfrm>
            <a:off x="539552" y="157349"/>
            <a:ext cx="7772400" cy="731838"/>
          </a:xfrm>
        </p:spPr>
        <p:txBody>
          <a:bodyPr/>
          <a:lstStyle/>
          <a:p>
            <a:pPr algn="ctr" eaLnBrk="1" hangingPunct="1"/>
            <a:r>
              <a:rPr lang="zh-CN" altLang="en-US" b="1" dirty="0">
                <a:latin typeface="黑体" panose="02010609060101010101" pitchFamily="49" charset="-122"/>
                <a:ea typeface="黑体" panose="02010609060101010101" pitchFamily="49" charset="-122"/>
              </a:rPr>
              <a:t>二、噪声污染与防治</a:t>
            </a:r>
          </a:p>
        </p:txBody>
      </p:sp>
      <p:sp>
        <p:nvSpPr>
          <p:cNvPr id="671747" name="Rectangle 3">
            <a:extLst>
              <a:ext uri="{FF2B5EF4-FFF2-40B4-BE49-F238E27FC236}">
                <a16:creationId xmlns:a16="http://schemas.microsoft.com/office/drawing/2014/main" id="{67E9ED56-E107-4525-9BED-E591CA2E3E5D}"/>
              </a:ext>
            </a:extLst>
          </p:cNvPr>
          <p:cNvSpPr>
            <a:spLocks noGrp="1" noChangeArrowheads="1"/>
          </p:cNvSpPr>
          <p:nvPr>
            <p:ph type="body" idx="1"/>
          </p:nvPr>
        </p:nvSpPr>
        <p:spPr>
          <a:xfrm>
            <a:off x="395288" y="1124744"/>
            <a:ext cx="8353425" cy="5328444"/>
          </a:xfrm>
        </p:spPr>
        <p:txBody>
          <a:bodyPr/>
          <a:lstStyle/>
          <a:p>
            <a:pPr eaLnBrk="1" hangingPunct="1">
              <a:lnSpc>
                <a:spcPct val="105000"/>
              </a:lnSpc>
              <a:spcAft>
                <a:spcPct val="15000"/>
              </a:spcAft>
            </a:pPr>
            <a:r>
              <a:rPr lang="zh-CN" altLang="en-US" b="1" dirty="0">
                <a:latin typeface="微软雅黑" panose="020B0503020204020204" pitchFamily="34" charset="-122"/>
                <a:ea typeface="微软雅黑" panose="020B0503020204020204" pitchFamily="34" charset="-122"/>
              </a:rPr>
              <a:t>二</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城市区域环境噪声功能区的分类和标准值</a:t>
            </a:r>
          </a:p>
          <a:p>
            <a:pPr eaLnBrk="1" hangingPunct="1">
              <a:lnSpc>
                <a:spcPct val="105000"/>
              </a:lnSpc>
              <a:spcAft>
                <a:spcPct val="15000"/>
              </a:spcAft>
              <a:buFont typeface="Wingdings" panose="05000000000000000000" pitchFamily="2" charset="2"/>
              <a:buNone/>
            </a:pPr>
            <a:r>
              <a:rPr lang="zh-CN" altLang="en-US" sz="2400" b="1" dirty="0">
                <a:solidFill>
                  <a:srgbClr val="0000FF"/>
                </a:solidFill>
                <a:latin typeface="微软雅黑" panose="020B0503020204020204" pitchFamily="34" charset="-122"/>
                <a:ea typeface="微软雅黑" panose="020B0503020204020204" pitchFamily="34" charset="-122"/>
              </a:rPr>
              <a:t> </a:t>
            </a:r>
            <a:r>
              <a:rPr lang="en-US" altLang="zh-CN" b="1" dirty="0">
                <a:solidFill>
                  <a:srgbClr val="0000FF"/>
                </a:solidFill>
                <a:latin typeface="微软雅黑" panose="020B0503020204020204" pitchFamily="34" charset="-122"/>
                <a:ea typeface="微软雅黑" panose="020B0503020204020204" pitchFamily="34" charset="-122"/>
              </a:rPr>
              <a:t>2.</a:t>
            </a:r>
            <a:r>
              <a:rPr lang="zh-CN" altLang="en-US" b="1" dirty="0">
                <a:solidFill>
                  <a:srgbClr val="0000FF"/>
                </a:solidFill>
                <a:latin typeface="微软雅黑" panose="020B0503020204020204" pitchFamily="34" charset="-122"/>
                <a:ea typeface="微软雅黑" panose="020B0503020204020204" pitchFamily="34" charset="-122"/>
              </a:rPr>
              <a:t>标准值</a:t>
            </a:r>
          </a:p>
          <a:p>
            <a:pPr eaLnBrk="1" hangingPunct="1">
              <a:lnSpc>
                <a:spcPct val="105000"/>
              </a:lnSpc>
              <a:spcAft>
                <a:spcPct val="20000"/>
              </a:spcAft>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五类，不同功能类别执行相应类别的标准值。功能类别高的标准值严于低的区域。</a:t>
            </a:r>
            <a:r>
              <a:rPr lang="zh-CN" altLang="en-US" sz="2400" b="1" dirty="0">
                <a:solidFill>
                  <a:srgbClr val="0000FF"/>
                </a:solidFill>
                <a:latin typeface="微软雅黑" panose="020B0503020204020204" pitchFamily="34" charset="-122"/>
                <a:ea typeface="微软雅黑" panose="020B0503020204020204" pitchFamily="34" charset="-122"/>
              </a:rPr>
              <a:t>（表）</a:t>
            </a:r>
            <a:r>
              <a:rPr lang="zh-CN" altLang="en-US" b="1" dirty="0">
                <a:solidFill>
                  <a:schemeClr val="tx2"/>
                </a:solidFill>
                <a:latin typeface="微软雅黑" panose="020B0503020204020204" pitchFamily="34" charset="-122"/>
                <a:ea typeface="微软雅黑" panose="020B0503020204020204" pitchFamily="34" charset="-122"/>
              </a:rPr>
              <a:t> </a:t>
            </a:r>
          </a:p>
          <a:p>
            <a:pPr eaLnBrk="1" hangingPunct="1">
              <a:lnSpc>
                <a:spcPct val="105000"/>
              </a:lnSpc>
              <a:spcAft>
                <a:spcPct val="20000"/>
              </a:spcAft>
              <a:buFont typeface="Wingdings" panose="05000000000000000000" pitchFamily="2" charset="2"/>
              <a:buNone/>
            </a:pPr>
            <a:r>
              <a:rPr lang="en-US" altLang="zh-CN" b="1" dirty="0">
                <a:solidFill>
                  <a:srgbClr val="0000FF"/>
                </a:solidFill>
                <a:latin typeface="微软雅黑" panose="020B0503020204020204" pitchFamily="34" charset="-122"/>
                <a:ea typeface="微软雅黑" panose="020B0503020204020204" pitchFamily="34" charset="-122"/>
              </a:rPr>
              <a:t>3</a:t>
            </a:r>
            <a:r>
              <a:rPr lang="zh-CN" altLang="en-US" b="1" dirty="0">
                <a:solidFill>
                  <a:srgbClr val="0000FF"/>
                </a:solidFill>
                <a:latin typeface="微软雅黑" panose="020B0503020204020204" pitchFamily="34" charset="-122"/>
                <a:ea typeface="微软雅黑" panose="020B0503020204020204" pitchFamily="34" charset="-122"/>
              </a:rPr>
              <a:t>．夜间突发噪声限值</a:t>
            </a:r>
          </a:p>
          <a:p>
            <a:pPr eaLnBrk="1" hangingPunct="1">
              <a:lnSpc>
                <a:spcPct val="105000"/>
              </a:lnSpc>
              <a:spcAft>
                <a:spcPct val="20000"/>
              </a:spcAft>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夜间突发的噪声，其最大值不准超过标准值</a:t>
            </a:r>
            <a:r>
              <a:rPr lang="en-US" altLang="zh-CN" sz="2400" b="1" dirty="0">
                <a:latin typeface="微软雅黑" panose="020B0503020204020204" pitchFamily="34" charset="-122"/>
                <a:ea typeface="微软雅黑" panose="020B0503020204020204" pitchFamily="34" charset="-122"/>
              </a:rPr>
              <a:t>15dB</a:t>
            </a:r>
          </a:p>
        </p:txBody>
      </p:sp>
      <p:grpSp>
        <p:nvGrpSpPr>
          <p:cNvPr id="671748" name="Group 4">
            <a:extLst>
              <a:ext uri="{FF2B5EF4-FFF2-40B4-BE49-F238E27FC236}">
                <a16:creationId xmlns:a16="http://schemas.microsoft.com/office/drawing/2014/main" id="{2E00B83D-C784-4924-A883-762C6D879159}"/>
              </a:ext>
            </a:extLst>
          </p:cNvPr>
          <p:cNvGrpSpPr>
            <a:grpSpLocks/>
          </p:cNvGrpSpPr>
          <p:nvPr/>
        </p:nvGrpSpPr>
        <p:grpSpPr bwMode="auto">
          <a:xfrm>
            <a:off x="2483768" y="1772443"/>
            <a:ext cx="6337300" cy="3313113"/>
            <a:chOff x="1111" y="1298"/>
            <a:chExt cx="3992" cy="2087"/>
          </a:xfrm>
        </p:grpSpPr>
        <p:sp>
          <p:nvSpPr>
            <p:cNvPr id="9221" name="Rectangle 5">
              <a:extLst>
                <a:ext uri="{FF2B5EF4-FFF2-40B4-BE49-F238E27FC236}">
                  <a16:creationId xmlns:a16="http://schemas.microsoft.com/office/drawing/2014/main" id="{C18285DD-7D93-4C3E-81F2-E506871FF2B3}"/>
                </a:ext>
              </a:extLst>
            </p:cNvPr>
            <p:cNvSpPr>
              <a:spLocks noChangeArrowheads="1"/>
            </p:cNvSpPr>
            <p:nvPr/>
          </p:nvSpPr>
          <p:spPr bwMode="auto">
            <a:xfrm>
              <a:off x="1111" y="1298"/>
              <a:ext cx="3992" cy="20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微软雅黑" panose="020B0503020204020204" pitchFamily="34" charset="-122"/>
                <a:ea typeface="微软雅黑" panose="020B0503020204020204" pitchFamily="34" charset="-122"/>
              </a:endParaRPr>
            </a:p>
          </p:txBody>
        </p:sp>
        <p:grpSp>
          <p:nvGrpSpPr>
            <p:cNvPr id="9222" name="Group 6">
              <a:extLst>
                <a:ext uri="{FF2B5EF4-FFF2-40B4-BE49-F238E27FC236}">
                  <a16:creationId xmlns:a16="http://schemas.microsoft.com/office/drawing/2014/main" id="{001B402D-7164-47BE-BBB5-C31CD44A121A}"/>
                </a:ext>
              </a:extLst>
            </p:cNvPr>
            <p:cNvGrpSpPr>
              <a:grpSpLocks/>
            </p:cNvGrpSpPr>
            <p:nvPr/>
          </p:nvGrpSpPr>
          <p:grpSpPr bwMode="auto">
            <a:xfrm>
              <a:off x="1245" y="1344"/>
              <a:ext cx="3812" cy="1960"/>
              <a:chOff x="1653" y="1332"/>
              <a:chExt cx="3812" cy="1960"/>
            </a:xfrm>
          </p:grpSpPr>
          <p:sp>
            <p:nvSpPr>
              <p:cNvPr id="9223" name="Rectangle 7">
                <a:extLst>
                  <a:ext uri="{FF2B5EF4-FFF2-40B4-BE49-F238E27FC236}">
                    <a16:creationId xmlns:a16="http://schemas.microsoft.com/office/drawing/2014/main" id="{3162FF45-2382-46F1-BF11-7363D7C1F102}"/>
                  </a:ext>
                </a:extLst>
              </p:cNvPr>
              <p:cNvSpPr>
                <a:spLocks noChangeArrowheads="1"/>
              </p:cNvSpPr>
              <p:nvPr/>
            </p:nvSpPr>
            <p:spPr bwMode="auto">
              <a:xfrm>
                <a:off x="1653" y="1332"/>
                <a:ext cx="38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000" dirty="0">
                    <a:latin typeface="微软雅黑" panose="020B0503020204020204" pitchFamily="34" charset="-122"/>
                    <a:ea typeface="微软雅黑" panose="020B0503020204020204" pitchFamily="34" charset="-122"/>
                    <a:cs typeface="Times New Roman" panose="02020603050405020304" pitchFamily="18" charset="0"/>
                  </a:rPr>
                  <a:t>表</a:t>
                </a:r>
                <a:r>
                  <a:rPr kumimoji="1"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2000" dirty="0">
                    <a:latin typeface="微软雅黑" panose="020B0503020204020204" pitchFamily="34" charset="-122"/>
                    <a:ea typeface="微软雅黑" panose="020B0503020204020204" pitchFamily="34" charset="-122"/>
                    <a:cs typeface="Times New Roman" panose="02020603050405020304" pitchFamily="18" charset="0"/>
                  </a:rPr>
                  <a:t>城市</a:t>
                </a:r>
                <a:r>
                  <a:rPr kumimoji="1" lang="en-US" altLang="zh-CN" sz="2000" dirty="0">
                    <a:latin typeface="微软雅黑" panose="020B0503020204020204" pitchFamily="34" charset="-122"/>
                    <a:ea typeface="微软雅黑" panose="020B0503020204020204" pitchFamily="34" charset="-122"/>
                    <a:cs typeface="Times New Roman" panose="02020603050405020304" pitchFamily="18" charset="0"/>
                  </a:rPr>
                  <a:t>5</a:t>
                </a:r>
                <a:r>
                  <a:rPr kumimoji="1" lang="zh-CN" altLang="en-US" sz="2000" dirty="0">
                    <a:latin typeface="微软雅黑" panose="020B0503020204020204" pitchFamily="34" charset="-122"/>
                    <a:ea typeface="微软雅黑" panose="020B0503020204020204" pitchFamily="34" charset="-122"/>
                    <a:cs typeface="Times New Roman" panose="02020603050405020304" pitchFamily="18" charset="0"/>
                  </a:rPr>
                  <a:t>类环境噪声标准值</a:t>
                </a:r>
                <a:r>
                  <a:rPr kumimoji="1"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2000" dirty="0">
                    <a:latin typeface="微软雅黑" panose="020B0503020204020204" pitchFamily="34" charset="-122"/>
                    <a:ea typeface="微软雅黑" panose="020B0503020204020204" pitchFamily="34" charset="-122"/>
                    <a:cs typeface="Times New Roman" panose="02020603050405020304" pitchFamily="18" charset="0"/>
                  </a:rPr>
                  <a:t>等效声级</a:t>
                </a:r>
                <a:r>
                  <a:rPr kumimoji="1" lang="en-US" altLang="zh-CN" sz="2000" i="1" dirty="0" err="1">
                    <a:latin typeface="微软雅黑" panose="020B0503020204020204" pitchFamily="34" charset="-122"/>
                    <a:ea typeface="微软雅黑" panose="020B0503020204020204" pitchFamily="34" charset="-122"/>
                    <a:cs typeface="Times New Roman" panose="02020603050405020304" pitchFamily="18" charset="0"/>
                  </a:rPr>
                  <a:t>L</a:t>
                </a:r>
                <a:r>
                  <a:rPr kumimoji="1" lang="en-US" altLang="zh-CN" sz="2000" i="1" baseline="-30000" dirty="0" err="1">
                    <a:latin typeface="微软雅黑" panose="020B0503020204020204" pitchFamily="34" charset="-122"/>
                    <a:ea typeface="微软雅黑" panose="020B0503020204020204" pitchFamily="34" charset="-122"/>
                    <a:cs typeface="Times New Roman" panose="02020603050405020304" pitchFamily="18" charset="0"/>
                  </a:rPr>
                  <a:t>Aeq</a:t>
                </a:r>
                <a:r>
                  <a:rPr kumimoji="1"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 dB</a:t>
                </a:r>
                <a:r>
                  <a:rPr kumimoji="1"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9224" name="Rectangle 8">
                <a:extLst>
                  <a:ext uri="{FF2B5EF4-FFF2-40B4-BE49-F238E27FC236}">
                    <a16:creationId xmlns:a16="http://schemas.microsoft.com/office/drawing/2014/main" id="{AB47CB91-C6F4-4DFF-AE83-A9202958D1F9}"/>
                  </a:ext>
                </a:extLst>
              </p:cNvPr>
              <p:cNvSpPr>
                <a:spLocks noChangeArrowheads="1"/>
              </p:cNvSpPr>
              <p:nvPr/>
            </p:nvSpPr>
            <p:spPr bwMode="auto">
              <a:xfrm>
                <a:off x="4195" y="3005"/>
                <a:ext cx="12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微软雅黑" panose="020B0503020204020204" pitchFamily="34" charset="-122"/>
                    <a:ea typeface="微软雅黑" panose="020B0503020204020204" pitchFamily="34" charset="-122"/>
                    <a:cs typeface="Times New Roman" panose="02020603050405020304" pitchFamily="18" charset="0"/>
                  </a:rPr>
                  <a:t>55</a:t>
                </a:r>
              </a:p>
            </p:txBody>
          </p:sp>
          <p:sp>
            <p:nvSpPr>
              <p:cNvPr id="9225" name="Rectangle 9">
                <a:extLst>
                  <a:ext uri="{FF2B5EF4-FFF2-40B4-BE49-F238E27FC236}">
                    <a16:creationId xmlns:a16="http://schemas.microsoft.com/office/drawing/2014/main" id="{006C4B08-752A-4BC9-B1DF-4A11634D29CA}"/>
                  </a:ext>
                </a:extLst>
              </p:cNvPr>
              <p:cNvSpPr>
                <a:spLocks noChangeArrowheads="1"/>
              </p:cNvSpPr>
              <p:nvPr/>
            </p:nvSpPr>
            <p:spPr bwMode="auto">
              <a:xfrm>
                <a:off x="2925" y="3005"/>
                <a:ext cx="12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微软雅黑" panose="020B0503020204020204" pitchFamily="34" charset="-122"/>
                    <a:ea typeface="微软雅黑" panose="020B0503020204020204" pitchFamily="34" charset="-122"/>
                    <a:cs typeface="Times New Roman" panose="02020603050405020304" pitchFamily="18" charset="0"/>
                  </a:rPr>
                  <a:t>70</a:t>
                </a:r>
              </a:p>
            </p:txBody>
          </p:sp>
          <p:sp>
            <p:nvSpPr>
              <p:cNvPr id="9226" name="Rectangle 10">
                <a:extLst>
                  <a:ext uri="{FF2B5EF4-FFF2-40B4-BE49-F238E27FC236}">
                    <a16:creationId xmlns:a16="http://schemas.microsoft.com/office/drawing/2014/main" id="{084CEDAF-5C36-4D03-AAF6-B3EF48080525}"/>
                  </a:ext>
                </a:extLst>
              </p:cNvPr>
              <p:cNvSpPr>
                <a:spLocks noChangeArrowheads="1"/>
              </p:cNvSpPr>
              <p:nvPr/>
            </p:nvSpPr>
            <p:spPr bwMode="auto">
              <a:xfrm>
                <a:off x="1655" y="3005"/>
                <a:ext cx="12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微软雅黑" panose="020B0503020204020204" pitchFamily="34" charset="-122"/>
                    <a:ea typeface="微软雅黑" panose="020B0503020204020204" pitchFamily="34" charset="-122"/>
                    <a:cs typeface="Times New Roman" panose="02020603050405020304" pitchFamily="18" charset="0"/>
                  </a:rPr>
                  <a:t>4</a:t>
                </a:r>
              </a:p>
            </p:txBody>
          </p:sp>
          <p:sp>
            <p:nvSpPr>
              <p:cNvPr id="9227" name="Rectangle 11">
                <a:extLst>
                  <a:ext uri="{FF2B5EF4-FFF2-40B4-BE49-F238E27FC236}">
                    <a16:creationId xmlns:a16="http://schemas.microsoft.com/office/drawing/2014/main" id="{013FE602-101F-4827-B9DA-9AC23F924690}"/>
                  </a:ext>
                </a:extLst>
              </p:cNvPr>
              <p:cNvSpPr>
                <a:spLocks noChangeArrowheads="1"/>
              </p:cNvSpPr>
              <p:nvPr/>
            </p:nvSpPr>
            <p:spPr bwMode="auto">
              <a:xfrm>
                <a:off x="4195" y="2718"/>
                <a:ext cx="12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微软雅黑" panose="020B0503020204020204" pitchFamily="34" charset="-122"/>
                    <a:ea typeface="微软雅黑" panose="020B0503020204020204" pitchFamily="34" charset="-122"/>
                    <a:cs typeface="Times New Roman" panose="02020603050405020304" pitchFamily="18" charset="0"/>
                  </a:rPr>
                  <a:t>55</a:t>
                </a:r>
              </a:p>
            </p:txBody>
          </p:sp>
          <p:sp>
            <p:nvSpPr>
              <p:cNvPr id="9228" name="Rectangle 12">
                <a:extLst>
                  <a:ext uri="{FF2B5EF4-FFF2-40B4-BE49-F238E27FC236}">
                    <a16:creationId xmlns:a16="http://schemas.microsoft.com/office/drawing/2014/main" id="{AC22D9BC-8B11-4782-ABDD-01F5528E932B}"/>
                  </a:ext>
                </a:extLst>
              </p:cNvPr>
              <p:cNvSpPr>
                <a:spLocks noChangeArrowheads="1"/>
              </p:cNvSpPr>
              <p:nvPr/>
            </p:nvSpPr>
            <p:spPr bwMode="auto">
              <a:xfrm>
                <a:off x="2925" y="2718"/>
                <a:ext cx="12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微软雅黑" panose="020B0503020204020204" pitchFamily="34" charset="-122"/>
                    <a:ea typeface="微软雅黑" panose="020B0503020204020204" pitchFamily="34" charset="-122"/>
                    <a:cs typeface="Times New Roman" panose="02020603050405020304" pitchFamily="18" charset="0"/>
                  </a:rPr>
                  <a:t>65</a:t>
                </a:r>
              </a:p>
            </p:txBody>
          </p:sp>
          <p:sp>
            <p:nvSpPr>
              <p:cNvPr id="9229" name="Rectangle 13">
                <a:extLst>
                  <a:ext uri="{FF2B5EF4-FFF2-40B4-BE49-F238E27FC236}">
                    <a16:creationId xmlns:a16="http://schemas.microsoft.com/office/drawing/2014/main" id="{91C66457-E13D-408E-80DB-ECE4E62152EA}"/>
                  </a:ext>
                </a:extLst>
              </p:cNvPr>
              <p:cNvSpPr>
                <a:spLocks noChangeArrowheads="1"/>
              </p:cNvSpPr>
              <p:nvPr/>
            </p:nvSpPr>
            <p:spPr bwMode="auto">
              <a:xfrm>
                <a:off x="1655" y="2718"/>
                <a:ext cx="12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微软雅黑" panose="020B0503020204020204" pitchFamily="34" charset="-122"/>
                    <a:ea typeface="微软雅黑" panose="020B0503020204020204" pitchFamily="34" charset="-122"/>
                    <a:cs typeface="Times New Roman" panose="02020603050405020304" pitchFamily="18" charset="0"/>
                  </a:rPr>
                  <a:t>3</a:t>
                </a:r>
              </a:p>
            </p:txBody>
          </p:sp>
          <p:sp>
            <p:nvSpPr>
              <p:cNvPr id="9230" name="Rectangle 14">
                <a:extLst>
                  <a:ext uri="{FF2B5EF4-FFF2-40B4-BE49-F238E27FC236}">
                    <a16:creationId xmlns:a16="http://schemas.microsoft.com/office/drawing/2014/main" id="{94A45F9A-05A9-453A-9ACD-BCA8F6569257}"/>
                  </a:ext>
                </a:extLst>
              </p:cNvPr>
              <p:cNvSpPr>
                <a:spLocks noChangeArrowheads="1"/>
              </p:cNvSpPr>
              <p:nvPr/>
            </p:nvSpPr>
            <p:spPr bwMode="auto">
              <a:xfrm>
                <a:off x="4195" y="2431"/>
                <a:ext cx="12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微软雅黑" panose="020B0503020204020204" pitchFamily="34" charset="-122"/>
                    <a:ea typeface="微软雅黑" panose="020B0503020204020204" pitchFamily="34" charset="-122"/>
                    <a:cs typeface="Times New Roman" panose="02020603050405020304" pitchFamily="18" charset="0"/>
                  </a:rPr>
                  <a:t>50</a:t>
                </a:r>
              </a:p>
            </p:txBody>
          </p:sp>
          <p:sp>
            <p:nvSpPr>
              <p:cNvPr id="9231" name="Rectangle 15">
                <a:extLst>
                  <a:ext uri="{FF2B5EF4-FFF2-40B4-BE49-F238E27FC236}">
                    <a16:creationId xmlns:a16="http://schemas.microsoft.com/office/drawing/2014/main" id="{673EB390-E004-4103-8163-C4A75F8C6A72}"/>
                  </a:ext>
                </a:extLst>
              </p:cNvPr>
              <p:cNvSpPr>
                <a:spLocks noChangeArrowheads="1"/>
              </p:cNvSpPr>
              <p:nvPr/>
            </p:nvSpPr>
            <p:spPr bwMode="auto">
              <a:xfrm>
                <a:off x="2925" y="2431"/>
                <a:ext cx="12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微软雅黑" panose="020B0503020204020204" pitchFamily="34" charset="-122"/>
                    <a:ea typeface="微软雅黑" panose="020B0503020204020204" pitchFamily="34" charset="-122"/>
                    <a:cs typeface="Times New Roman" panose="02020603050405020304" pitchFamily="18" charset="0"/>
                  </a:rPr>
                  <a:t>60</a:t>
                </a:r>
              </a:p>
            </p:txBody>
          </p:sp>
          <p:sp>
            <p:nvSpPr>
              <p:cNvPr id="9232" name="Rectangle 16">
                <a:extLst>
                  <a:ext uri="{FF2B5EF4-FFF2-40B4-BE49-F238E27FC236}">
                    <a16:creationId xmlns:a16="http://schemas.microsoft.com/office/drawing/2014/main" id="{D5156256-88AD-4E12-A9EF-B215795AEF29}"/>
                  </a:ext>
                </a:extLst>
              </p:cNvPr>
              <p:cNvSpPr>
                <a:spLocks noChangeArrowheads="1"/>
              </p:cNvSpPr>
              <p:nvPr/>
            </p:nvSpPr>
            <p:spPr bwMode="auto">
              <a:xfrm>
                <a:off x="1655" y="2431"/>
                <a:ext cx="12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微软雅黑" panose="020B0503020204020204" pitchFamily="34" charset="-122"/>
                    <a:ea typeface="微软雅黑" panose="020B0503020204020204" pitchFamily="34" charset="-122"/>
                    <a:cs typeface="Times New Roman" panose="02020603050405020304" pitchFamily="18" charset="0"/>
                  </a:rPr>
                  <a:t>2</a:t>
                </a:r>
              </a:p>
            </p:txBody>
          </p:sp>
          <p:sp>
            <p:nvSpPr>
              <p:cNvPr id="9233" name="Rectangle 17">
                <a:extLst>
                  <a:ext uri="{FF2B5EF4-FFF2-40B4-BE49-F238E27FC236}">
                    <a16:creationId xmlns:a16="http://schemas.microsoft.com/office/drawing/2014/main" id="{108A8A24-6D61-4426-BAD4-1598EE55AA02}"/>
                  </a:ext>
                </a:extLst>
              </p:cNvPr>
              <p:cNvSpPr>
                <a:spLocks noChangeArrowheads="1"/>
              </p:cNvSpPr>
              <p:nvPr/>
            </p:nvSpPr>
            <p:spPr bwMode="auto">
              <a:xfrm>
                <a:off x="4195" y="2144"/>
                <a:ext cx="12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微软雅黑" panose="020B0503020204020204" pitchFamily="34" charset="-122"/>
                    <a:ea typeface="微软雅黑" panose="020B0503020204020204" pitchFamily="34" charset="-122"/>
                    <a:cs typeface="Times New Roman" panose="02020603050405020304" pitchFamily="18" charset="0"/>
                  </a:rPr>
                  <a:t>45</a:t>
                </a:r>
              </a:p>
            </p:txBody>
          </p:sp>
          <p:sp>
            <p:nvSpPr>
              <p:cNvPr id="9234" name="Rectangle 18">
                <a:extLst>
                  <a:ext uri="{FF2B5EF4-FFF2-40B4-BE49-F238E27FC236}">
                    <a16:creationId xmlns:a16="http://schemas.microsoft.com/office/drawing/2014/main" id="{E61BBA69-6A69-49D9-89BD-192BF926E89E}"/>
                  </a:ext>
                </a:extLst>
              </p:cNvPr>
              <p:cNvSpPr>
                <a:spLocks noChangeArrowheads="1"/>
              </p:cNvSpPr>
              <p:nvPr/>
            </p:nvSpPr>
            <p:spPr bwMode="auto">
              <a:xfrm>
                <a:off x="2925" y="2144"/>
                <a:ext cx="12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微软雅黑" panose="020B0503020204020204" pitchFamily="34" charset="-122"/>
                    <a:ea typeface="微软雅黑" panose="020B0503020204020204" pitchFamily="34" charset="-122"/>
                    <a:cs typeface="Times New Roman" panose="02020603050405020304" pitchFamily="18" charset="0"/>
                  </a:rPr>
                  <a:t>55</a:t>
                </a:r>
              </a:p>
            </p:txBody>
          </p:sp>
          <p:sp>
            <p:nvSpPr>
              <p:cNvPr id="9235" name="Rectangle 19">
                <a:extLst>
                  <a:ext uri="{FF2B5EF4-FFF2-40B4-BE49-F238E27FC236}">
                    <a16:creationId xmlns:a16="http://schemas.microsoft.com/office/drawing/2014/main" id="{3D25A77A-70A4-4716-A88A-F1E68840C7D9}"/>
                  </a:ext>
                </a:extLst>
              </p:cNvPr>
              <p:cNvSpPr>
                <a:spLocks noChangeArrowheads="1"/>
              </p:cNvSpPr>
              <p:nvPr/>
            </p:nvSpPr>
            <p:spPr bwMode="auto">
              <a:xfrm>
                <a:off x="1655" y="2144"/>
                <a:ext cx="12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微软雅黑" panose="020B0503020204020204" pitchFamily="34" charset="-122"/>
                    <a:ea typeface="微软雅黑" panose="020B0503020204020204" pitchFamily="34" charset="-122"/>
                    <a:cs typeface="Times New Roman" panose="02020603050405020304" pitchFamily="18" charset="0"/>
                  </a:rPr>
                  <a:t>1</a:t>
                </a:r>
              </a:p>
            </p:txBody>
          </p:sp>
          <p:sp>
            <p:nvSpPr>
              <p:cNvPr id="9236" name="Rectangle 20">
                <a:extLst>
                  <a:ext uri="{FF2B5EF4-FFF2-40B4-BE49-F238E27FC236}">
                    <a16:creationId xmlns:a16="http://schemas.microsoft.com/office/drawing/2014/main" id="{94E948E4-E63E-4FCD-B70D-A8CA348B5A81}"/>
                  </a:ext>
                </a:extLst>
              </p:cNvPr>
              <p:cNvSpPr>
                <a:spLocks noChangeArrowheads="1"/>
              </p:cNvSpPr>
              <p:nvPr/>
            </p:nvSpPr>
            <p:spPr bwMode="auto">
              <a:xfrm>
                <a:off x="4195" y="1857"/>
                <a:ext cx="12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微软雅黑" panose="020B0503020204020204" pitchFamily="34" charset="-122"/>
                    <a:ea typeface="微软雅黑" panose="020B0503020204020204" pitchFamily="34" charset="-122"/>
                    <a:cs typeface="Times New Roman" panose="02020603050405020304" pitchFamily="18" charset="0"/>
                  </a:rPr>
                  <a:t>40</a:t>
                </a:r>
              </a:p>
            </p:txBody>
          </p:sp>
          <p:sp>
            <p:nvSpPr>
              <p:cNvPr id="9237" name="Rectangle 21">
                <a:extLst>
                  <a:ext uri="{FF2B5EF4-FFF2-40B4-BE49-F238E27FC236}">
                    <a16:creationId xmlns:a16="http://schemas.microsoft.com/office/drawing/2014/main" id="{4F2ADB8C-FDB0-4A72-A4F0-E731F533DA57}"/>
                  </a:ext>
                </a:extLst>
              </p:cNvPr>
              <p:cNvSpPr>
                <a:spLocks noChangeArrowheads="1"/>
              </p:cNvSpPr>
              <p:nvPr/>
            </p:nvSpPr>
            <p:spPr bwMode="auto">
              <a:xfrm>
                <a:off x="2925" y="1857"/>
                <a:ext cx="12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微软雅黑" panose="020B0503020204020204" pitchFamily="34" charset="-122"/>
                    <a:ea typeface="微软雅黑" panose="020B0503020204020204" pitchFamily="34" charset="-122"/>
                    <a:cs typeface="Times New Roman" panose="02020603050405020304" pitchFamily="18" charset="0"/>
                  </a:rPr>
                  <a:t>50</a:t>
                </a:r>
              </a:p>
            </p:txBody>
          </p:sp>
          <p:sp>
            <p:nvSpPr>
              <p:cNvPr id="9238" name="Rectangle 22">
                <a:extLst>
                  <a:ext uri="{FF2B5EF4-FFF2-40B4-BE49-F238E27FC236}">
                    <a16:creationId xmlns:a16="http://schemas.microsoft.com/office/drawing/2014/main" id="{D37854DE-7AC4-418F-A67B-777EE4DF77E3}"/>
                  </a:ext>
                </a:extLst>
              </p:cNvPr>
              <p:cNvSpPr>
                <a:spLocks noChangeArrowheads="1"/>
              </p:cNvSpPr>
              <p:nvPr/>
            </p:nvSpPr>
            <p:spPr bwMode="auto">
              <a:xfrm>
                <a:off x="1655" y="1857"/>
                <a:ext cx="12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微软雅黑" panose="020B0503020204020204" pitchFamily="34" charset="-122"/>
                    <a:ea typeface="微软雅黑" panose="020B0503020204020204" pitchFamily="34" charset="-122"/>
                    <a:cs typeface="Times New Roman" panose="02020603050405020304" pitchFamily="18" charset="0"/>
                  </a:rPr>
                  <a:t>0</a:t>
                </a:r>
              </a:p>
            </p:txBody>
          </p:sp>
          <p:sp>
            <p:nvSpPr>
              <p:cNvPr id="9239" name="Rectangle 23">
                <a:extLst>
                  <a:ext uri="{FF2B5EF4-FFF2-40B4-BE49-F238E27FC236}">
                    <a16:creationId xmlns:a16="http://schemas.microsoft.com/office/drawing/2014/main" id="{52907A95-8184-4B1D-8058-46A80F2F1D97}"/>
                  </a:ext>
                </a:extLst>
              </p:cNvPr>
              <p:cNvSpPr>
                <a:spLocks noChangeArrowheads="1"/>
              </p:cNvSpPr>
              <p:nvPr/>
            </p:nvSpPr>
            <p:spPr bwMode="auto">
              <a:xfrm>
                <a:off x="4195" y="1570"/>
                <a:ext cx="12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微软雅黑" panose="020B0503020204020204" pitchFamily="34" charset="-122"/>
                    <a:ea typeface="微软雅黑" panose="020B0503020204020204" pitchFamily="34" charset="-122"/>
                    <a:cs typeface="Times New Roman" panose="02020603050405020304" pitchFamily="18" charset="0"/>
                  </a:rPr>
                  <a:t>夜  间</a:t>
                </a:r>
              </a:p>
            </p:txBody>
          </p:sp>
          <p:sp>
            <p:nvSpPr>
              <p:cNvPr id="9240" name="Rectangle 24">
                <a:extLst>
                  <a:ext uri="{FF2B5EF4-FFF2-40B4-BE49-F238E27FC236}">
                    <a16:creationId xmlns:a16="http://schemas.microsoft.com/office/drawing/2014/main" id="{F2B36DCA-A91A-4996-B7FB-252670A22D14}"/>
                  </a:ext>
                </a:extLst>
              </p:cNvPr>
              <p:cNvSpPr>
                <a:spLocks noChangeArrowheads="1"/>
              </p:cNvSpPr>
              <p:nvPr/>
            </p:nvSpPr>
            <p:spPr bwMode="auto">
              <a:xfrm>
                <a:off x="2925" y="1570"/>
                <a:ext cx="12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微软雅黑" panose="020B0503020204020204" pitchFamily="34" charset="-122"/>
                    <a:ea typeface="微软雅黑" panose="020B0503020204020204" pitchFamily="34" charset="-122"/>
                    <a:cs typeface="Times New Roman" panose="02020603050405020304" pitchFamily="18" charset="0"/>
                  </a:rPr>
                  <a:t>昼  间</a:t>
                </a:r>
              </a:p>
            </p:txBody>
          </p:sp>
          <p:sp>
            <p:nvSpPr>
              <p:cNvPr id="9241" name="Rectangle 25">
                <a:extLst>
                  <a:ext uri="{FF2B5EF4-FFF2-40B4-BE49-F238E27FC236}">
                    <a16:creationId xmlns:a16="http://schemas.microsoft.com/office/drawing/2014/main" id="{1729E3ED-97CB-47B9-8CFC-00F475104B88}"/>
                  </a:ext>
                </a:extLst>
              </p:cNvPr>
              <p:cNvSpPr>
                <a:spLocks noChangeArrowheads="1"/>
              </p:cNvSpPr>
              <p:nvPr/>
            </p:nvSpPr>
            <p:spPr bwMode="auto">
              <a:xfrm>
                <a:off x="1655" y="1570"/>
                <a:ext cx="12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微软雅黑" panose="020B0503020204020204" pitchFamily="34" charset="-122"/>
                    <a:ea typeface="微软雅黑" panose="020B0503020204020204" pitchFamily="34" charset="-122"/>
                    <a:cs typeface="Times New Roman" panose="02020603050405020304" pitchFamily="18" charset="0"/>
                  </a:rPr>
                  <a:t>类   别</a:t>
                </a:r>
              </a:p>
            </p:txBody>
          </p:sp>
          <p:sp>
            <p:nvSpPr>
              <p:cNvPr id="9242" name="Line 26">
                <a:extLst>
                  <a:ext uri="{FF2B5EF4-FFF2-40B4-BE49-F238E27FC236}">
                    <a16:creationId xmlns:a16="http://schemas.microsoft.com/office/drawing/2014/main" id="{D853D947-20CE-4C37-B344-7D910411F86A}"/>
                  </a:ext>
                </a:extLst>
              </p:cNvPr>
              <p:cNvSpPr>
                <a:spLocks noChangeShapeType="1"/>
              </p:cNvSpPr>
              <p:nvPr/>
            </p:nvSpPr>
            <p:spPr bwMode="auto">
              <a:xfrm>
                <a:off x="1655" y="1570"/>
                <a:ext cx="381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243" name="Line 27">
                <a:extLst>
                  <a:ext uri="{FF2B5EF4-FFF2-40B4-BE49-F238E27FC236}">
                    <a16:creationId xmlns:a16="http://schemas.microsoft.com/office/drawing/2014/main" id="{EF42222C-3765-477E-8ECB-3DC9B646AA13}"/>
                  </a:ext>
                </a:extLst>
              </p:cNvPr>
              <p:cNvSpPr>
                <a:spLocks noChangeShapeType="1"/>
              </p:cNvSpPr>
              <p:nvPr/>
            </p:nvSpPr>
            <p:spPr bwMode="auto">
              <a:xfrm>
                <a:off x="1655" y="3292"/>
                <a:ext cx="381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244" name="Line 28">
                <a:extLst>
                  <a:ext uri="{FF2B5EF4-FFF2-40B4-BE49-F238E27FC236}">
                    <a16:creationId xmlns:a16="http://schemas.microsoft.com/office/drawing/2014/main" id="{62627A0F-A2EE-4EB7-9770-B4B38ED63CDA}"/>
                  </a:ext>
                </a:extLst>
              </p:cNvPr>
              <p:cNvSpPr>
                <a:spLocks noChangeShapeType="1"/>
              </p:cNvSpPr>
              <p:nvPr/>
            </p:nvSpPr>
            <p:spPr bwMode="auto">
              <a:xfrm>
                <a:off x="1655" y="1570"/>
                <a:ext cx="0" cy="28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245" name="Line 29">
                <a:extLst>
                  <a:ext uri="{FF2B5EF4-FFF2-40B4-BE49-F238E27FC236}">
                    <a16:creationId xmlns:a16="http://schemas.microsoft.com/office/drawing/2014/main" id="{AE84AC80-F0E8-4C0E-AA71-731495388F0D}"/>
                  </a:ext>
                </a:extLst>
              </p:cNvPr>
              <p:cNvSpPr>
                <a:spLocks noChangeShapeType="1"/>
              </p:cNvSpPr>
              <p:nvPr/>
            </p:nvSpPr>
            <p:spPr bwMode="auto">
              <a:xfrm>
                <a:off x="5465" y="1570"/>
                <a:ext cx="0" cy="1722"/>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246" name="Line 30">
                <a:extLst>
                  <a:ext uri="{FF2B5EF4-FFF2-40B4-BE49-F238E27FC236}">
                    <a16:creationId xmlns:a16="http://schemas.microsoft.com/office/drawing/2014/main" id="{4CA795FC-AAC8-409F-9B56-6D25D0BBA016}"/>
                  </a:ext>
                </a:extLst>
              </p:cNvPr>
              <p:cNvSpPr>
                <a:spLocks noChangeShapeType="1"/>
              </p:cNvSpPr>
              <p:nvPr/>
            </p:nvSpPr>
            <p:spPr bwMode="auto">
              <a:xfrm>
                <a:off x="1655" y="1857"/>
                <a:ext cx="381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247" name="Line 31">
                <a:extLst>
                  <a:ext uri="{FF2B5EF4-FFF2-40B4-BE49-F238E27FC236}">
                    <a16:creationId xmlns:a16="http://schemas.microsoft.com/office/drawing/2014/main" id="{0384B900-58A3-4F8C-9123-1149B857BFCB}"/>
                  </a:ext>
                </a:extLst>
              </p:cNvPr>
              <p:cNvSpPr>
                <a:spLocks noChangeShapeType="1"/>
              </p:cNvSpPr>
              <p:nvPr/>
            </p:nvSpPr>
            <p:spPr bwMode="auto">
              <a:xfrm>
                <a:off x="1655" y="1857"/>
                <a:ext cx="0" cy="1435"/>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248" name="Line 32">
                <a:extLst>
                  <a:ext uri="{FF2B5EF4-FFF2-40B4-BE49-F238E27FC236}">
                    <a16:creationId xmlns:a16="http://schemas.microsoft.com/office/drawing/2014/main" id="{3ED3972C-3FA1-437F-AE53-BC01EAC37347}"/>
                  </a:ext>
                </a:extLst>
              </p:cNvPr>
              <p:cNvSpPr>
                <a:spLocks noChangeShapeType="1"/>
              </p:cNvSpPr>
              <p:nvPr/>
            </p:nvSpPr>
            <p:spPr bwMode="auto">
              <a:xfrm>
                <a:off x="2925" y="1570"/>
                <a:ext cx="0" cy="1722"/>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249" name="Line 33">
                <a:extLst>
                  <a:ext uri="{FF2B5EF4-FFF2-40B4-BE49-F238E27FC236}">
                    <a16:creationId xmlns:a16="http://schemas.microsoft.com/office/drawing/2014/main" id="{B57BCA92-A799-4B07-8192-B3420A7E0A34}"/>
                  </a:ext>
                </a:extLst>
              </p:cNvPr>
              <p:cNvSpPr>
                <a:spLocks noChangeShapeType="1"/>
              </p:cNvSpPr>
              <p:nvPr/>
            </p:nvSpPr>
            <p:spPr bwMode="auto">
              <a:xfrm>
                <a:off x="4195" y="1570"/>
                <a:ext cx="0" cy="1722"/>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250" name="Line 34">
                <a:extLst>
                  <a:ext uri="{FF2B5EF4-FFF2-40B4-BE49-F238E27FC236}">
                    <a16:creationId xmlns:a16="http://schemas.microsoft.com/office/drawing/2014/main" id="{38860E25-3897-4133-90B9-D79B75E121BB}"/>
                  </a:ext>
                </a:extLst>
              </p:cNvPr>
              <p:cNvSpPr>
                <a:spLocks noChangeShapeType="1"/>
              </p:cNvSpPr>
              <p:nvPr/>
            </p:nvSpPr>
            <p:spPr bwMode="auto">
              <a:xfrm>
                <a:off x="1655" y="2144"/>
                <a:ext cx="381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251" name="Line 35">
                <a:extLst>
                  <a:ext uri="{FF2B5EF4-FFF2-40B4-BE49-F238E27FC236}">
                    <a16:creationId xmlns:a16="http://schemas.microsoft.com/office/drawing/2014/main" id="{4C34E780-B01B-4F3E-A19D-78F25BBFEE02}"/>
                  </a:ext>
                </a:extLst>
              </p:cNvPr>
              <p:cNvSpPr>
                <a:spLocks noChangeShapeType="1"/>
              </p:cNvSpPr>
              <p:nvPr/>
            </p:nvSpPr>
            <p:spPr bwMode="auto">
              <a:xfrm>
                <a:off x="1655" y="2431"/>
                <a:ext cx="381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252" name="Line 36">
                <a:extLst>
                  <a:ext uri="{FF2B5EF4-FFF2-40B4-BE49-F238E27FC236}">
                    <a16:creationId xmlns:a16="http://schemas.microsoft.com/office/drawing/2014/main" id="{48307CDF-1971-4CE3-B55A-48510079BD42}"/>
                  </a:ext>
                </a:extLst>
              </p:cNvPr>
              <p:cNvSpPr>
                <a:spLocks noChangeShapeType="1"/>
              </p:cNvSpPr>
              <p:nvPr/>
            </p:nvSpPr>
            <p:spPr bwMode="auto">
              <a:xfrm>
                <a:off x="1655" y="2718"/>
                <a:ext cx="381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253" name="Line 37">
                <a:extLst>
                  <a:ext uri="{FF2B5EF4-FFF2-40B4-BE49-F238E27FC236}">
                    <a16:creationId xmlns:a16="http://schemas.microsoft.com/office/drawing/2014/main" id="{E74335E1-A2DE-424D-874A-013B2697AF62}"/>
                  </a:ext>
                </a:extLst>
              </p:cNvPr>
              <p:cNvSpPr>
                <a:spLocks noChangeShapeType="1"/>
              </p:cNvSpPr>
              <p:nvPr/>
            </p:nvSpPr>
            <p:spPr bwMode="auto">
              <a:xfrm>
                <a:off x="1655" y="3005"/>
                <a:ext cx="381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671748"/>
                                        </p:tgtEl>
                                        <p:attrNameLst>
                                          <p:attrName>style.visibility</p:attrName>
                                        </p:attrNameLst>
                                      </p:cBhvr>
                                      <p:to>
                                        <p:strVal val="visible"/>
                                      </p:to>
                                    </p:set>
                                    <p:animEffect transition="in" filter="diamond(in)">
                                      <p:cBhvr>
                                        <p:cTn id="7" dur="1000"/>
                                        <p:tgtEl>
                                          <p:spTgt spid="6717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xit" presetSubtype="16" fill="hold" nodeType="clickEffect">
                                  <p:stCondLst>
                                    <p:cond delay="0"/>
                                  </p:stCondLst>
                                  <p:childTnLst>
                                    <p:animEffect transition="out" filter="box(in)">
                                      <p:cBhvr>
                                        <p:cTn id="11" dur="500"/>
                                        <p:tgtEl>
                                          <p:spTgt spid="671748"/>
                                        </p:tgtEl>
                                      </p:cBhvr>
                                    </p:animEffect>
                                    <p:set>
                                      <p:cBhvr>
                                        <p:cTn id="12" dur="1" fill="hold">
                                          <p:stCondLst>
                                            <p:cond delay="499"/>
                                          </p:stCondLst>
                                        </p:cTn>
                                        <p:tgtEl>
                                          <p:spTgt spid="671748"/>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71747">
                                            <p:txEl>
                                              <p:pRg st="3" end="3"/>
                                            </p:txEl>
                                          </p:spTgt>
                                        </p:tgtEl>
                                        <p:attrNameLst>
                                          <p:attrName>style.visibility</p:attrName>
                                        </p:attrNameLst>
                                      </p:cBhvr>
                                      <p:to>
                                        <p:strVal val="visible"/>
                                      </p:to>
                                    </p:set>
                                    <p:animEffect transition="in" filter="blinds(horizontal)">
                                      <p:cBhvr>
                                        <p:cTn id="17" dur="500"/>
                                        <p:tgtEl>
                                          <p:spTgt spid="671747">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71747">
                                            <p:txEl>
                                              <p:pRg st="4" end="4"/>
                                            </p:txEl>
                                          </p:spTgt>
                                        </p:tgtEl>
                                        <p:attrNameLst>
                                          <p:attrName>style.visibility</p:attrName>
                                        </p:attrNameLst>
                                      </p:cBhvr>
                                      <p:to>
                                        <p:strVal val="visible"/>
                                      </p:to>
                                    </p:set>
                                    <p:animEffect transition="in" filter="blinds(horizontal)">
                                      <p:cBhvr>
                                        <p:cTn id="20" dur="500"/>
                                        <p:tgtEl>
                                          <p:spTgt spid="67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67E2849-090F-4D60-9E83-9B93F2E073EE}"/>
              </a:ext>
            </a:extLst>
          </p:cNvPr>
          <p:cNvSpPr>
            <a:spLocks noGrp="1" noChangeArrowheads="1"/>
          </p:cNvSpPr>
          <p:nvPr>
            <p:ph type="title"/>
          </p:nvPr>
        </p:nvSpPr>
        <p:spPr>
          <a:xfrm>
            <a:off x="685800" y="82739"/>
            <a:ext cx="7772400" cy="731838"/>
          </a:xfrm>
        </p:spPr>
        <p:txBody>
          <a:bodyPr/>
          <a:lstStyle/>
          <a:p>
            <a:pPr algn="ctr" eaLnBrk="1" hangingPunct="1"/>
            <a:r>
              <a:rPr lang="zh-CN" altLang="en-US" b="1" dirty="0">
                <a:latin typeface="黑体" panose="02010609060101010101" pitchFamily="49" charset="-122"/>
                <a:ea typeface="黑体" panose="02010609060101010101" pitchFamily="49" charset="-122"/>
              </a:rPr>
              <a:t>二、噪声污染与防治</a:t>
            </a:r>
          </a:p>
        </p:txBody>
      </p:sp>
      <p:sp>
        <p:nvSpPr>
          <p:cNvPr id="10243" name="Rectangle 3">
            <a:extLst>
              <a:ext uri="{FF2B5EF4-FFF2-40B4-BE49-F238E27FC236}">
                <a16:creationId xmlns:a16="http://schemas.microsoft.com/office/drawing/2014/main" id="{C31E0F59-0FFE-4F2C-AF3F-5E66C9B1156C}"/>
              </a:ext>
            </a:extLst>
          </p:cNvPr>
          <p:cNvSpPr>
            <a:spLocks noGrp="1" noChangeArrowheads="1"/>
          </p:cNvSpPr>
          <p:nvPr>
            <p:ph type="body" idx="1"/>
          </p:nvPr>
        </p:nvSpPr>
        <p:spPr>
          <a:xfrm>
            <a:off x="395288" y="1087437"/>
            <a:ext cx="8353425" cy="5365751"/>
          </a:xfrm>
        </p:spPr>
        <p:txBody>
          <a:bodyPr/>
          <a:lstStyle/>
          <a:p>
            <a:pPr eaLnBrk="1" hangingPunct="1">
              <a:lnSpc>
                <a:spcPct val="105000"/>
              </a:lnSpc>
              <a:spcAft>
                <a:spcPct val="15000"/>
              </a:spcAft>
            </a:pPr>
            <a:r>
              <a:rPr lang="zh-CN" altLang="en-US" b="1" dirty="0">
                <a:latin typeface="微软雅黑" panose="020B0503020204020204" pitchFamily="34" charset="-122"/>
                <a:ea typeface="微软雅黑" panose="020B0503020204020204" pitchFamily="34" charset="-122"/>
              </a:rPr>
              <a:t>二</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其它环境噪声标准</a:t>
            </a:r>
          </a:p>
          <a:p>
            <a:pPr eaLnBrk="1" hangingPunct="1">
              <a:lnSpc>
                <a:spcPct val="105000"/>
              </a:lnSpc>
              <a:spcAft>
                <a:spcPct val="15000"/>
              </a:spcAft>
              <a:buNone/>
            </a:pPr>
            <a:r>
              <a:rPr lang="zh-CN" altLang="en-US" sz="2400" b="1" dirty="0">
                <a:solidFill>
                  <a:srgbClr val="0000FF"/>
                </a:solidFill>
                <a:latin typeface="微软雅黑" panose="020B0503020204020204" pitchFamily="34" charset="-122"/>
                <a:ea typeface="微软雅黑" panose="020B0503020204020204" pitchFamily="34" charset="-122"/>
              </a:rPr>
              <a:t> </a:t>
            </a:r>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2400" b="1" dirty="0">
                <a:solidFill>
                  <a:srgbClr val="0000FF"/>
                </a:solidFill>
                <a:latin typeface="微软雅黑" panose="020B0503020204020204" pitchFamily="34" charset="-122"/>
                <a:ea typeface="微软雅黑" panose="020B0503020204020204" pitchFamily="34" charset="-122"/>
              </a:rPr>
              <a:t>国际标准化组织已接受</a:t>
            </a:r>
            <a:r>
              <a:rPr lang="en-US" altLang="zh-CN" sz="2400" b="1" dirty="0">
                <a:solidFill>
                  <a:srgbClr val="0000FF"/>
                </a:solidFill>
                <a:latin typeface="微软雅黑" panose="020B0503020204020204" pitchFamily="34" charset="-122"/>
                <a:ea typeface="微软雅黑" panose="020B0503020204020204" pitchFamily="34" charset="-122"/>
              </a:rPr>
              <a:t>A</a:t>
            </a:r>
            <a:r>
              <a:rPr lang="zh-CN" altLang="en-US" sz="2400" b="1" dirty="0">
                <a:solidFill>
                  <a:srgbClr val="0000FF"/>
                </a:solidFill>
                <a:latin typeface="微软雅黑" panose="020B0503020204020204" pitchFamily="34" charset="-122"/>
                <a:ea typeface="微软雅黑" panose="020B0503020204020204" pitchFamily="34" charset="-122"/>
              </a:rPr>
              <a:t>分贝为评价噪声的标准，并规定</a:t>
            </a:r>
            <a:r>
              <a:rPr lang="en-US" altLang="zh-CN" sz="2400" b="1" dirty="0">
                <a:solidFill>
                  <a:srgbClr val="0000FF"/>
                </a:solidFill>
                <a:latin typeface="微软雅黑" panose="020B0503020204020204" pitchFamily="34" charset="-122"/>
                <a:ea typeface="微软雅黑" panose="020B0503020204020204" pitchFamily="34" charset="-122"/>
              </a:rPr>
              <a:t>90dB(A)</a:t>
            </a:r>
            <a:r>
              <a:rPr lang="zh-CN" altLang="en-US" sz="2400" b="1" dirty="0">
                <a:solidFill>
                  <a:srgbClr val="0000FF"/>
                </a:solidFill>
                <a:latin typeface="微软雅黑" panose="020B0503020204020204" pitchFamily="34" charset="-122"/>
                <a:ea typeface="微软雅黑" panose="020B0503020204020204" pitchFamily="34" charset="-122"/>
              </a:rPr>
              <a:t>为保护人体健康和听力的最高限值，这个标准已为世界各国普遍接受。</a:t>
            </a:r>
          </a:p>
          <a:p>
            <a:pPr eaLnBrk="1" hangingPunct="1">
              <a:lnSpc>
                <a:spcPct val="105000"/>
              </a:lnSpc>
              <a:spcAft>
                <a:spcPct val="15000"/>
              </a:spcAft>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工厂企业厂界噪声标准</a:t>
            </a:r>
            <a:r>
              <a:rPr lang="en-US" altLang="zh-CN" sz="2400" b="1" dirty="0">
                <a:latin typeface="微软雅黑" panose="020B0503020204020204" pitchFamily="34" charset="-122"/>
                <a:ea typeface="微软雅黑" panose="020B0503020204020204" pitchFamily="34" charset="-122"/>
              </a:rPr>
              <a:t>》(GB12348-90)</a:t>
            </a:r>
            <a:r>
              <a:rPr lang="zh-CN" altLang="en-US" sz="2400" b="1" dirty="0">
                <a:latin typeface="微软雅黑" panose="020B0503020204020204" pitchFamily="34" charset="-122"/>
                <a:ea typeface="微软雅黑" panose="020B0503020204020204" pitchFamily="34" charset="-122"/>
              </a:rPr>
              <a:t>；</a:t>
            </a:r>
          </a:p>
          <a:p>
            <a:pPr eaLnBrk="1" hangingPunct="1">
              <a:lnSpc>
                <a:spcPct val="105000"/>
              </a:lnSpc>
              <a:spcAft>
                <a:spcPct val="15000"/>
              </a:spcAft>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摩托车和轻便摩托车噪声限值</a:t>
            </a:r>
            <a:r>
              <a:rPr lang="en-US" altLang="zh-CN" sz="2400" b="1" dirty="0">
                <a:latin typeface="微软雅黑" panose="020B0503020204020204" pitchFamily="34" charset="-122"/>
                <a:ea typeface="微软雅黑" panose="020B0503020204020204" pitchFamily="34" charset="-122"/>
              </a:rPr>
              <a:t>》(GB16169-1996)</a:t>
            </a:r>
            <a:r>
              <a:rPr lang="zh-CN" altLang="en-US" sz="2400" b="1" dirty="0">
                <a:latin typeface="微软雅黑" panose="020B0503020204020204" pitchFamily="34" charset="-122"/>
                <a:ea typeface="微软雅黑" panose="020B0503020204020204" pitchFamily="34" charset="-122"/>
              </a:rPr>
              <a:t>；</a:t>
            </a:r>
          </a:p>
          <a:p>
            <a:pPr eaLnBrk="1" hangingPunct="1">
              <a:lnSpc>
                <a:spcPct val="105000"/>
              </a:lnSpc>
              <a:spcAft>
                <a:spcPct val="15000"/>
              </a:spcAft>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地下铁路车站站台噪声标准</a:t>
            </a:r>
            <a:r>
              <a:rPr lang="en-US" altLang="zh-CN" sz="2400" b="1" dirty="0">
                <a:latin typeface="微软雅黑" panose="020B0503020204020204" pitchFamily="34" charset="-122"/>
                <a:ea typeface="微软雅黑" panose="020B0503020204020204" pitchFamily="34" charset="-122"/>
              </a:rPr>
              <a:t>》(GB14227-93)</a:t>
            </a:r>
            <a:r>
              <a:rPr lang="zh-CN" altLang="en-US" sz="2400" b="1" dirty="0">
                <a:latin typeface="微软雅黑" panose="020B0503020204020204" pitchFamily="34" charset="-122"/>
                <a:ea typeface="微软雅黑" panose="020B0503020204020204" pitchFamily="34" charset="-122"/>
              </a:rPr>
              <a:t>；</a:t>
            </a:r>
          </a:p>
          <a:p>
            <a:pPr eaLnBrk="1" hangingPunct="1">
              <a:lnSpc>
                <a:spcPct val="105000"/>
              </a:lnSpc>
              <a:spcAft>
                <a:spcPct val="15000"/>
              </a:spcAft>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、中国工业企业噪声卫生标准</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单位：</a:t>
            </a:r>
            <a:r>
              <a:rPr lang="en-US" altLang="zh-CN" sz="2400" b="1" dirty="0">
                <a:latin typeface="微软雅黑" panose="020B0503020204020204" pitchFamily="34" charset="-122"/>
                <a:ea typeface="微软雅黑" panose="020B0503020204020204" pitchFamily="34" charset="-122"/>
              </a:rPr>
              <a:t>dB(A))</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7DCBACE0-8C6F-454A-96C4-615F5B330BB4}"/>
              </a:ext>
            </a:extLst>
          </p:cNvPr>
          <p:cNvSpPr>
            <a:spLocks noGrp="1" noChangeArrowheads="1"/>
          </p:cNvSpPr>
          <p:nvPr>
            <p:ph type="title"/>
          </p:nvPr>
        </p:nvSpPr>
        <p:spPr>
          <a:xfrm>
            <a:off x="421892" y="191340"/>
            <a:ext cx="8229600" cy="719138"/>
          </a:xfrm>
        </p:spPr>
        <p:txBody>
          <a:bodyPr/>
          <a:lstStyle/>
          <a:p>
            <a:pPr algn="ctr" eaLnBrk="1" hangingPunct="1"/>
            <a:r>
              <a:rPr lang="zh-CN" altLang="en-US" b="1" dirty="0">
                <a:latin typeface="黑体" panose="02010609060101010101" pitchFamily="49" charset="-122"/>
                <a:ea typeface="黑体" panose="02010609060101010101" pitchFamily="49" charset="-122"/>
              </a:rPr>
              <a:t>二、噪声污染与防治</a:t>
            </a:r>
          </a:p>
        </p:txBody>
      </p:sp>
      <p:sp>
        <p:nvSpPr>
          <p:cNvPr id="625667" name="Rectangle 3">
            <a:extLst>
              <a:ext uri="{FF2B5EF4-FFF2-40B4-BE49-F238E27FC236}">
                <a16:creationId xmlns:a16="http://schemas.microsoft.com/office/drawing/2014/main" id="{FC582091-B7E6-4427-9A43-D524D24192A4}"/>
              </a:ext>
            </a:extLst>
          </p:cNvPr>
          <p:cNvSpPr>
            <a:spLocks noGrp="1" noChangeArrowheads="1"/>
          </p:cNvSpPr>
          <p:nvPr>
            <p:ph type="body" idx="1"/>
          </p:nvPr>
        </p:nvSpPr>
        <p:spPr>
          <a:xfrm>
            <a:off x="395288" y="1006474"/>
            <a:ext cx="8229600" cy="5590877"/>
          </a:xfrm>
        </p:spPr>
        <p:txBody>
          <a:bodyPr/>
          <a:lstStyle/>
          <a:p>
            <a:pPr eaLnBrk="1" hangingPunct="1">
              <a:lnSpc>
                <a:spcPct val="105000"/>
              </a:lnSpc>
              <a:spcBef>
                <a:spcPct val="10000"/>
              </a:spcBef>
              <a:spcAft>
                <a:spcPct val="10000"/>
              </a:spcAft>
            </a:pPr>
            <a:r>
              <a:rPr lang="zh-CN" altLang="en-US" b="1" dirty="0">
                <a:latin typeface="微软雅黑" panose="020B0503020204020204" pitchFamily="34" charset="-122"/>
                <a:ea typeface="微软雅黑" panose="020B0503020204020204" pitchFamily="34" charset="-122"/>
              </a:rPr>
              <a:t>二</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 噪声的影响</a:t>
            </a:r>
          </a:p>
          <a:p>
            <a:pPr eaLnBrk="1" hangingPunct="1">
              <a:lnSpc>
                <a:spcPct val="105000"/>
              </a:lnSpc>
              <a:spcBef>
                <a:spcPct val="10000"/>
              </a:spcBef>
              <a:spcAft>
                <a:spcPct val="10000"/>
              </a:spcAft>
              <a:buFont typeface="Wingdings" panose="05000000000000000000" pitchFamily="2" charset="2"/>
              <a:buNone/>
            </a:pPr>
            <a:r>
              <a:rPr lang="en-US" altLang="zh-CN" sz="2400" b="1" dirty="0">
                <a:solidFill>
                  <a:srgbClr val="0000FF"/>
                </a:solidFill>
                <a:latin typeface="微软雅黑" panose="020B0503020204020204" pitchFamily="34" charset="-122"/>
                <a:ea typeface="微软雅黑" panose="020B0503020204020204" pitchFamily="34" charset="-122"/>
              </a:rPr>
              <a:t>1.</a:t>
            </a:r>
            <a:r>
              <a:rPr lang="zh-CN" altLang="en-US" sz="2400" b="1" dirty="0">
                <a:solidFill>
                  <a:srgbClr val="0000FF"/>
                </a:solidFill>
                <a:latin typeface="微软雅黑" panose="020B0503020204020204" pitchFamily="34" charset="-122"/>
                <a:ea typeface="微软雅黑" panose="020B0503020204020204" pitchFamily="34" charset="-122"/>
              </a:rPr>
              <a:t>生理影响</a:t>
            </a:r>
            <a:endParaRPr lang="zh-CN" altLang="en-US" sz="2400" b="1" dirty="0">
              <a:latin typeface="微软雅黑" panose="020B0503020204020204" pitchFamily="34" charset="-122"/>
              <a:ea typeface="微软雅黑" panose="020B0503020204020204" pitchFamily="34" charset="-122"/>
            </a:endParaRPr>
          </a:p>
          <a:p>
            <a:pPr eaLnBrk="1" hangingPunct="1">
              <a:lnSpc>
                <a:spcPct val="105000"/>
              </a:lnSpc>
              <a:spcBef>
                <a:spcPct val="10000"/>
              </a:spcBef>
              <a:spcAft>
                <a:spcPct val="10000"/>
              </a:spcAft>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听力损伤；睡眠干扰；</a:t>
            </a:r>
          </a:p>
          <a:p>
            <a:pPr eaLnBrk="1" hangingPunct="1">
              <a:lnSpc>
                <a:spcPct val="105000"/>
              </a:lnSpc>
              <a:spcBef>
                <a:spcPct val="10000"/>
              </a:spcBef>
              <a:spcAft>
                <a:spcPct val="10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对交谈、工作思考的干扰</a:t>
            </a:r>
            <a:r>
              <a:rPr lang="zh-CN" altLang="en-US" sz="2400" b="1" dirty="0">
                <a:solidFill>
                  <a:srgbClr val="FF3300"/>
                </a:solidFill>
                <a:latin typeface="微软雅黑" panose="020B0503020204020204" pitchFamily="34" charset="-122"/>
                <a:ea typeface="微软雅黑" panose="020B0503020204020204" pitchFamily="34" charset="-122"/>
              </a:rPr>
              <a:t>（表）</a:t>
            </a:r>
            <a:r>
              <a:rPr lang="zh-CN" altLang="en-US" sz="2400" b="1" dirty="0">
                <a:latin typeface="微软雅黑" panose="020B0503020204020204" pitchFamily="34" charset="-122"/>
                <a:ea typeface="微软雅黑" panose="020B0503020204020204" pitchFamily="34" charset="-122"/>
              </a:rPr>
              <a:t>；</a:t>
            </a:r>
          </a:p>
          <a:p>
            <a:pPr eaLnBrk="1" hangingPunct="1">
              <a:lnSpc>
                <a:spcPct val="105000"/>
              </a:lnSpc>
              <a:spcBef>
                <a:spcPct val="10000"/>
              </a:spcBef>
              <a:spcAft>
                <a:spcPct val="10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对动物的干扰等。</a:t>
            </a:r>
            <a:endParaRPr lang="en-US" altLang="zh-CN" sz="2400" b="1" dirty="0">
              <a:solidFill>
                <a:srgbClr val="0000FF"/>
              </a:solidFill>
              <a:latin typeface="微软雅黑" panose="020B0503020204020204" pitchFamily="34" charset="-122"/>
              <a:ea typeface="微软雅黑" panose="020B0503020204020204" pitchFamily="34" charset="-122"/>
            </a:endParaRPr>
          </a:p>
          <a:p>
            <a:pPr eaLnBrk="1" hangingPunct="1">
              <a:lnSpc>
                <a:spcPct val="105000"/>
              </a:lnSpc>
              <a:spcBef>
                <a:spcPct val="10000"/>
              </a:spcBef>
              <a:spcAft>
                <a:spcPct val="10000"/>
              </a:spcAft>
              <a:buFont typeface="Wingdings" panose="05000000000000000000" pitchFamily="2" charset="2"/>
              <a:buNone/>
            </a:pPr>
            <a:r>
              <a:rPr lang="en-US" altLang="zh-CN" sz="2400" b="1" dirty="0">
                <a:solidFill>
                  <a:srgbClr val="0000FF"/>
                </a:solidFill>
                <a:latin typeface="微软雅黑" panose="020B0503020204020204" pitchFamily="34" charset="-122"/>
                <a:ea typeface="微软雅黑" panose="020B0503020204020204" pitchFamily="34" charset="-122"/>
              </a:rPr>
              <a:t>2.</a:t>
            </a:r>
            <a:r>
              <a:rPr lang="zh-CN" altLang="en-US" sz="2400" b="1" dirty="0">
                <a:solidFill>
                  <a:srgbClr val="0000FF"/>
                </a:solidFill>
                <a:latin typeface="微软雅黑" panose="020B0503020204020204" pitchFamily="34" charset="-122"/>
                <a:ea typeface="微软雅黑" panose="020B0503020204020204" pitchFamily="34" charset="-122"/>
              </a:rPr>
              <a:t> 心理影响</a:t>
            </a:r>
            <a:r>
              <a:rPr lang="zh-CN" altLang="en-US" b="1" dirty="0">
                <a:latin typeface="微软雅黑" panose="020B0503020204020204" pitchFamily="34" charset="-122"/>
                <a:ea typeface="微软雅黑" panose="020B0503020204020204" pitchFamily="34" charset="-122"/>
              </a:rPr>
              <a:t>  </a:t>
            </a:r>
          </a:p>
          <a:p>
            <a:pPr eaLnBrk="1" hangingPunct="1">
              <a:lnSpc>
                <a:spcPct val="105000"/>
              </a:lnSpc>
              <a:spcBef>
                <a:spcPct val="10000"/>
              </a:spcBef>
              <a:spcAft>
                <a:spcPct val="10000"/>
              </a:spcAft>
            </a:pPr>
            <a:r>
              <a:rPr lang="zh-CN" altLang="en-US" b="1" dirty="0">
                <a:latin typeface="微软雅黑" panose="020B0503020204020204" pitchFamily="34" charset="-122"/>
                <a:ea typeface="微软雅黑" panose="020B0503020204020204" pitchFamily="34" charset="-122"/>
              </a:rPr>
              <a:t>三</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噪声的测量量</a:t>
            </a:r>
          </a:p>
          <a:p>
            <a:pPr eaLnBrk="1" hangingPunct="1">
              <a:lnSpc>
                <a:spcPct val="105000"/>
              </a:lnSpc>
              <a:spcBef>
                <a:spcPct val="10000"/>
              </a:spcBef>
              <a:spcAft>
                <a:spcPct val="10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声压级：</a:t>
            </a:r>
            <a:r>
              <a:rPr lang="en-US" altLang="zh-CN" sz="2400" b="1" i="1" dirty="0">
                <a:latin typeface="微软雅黑" panose="020B0503020204020204" pitchFamily="34" charset="-122"/>
                <a:ea typeface="微软雅黑" panose="020B0503020204020204" pitchFamily="34" charset="-122"/>
              </a:rPr>
              <a:t>L</a:t>
            </a:r>
            <a:r>
              <a:rPr lang="en-US" altLang="zh-CN" sz="2400" b="1" i="1" baseline="-25000" dirty="0">
                <a:latin typeface="微软雅黑" panose="020B0503020204020204" pitchFamily="34" charset="-122"/>
                <a:ea typeface="微软雅黑" panose="020B0503020204020204" pitchFamily="34" charset="-122"/>
              </a:rPr>
              <a:t>P</a:t>
            </a:r>
            <a:r>
              <a:rPr lang="en-US" altLang="zh-CN" sz="2400" b="1" i="1" dirty="0">
                <a:latin typeface="微软雅黑" panose="020B0503020204020204" pitchFamily="34" charset="-122"/>
                <a:ea typeface="微软雅黑" panose="020B0503020204020204" pitchFamily="34" charset="-122"/>
              </a:rPr>
              <a:t>=20lg</a:t>
            </a:r>
            <a:r>
              <a:rPr lang="en-US" altLang="zh-CN" sz="2400" b="1" dirty="0">
                <a:latin typeface="微软雅黑" panose="020B0503020204020204" pitchFamily="34" charset="-122"/>
                <a:ea typeface="微软雅黑" panose="020B0503020204020204" pitchFamily="34" charset="-122"/>
              </a:rPr>
              <a:t>(</a:t>
            </a:r>
            <a:r>
              <a:rPr lang="en-US" altLang="zh-CN" sz="2400" b="1" i="1" dirty="0">
                <a:latin typeface="微软雅黑" panose="020B0503020204020204" pitchFamily="34" charset="-122"/>
                <a:ea typeface="微软雅黑" panose="020B0503020204020204" pitchFamily="34" charset="-122"/>
              </a:rPr>
              <a:t>p/p</a:t>
            </a:r>
            <a:r>
              <a:rPr lang="en-US" altLang="zh-CN" sz="2400" b="1" i="1" baseline="-25000" dirty="0">
                <a:latin typeface="微软雅黑" panose="020B0503020204020204" pitchFamily="34" charset="-122"/>
                <a:ea typeface="微软雅黑" panose="020B0503020204020204" pitchFamily="34" charset="-122"/>
              </a:rPr>
              <a:t>0</a:t>
            </a:r>
            <a:r>
              <a:rPr lang="en-US" altLang="zh-CN" sz="2400" b="1" dirty="0">
                <a:latin typeface="微软雅黑" panose="020B0503020204020204" pitchFamily="34" charset="-122"/>
                <a:ea typeface="微软雅黑" panose="020B0503020204020204" pitchFamily="34" charset="-122"/>
              </a:rPr>
              <a:t>)</a:t>
            </a:r>
          </a:p>
          <a:p>
            <a:pPr eaLnBrk="1" hangingPunct="1">
              <a:lnSpc>
                <a:spcPct val="105000"/>
              </a:lnSpc>
              <a:spcBef>
                <a:spcPct val="10000"/>
              </a:spcBef>
              <a:spcAft>
                <a:spcPct val="10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噪声表示单位：分贝（</a:t>
            </a:r>
            <a:r>
              <a:rPr lang="en-US" altLang="zh-CN" sz="2400" i="1" dirty="0">
                <a:latin typeface="微软雅黑" panose="020B0503020204020204" pitchFamily="34" charset="-122"/>
                <a:ea typeface="微软雅黑" panose="020B0503020204020204" pitchFamily="34" charset="-122"/>
              </a:rPr>
              <a:t>dB</a:t>
            </a:r>
            <a:r>
              <a:rPr lang="en-US" altLang="zh-CN" sz="2400"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a:t>
            </a:r>
          </a:p>
        </p:txBody>
      </p:sp>
      <p:sp>
        <p:nvSpPr>
          <p:cNvPr id="625710" name="Text Box 46">
            <a:extLst>
              <a:ext uri="{FF2B5EF4-FFF2-40B4-BE49-F238E27FC236}">
                <a16:creationId xmlns:a16="http://schemas.microsoft.com/office/drawing/2014/main" id="{57685745-38AC-4CE9-9C78-6BFD235BBA00}"/>
              </a:ext>
            </a:extLst>
          </p:cNvPr>
          <p:cNvSpPr txBox="1">
            <a:spLocks noChangeArrowheads="1"/>
          </p:cNvSpPr>
          <p:nvPr/>
        </p:nvSpPr>
        <p:spPr bwMode="auto">
          <a:xfrm>
            <a:off x="414668" y="4533899"/>
            <a:ext cx="8353425" cy="19177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solidFill>
                  <a:srgbClr val="0000FF"/>
                </a:solidFill>
                <a:latin typeface="Times New Roman" panose="02020603050405020304" pitchFamily="18" charset="0"/>
                <a:ea typeface="华文楷体" panose="02010600040101010101" pitchFamily="2" charset="-122"/>
              </a:rPr>
              <a:t>1</a:t>
            </a:r>
            <a:r>
              <a:rPr lang="zh-CN" altLang="en-US" sz="2400" dirty="0">
                <a:solidFill>
                  <a:srgbClr val="0000FF"/>
                </a:solidFill>
                <a:latin typeface="Times New Roman" panose="02020603050405020304" pitchFamily="18" charset="0"/>
                <a:ea typeface="华文楷体" panose="02010600040101010101" pitchFamily="2" charset="-122"/>
              </a:rPr>
              <a:t>．环境噪声测量量：</a:t>
            </a:r>
          </a:p>
          <a:p>
            <a:pPr eaLnBrk="1" hangingPunct="1">
              <a:spcBef>
                <a:spcPct val="0"/>
              </a:spcBef>
              <a:buClrTx/>
              <a:buSzTx/>
              <a:buFontTx/>
              <a:buNone/>
            </a:pPr>
            <a:r>
              <a:rPr lang="zh-CN" altLang="en-US" sz="2400" dirty="0">
                <a:latin typeface="Times New Roman" panose="02020603050405020304" pitchFamily="18" charset="0"/>
                <a:ea typeface="华文楷体" panose="02010600040101010101" pitchFamily="2" charset="-122"/>
              </a:rPr>
              <a:t>    等效连续</a:t>
            </a:r>
            <a:r>
              <a:rPr lang="en-US" altLang="zh-CN" sz="2400" dirty="0">
                <a:latin typeface="Times New Roman" panose="02020603050405020304" pitchFamily="18" charset="0"/>
                <a:ea typeface="华文楷体" panose="02010600040101010101" pitchFamily="2" charset="-122"/>
              </a:rPr>
              <a:t>A</a:t>
            </a:r>
            <a:r>
              <a:rPr lang="zh-CN" altLang="en-US" sz="2400" dirty="0">
                <a:latin typeface="Times New Roman" panose="02020603050405020304" pitchFamily="18" charset="0"/>
                <a:ea typeface="华文楷体" panose="02010600040101010101" pitchFamily="2" charset="-122"/>
              </a:rPr>
              <a:t>声级</a:t>
            </a:r>
            <a:r>
              <a:rPr lang="en-US" altLang="zh-CN" sz="2400" i="1" dirty="0" err="1">
                <a:latin typeface="Times New Roman" panose="02020603050405020304" pitchFamily="18" charset="0"/>
                <a:ea typeface="华文楷体" panose="02010600040101010101" pitchFamily="2" charset="-122"/>
              </a:rPr>
              <a:t>L</a:t>
            </a:r>
            <a:r>
              <a:rPr lang="en-US" altLang="zh-CN" sz="2400" i="1" baseline="-25000" dirty="0" err="1">
                <a:latin typeface="Times New Roman" panose="02020603050405020304" pitchFamily="18" charset="0"/>
                <a:ea typeface="华文楷体" panose="02010600040101010101" pitchFamily="2" charset="-122"/>
              </a:rPr>
              <a:t>Aeq</a:t>
            </a:r>
            <a:r>
              <a:rPr lang="zh-CN" altLang="en-US" sz="2400" dirty="0">
                <a:latin typeface="Times New Roman" panose="02020603050405020304" pitchFamily="18" charset="0"/>
                <a:ea typeface="华文楷体" panose="02010600040101010101" pitchFamily="2" charset="-122"/>
              </a:rPr>
              <a:t>、最大</a:t>
            </a:r>
            <a:r>
              <a:rPr lang="en-US" altLang="zh-CN" sz="2400" dirty="0">
                <a:latin typeface="Times New Roman" panose="02020603050405020304" pitchFamily="18" charset="0"/>
                <a:ea typeface="华文楷体" panose="02010600040101010101" pitchFamily="2" charset="-122"/>
              </a:rPr>
              <a:t>A</a:t>
            </a:r>
            <a:r>
              <a:rPr lang="zh-CN" altLang="en-US" sz="2400" dirty="0">
                <a:latin typeface="Times New Roman" panose="02020603050405020304" pitchFamily="18" charset="0"/>
                <a:ea typeface="华文楷体" panose="02010600040101010101" pitchFamily="2" charset="-122"/>
              </a:rPr>
              <a:t>声级</a:t>
            </a:r>
            <a:r>
              <a:rPr lang="en-US" altLang="zh-CN" sz="2400" i="1" dirty="0" err="1">
                <a:latin typeface="Times New Roman" panose="02020603050405020304" pitchFamily="18" charset="0"/>
                <a:ea typeface="华文楷体" panose="02010600040101010101" pitchFamily="2" charset="-122"/>
              </a:rPr>
              <a:t>L</a:t>
            </a:r>
            <a:r>
              <a:rPr lang="en-US" altLang="zh-CN" sz="2400" i="1" baseline="-25000" dirty="0" err="1">
                <a:latin typeface="Times New Roman" panose="02020603050405020304" pitchFamily="18" charset="0"/>
                <a:ea typeface="华文楷体" panose="02010600040101010101" pitchFamily="2" charset="-122"/>
              </a:rPr>
              <a:t>Amax</a:t>
            </a:r>
            <a:r>
              <a:rPr lang="zh-CN" altLang="en-US" sz="2400" dirty="0">
                <a:latin typeface="Times New Roman" panose="02020603050405020304" pitchFamily="18" charset="0"/>
                <a:ea typeface="华文楷体" panose="02010600040101010101" pitchFamily="2" charset="-122"/>
              </a:rPr>
              <a:t>、</a:t>
            </a:r>
          </a:p>
          <a:p>
            <a:pPr eaLnBrk="1" hangingPunct="1">
              <a:spcBef>
                <a:spcPct val="0"/>
              </a:spcBef>
              <a:buClrTx/>
              <a:buSzTx/>
              <a:buFontTx/>
              <a:buNone/>
            </a:pPr>
            <a:r>
              <a:rPr lang="zh-CN" altLang="en-US" sz="2400" dirty="0">
                <a:latin typeface="Times New Roman" panose="02020603050405020304" pitchFamily="18" charset="0"/>
                <a:ea typeface="华文楷体" panose="02010600040101010101" pitchFamily="2" charset="-122"/>
              </a:rPr>
              <a:t>    计权有效连续感觉噪声级（</a:t>
            </a:r>
            <a:r>
              <a:rPr lang="en-US" altLang="zh-CN" sz="2400" i="1" dirty="0">
                <a:latin typeface="Times New Roman" panose="02020603050405020304" pitchFamily="18" charset="0"/>
                <a:ea typeface="华文楷体" panose="02010600040101010101" pitchFamily="2" charset="-122"/>
              </a:rPr>
              <a:t>L</a:t>
            </a:r>
            <a:r>
              <a:rPr lang="en-US" altLang="zh-CN" sz="2400" i="1" baseline="-25000" dirty="0">
                <a:latin typeface="Times New Roman" panose="02020603050405020304" pitchFamily="18" charset="0"/>
                <a:ea typeface="华文楷体" panose="02010600040101010101" pitchFamily="2" charset="-122"/>
              </a:rPr>
              <a:t>WECPN</a:t>
            </a:r>
            <a:r>
              <a:rPr lang="zh-CN" altLang="en-US" sz="2400" dirty="0">
                <a:latin typeface="Times New Roman" panose="02020603050405020304" pitchFamily="18" charset="0"/>
                <a:ea typeface="华文楷体" panose="02010600040101010101" pitchFamily="2" charset="-122"/>
              </a:rPr>
              <a:t>）</a:t>
            </a:r>
          </a:p>
          <a:p>
            <a:pPr eaLnBrk="1" hangingPunct="1">
              <a:spcBef>
                <a:spcPct val="0"/>
              </a:spcBef>
              <a:buClrTx/>
              <a:buSzTx/>
              <a:buFontTx/>
              <a:buNone/>
            </a:pPr>
            <a:r>
              <a:rPr lang="en-US" altLang="zh-CN" sz="2400" dirty="0">
                <a:solidFill>
                  <a:srgbClr val="0000FF"/>
                </a:solidFill>
                <a:latin typeface="Times New Roman" panose="02020603050405020304" pitchFamily="18" charset="0"/>
                <a:ea typeface="华文楷体" panose="02010600040101010101" pitchFamily="2" charset="-122"/>
              </a:rPr>
              <a:t>2</a:t>
            </a:r>
            <a:r>
              <a:rPr lang="zh-CN" altLang="en-US" sz="2400" dirty="0">
                <a:solidFill>
                  <a:srgbClr val="0000FF"/>
                </a:solidFill>
                <a:latin typeface="Times New Roman" panose="02020603050405020304" pitchFamily="18" charset="0"/>
                <a:ea typeface="华文楷体" panose="02010600040101010101" pitchFamily="2" charset="-122"/>
              </a:rPr>
              <a:t>．噪声源测量量</a:t>
            </a:r>
          </a:p>
          <a:p>
            <a:pPr eaLnBrk="1" hangingPunct="1">
              <a:spcBef>
                <a:spcPct val="0"/>
              </a:spcBef>
              <a:buClrTx/>
              <a:buSzTx/>
              <a:buFontTx/>
              <a:buNone/>
            </a:pPr>
            <a:r>
              <a:rPr lang="zh-CN" altLang="en-US" sz="2400" dirty="0">
                <a:latin typeface="Times New Roman" panose="02020603050405020304" pitchFamily="18" charset="0"/>
                <a:ea typeface="华文楷体" panose="02010600040101010101" pitchFamily="2" charset="-122"/>
              </a:rPr>
              <a:t>     声压级或倍频带声压级、声功率级、</a:t>
            </a:r>
            <a:r>
              <a:rPr lang="en-US" altLang="zh-CN" sz="2400" dirty="0">
                <a:latin typeface="Times New Roman" panose="02020603050405020304" pitchFamily="18" charset="0"/>
                <a:ea typeface="华文楷体" panose="02010600040101010101" pitchFamily="2" charset="-122"/>
              </a:rPr>
              <a:t>A</a:t>
            </a:r>
            <a:r>
              <a:rPr lang="zh-CN" altLang="en-US" sz="2400" dirty="0">
                <a:latin typeface="Times New Roman" panose="02020603050405020304" pitchFamily="18" charset="0"/>
                <a:ea typeface="华文楷体" panose="02010600040101010101" pitchFamily="2" charset="-122"/>
              </a:rPr>
              <a:t>计权声功率级。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25667">
                                            <p:txEl>
                                              <p:pRg st="6" end="6"/>
                                            </p:txEl>
                                          </p:spTgt>
                                        </p:tgtEl>
                                        <p:attrNameLst>
                                          <p:attrName>style.visibility</p:attrName>
                                        </p:attrNameLst>
                                      </p:cBhvr>
                                      <p:to>
                                        <p:strVal val="visible"/>
                                      </p:to>
                                    </p:set>
                                    <p:animEffect transition="in" filter="box(in)">
                                      <p:cBhvr>
                                        <p:cTn id="7" dur="500"/>
                                        <p:tgtEl>
                                          <p:spTgt spid="625667">
                                            <p:txEl>
                                              <p:pRg st="6" end="6"/>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25667">
                                            <p:txEl>
                                              <p:pRg st="7" end="7"/>
                                            </p:txEl>
                                          </p:spTgt>
                                        </p:tgtEl>
                                        <p:attrNameLst>
                                          <p:attrName>style.visibility</p:attrName>
                                        </p:attrNameLst>
                                      </p:cBhvr>
                                      <p:to>
                                        <p:strVal val="visible"/>
                                      </p:to>
                                    </p:set>
                                    <p:animEffect transition="in" filter="box(in)">
                                      <p:cBhvr>
                                        <p:cTn id="10" dur="500"/>
                                        <p:tgtEl>
                                          <p:spTgt spid="625667">
                                            <p:txEl>
                                              <p:pRg st="7" end="7"/>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25667">
                                            <p:txEl>
                                              <p:pRg st="8" end="8"/>
                                            </p:txEl>
                                          </p:spTgt>
                                        </p:tgtEl>
                                        <p:attrNameLst>
                                          <p:attrName>style.visibility</p:attrName>
                                        </p:attrNameLst>
                                      </p:cBhvr>
                                      <p:to>
                                        <p:strVal val="visible"/>
                                      </p:to>
                                    </p:set>
                                    <p:animEffect transition="in" filter="box(in)">
                                      <p:cBhvr>
                                        <p:cTn id="13" dur="500"/>
                                        <p:tgtEl>
                                          <p:spTgt spid="625667">
                                            <p:txEl>
                                              <p:pRg st="8" end="8"/>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25710"/>
                                        </p:tgtEl>
                                        <p:attrNameLst>
                                          <p:attrName>style.visibility</p:attrName>
                                        </p:attrNameLst>
                                      </p:cBhvr>
                                      <p:to>
                                        <p:strVal val="visible"/>
                                      </p:to>
                                    </p:set>
                                    <p:animEffect transition="in" filter="blinds(horizontal)">
                                      <p:cBhvr>
                                        <p:cTn id="18" dur="500"/>
                                        <p:tgtEl>
                                          <p:spTgt spid="625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7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C3C1209-BC30-42E5-ACEA-105D0360BAA6}"/>
              </a:ext>
            </a:extLst>
          </p:cNvPr>
          <p:cNvSpPr>
            <a:spLocks noGrp="1" noChangeArrowheads="1"/>
          </p:cNvSpPr>
          <p:nvPr>
            <p:ph type="title"/>
          </p:nvPr>
        </p:nvSpPr>
        <p:spPr>
          <a:xfrm>
            <a:off x="755650" y="116632"/>
            <a:ext cx="7632700" cy="719485"/>
          </a:xfrm>
        </p:spPr>
        <p:txBody>
          <a:bodyPr/>
          <a:lstStyle/>
          <a:p>
            <a:pPr algn="ctr" eaLnBrk="1" hangingPunct="1"/>
            <a:r>
              <a:rPr lang="zh-CN" altLang="en-US" b="1" dirty="0">
                <a:solidFill>
                  <a:schemeClr val="tx1"/>
                </a:solidFill>
                <a:latin typeface="黑体" panose="02010609060101010101" pitchFamily="49" charset="-122"/>
                <a:ea typeface="黑体" panose="02010609060101010101" pitchFamily="49" charset="-122"/>
              </a:rPr>
              <a:t>内  容</a:t>
            </a:r>
          </a:p>
        </p:txBody>
      </p:sp>
      <p:sp>
        <p:nvSpPr>
          <p:cNvPr id="5123" name="Rectangle 3">
            <a:extLst>
              <a:ext uri="{FF2B5EF4-FFF2-40B4-BE49-F238E27FC236}">
                <a16:creationId xmlns:a16="http://schemas.microsoft.com/office/drawing/2014/main" id="{B913340F-7607-45C7-A57E-3EBCE09A5120}"/>
              </a:ext>
            </a:extLst>
          </p:cNvPr>
          <p:cNvSpPr>
            <a:spLocks noGrp="1" noChangeArrowheads="1"/>
          </p:cNvSpPr>
          <p:nvPr>
            <p:ph type="body" idx="1"/>
          </p:nvPr>
        </p:nvSpPr>
        <p:spPr>
          <a:xfrm>
            <a:off x="611560" y="1089025"/>
            <a:ext cx="7488238" cy="4679950"/>
          </a:xfrm>
        </p:spPr>
        <p:txBody>
          <a:bodyPr/>
          <a:lstStyle/>
          <a:p>
            <a:pPr eaLnBrk="1" hangingPunct="1">
              <a:lnSpc>
                <a:spcPct val="105000"/>
              </a:lnSpc>
              <a:spcAft>
                <a:spcPct val="20000"/>
              </a:spcAft>
            </a:pPr>
            <a:r>
              <a:rPr lang="zh-CN" altLang="en-US" sz="3600" b="1" dirty="0">
                <a:solidFill>
                  <a:srgbClr val="FF0000"/>
                </a:solidFill>
                <a:latin typeface="微软雅黑" panose="020B0503020204020204" pitchFamily="34" charset="-122"/>
                <a:ea typeface="微软雅黑" panose="020B0503020204020204" pitchFamily="34" charset="-122"/>
              </a:rPr>
              <a:t>一、物理性污染概述</a:t>
            </a:r>
          </a:p>
          <a:p>
            <a:pPr eaLnBrk="1" hangingPunct="1">
              <a:lnSpc>
                <a:spcPct val="105000"/>
              </a:lnSpc>
              <a:spcAft>
                <a:spcPct val="20000"/>
              </a:spcAft>
            </a:pPr>
            <a:r>
              <a:rPr lang="zh-CN" altLang="en-US" sz="3600" b="1" dirty="0">
                <a:latin typeface="微软雅黑" panose="020B0503020204020204" pitchFamily="34" charset="-122"/>
                <a:ea typeface="微软雅黑" panose="020B0503020204020204" pitchFamily="34" charset="-122"/>
              </a:rPr>
              <a:t>二、噪声污染与防治</a:t>
            </a:r>
            <a:endParaRPr lang="en-US" altLang="zh-CN" sz="3600" b="1" dirty="0">
              <a:latin typeface="微软雅黑" panose="020B0503020204020204" pitchFamily="34" charset="-122"/>
              <a:ea typeface="微软雅黑" panose="020B0503020204020204" pitchFamily="34" charset="-122"/>
            </a:endParaRPr>
          </a:p>
          <a:p>
            <a:pPr eaLnBrk="1" hangingPunct="1">
              <a:lnSpc>
                <a:spcPct val="105000"/>
              </a:lnSpc>
              <a:spcAft>
                <a:spcPct val="20000"/>
              </a:spcAft>
            </a:pPr>
            <a:r>
              <a:rPr lang="zh-CN" altLang="en-US" sz="3600" b="1" dirty="0">
                <a:latin typeface="微软雅黑" panose="020B0503020204020204" pitchFamily="34" charset="-122"/>
                <a:ea typeface="微软雅黑" panose="020B0503020204020204" pitchFamily="34" charset="-122"/>
              </a:rPr>
              <a:t>三、电磁辐射污染与防治</a:t>
            </a:r>
          </a:p>
          <a:p>
            <a:pPr eaLnBrk="1" hangingPunct="1">
              <a:lnSpc>
                <a:spcPct val="105000"/>
              </a:lnSpc>
              <a:spcAft>
                <a:spcPct val="20000"/>
              </a:spcAft>
            </a:pPr>
            <a:r>
              <a:rPr lang="zh-CN" altLang="en-US" sz="3600" b="1" dirty="0">
                <a:latin typeface="微软雅黑" panose="020B0503020204020204" pitchFamily="34" charset="-122"/>
                <a:ea typeface="微软雅黑" panose="020B0503020204020204" pitchFamily="34" charset="-122"/>
              </a:rPr>
              <a:t>四、放射性污染与防治</a:t>
            </a:r>
          </a:p>
          <a:p>
            <a:pPr eaLnBrk="1" hangingPunct="1">
              <a:lnSpc>
                <a:spcPct val="105000"/>
              </a:lnSpc>
              <a:spcAft>
                <a:spcPct val="20000"/>
              </a:spcAft>
            </a:pPr>
            <a:r>
              <a:rPr lang="zh-CN" altLang="en-US" sz="3600" b="1" dirty="0">
                <a:latin typeface="微软雅黑" panose="020B0503020204020204" pitchFamily="34" charset="-122"/>
                <a:ea typeface="微软雅黑" panose="020B0503020204020204" pitchFamily="34" charset="-122"/>
              </a:rPr>
              <a:t>五、热辐射污染与防治</a:t>
            </a:r>
          </a:p>
          <a:p>
            <a:pPr eaLnBrk="1" hangingPunct="1">
              <a:lnSpc>
                <a:spcPct val="105000"/>
              </a:lnSpc>
              <a:spcAft>
                <a:spcPct val="20000"/>
              </a:spcAft>
            </a:pPr>
            <a:r>
              <a:rPr lang="zh-CN" altLang="en-US" sz="3600" b="1" dirty="0">
                <a:latin typeface="微软雅黑" panose="020B0503020204020204" pitchFamily="34" charset="-122"/>
                <a:ea typeface="微软雅黑" panose="020B0503020204020204" pitchFamily="34" charset="-122"/>
              </a:rPr>
              <a:t>六、光污染与防治</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8E0EF2F7-CC5E-44D5-A9CC-931B32762546}"/>
              </a:ext>
            </a:extLst>
          </p:cNvPr>
          <p:cNvSpPr>
            <a:spLocks noGrp="1" noChangeArrowheads="1"/>
          </p:cNvSpPr>
          <p:nvPr>
            <p:ph type="title"/>
          </p:nvPr>
        </p:nvSpPr>
        <p:spPr>
          <a:xfrm>
            <a:off x="468313" y="-99392"/>
            <a:ext cx="8229600" cy="1063625"/>
          </a:xfrm>
        </p:spPr>
        <p:txBody>
          <a:bodyPr/>
          <a:lstStyle/>
          <a:p>
            <a:pPr algn="ctr" eaLnBrk="1" hangingPunct="1"/>
            <a:r>
              <a:rPr lang="zh-CN" altLang="en-US" b="1" dirty="0">
                <a:latin typeface="黑体" panose="02010609060101010101" pitchFamily="49" charset="-122"/>
                <a:ea typeface="黑体" panose="02010609060101010101" pitchFamily="49" charset="-122"/>
              </a:rPr>
              <a:t>二、噪声污染与防治</a:t>
            </a:r>
          </a:p>
        </p:txBody>
      </p:sp>
      <p:sp>
        <p:nvSpPr>
          <p:cNvPr id="12291" name="Rectangle 3">
            <a:extLst>
              <a:ext uri="{FF2B5EF4-FFF2-40B4-BE49-F238E27FC236}">
                <a16:creationId xmlns:a16="http://schemas.microsoft.com/office/drawing/2014/main" id="{BA5956C4-F01E-4E3A-A671-77C25DFE6A9E}"/>
              </a:ext>
            </a:extLst>
          </p:cNvPr>
          <p:cNvSpPr>
            <a:spLocks noGrp="1" noChangeArrowheads="1"/>
          </p:cNvSpPr>
          <p:nvPr>
            <p:ph type="body" idx="1"/>
          </p:nvPr>
        </p:nvSpPr>
        <p:spPr>
          <a:xfrm>
            <a:off x="468313" y="1052736"/>
            <a:ext cx="8229600" cy="5255989"/>
          </a:xfrm>
        </p:spPr>
        <p:txBody>
          <a:bodyPr/>
          <a:lstStyle/>
          <a:p>
            <a:pPr eaLnBrk="1" hangingPunct="1">
              <a:lnSpc>
                <a:spcPct val="150000"/>
              </a:lnSpc>
              <a:spcBef>
                <a:spcPct val="0"/>
              </a:spcBef>
            </a:pPr>
            <a:r>
              <a:rPr lang="zh-CN" altLang="en-US" b="1" dirty="0">
                <a:latin typeface="微软雅黑" panose="020B0503020204020204" pitchFamily="34" charset="-122"/>
                <a:ea typeface="微软雅黑" panose="020B0503020204020204" pitchFamily="34" charset="-122"/>
              </a:rPr>
              <a:t>四</a:t>
            </a:r>
            <a:r>
              <a:rPr lang="en-US" altLang="zh-CN" b="1" dirty="0">
                <a:latin typeface="微软雅黑" panose="020B0503020204020204" pitchFamily="34" charset="-122"/>
                <a:ea typeface="微软雅黑" panose="020B0503020204020204" pitchFamily="34" charset="-122"/>
              </a:rPr>
              <a:t>. </a:t>
            </a:r>
            <a:r>
              <a:rPr lang="zh-CN" altLang="en-US"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b="1" dirty="0">
                <a:latin typeface="微软雅黑" panose="020B0503020204020204" pitchFamily="34" charset="-122"/>
                <a:ea typeface="微软雅黑" panose="020B0503020204020204" pitchFamily="34" charset="-122"/>
              </a:rPr>
              <a:t>噪声源：</a:t>
            </a:r>
          </a:p>
          <a:p>
            <a:pPr eaLnBrk="1" hangingPunct="1">
              <a:lnSpc>
                <a:spcPct val="150000"/>
              </a:lnSpc>
              <a:spcBef>
                <a:spcPct val="0"/>
              </a:spcBef>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交通运输噪音；  </a:t>
            </a:r>
          </a:p>
          <a:p>
            <a:pPr eaLnBrk="1" hangingPunct="1">
              <a:lnSpc>
                <a:spcPct val="150000"/>
              </a:lnSpc>
              <a:spcBef>
                <a:spcPct val="0"/>
              </a:spcBef>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工业生产噪音；</a:t>
            </a:r>
          </a:p>
          <a:p>
            <a:pPr eaLnBrk="1" hangingPunct="1">
              <a:lnSpc>
                <a:spcPct val="150000"/>
              </a:lnSpc>
              <a:spcBef>
                <a:spcPct val="0"/>
              </a:spcBef>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建筑施工噪音；</a:t>
            </a:r>
          </a:p>
          <a:p>
            <a:pPr eaLnBrk="1" hangingPunct="1">
              <a:lnSpc>
                <a:spcPct val="150000"/>
              </a:lnSpc>
              <a:spcBef>
                <a:spcPct val="0"/>
              </a:spcBef>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a:t>
            </a:r>
            <a:r>
              <a:rPr lang="zh-CN" altLang="en-US" sz="2400" b="1" dirty="0">
                <a:solidFill>
                  <a:srgbClr val="FF3300"/>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公共活动噪音</a:t>
            </a:r>
          </a:p>
          <a:p>
            <a:pPr eaLnBrk="1" hangingPunct="1"/>
            <a:r>
              <a:rPr lang="zh-CN" altLang="en-US" b="1" dirty="0">
                <a:latin typeface="微软雅黑" panose="020B0503020204020204" pitchFamily="34" charset="-122"/>
                <a:ea typeface="微软雅黑" panose="020B0503020204020204" pitchFamily="34" charset="-122"/>
              </a:rPr>
              <a:t>五</a:t>
            </a:r>
            <a:r>
              <a:rPr lang="en-US" altLang="zh-CN" b="1" dirty="0">
                <a:latin typeface="微软雅黑" panose="020B0503020204020204" pitchFamily="34" charset="-122"/>
                <a:ea typeface="微软雅黑" panose="020B0503020204020204" pitchFamily="34" charset="-122"/>
              </a:rPr>
              <a:t>. </a:t>
            </a:r>
            <a:r>
              <a:rPr lang="zh-CN" altLang="en-US"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b="1" dirty="0">
                <a:latin typeface="微软雅黑" panose="020B0503020204020204" pitchFamily="34" charset="-122"/>
                <a:ea typeface="微软雅黑" panose="020B0503020204020204" pitchFamily="34" charset="-122"/>
              </a:rPr>
              <a:t>噪声污染的三个要素：</a:t>
            </a:r>
            <a:endParaRPr lang="zh-CN" altLang="en-US" sz="2400" b="1" dirty="0">
              <a:latin typeface="微软雅黑" panose="020B0503020204020204" pitchFamily="34" charset="-122"/>
              <a:ea typeface="微软雅黑" panose="020B0503020204020204" pitchFamily="34" charset="-122"/>
            </a:endParaRPr>
          </a:p>
          <a:p>
            <a:pPr eaLnBrk="1" hangingPunct="1">
              <a:spcBef>
                <a:spcPct val="25000"/>
              </a:spcBef>
              <a:spcAft>
                <a:spcPct val="20000"/>
              </a:spcAft>
              <a:buFont typeface="Wingdings" panose="05000000000000000000" pitchFamily="2" charset="2"/>
              <a:buNone/>
            </a:pPr>
            <a:r>
              <a:rPr lang="zh-CN" altLang="en-US" sz="2400" b="1" dirty="0">
                <a:solidFill>
                  <a:srgbClr val="0000FF"/>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声源</a:t>
            </a:r>
          </a:p>
          <a:p>
            <a:pPr eaLnBrk="1" hangingPunct="1">
              <a:spcBef>
                <a:spcPct val="25000"/>
              </a:spcBef>
              <a:spcAft>
                <a:spcPct val="20000"/>
              </a:spcAft>
              <a:buFont typeface="Wingdings" panose="05000000000000000000" pitchFamily="2" charset="2"/>
              <a:buNone/>
            </a:pPr>
            <a:r>
              <a:rPr lang="zh-CN" altLang="en-US" sz="2400" b="1" dirty="0">
                <a:solidFill>
                  <a:srgbClr val="0000FF"/>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声音传播途径</a:t>
            </a:r>
          </a:p>
          <a:p>
            <a:pPr eaLnBrk="1" hangingPunct="1">
              <a:spcBef>
                <a:spcPct val="25000"/>
              </a:spcBef>
              <a:spcAft>
                <a:spcPct val="20000"/>
              </a:spcAft>
              <a:buFont typeface="Wingdings" panose="05000000000000000000" pitchFamily="2" charset="2"/>
              <a:buNone/>
            </a:pPr>
            <a:r>
              <a:rPr lang="zh-CN" altLang="en-US" sz="2400" b="1" dirty="0">
                <a:solidFill>
                  <a:srgbClr val="0000FF"/>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接受者</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5AA784A-BE03-4DAD-AF6F-5D2FBDBF5C0E}"/>
              </a:ext>
            </a:extLst>
          </p:cNvPr>
          <p:cNvSpPr>
            <a:spLocks noGrp="1" noChangeArrowheads="1"/>
          </p:cNvSpPr>
          <p:nvPr>
            <p:ph type="title"/>
          </p:nvPr>
        </p:nvSpPr>
        <p:spPr>
          <a:xfrm>
            <a:off x="457200" y="188640"/>
            <a:ext cx="8229600" cy="701675"/>
          </a:xfrm>
        </p:spPr>
        <p:txBody>
          <a:bodyPr/>
          <a:lstStyle/>
          <a:p>
            <a:pPr algn="ctr" eaLnBrk="1" hangingPunct="1"/>
            <a:r>
              <a:rPr lang="zh-CN" altLang="en-US" sz="4000" b="1" dirty="0">
                <a:latin typeface="黑体" panose="02010609060101010101" pitchFamily="49" charset="-122"/>
                <a:ea typeface="黑体" panose="02010609060101010101" pitchFamily="49" charset="-122"/>
              </a:rPr>
              <a:t>二、噪声污染与防治</a:t>
            </a:r>
          </a:p>
        </p:txBody>
      </p:sp>
      <p:sp>
        <p:nvSpPr>
          <p:cNvPr id="13315" name="Rectangle 3">
            <a:extLst>
              <a:ext uri="{FF2B5EF4-FFF2-40B4-BE49-F238E27FC236}">
                <a16:creationId xmlns:a16="http://schemas.microsoft.com/office/drawing/2014/main" id="{D786113F-3694-4159-BC2A-12499A946729}"/>
              </a:ext>
            </a:extLst>
          </p:cNvPr>
          <p:cNvSpPr>
            <a:spLocks noGrp="1" noChangeArrowheads="1"/>
          </p:cNvSpPr>
          <p:nvPr>
            <p:ph type="body" sz="half" idx="1"/>
          </p:nvPr>
        </p:nvSpPr>
        <p:spPr>
          <a:xfrm>
            <a:off x="468313" y="980728"/>
            <a:ext cx="8675687" cy="5615335"/>
          </a:xfrm>
        </p:spPr>
        <p:txBody>
          <a:bodyPr/>
          <a:lstStyle/>
          <a:p>
            <a:pPr eaLnBrk="1" hangingPunct="1">
              <a:spcAft>
                <a:spcPct val="20000"/>
              </a:spcAft>
            </a:pPr>
            <a:r>
              <a:rPr lang="zh-CN" altLang="en-US" b="1" dirty="0">
                <a:latin typeface="微软雅黑" panose="020B0503020204020204" pitchFamily="34" charset="-122"/>
                <a:ea typeface="微软雅黑" panose="020B0503020204020204" pitchFamily="34" charset="-122"/>
              </a:rPr>
              <a:t>第二节  噪声级的衰减计算</a:t>
            </a:r>
          </a:p>
          <a:p>
            <a:pPr eaLnBrk="1" hangingPunct="1">
              <a:spcAft>
                <a:spcPct val="20000"/>
              </a:spcAft>
            </a:pPr>
            <a:r>
              <a:rPr lang="zh-CN" altLang="en-US" b="1" dirty="0">
                <a:latin typeface="微软雅黑" panose="020B0503020204020204" pitchFamily="34" charset="-122"/>
                <a:ea typeface="微软雅黑" panose="020B0503020204020204" pitchFamily="34" charset="-122"/>
              </a:rPr>
              <a:t>一．噪声级相加计算方法</a:t>
            </a:r>
          </a:p>
          <a:p>
            <a:pPr algn="just" eaLnBrk="1" hangingPunct="1">
              <a:spcAft>
                <a:spcPct val="20000"/>
              </a:spcAft>
              <a:buFont typeface="Wingdings" panose="05000000000000000000" pitchFamily="2" charset="2"/>
              <a:buNone/>
            </a:pP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1.</a:t>
            </a:r>
            <a:r>
              <a:rPr lang="zh-CN" altLang="en-US" sz="2400" b="1" dirty="0">
                <a:solidFill>
                  <a:srgbClr val="0000FF"/>
                </a:solidFill>
                <a:latin typeface="微软雅黑" panose="020B0503020204020204" pitchFamily="34" charset="-122"/>
                <a:ea typeface="微软雅黑" panose="020B0503020204020204" pitchFamily="34" charset="-122"/>
              </a:rPr>
              <a:t>噪声级的相加</a:t>
            </a:r>
          </a:p>
          <a:p>
            <a:pPr eaLnBrk="1" hangingPunct="1">
              <a:spcAft>
                <a:spcPct val="20000"/>
              </a:spcAft>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a. </a:t>
            </a:r>
            <a:r>
              <a:rPr lang="zh-CN" altLang="en-US" sz="2400" b="1" dirty="0">
                <a:latin typeface="微软雅黑" panose="020B0503020204020204" pitchFamily="34" charset="-122"/>
                <a:ea typeface="微软雅黑" panose="020B0503020204020204" pitchFamily="34" charset="-122"/>
              </a:rPr>
              <a:t>公式法：</a:t>
            </a:r>
          </a:p>
          <a:p>
            <a:pPr eaLnBrk="1" hangingPunct="1">
              <a:spcAft>
                <a:spcPct val="20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a:p>
            <a:pPr eaLnBrk="1" hangingPunct="1">
              <a:spcAft>
                <a:spcPct val="20000"/>
              </a:spcAft>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b.</a:t>
            </a:r>
            <a:r>
              <a:rPr lang="zh-CN" altLang="en-US" sz="2400" b="1" dirty="0">
                <a:latin typeface="微软雅黑" panose="020B0503020204020204" pitchFamily="34" charset="-122"/>
                <a:ea typeface="微软雅黑" panose="020B0503020204020204" pitchFamily="34" charset="-122"/>
              </a:rPr>
              <a:t> 查表法：</a:t>
            </a:r>
          </a:p>
          <a:p>
            <a:pPr eaLnBrk="1" hangingPunct="1">
              <a:spcAft>
                <a:spcPct val="20000"/>
              </a:spcAft>
              <a:buFont typeface="Wingdings" panose="05000000000000000000" pitchFamily="2" charset="2"/>
              <a:buNone/>
            </a:pPr>
            <a:endParaRPr lang="zh-CN" altLang="en-US" sz="2400" b="1" dirty="0">
              <a:solidFill>
                <a:srgbClr val="0000FF"/>
              </a:solidFill>
              <a:latin typeface="微软雅黑" panose="020B0503020204020204" pitchFamily="34" charset="-122"/>
              <a:ea typeface="微软雅黑" panose="020B0503020204020204" pitchFamily="34" charset="-122"/>
            </a:endParaRPr>
          </a:p>
          <a:p>
            <a:pPr eaLnBrk="1" hangingPunct="1">
              <a:spcAft>
                <a:spcPct val="20000"/>
              </a:spcAft>
              <a:buFont typeface="Wingdings" panose="05000000000000000000" pitchFamily="2" charset="2"/>
              <a:buNone/>
            </a:pPr>
            <a:r>
              <a:rPr lang="zh-CN" altLang="en-US" sz="2400" b="1" dirty="0">
                <a:solidFill>
                  <a:srgbClr val="0000FF"/>
                </a:solidFill>
                <a:latin typeface="微软雅黑" panose="020B0503020204020204" pitchFamily="34" charset="-122"/>
                <a:ea typeface="微软雅黑" panose="020B0503020204020204" pitchFamily="34" charset="-122"/>
              </a:rPr>
              <a:t>  </a:t>
            </a:r>
          </a:p>
          <a:p>
            <a:pPr eaLnBrk="1" hangingPunct="1">
              <a:spcAft>
                <a:spcPct val="20000"/>
              </a:spcAft>
              <a:buFont typeface="Wingdings" panose="05000000000000000000" pitchFamily="2" charset="2"/>
              <a:buNone/>
            </a:pPr>
            <a:r>
              <a:rPr lang="zh-CN" altLang="en-US" sz="2400" b="1" dirty="0">
                <a:solidFill>
                  <a:srgbClr val="0000FF"/>
                </a:solidFill>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2.</a:t>
            </a:r>
            <a:r>
              <a:rPr lang="zh-CN" altLang="en-US" sz="2400" b="1" dirty="0">
                <a:solidFill>
                  <a:srgbClr val="0000FF"/>
                </a:solidFill>
                <a:latin typeface="微软雅黑" panose="020B0503020204020204" pitchFamily="34" charset="-122"/>
                <a:ea typeface="微软雅黑" panose="020B0503020204020204" pitchFamily="34" charset="-122"/>
              </a:rPr>
              <a:t>噪声级的相减：</a:t>
            </a:r>
          </a:p>
          <a:p>
            <a:pPr eaLnBrk="1" hangingPunct="1">
              <a:spcAft>
                <a:spcPct val="20000"/>
              </a:spcAft>
              <a:buFont typeface="Wingdings" panose="05000000000000000000" pitchFamily="2" charset="2"/>
              <a:buNone/>
            </a:pPr>
            <a:r>
              <a:rPr lang="zh-CN" altLang="en-US" sz="2400" b="1" dirty="0">
                <a:solidFill>
                  <a:srgbClr val="CC3300"/>
                </a:solidFill>
                <a:latin typeface="微软雅黑" panose="020B0503020204020204" pitchFamily="34" charset="-122"/>
                <a:ea typeface="微软雅黑" panose="020B0503020204020204" pitchFamily="34" charset="-122"/>
              </a:rPr>
              <a:t>例题</a:t>
            </a:r>
            <a:r>
              <a:rPr lang="zh-CN" altLang="en-US" sz="2400" b="1" dirty="0">
                <a:latin typeface="微软雅黑" panose="020B0503020204020204" pitchFamily="34" charset="-122"/>
                <a:ea typeface="微软雅黑" panose="020B0503020204020204" pitchFamily="34" charset="-122"/>
              </a:rPr>
              <a:t>：某工厂内有</a:t>
            </a: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种机器，单独运行时的声压级分别为</a:t>
            </a:r>
            <a:r>
              <a:rPr lang="en-US" altLang="zh-CN" sz="2400" b="1" dirty="0">
                <a:latin typeface="微软雅黑" panose="020B0503020204020204" pitchFamily="34" charset="-122"/>
                <a:ea typeface="微软雅黑" panose="020B0503020204020204" pitchFamily="34" charset="-122"/>
              </a:rPr>
              <a:t>84 dB</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82 dB</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86 dB</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89dB</a:t>
            </a:r>
            <a:r>
              <a:rPr lang="zh-CN" altLang="en-US" sz="2400" b="1" dirty="0">
                <a:latin typeface="微软雅黑" panose="020B0503020204020204" pitchFamily="34" charset="-122"/>
                <a:ea typeface="微软雅黑" panose="020B0503020204020204" pitchFamily="34" charset="-122"/>
              </a:rPr>
              <a:t>，他们同时运行时的声压级为多少？</a:t>
            </a:r>
            <a:r>
              <a:rPr lang="zh-CN" altLang="en-US" sz="2400" dirty="0">
                <a:latin typeface="微软雅黑" panose="020B0503020204020204" pitchFamily="34" charset="-122"/>
                <a:ea typeface="微软雅黑" panose="020B0503020204020204" pitchFamily="34" charset="-122"/>
              </a:rPr>
              <a:t> </a:t>
            </a:r>
          </a:p>
        </p:txBody>
      </p:sp>
      <mc:AlternateContent xmlns:mc="http://schemas.openxmlformats.org/markup-compatibility/2006" xmlns:a14="http://schemas.microsoft.com/office/drawing/2010/main">
        <mc:Choice Requires="a14">
          <p:sp>
            <p:nvSpPr>
              <p:cNvPr id="13316" name="Object 4">
                <a:extLst>
                  <a:ext uri="{FF2B5EF4-FFF2-40B4-BE49-F238E27FC236}">
                    <a16:creationId xmlns:a16="http://schemas.microsoft.com/office/drawing/2014/main" id="{B4F669D4-8768-4BA0-A7EF-07EB08202496}"/>
                  </a:ext>
                </a:extLst>
              </p:cNvPr>
              <p:cNvSpPr txBox="1"/>
              <p:nvPr/>
            </p:nvSpPr>
            <p:spPr bwMode="auto">
              <a:xfrm>
                <a:off x="2711450" y="2651125"/>
                <a:ext cx="4187825" cy="429319"/>
              </a:xfrm>
              <a:prstGeom prst="rect">
                <a:avLst/>
              </a:prstGeom>
              <a:solidFill>
                <a:srgbClr val="66FFFF"/>
              </a:solid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𝐿</m:t>
                          </m:r>
                        </m:e>
                        <m:sub>
                          <m:r>
                            <a:rPr lang="zh-CN" altLang="en-US" i="1">
                              <a:solidFill>
                                <a:srgbClr val="000000"/>
                              </a:solidFill>
                              <a:latin typeface="Cambria Math" panose="02040503050406030204" pitchFamily="18" charset="0"/>
                            </a:rPr>
                            <m:t>1+2</m:t>
                          </m:r>
                        </m:sub>
                      </m:sSub>
                      <m:r>
                        <a:rPr lang="zh-CN" altLang="en-US" i="1">
                          <a:solidFill>
                            <a:srgbClr val="000000"/>
                          </a:solidFill>
                          <a:latin typeface="Cambria Math" panose="02040503050406030204" pitchFamily="18" charset="0"/>
                        </a:rPr>
                        <m:t>=10</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lg</m:t>
                          </m:r>
                        </m:fName>
                        <m:e>
                          <m:r>
                            <a:rPr lang="zh-CN" altLang="en-US" i="1">
                              <a:solidFill>
                                <a:srgbClr val="000000"/>
                              </a:solidFill>
                              <a:latin typeface="Cambria Math" panose="02040503050406030204" pitchFamily="18" charset="0"/>
                            </a:rPr>
                            <m:t>(</m:t>
                          </m:r>
                        </m:e>
                      </m:func>
                      <m:r>
                        <a:rPr lang="zh-CN" altLang="en-US" i="1">
                          <a:solidFill>
                            <a:srgbClr val="000000"/>
                          </a:solidFill>
                          <a:latin typeface="Cambria Math" panose="02040503050406030204" pitchFamily="18" charset="0"/>
                        </a:rPr>
                        <m:t>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𝐿</m:t>
                          </m:r>
                          <m:r>
                            <a:rPr lang="zh-CN" altLang="en-US" i="1">
                              <a:solidFill>
                                <a:srgbClr val="000000"/>
                              </a:solidFill>
                              <a:latin typeface="Cambria Math" panose="02040503050406030204" pitchFamily="18" charset="0"/>
                            </a:rPr>
                            <m:t>1/10</m:t>
                          </m:r>
                        </m:sup>
                      </m:sSup>
                      <m:r>
                        <a:rPr lang="zh-CN" altLang="en-US" i="1">
                          <a:solidFill>
                            <a:srgbClr val="000000"/>
                          </a:solidFill>
                          <a:latin typeface="Cambria Math" panose="02040503050406030204" pitchFamily="18" charset="0"/>
                        </a:rPr>
                        <m:t>+1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𝐿</m:t>
                          </m:r>
                          <m:r>
                            <a:rPr lang="zh-CN" altLang="en-US" i="1">
                              <a:solidFill>
                                <a:srgbClr val="000000"/>
                              </a:solidFill>
                              <a:latin typeface="Cambria Math" panose="02040503050406030204" pitchFamily="18" charset="0"/>
                            </a:rPr>
                            <m:t>2/10</m:t>
                          </m:r>
                        </m:sup>
                      </m:sSup>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13316" name="Object 4">
                <a:extLst>
                  <a:ext uri="{FF2B5EF4-FFF2-40B4-BE49-F238E27FC236}">
                    <a16:creationId xmlns:a16="http://schemas.microsoft.com/office/drawing/2014/main" id="{B4F669D4-8768-4BA0-A7EF-07EB08202496}"/>
                  </a:ext>
                </a:extLst>
              </p:cNvPr>
              <p:cNvSpPr txBox="1">
                <a:spLocks noRot="1" noChangeAspect="1" noMove="1" noResize="1" noEditPoints="1" noAdjustHandles="1" noChangeArrowheads="1" noChangeShapeType="1" noTextEdit="1"/>
              </p:cNvSpPr>
              <p:nvPr/>
            </p:nvSpPr>
            <p:spPr bwMode="auto">
              <a:xfrm>
                <a:off x="2711450" y="2651125"/>
                <a:ext cx="4187825" cy="429319"/>
              </a:xfrm>
              <a:prstGeom prst="rect">
                <a:avLst/>
              </a:prstGeom>
              <a:blipFill>
                <a:blip r:embed="rId2"/>
                <a:stretch>
                  <a:fillRect b="-1429"/>
                </a:stretch>
              </a:blipFill>
              <a:ln>
                <a:noFill/>
              </a:ln>
            </p:spPr>
            <p:txBody>
              <a:bodyPr/>
              <a:lstStyle/>
              <a:p>
                <a:r>
                  <a:rPr lang="zh-CN" altLang="en-US">
                    <a:noFill/>
                  </a:rPr>
                  <a:t> </a:t>
                </a:r>
              </a:p>
            </p:txBody>
          </p:sp>
        </mc:Fallback>
      </mc:AlternateContent>
      <p:graphicFrame>
        <p:nvGraphicFramePr>
          <p:cNvPr id="673797" name="Group 5">
            <a:extLst>
              <a:ext uri="{FF2B5EF4-FFF2-40B4-BE49-F238E27FC236}">
                <a16:creationId xmlns:a16="http://schemas.microsoft.com/office/drawing/2014/main" id="{3F81E65F-9F93-4A68-9EEE-12B688345C2D}"/>
              </a:ext>
            </a:extLst>
          </p:cNvPr>
          <p:cNvGraphicFramePr>
            <a:graphicFrameLocks noGrp="1"/>
          </p:cNvGraphicFramePr>
          <p:nvPr>
            <p:ph sz="half" idx="2"/>
            <p:extLst>
              <p:ext uri="{D42A27DB-BD31-4B8C-83A1-F6EECF244321}">
                <p14:modId xmlns:p14="http://schemas.microsoft.com/office/powerpoint/2010/main" val="3818485553"/>
              </p:ext>
            </p:extLst>
          </p:nvPr>
        </p:nvGraphicFramePr>
        <p:xfrm>
          <a:off x="539750" y="4211206"/>
          <a:ext cx="8147050" cy="731838"/>
        </p:xfrm>
        <a:graphic>
          <a:graphicData uri="http://schemas.openxmlformats.org/drawingml/2006/table">
            <a:tbl>
              <a:tblPr/>
              <a:tblGrid>
                <a:gridCol w="1697038">
                  <a:extLst>
                    <a:ext uri="{9D8B030D-6E8A-4147-A177-3AD203B41FA5}">
                      <a16:colId xmlns:a16="http://schemas.microsoft.com/office/drawing/2014/main" val="20000"/>
                    </a:ext>
                  </a:extLst>
                </a:gridCol>
                <a:gridCol w="566737">
                  <a:extLst>
                    <a:ext uri="{9D8B030D-6E8A-4147-A177-3AD203B41FA5}">
                      <a16:colId xmlns:a16="http://schemas.microsoft.com/office/drawing/2014/main" val="20001"/>
                    </a:ext>
                  </a:extLst>
                </a:gridCol>
                <a:gridCol w="638175">
                  <a:extLst>
                    <a:ext uri="{9D8B030D-6E8A-4147-A177-3AD203B41FA5}">
                      <a16:colId xmlns:a16="http://schemas.microsoft.com/office/drawing/2014/main" val="20002"/>
                    </a:ext>
                  </a:extLst>
                </a:gridCol>
                <a:gridCol w="566738">
                  <a:extLst>
                    <a:ext uri="{9D8B030D-6E8A-4147-A177-3AD203B41FA5}">
                      <a16:colId xmlns:a16="http://schemas.microsoft.com/office/drawing/2014/main" val="20003"/>
                    </a:ext>
                  </a:extLst>
                </a:gridCol>
                <a:gridCol w="509587">
                  <a:extLst>
                    <a:ext uri="{9D8B030D-6E8A-4147-A177-3AD203B41FA5}">
                      <a16:colId xmlns:a16="http://schemas.microsoft.com/office/drawing/2014/main" val="20004"/>
                    </a:ext>
                  </a:extLst>
                </a:gridCol>
                <a:gridCol w="595313">
                  <a:extLst>
                    <a:ext uri="{9D8B030D-6E8A-4147-A177-3AD203B41FA5}">
                      <a16:colId xmlns:a16="http://schemas.microsoft.com/office/drawing/2014/main" val="20005"/>
                    </a:ext>
                  </a:extLst>
                </a:gridCol>
                <a:gridCol w="595312">
                  <a:extLst>
                    <a:ext uri="{9D8B030D-6E8A-4147-A177-3AD203B41FA5}">
                      <a16:colId xmlns:a16="http://schemas.microsoft.com/office/drawing/2014/main" val="20006"/>
                    </a:ext>
                  </a:extLst>
                </a:gridCol>
                <a:gridCol w="592138">
                  <a:extLst>
                    <a:ext uri="{9D8B030D-6E8A-4147-A177-3AD203B41FA5}">
                      <a16:colId xmlns:a16="http://schemas.microsoft.com/office/drawing/2014/main" val="20007"/>
                    </a:ext>
                  </a:extLst>
                </a:gridCol>
                <a:gridCol w="595312">
                  <a:extLst>
                    <a:ext uri="{9D8B030D-6E8A-4147-A177-3AD203B41FA5}">
                      <a16:colId xmlns:a16="http://schemas.microsoft.com/office/drawing/2014/main" val="20008"/>
                    </a:ext>
                  </a:extLst>
                </a:gridCol>
                <a:gridCol w="596900">
                  <a:extLst>
                    <a:ext uri="{9D8B030D-6E8A-4147-A177-3AD203B41FA5}">
                      <a16:colId xmlns:a16="http://schemas.microsoft.com/office/drawing/2014/main" val="20009"/>
                    </a:ext>
                  </a:extLst>
                </a:gridCol>
                <a:gridCol w="595313">
                  <a:extLst>
                    <a:ext uri="{9D8B030D-6E8A-4147-A177-3AD203B41FA5}">
                      <a16:colId xmlns:a16="http://schemas.microsoft.com/office/drawing/2014/main" val="20010"/>
                    </a:ext>
                  </a:extLst>
                </a:gridCol>
                <a:gridCol w="598487">
                  <a:extLst>
                    <a:ext uri="{9D8B030D-6E8A-4147-A177-3AD203B41FA5}">
                      <a16:colId xmlns:a16="http://schemas.microsoft.com/office/drawing/2014/main" val="20011"/>
                    </a:ext>
                  </a:extLst>
                </a:gridCol>
              </a:tblGrid>
              <a:tr h="365919">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声压级差</a:t>
                      </a:r>
                      <a:r>
                        <a:rPr kumimoji="1" lang="en-US" altLang="zh-CN" sz="1800" b="1" i="0" u="none" strike="noStrike" cap="none" normalizeH="0" baseline="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1800" b="1" i="1" u="none" strike="noStrike" cap="none" normalizeH="0" baseline="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1800" b="1" i="0" u="none" strike="noStrike" cap="none" normalizeH="0" baseline="-3000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1</a:t>
                      </a:r>
                      <a:r>
                        <a:rPr kumimoji="1" lang="en-US" altLang="zh-CN" sz="1800" b="1" i="0" u="none" strike="noStrike" cap="none" normalizeH="0" baseline="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1800" b="1" i="1" u="none" strike="noStrike" cap="none" normalizeH="0" baseline="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L</a:t>
                      </a:r>
                      <a:r>
                        <a:rPr kumimoji="1" lang="en-US" altLang="zh-CN" sz="1800" b="1" i="0" u="none" strike="noStrike" cap="none" normalizeH="0" baseline="-3000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2</a:t>
                      </a:r>
                      <a:r>
                        <a:rPr kumimoji="1" lang="en-US" altLang="zh-CN" sz="1800" b="1" i="0" u="none" strike="noStrike" cap="none" normalizeH="0" baseline="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a:t>
                      </a:r>
                      <a:endPar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3</a:t>
                      </a:r>
                      <a:endPar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4</a:t>
                      </a:r>
                      <a:endPar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5</a:t>
                      </a:r>
                      <a:endPar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6</a:t>
                      </a:r>
                      <a:endPar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7</a:t>
                      </a:r>
                      <a:endPar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8</a:t>
                      </a:r>
                      <a:endPar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9</a:t>
                      </a:r>
                      <a:endPar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10</a:t>
                      </a:r>
                      <a:endPar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增值</a:t>
                      </a:r>
                      <a:r>
                        <a:rPr kumimoji="1" lang="en-US" altLang="zh-CN" sz="1800" b="1"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Δ</a:t>
                      </a:r>
                      <a:r>
                        <a:rPr kumimoji="1" lang="en-US" altLang="zh-CN" sz="1800" b="1" i="1"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L</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3.0</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2.5</a:t>
                      </a:r>
                      <a:endPar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2.1</a:t>
                      </a:r>
                      <a:endPar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1.8</a:t>
                      </a:r>
                      <a:endPar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1.5</a:t>
                      </a:r>
                      <a:endPar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1.2</a:t>
                      </a:r>
                      <a:endPar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1.0</a:t>
                      </a:r>
                      <a:endPar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0.8</a:t>
                      </a:r>
                      <a:endPar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0.6</a:t>
                      </a:r>
                      <a:endPar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0.5</a:t>
                      </a:r>
                      <a:endPar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0.4</a:t>
                      </a:r>
                      <a:endParaRPr kumimoji="1" lang="en-US" altLang="zh-CN" sz="18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txBody>
                  <a:tcPr marT="45740" marB="4574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13359" name="Object 47">
                <a:extLst>
                  <a:ext uri="{FF2B5EF4-FFF2-40B4-BE49-F238E27FC236}">
                    <a16:creationId xmlns:a16="http://schemas.microsoft.com/office/drawing/2014/main" id="{347DA8C7-F4FE-4E2B-97BB-6F235E523017}"/>
                  </a:ext>
                </a:extLst>
              </p:cNvPr>
              <p:cNvSpPr txBox="1"/>
              <p:nvPr/>
            </p:nvSpPr>
            <p:spPr bwMode="auto">
              <a:xfrm>
                <a:off x="2711450" y="3287713"/>
                <a:ext cx="4062413" cy="429319"/>
              </a:xfrm>
              <a:prstGeom prst="rect">
                <a:avLst/>
              </a:prstGeom>
              <a:solidFill>
                <a:srgbClr val="66FFFF"/>
              </a:solid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𝐿</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=10</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lg</m:t>
                          </m:r>
                        </m:fName>
                        <m:e>
                          <m:r>
                            <a:rPr lang="zh-CN" altLang="en-US" i="1">
                              <a:solidFill>
                                <a:srgbClr val="000000"/>
                              </a:solidFill>
                              <a:latin typeface="Cambria Math" panose="02040503050406030204" pitchFamily="18" charset="0"/>
                            </a:rPr>
                            <m:t>(</m:t>
                          </m:r>
                        </m:e>
                      </m:func>
                      <m:r>
                        <a:rPr lang="zh-CN" altLang="en-US" i="1">
                          <a:solidFill>
                            <a:srgbClr val="000000"/>
                          </a:solidFill>
                          <a:latin typeface="Cambria Math" panose="02040503050406030204" pitchFamily="18" charset="0"/>
                        </a:rPr>
                        <m:t>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𝐿</m:t>
                          </m:r>
                          <m:r>
                            <a:rPr lang="zh-CN" altLang="en-US" i="1">
                              <a:solidFill>
                                <a:srgbClr val="000000"/>
                              </a:solidFill>
                              <a:latin typeface="Cambria Math" panose="02040503050406030204" pitchFamily="18" charset="0"/>
                            </a:rPr>
                            <m:t>合</m:t>
                          </m:r>
                          <m:r>
                            <a:rPr lang="zh-CN" altLang="en-US" i="1">
                              <a:solidFill>
                                <a:srgbClr val="000000"/>
                              </a:solidFill>
                              <a:latin typeface="Cambria Math" panose="02040503050406030204" pitchFamily="18" charset="0"/>
                            </a:rPr>
                            <m:t>/10</m:t>
                          </m:r>
                        </m:sup>
                      </m:sSup>
                      <m:r>
                        <a:rPr lang="zh-CN" altLang="en-US" i="1">
                          <a:solidFill>
                            <a:srgbClr val="000000"/>
                          </a:solidFill>
                          <a:latin typeface="Cambria Math" panose="02040503050406030204" pitchFamily="18" charset="0"/>
                        </a:rPr>
                        <m:t>−1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𝐿</m:t>
                          </m:r>
                          <m:r>
                            <a:rPr lang="zh-CN" altLang="en-US" i="1">
                              <a:solidFill>
                                <a:srgbClr val="000000"/>
                              </a:solidFill>
                              <a:latin typeface="Cambria Math" panose="02040503050406030204" pitchFamily="18" charset="0"/>
                            </a:rPr>
                            <m:t>2/10</m:t>
                          </m:r>
                        </m:sup>
                      </m:sSup>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13359" name="Object 47">
                <a:extLst>
                  <a:ext uri="{FF2B5EF4-FFF2-40B4-BE49-F238E27FC236}">
                    <a16:creationId xmlns:a16="http://schemas.microsoft.com/office/drawing/2014/main" id="{347DA8C7-F4FE-4E2B-97BB-6F235E523017}"/>
                  </a:ext>
                </a:extLst>
              </p:cNvPr>
              <p:cNvSpPr txBox="1">
                <a:spLocks noRot="1" noChangeAspect="1" noMove="1" noResize="1" noEditPoints="1" noAdjustHandles="1" noChangeArrowheads="1" noChangeShapeType="1" noTextEdit="1"/>
              </p:cNvSpPr>
              <p:nvPr/>
            </p:nvSpPr>
            <p:spPr bwMode="auto">
              <a:xfrm>
                <a:off x="2711450" y="3287713"/>
                <a:ext cx="4062413" cy="429319"/>
              </a:xfrm>
              <a:prstGeom prst="rect">
                <a:avLst/>
              </a:prstGeom>
              <a:blipFill>
                <a:blip r:embed="rId3"/>
                <a:stretch>
                  <a:fillRect b="-11268"/>
                </a:stretch>
              </a:blipFill>
              <a:ln>
                <a:noFill/>
              </a:ln>
            </p:spPr>
            <p:txBody>
              <a:bodyPr/>
              <a:lstStyle/>
              <a:p>
                <a:r>
                  <a:rPr lang="zh-CN" alt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485C4BB-FEDB-4A65-BF23-E235499B12EC}"/>
              </a:ext>
            </a:extLst>
          </p:cNvPr>
          <p:cNvSpPr>
            <a:spLocks noGrp="1" noChangeArrowheads="1"/>
          </p:cNvSpPr>
          <p:nvPr>
            <p:ph type="title"/>
          </p:nvPr>
        </p:nvSpPr>
        <p:spPr>
          <a:xfrm>
            <a:off x="493713" y="225425"/>
            <a:ext cx="7772400" cy="720725"/>
          </a:xfrm>
        </p:spPr>
        <p:txBody>
          <a:bodyPr/>
          <a:lstStyle/>
          <a:p>
            <a:pPr algn="ctr" eaLnBrk="1" hangingPunct="1"/>
            <a:r>
              <a:rPr lang="zh-CN" altLang="en-US" sz="4000" b="1" dirty="0">
                <a:latin typeface="黑体" panose="02010609060101010101" pitchFamily="49" charset="-122"/>
                <a:ea typeface="黑体" panose="02010609060101010101" pitchFamily="49" charset="-122"/>
              </a:rPr>
              <a:t>二、噪声污染与防治</a:t>
            </a:r>
          </a:p>
        </p:txBody>
      </p:sp>
      <p:sp>
        <p:nvSpPr>
          <p:cNvPr id="14339" name="Rectangle 3">
            <a:extLst>
              <a:ext uri="{FF2B5EF4-FFF2-40B4-BE49-F238E27FC236}">
                <a16:creationId xmlns:a16="http://schemas.microsoft.com/office/drawing/2014/main" id="{52DCBF67-0EDF-4B78-90D7-DA0DA346A786}"/>
              </a:ext>
            </a:extLst>
          </p:cNvPr>
          <p:cNvSpPr>
            <a:spLocks noGrp="1" noChangeArrowheads="1"/>
          </p:cNvSpPr>
          <p:nvPr>
            <p:ph type="body" idx="1"/>
          </p:nvPr>
        </p:nvSpPr>
        <p:spPr>
          <a:xfrm>
            <a:off x="468313" y="1484313"/>
            <a:ext cx="8280400" cy="5184775"/>
          </a:xfrm>
        </p:spPr>
        <p:txBody>
          <a:bodyPr/>
          <a:lstStyle/>
          <a:p>
            <a:pPr eaLnBrk="1" hangingPunct="1">
              <a:lnSpc>
                <a:spcPct val="105000"/>
              </a:lnSpc>
              <a:spcBef>
                <a:spcPct val="25000"/>
              </a:spcBef>
              <a:spcAft>
                <a:spcPct val="20000"/>
              </a:spcAft>
            </a:pPr>
            <a:r>
              <a:rPr lang="zh-CN" altLang="en-US" b="1" dirty="0">
                <a:latin typeface="Times New Roman" panose="02020603050405020304" pitchFamily="18" charset="0"/>
                <a:ea typeface="黑体" panose="02010609060101010101" pitchFamily="49" charset="-122"/>
              </a:rPr>
              <a:t>第二节  噪声级的衰减计算</a:t>
            </a:r>
          </a:p>
          <a:p>
            <a:pPr eaLnBrk="1" hangingPunct="1">
              <a:lnSpc>
                <a:spcPct val="105000"/>
              </a:lnSpc>
              <a:spcBef>
                <a:spcPct val="25000"/>
              </a:spcBef>
              <a:spcAft>
                <a:spcPct val="20000"/>
              </a:spcAft>
            </a:pPr>
            <a:r>
              <a:rPr lang="zh-CN" altLang="en-US" b="1" dirty="0">
                <a:latin typeface="Times New Roman" panose="02020603050405020304" pitchFamily="18" charset="0"/>
              </a:rPr>
              <a:t>二</a:t>
            </a:r>
            <a:r>
              <a:rPr lang="en-US" altLang="zh-CN" b="1" dirty="0">
                <a:latin typeface="Times New Roman" panose="02020603050405020304" pitchFamily="18" charset="0"/>
              </a:rPr>
              <a:t>.</a:t>
            </a:r>
            <a:r>
              <a:rPr lang="zh-CN" altLang="en-US" b="1" dirty="0">
                <a:latin typeface="Times New Roman" panose="02020603050405020304" pitchFamily="18" charset="0"/>
              </a:rPr>
              <a:t>点声源随传播距离增加而衰减</a:t>
            </a:r>
          </a:p>
          <a:p>
            <a:pPr eaLnBrk="1" hangingPunct="1">
              <a:lnSpc>
                <a:spcPct val="105000"/>
              </a:lnSpc>
              <a:spcBef>
                <a:spcPct val="25000"/>
              </a:spcBef>
              <a:spcAft>
                <a:spcPct val="20000"/>
              </a:spcAft>
              <a:buFont typeface="Wingdings" panose="05000000000000000000" pitchFamily="2" charset="2"/>
              <a:buNone/>
            </a:pPr>
            <a:r>
              <a:rPr lang="en-US" altLang="zh-CN" sz="2400" b="1" dirty="0">
                <a:solidFill>
                  <a:srgbClr val="0000FF"/>
                </a:solidFill>
                <a:latin typeface="Times New Roman" panose="02020603050405020304" pitchFamily="18" charset="0"/>
                <a:ea typeface="华文楷体" panose="02010600040101010101" pitchFamily="2" charset="-122"/>
              </a:rPr>
              <a:t>1.</a:t>
            </a:r>
            <a:r>
              <a:rPr lang="zh-CN" altLang="en-US" sz="2400" b="1" dirty="0">
                <a:solidFill>
                  <a:srgbClr val="0000FF"/>
                </a:solidFill>
                <a:latin typeface="Times New Roman" panose="02020603050405020304" pitchFamily="18" charset="0"/>
                <a:ea typeface="华文楷体" panose="02010600040101010101" pitchFamily="2" charset="-122"/>
              </a:rPr>
              <a:t>点噪声源随传播距离增加引起的衰减值</a:t>
            </a:r>
          </a:p>
          <a:p>
            <a:pPr eaLnBrk="1" hangingPunct="1">
              <a:lnSpc>
                <a:spcPct val="105000"/>
              </a:lnSpc>
              <a:spcBef>
                <a:spcPct val="25000"/>
              </a:spcBef>
              <a:spcAft>
                <a:spcPct val="20000"/>
              </a:spcAft>
              <a:buFont typeface="Wingdings" panose="05000000000000000000" pitchFamily="2" charset="2"/>
              <a:buNone/>
            </a:pPr>
            <a:endParaRPr kumimoji="1"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lnSpc>
                <a:spcPct val="105000"/>
              </a:lnSpc>
              <a:spcBef>
                <a:spcPct val="25000"/>
              </a:spcBef>
              <a:spcAft>
                <a:spcPct val="20000"/>
              </a:spcAft>
              <a:buFont typeface="Wingdings" panose="05000000000000000000" pitchFamily="2" charset="2"/>
              <a:buNone/>
            </a:pPr>
            <a:r>
              <a:rPr kumimoji="1"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距点声源</a:t>
            </a:r>
            <a:r>
              <a:rPr kumimoji="1"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400" b="1" baseline="-25000" dirty="0">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处传播到</a:t>
            </a:r>
            <a:r>
              <a:rPr kumimoji="1"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400" b="1" baseline="-25000" dirty="0">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处的衰减值：</a:t>
            </a:r>
          </a:p>
          <a:p>
            <a:pPr eaLnBrk="1" hangingPunct="1">
              <a:lnSpc>
                <a:spcPct val="105000"/>
              </a:lnSpc>
              <a:spcBef>
                <a:spcPct val="25000"/>
              </a:spcBef>
              <a:spcAft>
                <a:spcPct val="20000"/>
              </a:spcAft>
              <a:buFont typeface="Wingdings" panose="05000000000000000000" pitchFamily="2" charset="2"/>
              <a:buNone/>
            </a:pPr>
            <a:endParaRPr kumimoji="1" lang="zh-CN" altLang="en-US" sz="2400" b="1" dirty="0">
              <a:solidFill>
                <a:srgbClr val="0000FF"/>
              </a:solidFill>
              <a:latin typeface="Times New Roman" panose="02020603050405020304" pitchFamily="18" charset="0"/>
              <a:ea typeface="黑体" panose="02010609060101010101" pitchFamily="49" charset="-122"/>
            </a:endParaRPr>
          </a:p>
          <a:p>
            <a:pPr eaLnBrk="1" hangingPunct="1">
              <a:lnSpc>
                <a:spcPct val="105000"/>
              </a:lnSpc>
              <a:spcBef>
                <a:spcPct val="25000"/>
              </a:spcBef>
              <a:spcAft>
                <a:spcPct val="20000"/>
              </a:spcAft>
              <a:buNone/>
            </a:pPr>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kumimoji="1" lang="zh-CN" altLang="en-US" sz="2400" b="1" dirty="0">
                <a:solidFill>
                  <a:srgbClr val="0000FF"/>
                </a:solidFill>
                <a:latin typeface="Times New Roman" panose="02020603050405020304" pitchFamily="18" charset="0"/>
                <a:ea typeface="黑体" panose="02010609060101010101" pitchFamily="49" charset="-122"/>
              </a:rPr>
              <a:t>例题</a:t>
            </a:r>
            <a:r>
              <a:rPr kumimoji="1" lang="zh-CN" altLang="en-US" sz="2400" b="1" dirty="0">
                <a:latin typeface="Times New Roman" panose="02020603050405020304" pitchFamily="18" charset="0"/>
                <a:ea typeface="华文楷体" panose="02010600040101010101" pitchFamily="2" charset="-122"/>
              </a:rPr>
              <a:t>：某厂鼓风机产生噪声，距鼓风机</a:t>
            </a:r>
            <a:r>
              <a:rPr kumimoji="1" lang="en-US" altLang="zh-CN" sz="2400" b="1" dirty="0">
                <a:latin typeface="Times New Roman" panose="02020603050405020304" pitchFamily="18" charset="0"/>
                <a:ea typeface="华文楷体" panose="02010600040101010101" pitchFamily="2" charset="-122"/>
              </a:rPr>
              <a:t>3m</a:t>
            </a:r>
            <a:r>
              <a:rPr kumimoji="1" lang="zh-CN" altLang="en-US" sz="2400" b="1" dirty="0">
                <a:latin typeface="Times New Roman" panose="02020603050405020304" pitchFamily="18" charset="0"/>
                <a:ea typeface="华文楷体" panose="02010600040101010101" pitchFamily="2" charset="-122"/>
              </a:rPr>
              <a:t>处测得的噪声为</a:t>
            </a:r>
            <a:r>
              <a:rPr kumimoji="1" lang="en-US" altLang="zh-CN" sz="2400" b="1" dirty="0">
                <a:latin typeface="Times New Roman" panose="02020603050405020304" pitchFamily="18" charset="0"/>
                <a:ea typeface="华文楷体" panose="02010600040101010101" pitchFamily="2" charset="-122"/>
              </a:rPr>
              <a:t>85 dB</a:t>
            </a:r>
            <a:r>
              <a:rPr kumimoji="1" lang="zh-CN" altLang="en-US" sz="2400" b="1" dirty="0">
                <a:latin typeface="Times New Roman" panose="02020603050405020304" pitchFamily="18" charset="0"/>
                <a:ea typeface="华文楷体" panose="02010600040101010101" pitchFamily="2" charset="-122"/>
              </a:rPr>
              <a:t>，鼓风机距居民楼</a:t>
            </a:r>
            <a:r>
              <a:rPr kumimoji="1" lang="en-US" altLang="zh-CN" sz="2400" b="1" dirty="0">
                <a:latin typeface="Times New Roman" panose="02020603050405020304" pitchFamily="18" charset="0"/>
                <a:ea typeface="华文楷体" panose="02010600040101010101" pitchFamily="2" charset="-122"/>
              </a:rPr>
              <a:t>30m</a:t>
            </a:r>
            <a:r>
              <a:rPr kumimoji="1" lang="zh-CN" altLang="en-US" sz="2400" b="1" dirty="0">
                <a:latin typeface="Times New Roman" panose="02020603050405020304" pitchFamily="18" charset="0"/>
                <a:ea typeface="华文楷体" panose="02010600040101010101" pitchFamily="2" charset="-122"/>
              </a:rPr>
              <a:t>，该鼓风机在居民楼处产生的声压级为多少？若居民楼执行</a:t>
            </a:r>
            <a:r>
              <a:rPr kumimoji="1" lang="en-US" altLang="zh-CN" sz="2400" b="1" dirty="0">
                <a:latin typeface="Times New Roman" panose="02020603050405020304" pitchFamily="18" charset="0"/>
                <a:ea typeface="华文楷体" panose="02010600040101010101" pitchFamily="2" charset="-122"/>
              </a:rPr>
              <a:t>55 dB</a:t>
            </a:r>
            <a:r>
              <a:rPr kumimoji="1" lang="zh-CN" altLang="en-US" sz="2400" b="1" dirty="0">
                <a:latin typeface="Times New Roman" panose="02020603050405020304" pitchFamily="18" charset="0"/>
                <a:ea typeface="华文楷体" panose="02010600040101010101" pitchFamily="2" charset="-122"/>
              </a:rPr>
              <a:t>噪声标准，要使居民楼噪声达标，则居民楼应离鼓风机的距离是多少？</a:t>
            </a:r>
            <a:r>
              <a:rPr kumimoji="1" lang="zh-CN" altLang="en-US" sz="2400" dirty="0">
                <a:latin typeface="Times New Roman" panose="02020603050405020304" pitchFamily="18" charset="0"/>
                <a:ea typeface="华文楷体" panose="02010600040101010101" pitchFamily="2" charset="-122"/>
              </a:rPr>
              <a:t> </a:t>
            </a:r>
          </a:p>
        </p:txBody>
      </p:sp>
      <p:sp>
        <p:nvSpPr>
          <p:cNvPr id="14340" name="Rectangle 4">
            <a:extLst>
              <a:ext uri="{FF2B5EF4-FFF2-40B4-BE49-F238E27FC236}">
                <a16:creationId xmlns:a16="http://schemas.microsoft.com/office/drawing/2014/main" id="{47C2E98E-3706-4315-BFFF-BEDFE74DA849}"/>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a typeface="华文楷体" panose="02010600040101010101" pitchFamily="2" charset="-122"/>
            </a:endParaRPr>
          </a:p>
        </p:txBody>
      </p:sp>
      <p:graphicFrame>
        <p:nvGraphicFramePr>
          <p:cNvPr id="14341" name="Object 5">
            <a:extLst>
              <a:ext uri="{FF2B5EF4-FFF2-40B4-BE49-F238E27FC236}">
                <a16:creationId xmlns:a16="http://schemas.microsoft.com/office/drawing/2014/main" id="{6DB745B4-1D41-4D9B-A4C9-2446E26C0537}"/>
              </a:ext>
            </a:extLst>
          </p:cNvPr>
          <p:cNvGraphicFramePr>
            <a:graphicFrameLocks noChangeAspect="1"/>
          </p:cNvGraphicFramePr>
          <p:nvPr/>
        </p:nvGraphicFramePr>
        <p:xfrm>
          <a:off x="2124075" y="3357563"/>
          <a:ext cx="3408363" cy="468312"/>
        </p:xfrm>
        <a:graphic>
          <a:graphicData uri="http://schemas.openxmlformats.org/presentationml/2006/ole">
            <mc:AlternateContent xmlns:mc="http://schemas.openxmlformats.org/markup-compatibility/2006">
              <mc:Choice xmlns:v="urn:schemas-microsoft-com:vml" Requires="v">
                <p:oleObj spid="_x0000_s14370" name="公式" r:id="rId3" imgW="1219200" imgH="228600" progId="Equation.3">
                  <p:embed/>
                </p:oleObj>
              </mc:Choice>
              <mc:Fallback>
                <p:oleObj name="公式" r:id="rId3" imgW="12192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3357563"/>
                        <a:ext cx="3408363" cy="46831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2" name="Object 6">
            <a:extLst>
              <a:ext uri="{FF2B5EF4-FFF2-40B4-BE49-F238E27FC236}">
                <a16:creationId xmlns:a16="http://schemas.microsoft.com/office/drawing/2014/main" id="{B1347432-07BF-40C8-AF2E-D70B7CC9E8DF}"/>
              </a:ext>
            </a:extLst>
          </p:cNvPr>
          <p:cNvGraphicFramePr>
            <a:graphicFrameLocks noChangeAspect="1"/>
          </p:cNvGraphicFramePr>
          <p:nvPr/>
        </p:nvGraphicFramePr>
        <p:xfrm>
          <a:off x="2339975" y="4437063"/>
          <a:ext cx="3125788" cy="415925"/>
        </p:xfrm>
        <a:graphic>
          <a:graphicData uri="http://schemas.openxmlformats.org/presentationml/2006/ole">
            <mc:AlternateContent xmlns:mc="http://schemas.openxmlformats.org/markup-compatibility/2006">
              <mc:Choice xmlns:v="urn:schemas-microsoft-com:vml" Requires="v">
                <p:oleObj spid="_x0000_s14371" name="公式" r:id="rId5" imgW="1117115" imgH="203112" progId="Equation.3">
                  <p:embed/>
                </p:oleObj>
              </mc:Choice>
              <mc:Fallback>
                <p:oleObj name="公式" r:id="rId5" imgW="1117115" imgH="203112"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4437063"/>
                        <a:ext cx="3125788" cy="41592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4823" name="Text Box 7">
            <a:extLst>
              <a:ext uri="{FF2B5EF4-FFF2-40B4-BE49-F238E27FC236}">
                <a16:creationId xmlns:a16="http://schemas.microsoft.com/office/drawing/2014/main" id="{EEF5F174-5AD8-4093-A891-96E7DFCD197A}"/>
              </a:ext>
            </a:extLst>
          </p:cNvPr>
          <p:cNvSpPr txBox="1">
            <a:spLocks noChangeArrowheads="1"/>
          </p:cNvSpPr>
          <p:nvPr/>
        </p:nvSpPr>
        <p:spPr bwMode="auto">
          <a:xfrm>
            <a:off x="323850" y="1125538"/>
            <a:ext cx="8353425" cy="156966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2400" dirty="0">
                <a:solidFill>
                  <a:srgbClr val="FF3300"/>
                </a:solidFill>
                <a:latin typeface="Times New Roman" panose="02020603050405020304" pitchFamily="18" charset="0"/>
                <a:ea typeface="华文楷体" panose="02010600040101010101" pitchFamily="2" charset="-122"/>
              </a:rPr>
              <a:t>思考</a:t>
            </a:r>
            <a:r>
              <a:rPr lang="en-US" altLang="zh-CN" sz="2400" dirty="0">
                <a:latin typeface="Times New Roman" panose="02020603050405020304" pitchFamily="18" charset="0"/>
                <a:ea typeface="华文楷体" panose="02010600040101010101" pitchFamily="2" charset="-122"/>
              </a:rPr>
              <a:t>:</a:t>
            </a:r>
            <a:r>
              <a:rPr lang="zh-CN" altLang="en-US" sz="2400" dirty="0">
                <a:latin typeface="Times New Roman" panose="02020603050405020304" pitchFamily="18" charset="0"/>
                <a:ea typeface="华文楷体" panose="02010600040101010101" pitchFamily="2" charset="-122"/>
              </a:rPr>
              <a:t>某厂锅炉产生的噪声源</a:t>
            </a:r>
            <a:r>
              <a:rPr lang="en-US" altLang="zh-CN" sz="2400" dirty="0">
                <a:latin typeface="Times New Roman" panose="02020603050405020304" pitchFamily="18" charset="0"/>
                <a:ea typeface="华文楷体" panose="02010600040101010101" pitchFamily="2" charset="-122"/>
              </a:rPr>
              <a:t>2m</a:t>
            </a:r>
            <a:r>
              <a:rPr lang="zh-CN" altLang="en-US" sz="2400" dirty="0">
                <a:latin typeface="Times New Roman" panose="02020603050405020304" pitchFamily="18" charset="0"/>
                <a:ea typeface="华文楷体" panose="02010600040101010101" pitchFamily="2" charset="-122"/>
              </a:rPr>
              <a:t>处测量为</a:t>
            </a:r>
            <a:r>
              <a:rPr lang="en-US" altLang="zh-CN" sz="2400" dirty="0">
                <a:latin typeface="Times New Roman" panose="02020603050405020304" pitchFamily="18" charset="0"/>
                <a:ea typeface="华文楷体" panose="02010600040101010101" pitchFamily="2" charset="-122"/>
              </a:rPr>
              <a:t>80dB(A)</a:t>
            </a:r>
            <a:r>
              <a:rPr lang="zh-CN" altLang="en-US" sz="2400" dirty="0">
                <a:latin typeface="Times New Roman" panose="02020603050405020304" pitchFamily="18" charset="0"/>
                <a:ea typeface="华文楷体" panose="02010600040101010101" pitchFamily="2" charset="-122"/>
              </a:rPr>
              <a:t>，试判断距离噪声源</a:t>
            </a:r>
            <a:r>
              <a:rPr lang="en-US" altLang="zh-CN" sz="2400" dirty="0">
                <a:latin typeface="Times New Roman" panose="02020603050405020304" pitchFamily="18" charset="0"/>
                <a:ea typeface="华文楷体" panose="02010600040101010101" pitchFamily="2" charset="-122"/>
              </a:rPr>
              <a:t>20m</a:t>
            </a:r>
            <a:r>
              <a:rPr lang="zh-CN" altLang="en-US" sz="2400" dirty="0">
                <a:latin typeface="Times New Roman" panose="02020603050405020304" pitchFamily="18" charset="0"/>
                <a:ea typeface="华文楷体" panose="02010600040101010101" pitchFamily="2" charset="-122"/>
              </a:rPr>
              <a:t>处的居民楼处昼夜是否达标？若超标，请分析噪声源必须设置在多远处才会使得噪声值达标？</a:t>
            </a:r>
            <a:r>
              <a:rPr lang="en-US" altLang="zh-CN" sz="2400" dirty="0">
                <a:latin typeface="Times New Roman" panose="02020603050405020304" pitchFamily="18" charset="0"/>
                <a:ea typeface="华文楷体" panose="02010600040101010101" pitchFamily="2" charset="-122"/>
              </a:rPr>
              <a:t>(</a:t>
            </a:r>
            <a:r>
              <a:rPr lang="zh-CN" altLang="en-US" sz="2400" dirty="0">
                <a:latin typeface="Times New Roman" panose="02020603050405020304" pitchFamily="18" charset="0"/>
                <a:ea typeface="华文楷体" panose="02010600040101010101" pitchFamily="2" charset="-122"/>
              </a:rPr>
              <a:t>标准值：白 天</a:t>
            </a:r>
            <a:r>
              <a:rPr lang="en-US" altLang="zh-CN" sz="2400" dirty="0">
                <a:latin typeface="Times New Roman" panose="02020603050405020304" pitchFamily="18" charset="0"/>
                <a:ea typeface="华文楷体" panose="02010600040101010101" pitchFamily="2" charset="-122"/>
              </a:rPr>
              <a:t>65 dB(A) </a:t>
            </a:r>
            <a:r>
              <a:rPr lang="zh-CN" altLang="en-US" sz="2400" dirty="0">
                <a:latin typeface="Times New Roman" panose="02020603050405020304" pitchFamily="18" charset="0"/>
                <a:ea typeface="华文楷体" panose="02010600040101010101" pitchFamily="2" charset="-122"/>
              </a:rPr>
              <a:t>，夜间</a:t>
            </a:r>
            <a:r>
              <a:rPr lang="en-US" altLang="zh-CN" sz="2400" dirty="0">
                <a:latin typeface="Times New Roman" panose="02020603050405020304" pitchFamily="18" charset="0"/>
                <a:ea typeface="华文楷体" panose="02010600040101010101" pitchFamily="2" charset="-122"/>
              </a:rPr>
              <a:t>55 dB(A) )</a:t>
            </a:r>
            <a:endParaRPr lang="en-US" altLang="zh-CN" sz="2400" b="0" dirty="0">
              <a:latin typeface="Times New Roman" panose="02020603050405020304" pitchFamily="18" charset="0"/>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74823"/>
                                        </p:tgtEl>
                                        <p:attrNameLst>
                                          <p:attrName>style.visibility</p:attrName>
                                        </p:attrNameLst>
                                      </p:cBhvr>
                                      <p:to>
                                        <p:strVal val="visible"/>
                                      </p:to>
                                    </p:set>
                                    <p:animEffect transition="in" filter="diamond(in)">
                                      <p:cBhvr>
                                        <p:cTn id="7" dur="1000"/>
                                        <p:tgtEl>
                                          <p:spTgt spid="674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24F75C1-1103-43D6-89B7-EB4A3D0739A7}"/>
              </a:ext>
            </a:extLst>
          </p:cNvPr>
          <p:cNvSpPr>
            <a:spLocks noGrp="1" noChangeArrowheads="1"/>
          </p:cNvSpPr>
          <p:nvPr>
            <p:ph type="title"/>
          </p:nvPr>
        </p:nvSpPr>
        <p:spPr>
          <a:xfrm>
            <a:off x="457200" y="-227012"/>
            <a:ext cx="8229600" cy="1063625"/>
          </a:xfrm>
        </p:spPr>
        <p:txBody>
          <a:bodyPr/>
          <a:lstStyle/>
          <a:p>
            <a:pPr algn="ctr" eaLnBrk="1" hangingPunct="1"/>
            <a:r>
              <a:rPr lang="zh-CN" altLang="en-US" b="1" dirty="0">
                <a:latin typeface="黑体" panose="02010609060101010101" pitchFamily="49" charset="-122"/>
                <a:ea typeface="黑体" panose="02010609060101010101" pitchFamily="49" charset="-122"/>
              </a:rPr>
              <a:t>二、噪声污染与防治</a:t>
            </a:r>
          </a:p>
        </p:txBody>
      </p:sp>
      <p:sp>
        <p:nvSpPr>
          <p:cNvPr id="15363" name="Rectangle 3">
            <a:extLst>
              <a:ext uri="{FF2B5EF4-FFF2-40B4-BE49-F238E27FC236}">
                <a16:creationId xmlns:a16="http://schemas.microsoft.com/office/drawing/2014/main" id="{17B1B3B0-A5E5-4F06-89A8-34083436FB20}"/>
              </a:ext>
            </a:extLst>
          </p:cNvPr>
          <p:cNvSpPr>
            <a:spLocks noGrp="1" noChangeArrowheads="1"/>
          </p:cNvSpPr>
          <p:nvPr>
            <p:ph type="body" idx="1"/>
          </p:nvPr>
        </p:nvSpPr>
        <p:spPr>
          <a:xfrm>
            <a:off x="457200" y="1412875"/>
            <a:ext cx="8229600" cy="5040313"/>
          </a:xfrm>
        </p:spPr>
        <p:txBody>
          <a:bodyPr/>
          <a:lstStyle/>
          <a:p>
            <a:pPr eaLnBrk="1" hangingPunct="1">
              <a:lnSpc>
                <a:spcPct val="95000"/>
              </a:lnSpc>
              <a:spcAft>
                <a:spcPct val="15000"/>
              </a:spcAft>
            </a:pPr>
            <a:r>
              <a:rPr lang="zh-CN" altLang="en-US" sz="3200" b="1" dirty="0">
                <a:latin typeface="微软雅黑" panose="020B0503020204020204" pitchFamily="34" charset="-122"/>
                <a:ea typeface="微软雅黑" panose="020B0503020204020204" pitchFamily="34" charset="-122"/>
              </a:rPr>
              <a:t>六</a:t>
            </a:r>
            <a:r>
              <a:rPr lang="en-US" altLang="zh-CN" sz="3200" b="1" dirty="0">
                <a:latin typeface="微软雅黑" panose="020B0503020204020204" pitchFamily="34" charset="-122"/>
                <a:ea typeface="微软雅黑" panose="020B0503020204020204" pitchFamily="34" charset="-122"/>
              </a:rPr>
              <a:t>.</a:t>
            </a:r>
            <a:r>
              <a:rPr lang="zh-CN" altLang="en-US" sz="32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 </a:t>
            </a:r>
            <a:r>
              <a:rPr lang="zh-CN" altLang="en-US" sz="3200" b="1" dirty="0">
                <a:latin typeface="微软雅黑" panose="020B0503020204020204" pitchFamily="34" charset="-122"/>
                <a:ea typeface="微软雅黑" panose="020B0503020204020204" pitchFamily="34" charset="-122"/>
              </a:rPr>
              <a:t>噪声污染防治技术措施</a:t>
            </a:r>
          </a:p>
          <a:p>
            <a:pPr eaLnBrk="1" hangingPunct="1">
              <a:spcAft>
                <a:spcPct val="15000"/>
              </a:spcAft>
              <a:buNone/>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r>
              <a:rPr lang="zh-CN" altLang="en-US" b="1" dirty="0">
                <a:solidFill>
                  <a:srgbClr val="FF3300"/>
                </a:solidFill>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从声源上控制噪声</a:t>
            </a:r>
            <a:endParaRPr lang="zh-CN" altLang="en-US" dirty="0">
              <a:latin typeface="微软雅黑" panose="020B0503020204020204" pitchFamily="34" charset="-122"/>
              <a:ea typeface="微软雅黑" panose="020B0503020204020204" pitchFamily="34" charset="-122"/>
            </a:endParaRPr>
          </a:p>
          <a:p>
            <a:pPr eaLnBrk="1" hangingPunct="1">
              <a:lnSpc>
                <a:spcPct val="95000"/>
              </a:lnSpc>
              <a:spcAft>
                <a:spcPct val="15000"/>
              </a:spcAft>
              <a:buNone/>
            </a:pP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a:t>
            </a:r>
            <a:r>
              <a:rPr lang="zh-CN" altLang="en-US" b="1" dirty="0">
                <a:solidFill>
                  <a:srgbClr val="FF3300"/>
                </a:solidFill>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从传播途径上控制噪声</a:t>
            </a:r>
          </a:p>
          <a:p>
            <a:pPr eaLnBrk="1" hangingPunct="1">
              <a:lnSpc>
                <a:spcPct val="95000"/>
              </a:lnSpc>
              <a:spcAft>
                <a:spcPct val="15000"/>
              </a:spcAft>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总体设计上合理布局</a:t>
            </a:r>
            <a:r>
              <a:rPr lang="zh-CN" altLang="en-US" sz="2400" dirty="0">
                <a:latin typeface="微软雅黑" panose="020B0503020204020204" pitchFamily="34" charset="-122"/>
                <a:ea typeface="微软雅黑" panose="020B0503020204020204" pitchFamily="34" charset="-122"/>
              </a:rPr>
              <a:t> ；</a:t>
            </a:r>
          </a:p>
          <a:p>
            <a:pPr eaLnBrk="1" hangingPunct="1">
              <a:lnSpc>
                <a:spcPct val="95000"/>
              </a:lnSpc>
              <a:spcAft>
                <a:spcPct val="15000"/>
              </a:spcAft>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充分利用噪声随距离的衰减规律；</a:t>
            </a:r>
            <a:r>
              <a:rPr lang="zh-CN" altLang="en-US" sz="2400" dirty="0">
                <a:latin typeface="微软雅黑" panose="020B0503020204020204" pitchFamily="34" charset="-122"/>
                <a:ea typeface="微软雅黑" panose="020B0503020204020204" pitchFamily="34" charset="-122"/>
              </a:rPr>
              <a:t> </a:t>
            </a:r>
          </a:p>
          <a:p>
            <a:pPr eaLnBrk="1" hangingPunct="1">
              <a:lnSpc>
                <a:spcPct val="95000"/>
              </a:lnSpc>
              <a:spcAft>
                <a:spcPct val="15000"/>
              </a:spcAft>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利用屏障阻止噪声传播</a:t>
            </a:r>
            <a:r>
              <a:rPr lang="zh-CN" altLang="en-US" sz="2400" dirty="0">
                <a:latin typeface="微软雅黑" panose="020B0503020204020204" pitchFamily="34" charset="-122"/>
                <a:ea typeface="微软雅黑" panose="020B0503020204020204" pitchFamily="34" charset="-122"/>
              </a:rPr>
              <a:t>；</a:t>
            </a:r>
          </a:p>
          <a:p>
            <a:pPr eaLnBrk="1" hangingPunct="1">
              <a:lnSpc>
                <a:spcPct val="95000"/>
              </a:lnSpc>
              <a:spcAft>
                <a:spcPct val="15000"/>
              </a:spcAft>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利用声音辐射的指向性控制噪声传播；</a:t>
            </a:r>
          </a:p>
          <a:p>
            <a:pPr eaLnBrk="1" hangingPunct="1">
              <a:lnSpc>
                <a:spcPct val="95000"/>
              </a:lnSpc>
              <a:spcAft>
                <a:spcPct val="15000"/>
              </a:spcAft>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应用吸声材料和吸声结构</a:t>
            </a:r>
            <a:r>
              <a:rPr lang="zh-CN" altLang="en-US" sz="2400" dirty="0">
                <a:latin typeface="微软雅黑" panose="020B0503020204020204" pitchFamily="34" charset="-122"/>
                <a:ea typeface="微软雅黑" panose="020B0503020204020204" pitchFamily="34" charset="-122"/>
              </a:rPr>
              <a:t>。</a:t>
            </a:r>
          </a:p>
          <a:p>
            <a:pPr eaLnBrk="1" hangingPunct="1">
              <a:lnSpc>
                <a:spcPct val="95000"/>
              </a:lnSpc>
              <a:spcAft>
                <a:spcPct val="15000"/>
              </a:spcAft>
              <a:buNone/>
            </a:pP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a:t>
            </a:r>
            <a:r>
              <a:rPr lang="zh-CN" altLang="en-US" b="1" dirty="0">
                <a:solidFill>
                  <a:srgbClr val="FF3300"/>
                </a:solidFill>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对接收者的防护</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C5E957A-6ADD-43F5-8E32-75D3652F11C2}"/>
              </a:ext>
            </a:extLst>
          </p:cNvPr>
          <p:cNvSpPr>
            <a:spLocks noGrp="1" noChangeArrowheads="1"/>
          </p:cNvSpPr>
          <p:nvPr>
            <p:ph type="title"/>
          </p:nvPr>
        </p:nvSpPr>
        <p:spPr>
          <a:xfrm>
            <a:off x="457200" y="188641"/>
            <a:ext cx="8229600" cy="720080"/>
          </a:xfrm>
        </p:spPr>
        <p:txBody>
          <a:bodyPr/>
          <a:lstStyle/>
          <a:p>
            <a:pPr algn="ctr" eaLnBrk="1" hangingPunct="1"/>
            <a:r>
              <a:rPr lang="zh-CN" altLang="en-US" b="1" dirty="0">
                <a:latin typeface="黑体" panose="02010609060101010101" pitchFamily="49" charset="-122"/>
                <a:ea typeface="黑体" panose="02010609060101010101" pitchFamily="49" charset="-122"/>
              </a:rPr>
              <a:t>二、噪声污染与防治</a:t>
            </a:r>
          </a:p>
        </p:txBody>
      </p:sp>
      <p:sp>
        <p:nvSpPr>
          <p:cNvPr id="16387" name="Rectangle 3">
            <a:extLst>
              <a:ext uri="{FF2B5EF4-FFF2-40B4-BE49-F238E27FC236}">
                <a16:creationId xmlns:a16="http://schemas.microsoft.com/office/drawing/2014/main" id="{82EDA890-FEB1-4024-A206-3541233F6A5E}"/>
              </a:ext>
            </a:extLst>
          </p:cNvPr>
          <p:cNvSpPr>
            <a:spLocks noGrp="1" noChangeArrowheads="1"/>
          </p:cNvSpPr>
          <p:nvPr>
            <p:ph type="body" idx="1"/>
          </p:nvPr>
        </p:nvSpPr>
        <p:spPr>
          <a:xfrm>
            <a:off x="468313" y="1196752"/>
            <a:ext cx="8229600" cy="5140548"/>
          </a:xfrm>
        </p:spPr>
        <p:txBody>
          <a:bodyPr/>
          <a:lstStyle/>
          <a:p>
            <a:pPr eaLnBrk="1" hangingPunct="1">
              <a:lnSpc>
                <a:spcPct val="95000"/>
              </a:lnSpc>
              <a:spcAft>
                <a:spcPct val="15000"/>
              </a:spcAft>
            </a:pPr>
            <a:r>
              <a:rPr lang="zh-CN" altLang="en-US" b="1">
                <a:latin typeface="微软雅黑" panose="020B0503020204020204" pitchFamily="34" charset="-122"/>
                <a:ea typeface="微软雅黑" panose="020B0503020204020204" pitchFamily="34" charset="-122"/>
              </a:rPr>
              <a:t>七</a:t>
            </a:r>
            <a:r>
              <a:rPr lang="en-US" altLang="zh-CN" b="1">
                <a:latin typeface="微软雅黑" panose="020B0503020204020204" pitchFamily="34" charset="-122"/>
                <a:ea typeface="微软雅黑" panose="020B0503020204020204" pitchFamily="34" charset="-122"/>
              </a:rPr>
              <a:t>.</a:t>
            </a:r>
            <a:r>
              <a:rPr lang="zh-CN" altLang="en-US" b="1">
                <a:latin typeface="微软雅黑" panose="020B0503020204020204" pitchFamily="34" charset="-122"/>
                <a:ea typeface="微软雅黑" panose="020B0503020204020204" pitchFamily="34" charset="-122"/>
              </a:rPr>
              <a:t>噪声污染防治管理措施</a:t>
            </a:r>
          </a:p>
          <a:p>
            <a:pPr eaLnBrk="1" hangingPunct="1">
              <a:spcAft>
                <a:spcPct val="15000"/>
              </a:spcAft>
              <a:buFont typeface="Wingdings" panose="05000000000000000000" pitchFamily="2" charset="2"/>
              <a:buNone/>
            </a:pPr>
            <a:r>
              <a:rPr lang="zh-CN" altLang="en-US" b="1">
                <a:solidFill>
                  <a:srgbClr val="0000FF"/>
                </a:solidFill>
                <a:latin typeface="微软雅黑" panose="020B0503020204020204" pitchFamily="34" charset="-122"/>
                <a:ea typeface="微软雅黑" panose="020B0503020204020204" pitchFamily="34" charset="-122"/>
              </a:rPr>
              <a:t>管理内容</a:t>
            </a:r>
            <a:endParaRPr lang="zh-CN" altLang="en-US" b="1">
              <a:latin typeface="微软雅黑" panose="020B0503020204020204" pitchFamily="34" charset="-122"/>
              <a:ea typeface="微软雅黑" panose="020B0503020204020204" pitchFamily="34" charset="-122"/>
            </a:endParaRPr>
          </a:p>
          <a:p>
            <a:pPr eaLnBrk="1" hangingPunct="1">
              <a:lnSpc>
                <a:spcPct val="95000"/>
              </a:lnSpc>
              <a:spcAft>
                <a:spcPct val="15000"/>
              </a:spcAft>
              <a:buFont typeface="Wingdings" panose="05000000000000000000" pitchFamily="2" charset="2"/>
              <a:buNone/>
            </a:pPr>
            <a:r>
              <a:rPr lang="en-US" altLang="zh-CN" sz="2400" b="1">
                <a:solidFill>
                  <a:srgbClr val="FF3300"/>
                </a:solidFill>
                <a:latin typeface="微软雅黑" panose="020B0503020204020204" pitchFamily="34" charset="-122"/>
                <a:ea typeface="微软雅黑" panose="020B0503020204020204" pitchFamily="34" charset="-122"/>
              </a:rPr>
              <a:t>1</a:t>
            </a:r>
            <a:r>
              <a:rPr lang="zh-CN" altLang="en-US" sz="2400" b="1">
                <a:solidFill>
                  <a:srgbClr val="FF3300"/>
                </a:solidFill>
                <a:latin typeface="微软雅黑" panose="020B0503020204020204" pitchFamily="34" charset="-122"/>
                <a:ea typeface="微软雅黑" panose="020B0503020204020204" pitchFamily="34" charset="-122"/>
              </a:rPr>
              <a:t>．法律、法规和行政规章</a:t>
            </a:r>
          </a:p>
          <a:p>
            <a:pPr eaLnBrk="1" hangingPunct="1">
              <a:lnSpc>
                <a:spcPct val="95000"/>
              </a:lnSpc>
              <a:spcAft>
                <a:spcPct val="15000"/>
              </a:spcAft>
              <a:buFont typeface="Wingdings" panose="05000000000000000000" pitchFamily="2" charset="2"/>
              <a:buNone/>
            </a:pPr>
            <a:r>
              <a:rPr lang="en-US" altLang="zh-CN" sz="2400" b="1">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中华人民共和国环境噪声污染防治法</a:t>
            </a:r>
            <a:r>
              <a:rPr lang="en-US" altLang="zh-CN" sz="2400" b="1">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a:t>
            </a:r>
            <a:r>
              <a:rPr lang="en-US" altLang="zh-CN" sz="2400" b="1">
                <a:latin typeface="微软雅黑" panose="020B0503020204020204" pitchFamily="34" charset="-122"/>
                <a:ea typeface="微软雅黑" panose="020B0503020204020204" pitchFamily="34" charset="-122"/>
              </a:rPr>
              <a:t>1996</a:t>
            </a:r>
            <a:r>
              <a:rPr lang="zh-CN" altLang="en-US" sz="2400" b="1">
                <a:latin typeface="微软雅黑" panose="020B0503020204020204" pitchFamily="34" charset="-122"/>
                <a:ea typeface="微软雅黑" panose="020B0503020204020204" pitchFamily="34" charset="-122"/>
              </a:rPr>
              <a:t>）</a:t>
            </a:r>
          </a:p>
          <a:p>
            <a:pPr eaLnBrk="1" hangingPunct="1">
              <a:lnSpc>
                <a:spcPct val="95000"/>
              </a:lnSpc>
              <a:spcAft>
                <a:spcPct val="15000"/>
              </a:spcAft>
              <a:buFont typeface="Wingdings" panose="05000000000000000000" pitchFamily="2" charset="2"/>
              <a:buNone/>
            </a:pPr>
            <a:r>
              <a:rPr lang="en-US" altLang="zh-CN" sz="2400" b="1">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关于进一步加强高考期间噪声管理的通知</a:t>
            </a:r>
            <a:r>
              <a:rPr lang="en-US" altLang="zh-CN" sz="2400" b="1">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 </a:t>
            </a:r>
            <a:r>
              <a:rPr lang="zh-CN" altLang="en-US" sz="2400" b="1">
                <a:latin typeface="微软雅黑" panose="020B0503020204020204" pitchFamily="34" charset="-122"/>
                <a:ea typeface="微软雅黑" panose="020B0503020204020204" pitchFamily="34" charset="-122"/>
              </a:rPr>
              <a:t>（</a:t>
            </a:r>
            <a:r>
              <a:rPr lang="en-US" altLang="zh-CN" sz="2400" b="1">
                <a:latin typeface="微软雅黑" panose="020B0503020204020204" pitchFamily="34" charset="-122"/>
                <a:ea typeface="微软雅黑" panose="020B0503020204020204" pitchFamily="34" charset="-122"/>
              </a:rPr>
              <a:t>1998</a:t>
            </a:r>
            <a:r>
              <a:rPr lang="zh-CN" altLang="en-US" sz="2400" b="1">
                <a:latin typeface="微软雅黑" panose="020B0503020204020204" pitchFamily="34" charset="-122"/>
                <a:ea typeface="微软雅黑" panose="020B0503020204020204" pitchFamily="34" charset="-122"/>
              </a:rPr>
              <a:t>）</a:t>
            </a:r>
          </a:p>
          <a:p>
            <a:pPr eaLnBrk="1" hangingPunct="1">
              <a:lnSpc>
                <a:spcPct val="95000"/>
              </a:lnSpc>
              <a:spcAft>
                <a:spcPct val="15000"/>
              </a:spcAft>
              <a:buFont typeface="Wingdings" panose="05000000000000000000" pitchFamily="2" charset="2"/>
              <a:buNone/>
            </a:pPr>
            <a:r>
              <a:rPr lang="en-US" altLang="zh-CN" sz="2400" b="1">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关于加强社会生活噪声污染管理的通知</a:t>
            </a:r>
            <a:r>
              <a:rPr lang="en-US" altLang="zh-CN" sz="2400" b="1">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 </a:t>
            </a:r>
            <a:r>
              <a:rPr lang="zh-CN" altLang="en-US" sz="2400" b="1">
                <a:latin typeface="微软雅黑" panose="020B0503020204020204" pitchFamily="34" charset="-122"/>
                <a:ea typeface="微软雅黑" panose="020B0503020204020204" pitchFamily="34" charset="-122"/>
              </a:rPr>
              <a:t>（</a:t>
            </a:r>
            <a:r>
              <a:rPr lang="en-US" altLang="zh-CN" sz="2400" b="1">
                <a:latin typeface="微软雅黑" panose="020B0503020204020204" pitchFamily="34" charset="-122"/>
                <a:ea typeface="微软雅黑" panose="020B0503020204020204" pitchFamily="34" charset="-122"/>
              </a:rPr>
              <a:t>1999</a:t>
            </a:r>
            <a:r>
              <a:rPr lang="zh-CN" altLang="en-US" sz="2400" b="1">
                <a:latin typeface="微软雅黑" panose="020B0503020204020204" pitchFamily="34" charset="-122"/>
                <a:ea typeface="微软雅黑" panose="020B0503020204020204" pitchFamily="34" charset="-122"/>
              </a:rPr>
              <a:t>）</a:t>
            </a:r>
          </a:p>
          <a:p>
            <a:pPr eaLnBrk="1" hangingPunct="1">
              <a:lnSpc>
                <a:spcPct val="95000"/>
              </a:lnSpc>
              <a:spcAft>
                <a:spcPct val="15000"/>
              </a:spcAft>
              <a:buFont typeface="Wingdings" panose="05000000000000000000" pitchFamily="2" charset="2"/>
              <a:buNone/>
            </a:pPr>
            <a:r>
              <a:rPr lang="en-US" altLang="zh-CN" sz="2400" b="1">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城市区域环境噪声标准</a:t>
            </a:r>
            <a:r>
              <a:rPr lang="en-US" altLang="zh-CN" sz="2400" b="1">
                <a:latin typeface="微软雅黑" panose="020B0503020204020204" pitchFamily="34" charset="-122"/>
                <a:ea typeface="微软雅黑" panose="020B0503020204020204" pitchFamily="34" charset="-122"/>
              </a:rPr>
              <a:t>》(GB3096-93)</a:t>
            </a:r>
          </a:p>
          <a:p>
            <a:pPr eaLnBrk="1" hangingPunct="1">
              <a:lnSpc>
                <a:spcPct val="95000"/>
              </a:lnSpc>
              <a:spcAft>
                <a:spcPct val="15000"/>
              </a:spcAft>
              <a:buFont typeface="Wingdings" panose="05000000000000000000" pitchFamily="2" charset="2"/>
              <a:buNone/>
            </a:pPr>
            <a:r>
              <a:rPr lang="en-US" altLang="zh-CN" sz="2400" b="1">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工厂企业厂界噪声标准</a:t>
            </a:r>
            <a:r>
              <a:rPr lang="en-US" altLang="zh-CN" sz="2400" b="1">
                <a:latin typeface="微软雅黑" panose="020B0503020204020204" pitchFamily="34" charset="-122"/>
                <a:ea typeface="微软雅黑" panose="020B0503020204020204" pitchFamily="34" charset="-122"/>
              </a:rPr>
              <a:t>》(GB12348-90)</a:t>
            </a:r>
            <a:r>
              <a:rPr lang="en-US" altLang="zh-CN">
                <a:latin typeface="微软雅黑" panose="020B0503020204020204" pitchFamily="34" charset="-122"/>
                <a:ea typeface="微软雅黑" panose="020B0503020204020204" pitchFamily="34" charset="-122"/>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C3C1209-BC30-42E5-ACEA-105D0360BAA6}"/>
              </a:ext>
            </a:extLst>
          </p:cNvPr>
          <p:cNvSpPr>
            <a:spLocks noGrp="1" noChangeArrowheads="1"/>
          </p:cNvSpPr>
          <p:nvPr>
            <p:ph type="title"/>
          </p:nvPr>
        </p:nvSpPr>
        <p:spPr>
          <a:xfrm>
            <a:off x="755650" y="116632"/>
            <a:ext cx="7632700" cy="719485"/>
          </a:xfrm>
        </p:spPr>
        <p:txBody>
          <a:bodyPr/>
          <a:lstStyle/>
          <a:p>
            <a:pPr algn="ctr" eaLnBrk="1" hangingPunct="1"/>
            <a:r>
              <a:rPr lang="zh-CN" altLang="en-US" b="1" dirty="0">
                <a:solidFill>
                  <a:schemeClr val="tx1"/>
                </a:solidFill>
                <a:latin typeface="黑体" panose="02010609060101010101" pitchFamily="49" charset="-122"/>
                <a:ea typeface="黑体" panose="02010609060101010101" pitchFamily="49" charset="-122"/>
              </a:rPr>
              <a:t>内  容</a:t>
            </a:r>
          </a:p>
        </p:txBody>
      </p:sp>
      <p:sp>
        <p:nvSpPr>
          <p:cNvPr id="5123" name="Rectangle 3">
            <a:extLst>
              <a:ext uri="{FF2B5EF4-FFF2-40B4-BE49-F238E27FC236}">
                <a16:creationId xmlns:a16="http://schemas.microsoft.com/office/drawing/2014/main" id="{B913340F-7607-45C7-A57E-3EBCE09A5120}"/>
              </a:ext>
            </a:extLst>
          </p:cNvPr>
          <p:cNvSpPr>
            <a:spLocks noGrp="1" noChangeArrowheads="1"/>
          </p:cNvSpPr>
          <p:nvPr>
            <p:ph type="body" idx="1"/>
          </p:nvPr>
        </p:nvSpPr>
        <p:spPr>
          <a:xfrm>
            <a:off x="611560" y="1089025"/>
            <a:ext cx="7488238" cy="4679950"/>
          </a:xfrm>
        </p:spPr>
        <p:txBody>
          <a:bodyPr/>
          <a:lstStyle/>
          <a:p>
            <a:pPr eaLnBrk="1" hangingPunct="1">
              <a:lnSpc>
                <a:spcPct val="105000"/>
              </a:lnSpc>
              <a:spcAft>
                <a:spcPct val="20000"/>
              </a:spcAft>
            </a:pPr>
            <a:r>
              <a:rPr lang="zh-CN" altLang="en-US" sz="3600" b="1" dirty="0">
                <a:latin typeface="微软雅黑" panose="020B0503020204020204" pitchFamily="34" charset="-122"/>
                <a:ea typeface="微软雅黑" panose="020B0503020204020204" pitchFamily="34" charset="-122"/>
              </a:rPr>
              <a:t>一、物理性污染概述</a:t>
            </a:r>
          </a:p>
          <a:p>
            <a:pPr eaLnBrk="1" hangingPunct="1">
              <a:lnSpc>
                <a:spcPct val="105000"/>
              </a:lnSpc>
              <a:spcAft>
                <a:spcPct val="20000"/>
              </a:spcAft>
            </a:pPr>
            <a:r>
              <a:rPr lang="zh-CN" altLang="en-US" sz="3600" b="1" dirty="0">
                <a:latin typeface="微软雅黑" panose="020B0503020204020204" pitchFamily="34" charset="-122"/>
                <a:ea typeface="微软雅黑" panose="020B0503020204020204" pitchFamily="34" charset="-122"/>
              </a:rPr>
              <a:t>二、噪声污染与防治</a:t>
            </a:r>
            <a:endParaRPr lang="en-US" altLang="zh-CN" sz="3600" b="1" dirty="0">
              <a:latin typeface="微软雅黑" panose="020B0503020204020204" pitchFamily="34" charset="-122"/>
              <a:ea typeface="微软雅黑" panose="020B0503020204020204" pitchFamily="34" charset="-122"/>
            </a:endParaRPr>
          </a:p>
          <a:p>
            <a:pPr eaLnBrk="1" hangingPunct="1">
              <a:lnSpc>
                <a:spcPct val="105000"/>
              </a:lnSpc>
              <a:spcAft>
                <a:spcPct val="20000"/>
              </a:spcAft>
            </a:pPr>
            <a:r>
              <a:rPr lang="zh-CN" altLang="en-US" sz="3600" b="1" dirty="0">
                <a:solidFill>
                  <a:srgbClr val="FF0000"/>
                </a:solidFill>
                <a:latin typeface="微软雅黑" panose="020B0503020204020204" pitchFamily="34" charset="-122"/>
                <a:ea typeface="微软雅黑" panose="020B0503020204020204" pitchFamily="34" charset="-122"/>
              </a:rPr>
              <a:t>三、电磁辐射污染与防治</a:t>
            </a:r>
          </a:p>
          <a:p>
            <a:pPr eaLnBrk="1" hangingPunct="1">
              <a:lnSpc>
                <a:spcPct val="105000"/>
              </a:lnSpc>
              <a:spcAft>
                <a:spcPct val="20000"/>
              </a:spcAft>
            </a:pPr>
            <a:r>
              <a:rPr lang="zh-CN" altLang="en-US" sz="3600" b="1" dirty="0">
                <a:latin typeface="微软雅黑" panose="020B0503020204020204" pitchFamily="34" charset="-122"/>
                <a:ea typeface="微软雅黑" panose="020B0503020204020204" pitchFamily="34" charset="-122"/>
              </a:rPr>
              <a:t>四、放射性污染与防治</a:t>
            </a:r>
          </a:p>
          <a:p>
            <a:pPr eaLnBrk="1" hangingPunct="1">
              <a:lnSpc>
                <a:spcPct val="105000"/>
              </a:lnSpc>
              <a:spcAft>
                <a:spcPct val="20000"/>
              </a:spcAft>
            </a:pPr>
            <a:r>
              <a:rPr lang="zh-CN" altLang="en-US" sz="3600" b="1" dirty="0">
                <a:latin typeface="微软雅黑" panose="020B0503020204020204" pitchFamily="34" charset="-122"/>
                <a:ea typeface="微软雅黑" panose="020B0503020204020204" pitchFamily="34" charset="-122"/>
              </a:rPr>
              <a:t>五、热辐射污染与防治</a:t>
            </a:r>
          </a:p>
          <a:p>
            <a:pPr eaLnBrk="1" hangingPunct="1">
              <a:lnSpc>
                <a:spcPct val="105000"/>
              </a:lnSpc>
              <a:spcAft>
                <a:spcPct val="20000"/>
              </a:spcAft>
            </a:pPr>
            <a:r>
              <a:rPr lang="zh-CN" altLang="en-US" sz="3600" b="1" dirty="0">
                <a:latin typeface="微软雅黑" panose="020B0503020204020204" pitchFamily="34" charset="-122"/>
                <a:ea typeface="微软雅黑" panose="020B0503020204020204" pitchFamily="34" charset="-122"/>
              </a:rPr>
              <a:t>六、光污染与防治</a:t>
            </a:r>
          </a:p>
        </p:txBody>
      </p:sp>
    </p:spTree>
    <p:extLst>
      <p:ext uri="{BB962C8B-B14F-4D97-AF65-F5344CB8AC3E}">
        <p14:creationId xmlns:p14="http://schemas.microsoft.com/office/powerpoint/2010/main" val="2190424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937462F-0393-44CA-8BE2-B5E7F1D5847A}"/>
              </a:ext>
            </a:extLst>
          </p:cNvPr>
          <p:cNvSpPr>
            <a:spLocks noGrp="1" noChangeArrowheads="1"/>
          </p:cNvSpPr>
          <p:nvPr>
            <p:ph type="title"/>
          </p:nvPr>
        </p:nvSpPr>
        <p:spPr>
          <a:xfrm>
            <a:off x="457200" y="277813"/>
            <a:ext cx="8229600" cy="558899"/>
          </a:xfrm>
        </p:spPr>
        <p:txBody>
          <a:bodyPr/>
          <a:lstStyle/>
          <a:p>
            <a:pPr algn="ctr" eaLnBrk="1" hangingPunct="1"/>
            <a:r>
              <a:rPr lang="zh-CN" altLang="en-US" b="1" dirty="0">
                <a:latin typeface="黑体" panose="02010609060101010101" pitchFamily="49" charset="-122"/>
                <a:ea typeface="黑体" panose="02010609060101010101" pitchFamily="49" charset="-122"/>
              </a:rPr>
              <a:t>三、电磁辐射污染与防治</a:t>
            </a:r>
          </a:p>
        </p:txBody>
      </p:sp>
      <p:sp>
        <p:nvSpPr>
          <p:cNvPr id="17411" name="Rectangle 3">
            <a:extLst>
              <a:ext uri="{FF2B5EF4-FFF2-40B4-BE49-F238E27FC236}">
                <a16:creationId xmlns:a16="http://schemas.microsoft.com/office/drawing/2014/main" id="{1FB14471-A47F-4EC6-868C-DA72F4D01BEB}"/>
              </a:ext>
            </a:extLst>
          </p:cNvPr>
          <p:cNvSpPr>
            <a:spLocks noGrp="1" noChangeArrowheads="1"/>
          </p:cNvSpPr>
          <p:nvPr>
            <p:ph type="body" idx="1"/>
          </p:nvPr>
        </p:nvSpPr>
        <p:spPr>
          <a:xfrm>
            <a:off x="468313" y="1196753"/>
            <a:ext cx="8351837" cy="5472336"/>
          </a:xfrm>
        </p:spPr>
        <p:txBody>
          <a:bodyPr/>
          <a:lstStyle/>
          <a:p>
            <a:pPr eaLnBrk="1" hangingPunct="1">
              <a:lnSpc>
                <a:spcPct val="105000"/>
              </a:lnSpc>
              <a:spcAft>
                <a:spcPct val="15000"/>
              </a:spcAft>
            </a:pPr>
            <a:r>
              <a:rPr lang="zh-CN" altLang="en-US" sz="3200" b="1" dirty="0">
                <a:latin typeface="微软雅黑" panose="020B0503020204020204" pitchFamily="34" charset="-122"/>
                <a:ea typeface="微软雅黑" panose="020B0503020204020204" pitchFamily="34" charset="-122"/>
              </a:rPr>
              <a:t>第一节   电磁辐射基本概念及类型</a:t>
            </a:r>
            <a:r>
              <a:rPr lang="zh-CN" altLang="en-US" sz="3200" dirty="0">
                <a:latin typeface="微软雅黑" panose="020B0503020204020204" pitchFamily="34" charset="-122"/>
                <a:ea typeface="微软雅黑" panose="020B0503020204020204" pitchFamily="34" charset="-122"/>
              </a:rPr>
              <a:t> </a:t>
            </a:r>
            <a:endParaRPr lang="zh-CN" altLang="en-US" sz="3200" b="1" dirty="0">
              <a:latin typeface="微软雅黑" panose="020B0503020204020204" pitchFamily="34" charset="-122"/>
              <a:ea typeface="微软雅黑" panose="020B0503020204020204" pitchFamily="34" charset="-122"/>
            </a:endParaRPr>
          </a:p>
          <a:p>
            <a:pPr algn="just" eaLnBrk="1" hangingPunct="1">
              <a:lnSpc>
                <a:spcPct val="105000"/>
              </a:lnSpc>
              <a:spcAft>
                <a:spcPct val="15000"/>
              </a:spcAft>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一、基本概念</a:t>
            </a:r>
          </a:p>
          <a:p>
            <a:pPr algn="just" eaLnBrk="1" hangingPunct="1">
              <a:lnSpc>
                <a:spcPct val="105000"/>
              </a:lnSpc>
              <a:spcAft>
                <a:spcPct val="15000"/>
              </a:spcAft>
              <a:buFont typeface="Wingdings" panose="05000000000000000000" pitchFamily="2" charset="2"/>
              <a:buNone/>
            </a:pPr>
            <a:r>
              <a:rPr lang="en-US" altLang="zh-CN" sz="2400" b="1" dirty="0">
                <a:solidFill>
                  <a:srgbClr val="0000FF"/>
                </a:solidFill>
                <a:latin typeface="微软雅黑" panose="020B0503020204020204" pitchFamily="34" charset="-122"/>
                <a:ea typeface="微软雅黑" panose="020B0503020204020204" pitchFamily="34" charset="-122"/>
              </a:rPr>
              <a:t>1.</a:t>
            </a:r>
            <a:r>
              <a:rPr lang="zh-CN" altLang="en-US" sz="2400" b="1" dirty="0">
                <a:solidFill>
                  <a:srgbClr val="0000FF"/>
                </a:solidFill>
                <a:latin typeface="微软雅黑" panose="020B0503020204020204" pitchFamily="34" charset="-122"/>
                <a:ea typeface="微软雅黑" panose="020B0503020204020204" pitchFamily="34" charset="-122"/>
              </a:rPr>
              <a:t>电场与磁场</a:t>
            </a:r>
            <a:endParaRPr lang="zh-CN" altLang="en-US" sz="2400" b="1" dirty="0">
              <a:latin typeface="微软雅黑" panose="020B0503020204020204" pitchFamily="34" charset="-122"/>
              <a:ea typeface="微软雅黑" panose="020B0503020204020204" pitchFamily="34" charset="-122"/>
            </a:endParaRPr>
          </a:p>
          <a:p>
            <a:pPr eaLnBrk="1" hangingPunct="1">
              <a:lnSpc>
                <a:spcPct val="105000"/>
              </a:lnSpc>
              <a:spcAft>
                <a:spcPct val="15000"/>
              </a:spcAft>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rPr>
              <a:t>  </a:t>
            </a:r>
            <a:r>
              <a:rPr lang="en-US" altLang="zh-CN" sz="2400" b="1" dirty="0">
                <a:solidFill>
                  <a:srgbClr val="FF3300"/>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电场：带电体周围存在的一种场。 </a:t>
            </a:r>
          </a:p>
          <a:p>
            <a:pPr eaLnBrk="1" hangingPunct="1">
              <a:lnSpc>
                <a:spcPct val="105000"/>
              </a:lnSpc>
              <a:spcAft>
                <a:spcPct val="15000"/>
              </a:spcAft>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rPr>
              <a:t>  </a:t>
            </a:r>
            <a:r>
              <a:rPr lang="en-US" altLang="zh-CN" sz="2400" b="1" dirty="0">
                <a:solidFill>
                  <a:srgbClr val="FF3300"/>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磁场：在电流通过的导体周围所产生的具有磁力的场。</a:t>
            </a:r>
          </a:p>
          <a:p>
            <a:pPr eaLnBrk="1" hangingPunct="1">
              <a:lnSpc>
                <a:spcPct val="105000"/>
              </a:lnSpc>
              <a:spcAft>
                <a:spcPct val="15000"/>
              </a:spcAft>
              <a:buFont typeface="Wingdings" panose="05000000000000000000" pitchFamily="2" charset="2"/>
              <a:buNone/>
            </a:pPr>
            <a:r>
              <a:rPr lang="en-US" altLang="zh-CN" sz="2400" b="1" dirty="0">
                <a:solidFill>
                  <a:srgbClr val="0000FF"/>
                </a:solidFill>
                <a:latin typeface="微软雅黑" panose="020B0503020204020204" pitchFamily="34" charset="-122"/>
                <a:ea typeface="微软雅黑" panose="020B0503020204020204" pitchFamily="34" charset="-122"/>
              </a:rPr>
              <a:t>2.</a:t>
            </a:r>
            <a:r>
              <a:rPr lang="zh-CN" altLang="en-US" sz="2400" b="1" dirty="0">
                <a:solidFill>
                  <a:srgbClr val="0000FF"/>
                </a:solidFill>
                <a:latin typeface="微软雅黑" panose="020B0503020204020204" pitchFamily="34" charset="-122"/>
                <a:ea typeface="微软雅黑" panose="020B0503020204020204" pitchFamily="34" charset="-122"/>
              </a:rPr>
              <a:t>电磁场与电磁辐射：</a:t>
            </a:r>
          </a:p>
          <a:p>
            <a:pPr eaLnBrk="1" hangingPunct="1">
              <a:lnSpc>
                <a:spcPct val="105000"/>
              </a:lnSpc>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a:t>
            </a:r>
            <a:r>
              <a:rPr lang="en-US" altLang="zh-CN" sz="2400" b="1" dirty="0">
                <a:solidFill>
                  <a:srgbClr val="FF3300"/>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电磁场：交替产生的具有电场和磁场作用的物质空间。</a:t>
            </a:r>
          </a:p>
          <a:p>
            <a:pPr eaLnBrk="1" hangingPunct="1">
              <a:lnSpc>
                <a:spcPct val="105000"/>
              </a:lnSpc>
              <a:spcAft>
                <a:spcPct val="15000"/>
              </a:spcAft>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rPr>
              <a:t>  </a:t>
            </a:r>
            <a:r>
              <a:rPr lang="en-US" altLang="zh-CN" sz="2400" b="1" dirty="0">
                <a:solidFill>
                  <a:srgbClr val="FF3300"/>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电磁辐射：电磁场的能量以电磁波形式由源发射到空间的现象。</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4E046DE-0C78-4E0C-B4F1-6637B40EF6B0}"/>
              </a:ext>
            </a:extLst>
          </p:cNvPr>
          <p:cNvSpPr>
            <a:spLocks noGrp="1" noChangeArrowheads="1"/>
          </p:cNvSpPr>
          <p:nvPr>
            <p:ph type="title"/>
          </p:nvPr>
        </p:nvSpPr>
        <p:spPr>
          <a:xfrm>
            <a:off x="457200" y="277813"/>
            <a:ext cx="8229600" cy="558899"/>
          </a:xfrm>
        </p:spPr>
        <p:txBody>
          <a:bodyPr/>
          <a:lstStyle/>
          <a:p>
            <a:pPr algn="ctr" eaLnBrk="1" hangingPunct="1"/>
            <a:r>
              <a:rPr lang="zh-CN" altLang="en-US" b="1" dirty="0">
                <a:latin typeface="黑体" panose="02010609060101010101" pitchFamily="49" charset="-122"/>
                <a:ea typeface="黑体" panose="02010609060101010101" pitchFamily="49" charset="-122"/>
              </a:rPr>
              <a:t>三、电磁辐射污染与防治</a:t>
            </a:r>
          </a:p>
        </p:txBody>
      </p:sp>
      <p:sp>
        <p:nvSpPr>
          <p:cNvPr id="18435" name="Rectangle 3">
            <a:extLst>
              <a:ext uri="{FF2B5EF4-FFF2-40B4-BE49-F238E27FC236}">
                <a16:creationId xmlns:a16="http://schemas.microsoft.com/office/drawing/2014/main" id="{776BDBE1-9F86-44C8-BD4E-9B941EE428BA}"/>
              </a:ext>
            </a:extLst>
          </p:cNvPr>
          <p:cNvSpPr>
            <a:spLocks noGrp="1" noChangeArrowheads="1"/>
          </p:cNvSpPr>
          <p:nvPr>
            <p:ph type="body" idx="1"/>
          </p:nvPr>
        </p:nvSpPr>
        <p:spPr>
          <a:xfrm>
            <a:off x="468313" y="1052737"/>
            <a:ext cx="8351837" cy="5616352"/>
          </a:xfrm>
        </p:spPr>
        <p:txBody>
          <a:bodyPr/>
          <a:lstStyle/>
          <a:p>
            <a:pPr eaLnBrk="1" hangingPunct="1">
              <a:lnSpc>
                <a:spcPct val="105000"/>
              </a:lnSpc>
              <a:spcAft>
                <a:spcPct val="15000"/>
              </a:spcAft>
            </a:pPr>
            <a:r>
              <a:rPr lang="zh-CN" altLang="en-US" b="1">
                <a:latin typeface="微软雅黑" panose="020B0503020204020204" pitchFamily="34" charset="-122"/>
                <a:ea typeface="微软雅黑" panose="020B0503020204020204" pitchFamily="34" charset="-122"/>
              </a:rPr>
              <a:t>第一节   电磁辐射基本概念及类型</a:t>
            </a:r>
            <a:r>
              <a:rPr lang="zh-CN" altLang="en-US">
                <a:latin typeface="微软雅黑" panose="020B0503020204020204" pitchFamily="34" charset="-122"/>
                <a:ea typeface="微软雅黑" panose="020B0503020204020204" pitchFamily="34" charset="-122"/>
              </a:rPr>
              <a:t> </a:t>
            </a:r>
            <a:endParaRPr lang="zh-CN" altLang="en-US" b="1">
              <a:latin typeface="微软雅黑" panose="020B0503020204020204" pitchFamily="34" charset="-122"/>
              <a:ea typeface="微软雅黑" panose="020B0503020204020204" pitchFamily="34" charset="-122"/>
            </a:endParaRPr>
          </a:p>
          <a:p>
            <a:pPr algn="just" eaLnBrk="1" hangingPunct="1">
              <a:lnSpc>
                <a:spcPct val="105000"/>
              </a:lnSpc>
              <a:spcAft>
                <a:spcPct val="15000"/>
              </a:spcAft>
              <a:buFont typeface="Wingdings" panose="05000000000000000000" pitchFamily="2" charset="2"/>
              <a:buNone/>
            </a:pPr>
            <a:r>
              <a:rPr lang="zh-CN" altLang="en-US" b="1">
                <a:latin typeface="微软雅黑" panose="020B0503020204020204" pitchFamily="34" charset="-122"/>
                <a:ea typeface="微软雅黑" panose="020B0503020204020204" pitchFamily="34" charset="-122"/>
              </a:rPr>
              <a:t>一、基本概念</a:t>
            </a:r>
          </a:p>
          <a:p>
            <a:pPr algn="just" eaLnBrk="1" hangingPunct="1">
              <a:lnSpc>
                <a:spcPct val="105000"/>
              </a:lnSpc>
              <a:spcAft>
                <a:spcPct val="15000"/>
              </a:spcAft>
              <a:buFont typeface="Wingdings" panose="05000000000000000000" pitchFamily="2" charset="2"/>
              <a:buNone/>
            </a:pPr>
            <a:r>
              <a:rPr lang="en-US" altLang="zh-CN" sz="2400" b="1">
                <a:solidFill>
                  <a:srgbClr val="0000FF"/>
                </a:solidFill>
                <a:latin typeface="微软雅黑" panose="020B0503020204020204" pitchFamily="34" charset="-122"/>
                <a:ea typeface="微软雅黑" panose="020B0503020204020204" pitchFamily="34" charset="-122"/>
              </a:rPr>
              <a:t>3.</a:t>
            </a:r>
            <a:r>
              <a:rPr lang="zh-CN" altLang="en-US" sz="2400" b="1">
                <a:solidFill>
                  <a:srgbClr val="0000FF"/>
                </a:solidFill>
                <a:latin typeface="微软雅黑" panose="020B0503020204020204" pitchFamily="34" charset="-122"/>
                <a:ea typeface="微软雅黑" panose="020B0503020204020204" pitchFamily="34" charset="-122"/>
              </a:rPr>
              <a:t>电磁辐射污染：</a:t>
            </a:r>
          </a:p>
          <a:p>
            <a:pPr eaLnBrk="1" hangingPunct="1">
              <a:lnSpc>
                <a:spcPct val="105000"/>
              </a:lnSpc>
              <a:spcAft>
                <a:spcPct val="15000"/>
              </a:spcAft>
              <a:buFont typeface="Wingdings" panose="05000000000000000000" pitchFamily="2" charset="2"/>
              <a:buNone/>
            </a:pPr>
            <a:r>
              <a:rPr lang="zh-CN" altLang="en-US" sz="2400" b="1">
                <a:latin typeface="微软雅黑" panose="020B0503020204020204" pitchFamily="34" charset="-122"/>
                <a:ea typeface="微软雅黑" panose="020B0503020204020204" pitchFamily="34" charset="-122"/>
              </a:rPr>
              <a:t>    接受者长期暴露在超过安全辐射剂量下，产生伤害的现象。 </a:t>
            </a:r>
          </a:p>
          <a:p>
            <a:pPr eaLnBrk="1" hangingPunct="1">
              <a:lnSpc>
                <a:spcPct val="105000"/>
              </a:lnSpc>
              <a:spcAft>
                <a:spcPct val="15000"/>
              </a:spcAft>
              <a:buFont typeface="Wingdings" panose="05000000000000000000" pitchFamily="2" charset="2"/>
              <a:buNone/>
            </a:pPr>
            <a:r>
              <a:rPr lang="en-US" altLang="zh-CN" sz="2400" b="1">
                <a:solidFill>
                  <a:srgbClr val="0000FF"/>
                </a:solidFill>
                <a:latin typeface="微软雅黑" panose="020B0503020204020204" pitchFamily="34" charset="-122"/>
                <a:ea typeface="微软雅黑" panose="020B0503020204020204" pitchFamily="34" charset="-122"/>
              </a:rPr>
              <a:t>4.</a:t>
            </a:r>
            <a:r>
              <a:rPr lang="zh-CN" altLang="en-US" sz="2400" b="1">
                <a:solidFill>
                  <a:srgbClr val="0000FF"/>
                </a:solidFill>
                <a:latin typeface="微软雅黑" panose="020B0503020204020204" pitchFamily="34" charset="-122"/>
                <a:ea typeface="微软雅黑" panose="020B0503020204020204" pitchFamily="34" charset="-122"/>
              </a:rPr>
              <a:t>电磁环境</a:t>
            </a:r>
            <a:r>
              <a:rPr lang="zh-CN" altLang="en-US" sz="2400" b="1">
                <a:latin typeface="微软雅黑" panose="020B0503020204020204" pitchFamily="34" charset="-122"/>
                <a:ea typeface="微软雅黑" panose="020B0503020204020204" pitchFamily="34" charset="-122"/>
              </a:rPr>
              <a:t>：</a:t>
            </a:r>
          </a:p>
          <a:p>
            <a:pPr eaLnBrk="1" hangingPunct="1">
              <a:lnSpc>
                <a:spcPct val="105000"/>
              </a:lnSpc>
              <a:spcAft>
                <a:spcPct val="15000"/>
              </a:spcAft>
              <a:buFont typeface="Wingdings" panose="05000000000000000000" pitchFamily="2" charset="2"/>
              <a:buNone/>
            </a:pPr>
            <a:r>
              <a:rPr lang="zh-CN" altLang="en-US" sz="2400" b="1">
                <a:latin typeface="微软雅黑" panose="020B0503020204020204" pitchFamily="34" charset="-122"/>
                <a:ea typeface="微软雅黑" panose="020B0503020204020204" pitchFamily="34" charset="-122"/>
              </a:rPr>
              <a:t>    是存在于给定场所的所有电磁现象的总和。</a:t>
            </a:r>
          </a:p>
          <a:p>
            <a:pPr eaLnBrk="1" hangingPunct="1">
              <a:lnSpc>
                <a:spcPct val="105000"/>
              </a:lnSpc>
              <a:spcAft>
                <a:spcPct val="15000"/>
              </a:spcAft>
              <a:buFont typeface="Wingdings" panose="05000000000000000000" pitchFamily="2" charset="2"/>
              <a:buNone/>
            </a:pPr>
            <a:r>
              <a:rPr lang="en-US" altLang="zh-CN" sz="2400" b="1">
                <a:solidFill>
                  <a:srgbClr val="0000FF"/>
                </a:solidFill>
                <a:latin typeface="微软雅黑" panose="020B0503020204020204" pitchFamily="34" charset="-122"/>
                <a:ea typeface="微软雅黑" panose="020B0503020204020204" pitchFamily="34" charset="-122"/>
              </a:rPr>
              <a:t>5.</a:t>
            </a:r>
            <a:r>
              <a:rPr lang="zh-CN" altLang="en-US" sz="2400" b="1">
                <a:solidFill>
                  <a:srgbClr val="0000FF"/>
                </a:solidFill>
                <a:latin typeface="微软雅黑" panose="020B0503020204020204" pitchFamily="34" charset="-122"/>
                <a:ea typeface="微软雅黑" panose="020B0503020204020204" pitchFamily="34" charset="-122"/>
              </a:rPr>
              <a:t>电磁骚扰：</a:t>
            </a:r>
          </a:p>
          <a:p>
            <a:pPr eaLnBrk="1" hangingPunct="1">
              <a:lnSpc>
                <a:spcPct val="105000"/>
              </a:lnSpc>
              <a:spcAft>
                <a:spcPct val="15000"/>
              </a:spcAft>
              <a:buFont typeface="Wingdings" panose="05000000000000000000" pitchFamily="2" charset="2"/>
              <a:buNone/>
            </a:pPr>
            <a:r>
              <a:rPr lang="zh-CN" altLang="en-US" sz="2400" b="1">
                <a:latin typeface="微软雅黑" panose="020B0503020204020204" pitchFamily="34" charset="-122"/>
                <a:ea typeface="微软雅黑" panose="020B0503020204020204" pitchFamily="34" charset="-122"/>
              </a:rPr>
              <a:t>    任何可能引起装置、设备或系统性能降低或对有生命或无生命物质产生损害作用的电磁现象。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30940F0-D30E-4B10-BFA4-E2D284CD99DF}"/>
              </a:ext>
            </a:extLst>
          </p:cNvPr>
          <p:cNvSpPr>
            <a:spLocks noGrp="1" noChangeArrowheads="1"/>
          </p:cNvSpPr>
          <p:nvPr>
            <p:ph type="title"/>
          </p:nvPr>
        </p:nvSpPr>
        <p:spPr>
          <a:xfrm>
            <a:off x="468313" y="-104775"/>
            <a:ext cx="8229600" cy="990600"/>
          </a:xfrm>
        </p:spPr>
        <p:txBody>
          <a:bodyPr/>
          <a:lstStyle/>
          <a:p>
            <a:pPr algn="ctr" eaLnBrk="1" hangingPunct="1"/>
            <a:r>
              <a:rPr lang="zh-CN" altLang="en-US" b="1" dirty="0">
                <a:latin typeface="黑体" panose="02010609060101010101" pitchFamily="49" charset="-122"/>
                <a:ea typeface="黑体" panose="02010609060101010101" pitchFamily="49" charset="-122"/>
              </a:rPr>
              <a:t>三、电磁辐射污染与防治</a:t>
            </a:r>
          </a:p>
        </p:txBody>
      </p:sp>
      <p:sp>
        <p:nvSpPr>
          <p:cNvPr id="19459" name="Rectangle 3">
            <a:extLst>
              <a:ext uri="{FF2B5EF4-FFF2-40B4-BE49-F238E27FC236}">
                <a16:creationId xmlns:a16="http://schemas.microsoft.com/office/drawing/2014/main" id="{D2F4625C-2E5D-4437-964C-B9FADA302EB0}"/>
              </a:ext>
            </a:extLst>
          </p:cNvPr>
          <p:cNvSpPr>
            <a:spLocks noGrp="1" noChangeArrowheads="1"/>
          </p:cNvSpPr>
          <p:nvPr>
            <p:ph type="body" idx="1"/>
          </p:nvPr>
        </p:nvSpPr>
        <p:spPr>
          <a:xfrm>
            <a:off x="468313" y="1052737"/>
            <a:ext cx="8351837" cy="5616352"/>
          </a:xfrm>
        </p:spPr>
        <p:txBody>
          <a:bodyPr/>
          <a:lstStyle/>
          <a:p>
            <a:pPr eaLnBrk="1" hangingPunct="1">
              <a:lnSpc>
                <a:spcPct val="105000"/>
              </a:lnSpc>
              <a:spcAft>
                <a:spcPct val="15000"/>
              </a:spcAft>
            </a:pPr>
            <a:r>
              <a:rPr lang="zh-CN" altLang="en-US" sz="3200" b="1" dirty="0">
                <a:latin typeface="微软雅黑" panose="020B0503020204020204" pitchFamily="34" charset="-122"/>
                <a:ea typeface="微软雅黑" panose="020B0503020204020204" pitchFamily="34" charset="-122"/>
              </a:rPr>
              <a:t>第二节   电磁辐射源及其传播</a:t>
            </a:r>
          </a:p>
          <a:p>
            <a:pPr eaLnBrk="1" hangingPunct="1">
              <a:lnSpc>
                <a:spcPct val="105000"/>
              </a:lnSpc>
              <a:spcAft>
                <a:spcPct val="15000"/>
              </a:spcAft>
              <a:buNone/>
            </a:pPr>
            <a:r>
              <a:rPr lang="zh-CN" altLang="en-US" b="1" dirty="0">
                <a:latin typeface="微软雅黑" panose="020B0503020204020204" pitchFamily="34" charset="-122"/>
                <a:ea typeface="微软雅黑" panose="020B0503020204020204" pitchFamily="34" charset="-122"/>
              </a:rPr>
              <a:t>一、</a:t>
            </a:r>
            <a:r>
              <a:rPr lang="zh-CN" altLang="en-US" b="1" dirty="0">
                <a:solidFill>
                  <a:srgbClr val="FF0000"/>
                </a:solidFill>
                <a:latin typeface="黑体" panose="02010609060101010101" pitchFamily="49" charset="-122"/>
                <a:ea typeface="黑体" panose="02010609060101010101" pitchFamily="49" charset="-122"/>
                <a:sym typeface="Wingdings 2" panose="05020102010507070707" pitchFamily="18" charset="2"/>
              </a:rPr>
              <a:t> </a:t>
            </a:r>
            <a:r>
              <a:rPr lang="zh-CN" altLang="en-US" b="1" dirty="0">
                <a:latin typeface="微软雅黑" panose="020B0503020204020204" pitchFamily="34" charset="-122"/>
                <a:ea typeface="微软雅黑" panose="020B0503020204020204" pitchFamily="34" charset="-122"/>
              </a:rPr>
              <a:t>电磁辐射污染源</a:t>
            </a:r>
          </a:p>
          <a:p>
            <a:pPr eaLnBrk="1" hangingPunct="1">
              <a:lnSpc>
                <a:spcPct val="105000"/>
              </a:lnSpc>
              <a:spcAft>
                <a:spcPct val="15000"/>
              </a:spcAft>
              <a:buNone/>
            </a:pP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 </a:t>
            </a:r>
            <a:r>
              <a:rPr lang="zh-CN" altLang="en-US" sz="2400" b="1" dirty="0">
                <a:latin typeface="微软雅黑" panose="020B0503020204020204" pitchFamily="34" charset="-122"/>
                <a:ea typeface="微软雅黑" panose="020B0503020204020204" pitchFamily="34" charset="-122"/>
              </a:rPr>
              <a:t>天然的电磁辐射污染源 </a:t>
            </a:r>
          </a:p>
          <a:p>
            <a:pPr eaLnBrk="1" hangingPunct="1">
              <a:lnSpc>
                <a:spcPct val="105000"/>
              </a:lnSpc>
              <a:spcAft>
                <a:spcPct val="15000"/>
              </a:spcAft>
              <a:buNone/>
            </a:pP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 </a:t>
            </a:r>
            <a:r>
              <a:rPr lang="zh-CN" altLang="en-US" sz="2400" b="1" dirty="0">
                <a:latin typeface="微软雅黑" panose="020B0503020204020204" pitchFamily="34" charset="-122"/>
                <a:ea typeface="微软雅黑" panose="020B0503020204020204" pitchFamily="34" charset="-122"/>
              </a:rPr>
              <a:t>人为的电磁辐射污染源</a:t>
            </a:r>
          </a:p>
          <a:p>
            <a:pPr eaLnBrk="1" hangingPunct="1">
              <a:lnSpc>
                <a:spcPct val="105000"/>
              </a:lnSpc>
              <a:spcAft>
                <a:spcPct val="15000"/>
              </a:spcAft>
              <a:buFont typeface="Wingdings" panose="05000000000000000000" pitchFamily="2" charset="2"/>
              <a:buNone/>
            </a:pPr>
            <a:r>
              <a:rPr lang="zh-CN" altLang="en-US" sz="20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某些电气和电子设备运行中产生各种频率的电磁辐射</a:t>
            </a:r>
          </a:p>
          <a:p>
            <a:pPr eaLnBrk="1" hangingPunct="1">
              <a:lnSpc>
                <a:spcPct val="105000"/>
              </a:lnSpc>
              <a:spcAft>
                <a:spcPct val="15000"/>
              </a:spcAft>
              <a:buFont typeface="Wingdings" panose="05000000000000000000" pitchFamily="2" charset="2"/>
              <a:buNone/>
            </a:pPr>
            <a:r>
              <a:rPr lang="en-US" altLang="en-US" sz="2400" b="1" dirty="0">
                <a:solidFill>
                  <a:srgbClr val="FF3300"/>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发射设备； </a:t>
            </a:r>
            <a:r>
              <a:rPr lang="en-US" altLang="en-US" sz="2400" b="1" dirty="0">
                <a:solidFill>
                  <a:srgbClr val="FF3300"/>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通信、雷达及导航发射设备设施 </a:t>
            </a:r>
          </a:p>
          <a:p>
            <a:pPr algn="just" eaLnBrk="1" hangingPunct="1">
              <a:lnSpc>
                <a:spcPct val="105000"/>
              </a:lnSpc>
              <a:spcAft>
                <a:spcPct val="15000"/>
              </a:spcAft>
              <a:buFont typeface="Wingdings" panose="05000000000000000000" pitchFamily="2" charset="2"/>
              <a:buNone/>
            </a:pPr>
            <a:r>
              <a:rPr lang="en-US" altLang="en-US" sz="2400" b="1" dirty="0">
                <a:solidFill>
                  <a:srgbClr val="FF3300"/>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工业、医疗、科研用高频设备</a:t>
            </a:r>
            <a:endParaRPr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05000"/>
              </a:lnSpc>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   ① </a:t>
            </a:r>
            <a:r>
              <a:rPr lang="zh-CN" altLang="en-US" sz="2400" b="1" dirty="0">
                <a:latin typeface="微软雅黑" panose="020B0503020204020204" pitchFamily="34" charset="-122"/>
                <a:ea typeface="微软雅黑" panose="020B0503020204020204" pitchFamily="34" charset="-122"/>
              </a:rPr>
              <a:t>工业用电磁辐射设备</a:t>
            </a:r>
            <a:r>
              <a:rPr lang="en-US" altLang="zh-CN" sz="2400" b="1" dirty="0">
                <a:latin typeface="微软雅黑" panose="020B0503020204020204" pitchFamily="34" charset="-122"/>
                <a:ea typeface="微软雅黑" panose="020B0503020204020204" pitchFamily="34" charset="-122"/>
              </a:rPr>
              <a:t>; ② </a:t>
            </a:r>
            <a:r>
              <a:rPr lang="zh-CN" altLang="en-US" sz="2400" b="1" dirty="0">
                <a:latin typeface="微软雅黑" panose="020B0503020204020204" pitchFamily="34" charset="-122"/>
                <a:ea typeface="微软雅黑" panose="020B0503020204020204" pitchFamily="34" charset="-122"/>
              </a:rPr>
              <a:t>交通设备</a:t>
            </a:r>
            <a:r>
              <a:rPr lang="en-US" altLang="zh-CN" sz="2400" b="1" dirty="0">
                <a:latin typeface="微软雅黑" panose="020B0503020204020204" pitchFamily="34" charset="-122"/>
                <a:ea typeface="微软雅黑" panose="020B0503020204020204" pitchFamily="34" charset="-122"/>
              </a:rPr>
              <a:t>; ③ </a:t>
            </a:r>
            <a:r>
              <a:rPr lang="zh-CN" altLang="en-US" sz="2400" b="1" dirty="0">
                <a:latin typeface="微软雅黑" panose="020B0503020204020204" pitchFamily="34" charset="-122"/>
                <a:ea typeface="微软雅黑" panose="020B0503020204020204" pitchFamily="34" charset="-122"/>
              </a:rPr>
              <a:t>电力设备</a:t>
            </a:r>
            <a:r>
              <a:rPr lang="en-US" altLang="zh-CN" sz="2400" b="1" dirty="0">
                <a:latin typeface="微软雅黑" panose="020B0503020204020204" pitchFamily="34" charset="-122"/>
                <a:ea typeface="微软雅黑" panose="020B0503020204020204" pitchFamily="34" charset="-122"/>
              </a:rPr>
              <a:t>; </a:t>
            </a:r>
          </a:p>
          <a:p>
            <a:pPr eaLnBrk="1" hangingPunct="1">
              <a:lnSpc>
                <a:spcPct val="105000"/>
              </a:lnSpc>
              <a:spcAft>
                <a:spcPct val="15000"/>
              </a:spcAft>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   ④ </a:t>
            </a:r>
            <a:r>
              <a:rPr lang="zh-CN" altLang="en-US" sz="2400" b="1" dirty="0">
                <a:latin typeface="微软雅黑" panose="020B0503020204020204" pitchFamily="34" charset="-122"/>
                <a:ea typeface="微软雅黑" panose="020B0503020204020204" pitchFamily="34" charset="-122"/>
              </a:rPr>
              <a:t>医疗用电磁辐射设备</a:t>
            </a:r>
            <a:r>
              <a:rPr lang="en-US" altLang="zh-CN" sz="2400" b="1" dirty="0">
                <a:latin typeface="微软雅黑" panose="020B0503020204020204" pitchFamily="34" charset="-122"/>
                <a:ea typeface="微软雅黑" panose="020B0503020204020204" pitchFamily="34" charset="-122"/>
              </a:rPr>
              <a:t>; ⑤ </a:t>
            </a:r>
            <a:r>
              <a:rPr lang="zh-CN" altLang="en-US" sz="2400" b="1" dirty="0">
                <a:latin typeface="微软雅黑" panose="020B0503020204020204" pitchFamily="34" charset="-122"/>
                <a:ea typeface="微软雅黑" panose="020B0503020204020204" pitchFamily="34" charset="-122"/>
              </a:rPr>
              <a:t>科研及其它用途电磁辐射设备</a:t>
            </a:r>
            <a:r>
              <a:rPr lang="en-US" altLang="zh-CN" sz="2400" b="1"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2834" name="Group 2">
            <a:extLst>
              <a:ext uri="{FF2B5EF4-FFF2-40B4-BE49-F238E27FC236}">
                <a16:creationId xmlns:a16="http://schemas.microsoft.com/office/drawing/2014/main" id="{710DBB08-F5CE-4F47-A615-8764E0CD0094}"/>
              </a:ext>
            </a:extLst>
          </p:cNvPr>
          <p:cNvGraphicFramePr>
            <a:graphicFrameLocks noGrp="1"/>
          </p:cNvGraphicFramePr>
          <p:nvPr>
            <p:ph idx="1"/>
            <p:extLst>
              <p:ext uri="{D42A27DB-BD31-4B8C-83A1-F6EECF244321}">
                <p14:modId xmlns:p14="http://schemas.microsoft.com/office/powerpoint/2010/main" val="630742247"/>
              </p:ext>
            </p:extLst>
          </p:nvPr>
        </p:nvGraphicFramePr>
        <p:xfrm>
          <a:off x="611188" y="1462088"/>
          <a:ext cx="8229600" cy="4394200"/>
        </p:xfrm>
        <a:graphic>
          <a:graphicData uri="http://schemas.openxmlformats.org/drawingml/2006/table">
            <a:tbl>
              <a:tblPr/>
              <a:tblGrid>
                <a:gridCol w="2092325">
                  <a:extLst>
                    <a:ext uri="{9D8B030D-6E8A-4147-A177-3AD203B41FA5}">
                      <a16:colId xmlns:a16="http://schemas.microsoft.com/office/drawing/2014/main" val="20000"/>
                    </a:ext>
                  </a:extLst>
                </a:gridCol>
                <a:gridCol w="1920875">
                  <a:extLst>
                    <a:ext uri="{9D8B030D-6E8A-4147-A177-3AD203B41FA5}">
                      <a16:colId xmlns:a16="http://schemas.microsoft.com/office/drawing/2014/main" val="20001"/>
                    </a:ext>
                  </a:extLst>
                </a:gridCol>
                <a:gridCol w="1685925">
                  <a:extLst>
                    <a:ext uri="{9D8B030D-6E8A-4147-A177-3AD203B41FA5}">
                      <a16:colId xmlns:a16="http://schemas.microsoft.com/office/drawing/2014/main" val="20002"/>
                    </a:ext>
                  </a:extLst>
                </a:gridCol>
                <a:gridCol w="2530475">
                  <a:extLst>
                    <a:ext uri="{9D8B030D-6E8A-4147-A177-3AD203B41FA5}">
                      <a16:colId xmlns:a16="http://schemas.microsoft.com/office/drawing/2014/main" val="20003"/>
                    </a:ext>
                  </a:extLst>
                </a:gridCol>
              </a:tblGrid>
              <a:tr h="434951">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5000"/>
                        </a:lnSpc>
                        <a:spcBef>
                          <a:spcPct val="20000"/>
                        </a:spcBef>
                        <a:spcAft>
                          <a:spcPct val="2000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频率</a:t>
                      </a:r>
                      <a:r>
                        <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(MHz)</a:t>
                      </a: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5000"/>
                        </a:lnSpc>
                        <a:spcBef>
                          <a:spcPct val="20000"/>
                        </a:spcBef>
                        <a:spcAft>
                          <a:spcPct val="2000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波长</a:t>
                      </a:r>
                      <a:r>
                        <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(m)</a:t>
                      </a: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5000"/>
                        </a:lnSpc>
                        <a:spcBef>
                          <a:spcPct val="20000"/>
                        </a:spcBef>
                        <a:spcAft>
                          <a:spcPct val="2000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频段名称</a:t>
                      </a: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5000"/>
                        </a:lnSpc>
                        <a:spcBef>
                          <a:spcPct val="20000"/>
                        </a:spcBef>
                        <a:spcAft>
                          <a:spcPct val="2000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用途</a:t>
                      </a:r>
                    </a:p>
                  </a:txBody>
                  <a:tcPr marT="45718" marB="4571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59249">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5000"/>
                        </a:lnSpc>
                        <a:spcBef>
                          <a:spcPct val="20000"/>
                        </a:spcBef>
                        <a:spcAft>
                          <a:spcPct val="2000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300~30GHz</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30~3GHz</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3GHz~300MHz</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300MHz~30MHz</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30MHz~3MHz</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3MHz~300KHz</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300KHz~30KHz</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30KHz~3KHz</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3KHz~300Hz</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300Hz~30Hz</a:t>
                      </a:r>
                    </a:p>
                  </a:txBody>
                  <a:tcPr marT="45718" marB="4571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5000"/>
                        </a:lnSpc>
                        <a:spcBef>
                          <a:spcPct val="20000"/>
                        </a:spcBef>
                        <a:spcAft>
                          <a:spcPct val="2000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1mm~10mm</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10mm~100mm</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100mm~1m</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1m~10m</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10m~100m</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100m~1km</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1km~10km</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10km~100km</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100km~1Mm</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1Mm~10Mm</a:t>
                      </a: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5000"/>
                        </a:lnSpc>
                        <a:spcBef>
                          <a:spcPct val="20000"/>
                        </a:spcBef>
                        <a:spcAft>
                          <a:spcPct val="2000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极高频</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超高频</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特高频</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甚高频</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高频</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中频</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低频</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甚低频</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极低频</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工频</a:t>
                      </a: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lgn="l">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lgn="l">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lgn="l">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lgn="l">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5000"/>
                        </a:lnSpc>
                        <a:spcBef>
                          <a:spcPct val="20000"/>
                        </a:spcBef>
                        <a:spcAft>
                          <a:spcPct val="2000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雷达，空间通信</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雷达，空间通信</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视距无限通信与广播</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视距无限通信与广播</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短波通信，广播</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无线通信与广播</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无线电导航</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无线电导航</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海底通信</a:t>
                      </a:r>
                    </a:p>
                    <a:p>
                      <a:pPr marL="342900" marR="0" lvl="0" indent="-342900" algn="l" defTabSz="914400" rtl="0" eaLnBrk="0" fontAlgn="base" latinLnBrk="0" hangingPunct="0">
                        <a:lnSpc>
                          <a:spcPct val="105000"/>
                        </a:lnSpc>
                        <a:spcBef>
                          <a:spcPct val="20000"/>
                        </a:spcBef>
                        <a:spcAft>
                          <a:spcPct val="2000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输电</a:t>
                      </a:r>
                    </a:p>
                  </a:txBody>
                  <a:tcPr marT="45718" marB="4571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0500" name="Rectangle 20">
            <a:extLst>
              <a:ext uri="{FF2B5EF4-FFF2-40B4-BE49-F238E27FC236}">
                <a16:creationId xmlns:a16="http://schemas.microsoft.com/office/drawing/2014/main" id="{B35BB5AA-BCC0-4A63-A17D-B5A098EE26FA}"/>
              </a:ext>
            </a:extLst>
          </p:cNvPr>
          <p:cNvSpPr>
            <a:spLocks noChangeArrowheads="1"/>
          </p:cNvSpPr>
          <p:nvPr/>
        </p:nvSpPr>
        <p:spPr bwMode="auto">
          <a:xfrm>
            <a:off x="1553752" y="905818"/>
            <a:ext cx="56332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微软雅黑" panose="020B0503020204020204" pitchFamily="34" charset="-122"/>
                <a:ea typeface="微软雅黑" panose="020B0503020204020204" pitchFamily="34" charset="-122"/>
              </a:rPr>
              <a:t>表</a:t>
            </a:r>
            <a:r>
              <a:rPr kumimoji="1" lang="en-US" altLang="zh-CN" sz="2400">
                <a:latin typeface="微软雅黑" panose="020B0503020204020204" pitchFamily="34" charset="-122"/>
                <a:ea typeface="微软雅黑" panose="020B0503020204020204" pitchFamily="34" charset="-122"/>
              </a:rPr>
              <a:t>4.1    </a:t>
            </a:r>
            <a:r>
              <a:rPr kumimoji="1" lang="zh-CN" altLang="en-US" sz="2400">
                <a:latin typeface="微软雅黑" panose="020B0503020204020204" pitchFamily="34" charset="-122"/>
                <a:ea typeface="微软雅黑" panose="020B0503020204020204" pitchFamily="34" charset="-122"/>
              </a:rPr>
              <a:t>一些设备的电磁波的频谱和用途</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456185" y="2861894"/>
            <a:ext cx="8280920" cy="3591441"/>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467544" y="1052736"/>
            <a:ext cx="8280920" cy="1656759"/>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67544" y="1196752"/>
            <a:ext cx="8136904" cy="1200329"/>
          </a:xfrm>
          <a:prstGeom prst="rect">
            <a:avLst/>
          </a:prstGeom>
        </p:spPr>
        <p:txBody>
          <a:bodyPr wrap="square">
            <a:spAutoFit/>
          </a:bodyPr>
          <a:lstStyle/>
          <a:p>
            <a:r>
              <a:rPr lang="zh-CN" altLang="en-US" sz="2400"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2400" b="1" dirty="0">
                <a:solidFill>
                  <a:srgbClr val="0000FF"/>
                </a:solidFill>
                <a:latin typeface="黑体" pitchFamily="2" charset="-122"/>
                <a:ea typeface="黑体" pitchFamily="2" charset="-122"/>
              </a:rPr>
              <a:t>物理性污染</a:t>
            </a:r>
            <a:r>
              <a:rPr lang="zh-CN" altLang="en-US" sz="2400" b="1" dirty="0">
                <a:solidFill>
                  <a:srgbClr val="000000"/>
                </a:solidFill>
                <a:latin typeface="黑体" pitchFamily="2" charset="-122"/>
                <a:ea typeface="黑体" pitchFamily="2" charset="-122"/>
              </a:rPr>
              <a:t>：</a:t>
            </a:r>
            <a:endParaRPr lang="en-US" altLang="zh-CN" sz="2400" b="1" dirty="0">
              <a:solidFill>
                <a:srgbClr val="000000"/>
              </a:solidFill>
              <a:latin typeface="黑体" pitchFamily="2" charset="-122"/>
              <a:ea typeface="黑体" pitchFamily="2" charset="-122"/>
            </a:endParaRPr>
          </a:p>
          <a:p>
            <a:r>
              <a:rPr lang="zh-CN" altLang="en-US" sz="2400" b="1" dirty="0">
                <a:solidFill>
                  <a:srgbClr val="000000"/>
                </a:solidFill>
                <a:latin typeface="黑体" pitchFamily="2" charset="-122"/>
                <a:ea typeface="楷体_GB2312"/>
              </a:rPr>
              <a:t>物理因素的强度超过人或自然界生物的耐受限度或者对人或者自然生物的生理、日常行为造成干扰。</a:t>
            </a:r>
            <a:endParaRPr lang="zh-CN" altLang="en-US" sz="2400" b="1" dirty="0">
              <a:latin typeface="黑体" pitchFamily="2" charset="-122"/>
              <a:ea typeface="楷体_GB2312"/>
            </a:endParaRPr>
          </a:p>
        </p:txBody>
      </p:sp>
      <p:sp>
        <p:nvSpPr>
          <p:cNvPr id="6" name="矩形 5"/>
          <p:cNvSpPr/>
          <p:nvPr/>
        </p:nvSpPr>
        <p:spPr>
          <a:xfrm>
            <a:off x="467544" y="2974300"/>
            <a:ext cx="8136904" cy="3354765"/>
          </a:xfrm>
          <a:prstGeom prst="rect">
            <a:avLst/>
          </a:prstGeom>
        </p:spPr>
        <p:txBody>
          <a:bodyPr wrap="square">
            <a:spAutoFit/>
          </a:bodyPr>
          <a:lstStyle/>
          <a:p>
            <a:r>
              <a:rPr lang="zh-CN" altLang="en-US" sz="2400"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2400" b="1" dirty="0">
                <a:solidFill>
                  <a:srgbClr val="0000FF"/>
                </a:solidFill>
                <a:latin typeface="黑体" pitchFamily="2" charset="-122"/>
                <a:ea typeface="黑体" pitchFamily="2" charset="-122"/>
              </a:rPr>
              <a:t>特点：</a:t>
            </a:r>
            <a:endParaRPr lang="en-US" altLang="zh-CN" sz="2400" b="1" dirty="0">
              <a:solidFill>
                <a:srgbClr val="0000FF"/>
              </a:solidFill>
              <a:latin typeface="黑体" pitchFamily="2" charset="-122"/>
              <a:ea typeface="黑体" pitchFamily="2" charset="-122"/>
            </a:endParaRPr>
          </a:p>
          <a:p>
            <a:pPr marL="342900" indent="-342900">
              <a:spcAft>
                <a:spcPts val="600"/>
              </a:spcAft>
              <a:buClr>
                <a:schemeClr val="accent6">
                  <a:lumMod val="75000"/>
                </a:schemeClr>
              </a:buClr>
              <a:buFont typeface="Wingdings" panose="05000000000000000000" pitchFamily="2" charset="2"/>
              <a:buChar char="u"/>
            </a:pPr>
            <a:r>
              <a:rPr lang="zh-CN" altLang="en-US" sz="2400" b="1" dirty="0">
                <a:solidFill>
                  <a:srgbClr val="000000"/>
                </a:solidFill>
                <a:latin typeface="Arial" charset="0"/>
                <a:ea typeface="楷体_GB2312"/>
              </a:rPr>
              <a:t>声、光、热、放射性、电磁等物理因素在环境中本身即存在，正常情况下对人或自然生态并无危害。</a:t>
            </a:r>
            <a:endParaRPr lang="en-US" altLang="zh-CN" sz="2400" b="1" dirty="0">
              <a:solidFill>
                <a:srgbClr val="000000"/>
              </a:solidFill>
              <a:latin typeface="Arial" charset="0"/>
              <a:ea typeface="楷体_GB2312"/>
            </a:endParaRPr>
          </a:p>
          <a:p>
            <a:pPr marL="457200" indent="-457200">
              <a:spcAft>
                <a:spcPts val="600"/>
              </a:spcAft>
              <a:buClr>
                <a:schemeClr val="accent6">
                  <a:lumMod val="75000"/>
                </a:schemeClr>
              </a:buClr>
              <a:buFont typeface="Wingdings" panose="05000000000000000000" pitchFamily="2" charset="2"/>
              <a:buChar char="u"/>
            </a:pPr>
            <a:r>
              <a:rPr lang="zh-CN" altLang="en-US" sz="2400" b="1" dirty="0">
                <a:solidFill>
                  <a:srgbClr val="000000"/>
                </a:solidFill>
                <a:latin typeface="Arial" charset="0"/>
                <a:ea typeface="楷体_GB2312"/>
              </a:rPr>
              <a:t>当由于自然或者人类活动造成物理因素的异常时，可危害人类健康或者生态环境。</a:t>
            </a:r>
            <a:endParaRPr lang="en-US" altLang="zh-CN" sz="2400" b="1" dirty="0">
              <a:solidFill>
                <a:srgbClr val="000000"/>
              </a:solidFill>
              <a:latin typeface="Arial" charset="0"/>
              <a:ea typeface="楷体_GB2312"/>
            </a:endParaRPr>
          </a:p>
          <a:p>
            <a:pPr marL="457200" indent="-457200">
              <a:spcAft>
                <a:spcPts val="600"/>
              </a:spcAft>
              <a:buClr>
                <a:schemeClr val="accent6">
                  <a:lumMod val="75000"/>
                </a:schemeClr>
              </a:buClr>
              <a:buFont typeface="Wingdings" panose="05000000000000000000" pitchFamily="2" charset="2"/>
              <a:buChar char="u"/>
            </a:pPr>
            <a:r>
              <a:rPr lang="zh-CN" altLang="en-US" sz="2400" b="1" dirty="0">
                <a:solidFill>
                  <a:srgbClr val="000000"/>
                </a:solidFill>
                <a:latin typeface="Arial" charset="0"/>
                <a:ea typeface="楷体_GB2312"/>
              </a:rPr>
              <a:t>污染存在局部性的特点，并大多数在环境中无残留。</a:t>
            </a:r>
            <a:endParaRPr lang="en-US" altLang="zh-CN" sz="2400" b="1" dirty="0">
              <a:solidFill>
                <a:srgbClr val="000000"/>
              </a:solidFill>
              <a:latin typeface="Arial" charset="0"/>
              <a:ea typeface="楷体_GB2312"/>
            </a:endParaRPr>
          </a:p>
          <a:p>
            <a:pPr marL="457200" indent="-457200">
              <a:spcAft>
                <a:spcPts val="600"/>
              </a:spcAft>
              <a:buClr>
                <a:schemeClr val="accent6">
                  <a:lumMod val="75000"/>
                </a:schemeClr>
              </a:buClr>
              <a:buFont typeface="Wingdings" panose="05000000000000000000" pitchFamily="2" charset="2"/>
              <a:buChar char="u"/>
            </a:pPr>
            <a:r>
              <a:rPr lang="zh-CN" altLang="en-US" sz="2400" dirty="0">
                <a:solidFill>
                  <a:srgbClr val="000000"/>
                </a:solidFill>
                <a:latin typeface="Arial" charset="0"/>
                <a:ea typeface="楷体_GB2312"/>
              </a:rPr>
              <a:t>污染源消失，污染随即停止；</a:t>
            </a:r>
          </a:p>
          <a:p>
            <a:pPr marL="457200" indent="-457200">
              <a:spcAft>
                <a:spcPts val="600"/>
              </a:spcAft>
              <a:buClr>
                <a:schemeClr val="accent6">
                  <a:lumMod val="75000"/>
                </a:schemeClr>
              </a:buClr>
              <a:buFont typeface="Wingdings" panose="05000000000000000000" pitchFamily="2" charset="2"/>
              <a:buChar char="u"/>
            </a:pPr>
            <a:r>
              <a:rPr lang="zh-CN" altLang="en-US" sz="2400" dirty="0">
                <a:solidFill>
                  <a:srgbClr val="000000"/>
                </a:solidFill>
                <a:latin typeface="Arial" charset="0"/>
                <a:ea typeface="楷体_GB2312"/>
              </a:rPr>
              <a:t>没有累积性效应；无色无味。</a:t>
            </a:r>
            <a:endParaRPr lang="en-US" altLang="zh-CN" sz="3200" b="1" dirty="0">
              <a:solidFill>
                <a:srgbClr val="000000"/>
              </a:solidFill>
              <a:latin typeface="Arial" charset="0"/>
              <a:ea typeface="黑体" pitchFamily="2" charset="-122"/>
            </a:endParaRPr>
          </a:p>
        </p:txBody>
      </p:sp>
      <p:sp>
        <p:nvSpPr>
          <p:cNvPr id="9" name="Rectangle 2">
            <a:extLst>
              <a:ext uri="{FF2B5EF4-FFF2-40B4-BE49-F238E27FC236}">
                <a16:creationId xmlns:a16="http://schemas.microsoft.com/office/drawing/2014/main" id="{C5DF7CE2-3FB6-4B10-AE10-88D03E9E253C}"/>
              </a:ext>
            </a:extLst>
          </p:cNvPr>
          <p:cNvSpPr>
            <a:spLocks noGrp="1" noChangeArrowheads="1"/>
          </p:cNvSpPr>
          <p:nvPr>
            <p:ph type="title"/>
          </p:nvPr>
        </p:nvSpPr>
        <p:spPr>
          <a:xfrm>
            <a:off x="468313" y="116632"/>
            <a:ext cx="8229600" cy="703585"/>
          </a:xfrm>
        </p:spPr>
        <p:txBody>
          <a:bodyPr/>
          <a:lstStyle/>
          <a:p>
            <a:pPr algn="ctr" eaLnBrk="1" hangingPunct="1"/>
            <a:r>
              <a:rPr lang="zh-CN" altLang="en-US" b="1" dirty="0">
                <a:latin typeface="微软雅黑" panose="020B0503020204020204" pitchFamily="34" charset="-122"/>
                <a:ea typeface="微软雅黑" panose="020B0503020204020204" pitchFamily="34" charset="-122"/>
              </a:rPr>
              <a:t>一、物理性污染概述</a:t>
            </a:r>
          </a:p>
        </p:txBody>
      </p:sp>
    </p:spTree>
    <p:extLst>
      <p:ext uri="{BB962C8B-B14F-4D97-AF65-F5344CB8AC3E}">
        <p14:creationId xmlns:p14="http://schemas.microsoft.com/office/powerpoint/2010/main" val="289026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4"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76EE80E-7280-4266-9D5D-47D32BA3C175}"/>
              </a:ext>
            </a:extLst>
          </p:cNvPr>
          <p:cNvSpPr>
            <a:spLocks noGrp="1" noChangeArrowheads="1"/>
          </p:cNvSpPr>
          <p:nvPr>
            <p:ph type="body" idx="1"/>
          </p:nvPr>
        </p:nvSpPr>
        <p:spPr>
          <a:xfrm>
            <a:off x="468313" y="1124745"/>
            <a:ext cx="8351837" cy="5472906"/>
          </a:xfrm>
        </p:spPr>
        <p:txBody>
          <a:bodyPr/>
          <a:lstStyle/>
          <a:p>
            <a:pPr eaLnBrk="1" hangingPunct="1">
              <a:lnSpc>
                <a:spcPct val="105000"/>
              </a:lnSpc>
              <a:spcBef>
                <a:spcPct val="15000"/>
              </a:spcBef>
              <a:spcAft>
                <a:spcPct val="10000"/>
              </a:spcAft>
            </a:pPr>
            <a:r>
              <a:rPr lang="zh-CN" altLang="en-US" sz="3200" b="1" dirty="0">
                <a:latin typeface="微软雅黑" panose="020B0503020204020204" pitchFamily="34" charset="-122"/>
                <a:ea typeface="微软雅黑" panose="020B0503020204020204" pitchFamily="34" charset="-122"/>
              </a:rPr>
              <a:t>第二节   电磁辐射源及其传播途径</a:t>
            </a:r>
          </a:p>
          <a:p>
            <a:pPr eaLnBrk="1" hangingPunct="1">
              <a:lnSpc>
                <a:spcPct val="105000"/>
              </a:lnSpc>
              <a:spcBef>
                <a:spcPct val="15000"/>
              </a:spcBef>
              <a:spcAft>
                <a:spcPct val="10000"/>
              </a:spcAft>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二、电磁污染的传播途径</a:t>
            </a:r>
            <a:r>
              <a:rPr lang="zh-CN" altLang="en-US" sz="2400" dirty="0">
                <a:latin typeface="微软雅黑" panose="020B0503020204020204" pitchFamily="34" charset="-122"/>
                <a:ea typeface="微软雅黑" panose="020B0503020204020204" pitchFamily="34" charset="-122"/>
              </a:rPr>
              <a:t> </a:t>
            </a:r>
          </a:p>
          <a:p>
            <a:pPr algn="just" eaLnBrk="1" hangingPunct="1">
              <a:lnSpc>
                <a:spcPct val="105000"/>
              </a:lnSpc>
              <a:spcBef>
                <a:spcPct val="15000"/>
              </a:spcBef>
              <a:spcAft>
                <a:spcPct val="10000"/>
              </a:spcAft>
              <a:buFont typeface="Wingdings" panose="05000000000000000000" pitchFamily="2" charset="2"/>
              <a:buNone/>
            </a:pPr>
            <a:r>
              <a:rPr lang="en-US" altLang="zh-CN" sz="24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b="1" dirty="0">
                <a:solidFill>
                  <a:srgbClr val="0000FF"/>
                </a:solidFill>
                <a:latin typeface="微软雅黑" panose="020B0503020204020204" pitchFamily="34" charset="-122"/>
                <a:ea typeface="微软雅黑" panose="020B0503020204020204" pitchFamily="34" charset="-122"/>
              </a:rPr>
              <a:t>．空间辐射传播途径</a:t>
            </a:r>
          </a:p>
          <a:p>
            <a:pPr algn="just" eaLnBrk="1" hangingPunct="1">
              <a:lnSpc>
                <a:spcPct val="105000"/>
              </a:lnSpc>
              <a:spcBef>
                <a:spcPct val="15000"/>
              </a:spcBef>
              <a:spcAft>
                <a:spcPct val="10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是指电磁波通过空间直接辐射 </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a:p>
            <a:pPr algn="just" eaLnBrk="1" hangingPunct="1">
              <a:lnSpc>
                <a:spcPct val="105000"/>
              </a:lnSpc>
              <a:spcBef>
                <a:spcPct val="15000"/>
              </a:spcBef>
              <a:spcAft>
                <a:spcPct val="10000"/>
              </a:spcAft>
              <a:buFont typeface="Wingdings" panose="05000000000000000000" pitchFamily="2" charset="2"/>
              <a:buNone/>
            </a:pPr>
            <a:r>
              <a:rPr lang="en-US" altLang="zh-CN" sz="24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b="1" dirty="0">
                <a:solidFill>
                  <a:srgbClr val="0000FF"/>
                </a:solidFill>
                <a:latin typeface="微软雅黑" panose="020B0503020204020204" pitchFamily="34" charset="-122"/>
                <a:ea typeface="微软雅黑" panose="020B0503020204020204" pitchFamily="34" charset="-122"/>
              </a:rPr>
              <a:t>．线路传导传播途径</a:t>
            </a:r>
            <a:endParaRPr lang="zh-CN" altLang="en-US" sz="24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05000"/>
              </a:lnSpc>
              <a:spcBef>
                <a:spcPct val="15000"/>
              </a:spcBef>
              <a:spcAft>
                <a:spcPct val="10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是指借助电磁耦合由线路传导</a:t>
            </a:r>
          </a:p>
          <a:p>
            <a:pPr eaLnBrk="1" hangingPunct="1">
              <a:lnSpc>
                <a:spcPct val="105000"/>
              </a:lnSpc>
              <a:spcBef>
                <a:spcPct val="15000"/>
              </a:spcBef>
              <a:spcAft>
                <a:spcPct val="10000"/>
              </a:spcAft>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三、电磁污染污染的危害</a:t>
            </a:r>
            <a:endParaRPr lang="zh-CN" altLang="en-US" sz="2400" b="1" dirty="0">
              <a:latin typeface="微软雅黑" panose="020B0503020204020204" pitchFamily="34" charset="-122"/>
              <a:ea typeface="微软雅黑" panose="020B0503020204020204" pitchFamily="34" charset="-122"/>
            </a:endParaRPr>
          </a:p>
          <a:p>
            <a:pPr algn="just" eaLnBrk="1" hangingPunct="1">
              <a:lnSpc>
                <a:spcPct val="105000"/>
              </a:lnSpc>
              <a:spcBef>
                <a:spcPct val="15000"/>
              </a:spcBef>
              <a:spcAft>
                <a:spcPct val="10000"/>
              </a:spcAft>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．电磁辐射对电器设备的干扰 </a:t>
            </a:r>
          </a:p>
          <a:p>
            <a:pPr eaLnBrk="1" hangingPunct="1">
              <a:lnSpc>
                <a:spcPct val="105000"/>
              </a:lnSpc>
              <a:spcBef>
                <a:spcPct val="15000"/>
              </a:spcBef>
              <a:spcAft>
                <a:spcPct val="10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① 使航空通信受到干扰</a:t>
            </a:r>
            <a:r>
              <a:rPr lang="en-US" altLang="zh-CN" sz="2400" b="1" dirty="0">
                <a:latin typeface="微软雅黑" panose="020B0503020204020204" pitchFamily="34" charset="-122"/>
                <a:ea typeface="微软雅黑" panose="020B0503020204020204" pitchFamily="34" charset="-122"/>
              </a:rPr>
              <a:t>; ② </a:t>
            </a:r>
            <a:r>
              <a:rPr lang="zh-CN" altLang="en-US" sz="2400" b="1" dirty="0">
                <a:latin typeface="微软雅黑" panose="020B0503020204020204" pitchFamily="34" charset="-122"/>
                <a:ea typeface="微软雅黑" panose="020B0503020204020204" pitchFamily="34" charset="-122"/>
              </a:rPr>
              <a:t>对广播电视信号造成的干扰</a:t>
            </a:r>
            <a:r>
              <a:rPr lang="en-US" altLang="zh-CN" sz="2400" b="1" dirty="0">
                <a:latin typeface="微软雅黑" panose="020B0503020204020204" pitchFamily="34" charset="-122"/>
                <a:ea typeface="微软雅黑" panose="020B0503020204020204" pitchFamily="34" charset="-122"/>
              </a:rPr>
              <a:t>;</a:t>
            </a:r>
          </a:p>
          <a:p>
            <a:pPr algn="just" eaLnBrk="1" hangingPunct="1">
              <a:lnSpc>
                <a:spcPct val="105000"/>
              </a:lnSpc>
              <a:spcBef>
                <a:spcPct val="15000"/>
              </a:spcBef>
              <a:spcAft>
                <a:spcPct val="10000"/>
              </a:spcAft>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    ③ </a:t>
            </a:r>
            <a:r>
              <a:rPr lang="zh-CN" altLang="en-US" sz="2400" b="1" dirty="0">
                <a:latin typeface="微软雅黑" panose="020B0503020204020204" pitchFamily="34" charset="-122"/>
                <a:ea typeface="微软雅黑" panose="020B0503020204020204" pitchFamily="34" charset="-122"/>
              </a:rPr>
              <a:t>干扰了当地百姓收看电视</a:t>
            </a:r>
            <a:r>
              <a:rPr lang="en-US" altLang="zh-CN" sz="2400" b="1" dirty="0">
                <a:latin typeface="微软雅黑" panose="020B0503020204020204" pitchFamily="34" charset="-122"/>
                <a:ea typeface="微软雅黑" panose="020B0503020204020204" pitchFamily="34" charset="-122"/>
              </a:rPr>
              <a:t>.</a:t>
            </a:r>
          </a:p>
        </p:txBody>
      </p:sp>
      <p:sp>
        <p:nvSpPr>
          <p:cNvPr id="21507" name="Rectangle 3">
            <a:extLst>
              <a:ext uri="{FF2B5EF4-FFF2-40B4-BE49-F238E27FC236}">
                <a16:creationId xmlns:a16="http://schemas.microsoft.com/office/drawing/2014/main" id="{76F1CCE9-37EC-493E-B667-4BC5132952D0}"/>
              </a:ext>
            </a:extLst>
          </p:cNvPr>
          <p:cNvSpPr>
            <a:spLocks noGrp="1" noChangeArrowheads="1"/>
          </p:cNvSpPr>
          <p:nvPr>
            <p:ph type="title"/>
          </p:nvPr>
        </p:nvSpPr>
        <p:spPr>
          <a:xfrm>
            <a:off x="457200" y="277813"/>
            <a:ext cx="8229600" cy="630907"/>
          </a:xfrm>
          <a:noFill/>
        </p:spPr>
        <p:txBody>
          <a:bodyPr/>
          <a:lstStyle/>
          <a:p>
            <a:pPr algn="ctr" eaLnBrk="1" hangingPunct="1"/>
            <a:r>
              <a:rPr lang="zh-CN" altLang="en-US" b="1" dirty="0">
                <a:latin typeface="黑体" panose="02010609060101010101" pitchFamily="49" charset="-122"/>
                <a:ea typeface="黑体" panose="02010609060101010101" pitchFamily="49" charset="-122"/>
              </a:rPr>
              <a:t>三、电磁辐射污染与防治</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21D3D94-5044-40B2-9F71-A58357342568}"/>
              </a:ext>
            </a:extLst>
          </p:cNvPr>
          <p:cNvSpPr>
            <a:spLocks noGrp="1" noChangeArrowheads="1"/>
          </p:cNvSpPr>
          <p:nvPr>
            <p:ph type="body" idx="1"/>
          </p:nvPr>
        </p:nvSpPr>
        <p:spPr>
          <a:xfrm>
            <a:off x="468313" y="1124745"/>
            <a:ext cx="8351837" cy="5328444"/>
          </a:xfrm>
        </p:spPr>
        <p:txBody>
          <a:bodyPr/>
          <a:lstStyle/>
          <a:p>
            <a:pPr eaLnBrk="1" hangingPunct="1">
              <a:lnSpc>
                <a:spcPct val="105000"/>
              </a:lnSpc>
              <a:spcAft>
                <a:spcPct val="10000"/>
              </a:spcAft>
            </a:pPr>
            <a:r>
              <a:rPr lang="zh-CN" altLang="en-US" b="1" dirty="0">
                <a:latin typeface="微软雅黑" panose="020B0503020204020204" pitchFamily="34" charset="-122"/>
                <a:ea typeface="微软雅黑" panose="020B0503020204020204" pitchFamily="34" charset="-122"/>
              </a:rPr>
              <a:t>第二节   电磁辐射源及其传播途径</a:t>
            </a:r>
          </a:p>
          <a:p>
            <a:pPr eaLnBrk="1" hangingPunct="1">
              <a:lnSpc>
                <a:spcPct val="105000"/>
              </a:lnSpc>
              <a:spcAft>
                <a:spcPct val="10000"/>
              </a:spcAft>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三、电磁污染污染的危害</a:t>
            </a:r>
            <a:r>
              <a:rPr lang="zh-CN" altLang="en-US" sz="2400" dirty="0">
                <a:latin typeface="微软雅黑" panose="020B0503020204020204" pitchFamily="34" charset="-122"/>
                <a:ea typeface="微软雅黑" panose="020B0503020204020204" pitchFamily="34" charset="-122"/>
              </a:rPr>
              <a:t> </a:t>
            </a:r>
          </a:p>
          <a:p>
            <a:pPr algn="just" eaLnBrk="1" hangingPunct="1">
              <a:lnSpc>
                <a:spcPct val="105000"/>
              </a:lnSpc>
              <a:spcAft>
                <a:spcPct val="10000"/>
              </a:spcAft>
              <a:buNone/>
            </a:pPr>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2400" b="1" dirty="0">
                <a:latin typeface="微软雅黑" panose="020B0503020204020204" pitchFamily="34" charset="-122"/>
                <a:ea typeface="微软雅黑" panose="020B0503020204020204" pitchFamily="34" charset="-122"/>
              </a:rPr>
              <a:t> </a:t>
            </a:r>
            <a:r>
              <a:rPr lang="en-US" altLang="zh-CN" sz="2400" b="1" dirty="0">
                <a:solidFill>
                  <a:srgbClr val="FF3300"/>
                </a:solidFill>
                <a:latin typeface="微软雅黑" panose="020B0503020204020204" pitchFamily="34" charset="-122"/>
                <a:ea typeface="微软雅黑" panose="020B0503020204020204" pitchFamily="34" charset="-122"/>
              </a:rPr>
              <a:t>2</a:t>
            </a:r>
            <a:r>
              <a:rPr lang="zh-CN" altLang="en-US" sz="2400" b="1" dirty="0">
                <a:solidFill>
                  <a:srgbClr val="FF3300"/>
                </a:solidFill>
                <a:latin typeface="微软雅黑" panose="020B0503020204020204" pitchFamily="34" charset="-122"/>
                <a:ea typeface="微软雅黑" panose="020B0503020204020204" pitchFamily="34" charset="-122"/>
              </a:rPr>
              <a:t>．电磁辐射对人体健康的危害</a:t>
            </a:r>
          </a:p>
          <a:p>
            <a:pPr eaLnBrk="1" hangingPunct="1">
              <a:lnSpc>
                <a:spcPct val="105000"/>
              </a:lnSpc>
              <a:spcAft>
                <a:spcPct val="10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a:t>
            </a:r>
            <a:r>
              <a:rPr lang="en-US" altLang="zh-CN" sz="2000" b="1" dirty="0">
                <a:solidFill>
                  <a:srgbClr val="FF3300"/>
                </a:solidFill>
                <a:latin typeface="微软雅黑" panose="020B0503020204020204" pitchFamily="34" charset="-122"/>
                <a:ea typeface="微软雅黑" panose="020B0503020204020204" pitchFamily="34" charset="-122"/>
              </a:rPr>
              <a:t>※</a:t>
            </a:r>
            <a:r>
              <a:rPr lang="zh-CN" altLang="en-US" sz="2400" b="1" dirty="0">
                <a:solidFill>
                  <a:srgbClr val="0000FF"/>
                </a:solidFill>
                <a:latin typeface="微软雅黑" panose="020B0503020204020204" pitchFamily="34" charset="-122"/>
                <a:ea typeface="微软雅黑" panose="020B0503020204020204" pitchFamily="34" charset="-122"/>
              </a:rPr>
              <a:t>躯体效应</a:t>
            </a:r>
          </a:p>
          <a:p>
            <a:pPr eaLnBrk="1" hangingPunct="1">
              <a:lnSpc>
                <a:spcPct val="105000"/>
              </a:lnSpc>
              <a:spcAft>
                <a:spcPct val="10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人体接受电磁辐射后</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体内极性与非极性分子</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在电磁场作用下</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极性分子重新排列</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非极性分子可被磁化</a:t>
            </a:r>
            <a:r>
              <a:rPr lang="en-US" altLang="zh-CN" sz="2400" b="1" dirty="0">
                <a:latin typeface="微软雅黑" panose="020B0503020204020204" pitchFamily="34" charset="-122"/>
                <a:ea typeface="微软雅黑" panose="020B0503020204020204" pitchFamily="34" charset="-122"/>
              </a:rPr>
              <a:t>.</a:t>
            </a:r>
          </a:p>
          <a:p>
            <a:pPr eaLnBrk="1" hangingPunct="1">
              <a:lnSpc>
                <a:spcPct val="105000"/>
              </a:lnSpc>
              <a:spcAft>
                <a:spcPct val="10000"/>
              </a:spcAft>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     </a:t>
            </a:r>
            <a:r>
              <a:rPr lang="zh-CN" altLang="en-US" sz="2400" b="1" dirty="0">
                <a:solidFill>
                  <a:srgbClr val="FF3300"/>
                </a:solidFill>
                <a:latin typeface="微软雅黑" panose="020B0503020204020204" pitchFamily="34" charset="-122"/>
                <a:ea typeface="微软雅黑" panose="020B0503020204020204" pitchFamily="34" charset="-122"/>
              </a:rPr>
              <a:t>危  害</a:t>
            </a:r>
            <a:r>
              <a:rPr lang="zh-CN" altLang="en-US" sz="2400" b="1" dirty="0">
                <a:latin typeface="微软雅黑" panose="020B0503020204020204" pitchFamily="34" charset="-122"/>
                <a:ea typeface="微软雅黑" panose="020B0503020204020204" pitchFamily="34" charset="-122"/>
              </a:rPr>
              <a:t> </a:t>
            </a:r>
          </a:p>
          <a:p>
            <a:pPr eaLnBrk="1" hangingPunct="1">
              <a:lnSpc>
                <a:spcPct val="105000"/>
              </a:lnSpc>
              <a:spcAft>
                <a:spcPct val="10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①增加儿童患白血病概率</a:t>
            </a:r>
            <a:r>
              <a:rPr lang="en-US" altLang="zh-CN" sz="2400" b="1" dirty="0">
                <a:latin typeface="微软雅黑" panose="020B0503020204020204" pitchFamily="34" charset="-122"/>
                <a:ea typeface="微软雅黑" panose="020B0503020204020204" pitchFamily="34" charset="-122"/>
              </a:rPr>
              <a:t>;②</a:t>
            </a:r>
            <a:r>
              <a:rPr lang="zh-CN" altLang="en-US" sz="2400" b="1" dirty="0">
                <a:latin typeface="微软雅黑" panose="020B0503020204020204" pitchFamily="34" charset="-122"/>
                <a:ea typeface="微软雅黑" panose="020B0503020204020204" pitchFamily="34" charset="-122"/>
              </a:rPr>
              <a:t>诱发癌症并加速人体癌细胞增殖</a:t>
            </a:r>
            <a:r>
              <a:rPr lang="en-US" altLang="zh-CN" sz="2400" b="1" dirty="0">
                <a:latin typeface="微软雅黑" panose="020B0503020204020204" pitchFamily="34" charset="-122"/>
                <a:ea typeface="微软雅黑" panose="020B0503020204020204" pitchFamily="34" charset="-122"/>
              </a:rPr>
              <a:t>;</a:t>
            </a:r>
          </a:p>
          <a:p>
            <a:pPr eaLnBrk="1" hangingPunct="1">
              <a:lnSpc>
                <a:spcPct val="105000"/>
              </a:lnSpc>
              <a:spcAft>
                <a:spcPct val="10000"/>
              </a:spcAft>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③</a:t>
            </a:r>
            <a:r>
              <a:rPr lang="zh-CN" altLang="en-US" sz="2400" b="1" dirty="0">
                <a:latin typeface="微软雅黑" panose="020B0503020204020204" pitchFamily="34" charset="-122"/>
                <a:ea typeface="微软雅黑" panose="020B0503020204020204" pitchFamily="34" charset="-122"/>
              </a:rPr>
              <a:t>影响人的生殖系统</a:t>
            </a:r>
            <a:r>
              <a:rPr lang="en-US" altLang="zh-CN" sz="2400" b="1" dirty="0">
                <a:latin typeface="微软雅黑" panose="020B0503020204020204" pitchFamily="34" charset="-122"/>
                <a:ea typeface="微软雅黑" panose="020B0503020204020204" pitchFamily="34" charset="-122"/>
              </a:rPr>
              <a:t>;        ④</a:t>
            </a:r>
            <a:r>
              <a:rPr lang="zh-CN" altLang="en-US" sz="2400" b="1" dirty="0">
                <a:latin typeface="微软雅黑" panose="020B0503020204020204" pitchFamily="34" charset="-122"/>
                <a:ea typeface="微软雅黑" panose="020B0503020204020204" pitchFamily="34" charset="-122"/>
              </a:rPr>
              <a:t>影响人的心血管系统</a:t>
            </a:r>
            <a:r>
              <a:rPr lang="en-US" altLang="zh-CN" sz="2400" b="1" dirty="0">
                <a:latin typeface="微软雅黑" panose="020B0503020204020204" pitchFamily="34" charset="-122"/>
                <a:ea typeface="微软雅黑" panose="020B0503020204020204" pitchFamily="34" charset="-122"/>
              </a:rPr>
              <a:t>;</a:t>
            </a:r>
          </a:p>
          <a:p>
            <a:pPr eaLnBrk="1" hangingPunct="1">
              <a:lnSpc>
                <a:spcPct val="105000"/>
              </a:lnSpc>
              <a:spcAft>
                <a:spcPct val="10000"/>
              </a:spcAft>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⑤</a:t>
            </a:r>
            <a:r>
              <a:rPr lang="zh-CN" altLang="en-US" sz="2400" b="1" dirty="0">
                <a:latin typeface="微软雅黑" panose="020B0503020204020204" pitchFamily="34" charset="-122"/>
                <a:ea typeface="微软雅黑" panose="020B0503020204020204" pitchFamily="34" charset="-122"/>
              </a:rPr>
              <a:t>对人的视觉系统有不良影响  </a:t>
            </a:r>
          </a:p>
        </p:txBody>
      </p:sp>
      <p:sp>
        <p:nvSpPr>
          <p:cNvPr id="22531" name="Rectangle 3">
            <a:extLst>
              <a:ext uri="{FF2B5EF4-FFF2-40B4-BE49-F238E27FC236}">
                <a16:creationId xmlns:a16="http://schemas.microsoft.com/office/drawing/2014/main" id="{62AF9A49-FF2C-459E-81BA-1E6EC7E407D0}"/>
              </a:ext>
            </a:extLst>
          </p:cNvPr>
          <p:cNvSpPr>
            <a:spLocks noGrp="1" noChangeArrowheads="1"/>
          </p:cNvSpPr>
          <p:nvPr>
            <p:ph type="title"/>
          </p:nvPr>
        </p:nvSpPr>
        <p:spPr>
          <a:xfrm>
            <a:off x="457200" y="277813"/>
            <a:ext cx="8229600" cy="558899"/>
          </a:xfrm>
          <a:noFill/>
        </p:spPr>
        <p:txBody>
          <a:bodyPr/>
          <a:lstStyle/>
          <a:p>
            <a:pPr algn="ctr" eaLnBrk="1" hangingPunct="1"/>
            <a:r>
              <a:rPr lang="zh-CN" altLang="en-US" b="1" dirty="0">
                <a:latin typeface="黑体" panose="02010609060101010101" pitchFamily="49" charset="-122"/>
                <a:ea typeface="黑体" panose="02010609060101010101" pitchFamily="49" charset="-122"/>
              </a:rPr>
              <a:t>三、电磁辐射污染与防治</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59D4F84-62A7-4687-BCC6-7D37B3C743CC}"/>
              </a:ext>
            </a:extLst>
          </p:cNvPr>
          <p:cNvSpPr>
            <a:spLocks noGrp="1" noChangeArrowheads="1"/>
          </p:cNvSpPr>
          <p:nvPr>
            <p:ph type="body" idx="1"/>
          </p:nvPr>
        </p:nvSpPr>
        <p:spPr>
          <a:xfrm>
            <a:off x="468313" y="1052737"/>
            <a:ext cx="8351837" cy="5616352"/>
          </a:xfrm>
        </p:spPr>
        <p:txBody>
          <a:bodyPr/>
          <a:lstStyle/>
          <a:p>
            <a:pPr eaLnBrk="1" hangingPunct="1">
              <a:lnSpc>
                <a:spcPct val="105000"/>
              </a:lnSpc>
              <a:spcAft>
                <a:spcPct val="10000"/>
              </a:spcAft>
            </a:pPr>
            <a:r>
              <a:rPr lang="zh-CN" altLang="en-US" b="1" dirty="0">
                <a:latin typeface="微软雅黑" panose="020B0503020204020204" pitchFamily="34" charset="-122"/>
                <a:ea typeface="微软雅黑" panose="020B0503020204020204" pitchFamily="34" charset="-122"/>
              </a:rPr>
              <a:t>第二节   电磁辐射源及其传播途径</a:t>
            </a:r>
          </a:p>
          <a:p>
            <a:pPr eaLnBrk="1" hangingPunct="1">
              <a:lnSpc>
                <a:spcPct val="105000"/>
              </a:lnSpc>
              <a:spcAft>
                <a:spcPct val="10000"/>
              </a:spcAft>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三、电磁污染污染的危害</a:t>
            </a:r>
            <a:r>
              <a:rPr lang="zh-CN" altLang="en-US" sz="2400" dirty="0">
                <a:latin typeface="微软雅黑" panose="020B0503020204020204" pitchFamily="34" charset="-122"/>
                <a:ea typeface="微软雅黑" panose="020B0503020204020204" pitchFamily="34" charset="-122"/>
              </a:rPr>
              <a:t> </a:t>
            </a:r>
          </a:p>
          <a:p>
            <a:pPr algn="just" eaLnBrk="1" hangingPunct="1">
              <a:lnSpc>
                <a:spcPct val="105000"/>
              </a:lnSpc>
              <a:spcAft>
                <a:spcPct val="10000"/>
              </a:spcAft>
              <a:buNone/>
            </a:pPr>
            <a:r>
              <a:rPr lang="zh-CN" altLang="en-US" sz="2400" b="1" dirty="0">
                <a:latin typeface="微软雅黑" panose="020B0503020204020204" pitchFamily="34" charset="-122"/>
                <a:ea typeface="微软雅黑" panose="020B0503020204020204" pitchFamily="34" charset="-122"/>
              </a:rPr>
              <a:t> </a:t>
            </a:r>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 </a:t>
            </a:r>
            <a:r>
              <a:rPr lang="en-US" altLang="zh-CN" sz="2400" b="1" dirty="0">
                <a:solidFill>
                  <a:srgbClr val="FF3300"/>
                </a:solidFill>
                <a:latin typeface="微软雅黑" panose="020B0503020204020204" pitchFamily="34" charset="-122"/>
                <a:ea typeface="微软雅黑" panose="020B0503020204020204" pitchFamily="34" charset="-122"/>
              </a:rPr>
              <a:t>2</a:t>
            </a:r>
            <a:r>
              <a:rPr lang="zh-CN" altLang="en-US" sz="2400" b="1" dirty="0">
                <a:solidFill>
                  <a:srgbClr val="FF3300"/>
                </a:solidFill>
                <a:latin typeface="微软雅黑" panose="020B0503020204020204" pitchFamily="34" charset="-122"/>
                <a:ea typeface="微软雅黑" panose="020B0503020204020204" pitchFamily="34" charset="-122"/>
              </a:rPr>
              <a:t>．电磁辐射对人体健康的危害</a:t>
            </a:r>
          </a:p>
          <a:p>
            <a:pPr eaLnBrk="1" hangingPunct="1">
              <a:lnSpc>
                <a:spcPct val="105000"/>
              </a:lnSpc>
              <a:spcAft>
                <a:spcPct val="10000"/>
              </a:spcAft>
              <a:buFont typeface="Wingdings" panose="05000000000000000000" pitchFamily="2" charset="2"/>
              <a:buNone/>
            </a:pPr>
            <a:r>
              <a:rPr lang="en-US" altLang="zh-CN" b="1" dirty="0">
                <a:solidFill>
                  <a:srgbClr val="FF3300"/>
                </a:solidFill>
                <a:latin typeface="微软雅黑" panose="020B0503020204020204" pitchFamily="34" charset="-122"/>
                <a:ea typeface="微软雅黑" panose="020B0503020204020204" pitchFamily="34" charset="-122"/>
              </a:rPr>
              <a:t>※</a:t>
            </a:r>
            <a:r>
              <a:rPr lang="zh-CN" altLang="en-US" b="1" dirty="0">
                <a:solidFill>
                  <a:srgbClr val="0000FF"/>
                </a:solidFill>
                <a:latin typeface="微软雅黑" panose="020B0503020204020204" pitchFamily="34" charset="-122"/>
                <a:ea typeface="微软雅黑" panose="020B0503020204020204" pitchFamily="34" charset="-122"/>
              </a:rPr>
              <a:t>种群效应</a:t>
            </a:r>
            <a:r>
              <a:rPr lang="en-US" altLang="zh-CN" sz="2400" b="1" dirty="0">
                <a:solidFill>
                  <a:srgbClr val="0000FF"/>
                </a:solidFill>
                <a:latin typeface="微软雅黑" panose="020B0503020204020204" pitchFamily="34" charset="-122"/>
                <a:ea typeface="微软雅黑" panose="020B0503020204020204" pitchFamily="34" charset="-122"/>
              </a:rPr>
              <a:t>(</a:t>
            </a:r>
            <a:r>
              <a:rPr lang="zh-CN" altLang="en-US" sz="2400" b="1" dirty="0">
                <a:solidFill>
                  <a:srgbClr val="FF3300"/>
                </a:solidFill>
                <a:latin typeface="微软雅黑" panose="020B0503020204020204" pitchFamily="34" charset="-122"/>
                <a:ea typeface="微软雅黑" panose="020B0503020204020204" pitchFamily="34" charset="-122"/>
              </a:rPr>
              <a:t>五类人群最受电磁辐射的侵害</a:t>
            </a:r>
            <a:r>
              <a:rPr lang="en-US" altLang="zh-CN" sz="2400" b="1" dirty="0">
                <a:solidFill>
                  <a:srgbClr val="0000FF"/>
                </a:solidFill>
                <a:latin typeface="微软雅黑" panose="020B0503020204020204" pitchFamily="34" charset="-122"/>
                <a:ea typeface="微软雅黑" panose="020B0503020204020204" pitchFamily="34" charset="-122"/>
              </a:rPr>
              <a:t>)</a:t>
            </a:r>
          </a:p>
          <a:p>
            <a:pPr eaLnBrk="1" hangingPunct="1">
              <a:lnSpc>
                <a:spcPct val="105000"/>
              </a:lnSpc>
              <a:spcAft>
                <a:spcPct val="10000"/>
              </a:spcAft>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①</a:t>
            </a:r>
            <a:r>
              <a:rPr lang="zh-CN" altLang="en-US" sz="2400" b="1" dirty="0">
                <a:latin typeface="微软雅黑" panose="020B0503020204020204" pitchFamily="34" charset="-122"/>
                <a:ea typeface="微软雅黑" panose="020B0503020204020204" pitchFamily="34" charset="-122"/>
              </a:rPr>
              <a:t>生活和工作在高压线、变电站、电台、电视台、雷达站和电磁发射塔附近的人员</a:t>
            </a:r>
            <a:r>
              <a:rPr lang="en-US" altLang="zh-CN" sz="2400" b="1" dirty="0">
                <a:latin typeface="微软雅黑" panose="020B0503020204020204" pitchFamily="34" charset="-122"/>
                <a:ea typeface="微软雅黑" panose="020B0503020204020204" pitchFamily="34" charset="-122"/>
              </a:rPr>
              <a:t>;</a:t>
            </a:r>
          </a:p>
          <a:p>
            <a:pPr eaLnBrk="1" hangingPunct="1">
              <a:lnSpc>
                <a:spcPct val="105000"/>
              </a:lnSpc>
              <a:spcAft>
                <a:spcPct val="10000"/>
              </a:spcAft>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②</a:t>
            </a:r>
            <a:r>
              <a:rPr lang="zh-CN" altLang="en-US" sz="2400" b="1" dirty="0">
                <a:latin typeface="微软雅黑" panose="020B0503020204020204" pitchFamily="34" charset="-122"/>
                <a:ea typeface="微软雅黑" panose="020B0503020204020204" pitchFamily="34" charset="-122"/>
              </a:rPr>
              <a:t>经常使用电子仪器、医疗设备、办公自动化设备的人员</a:t>
            </a:r>
            <a:r>
              <a:rPr lang="en-US" altLang="zh-CN" sz="2400" b="1" dirty="0">
                <a:latin typeface="微软雅黑" panose="020B0503020204020204" pitchFamily="34" charset="-122"/>
                <a:ea typeface="微软雅黑" panose="020B0503020204020204" pitchFamily="34" charset="-122"/>
              </a:rPr>
              <a:t>;</a:t>
            </a:r>
          </a:p>
          <a:p>
            <a:pPr eaLnBrk="1" hangingPunct="1">
              <a:lnSpc>
                <a:spcPct val="105000"/>
              </a:lnSpc>
              <a:spcAft>
                <a:spcPct val="10000"/>
              </a:spcAft>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③</a:t>
            </a:r>
            <a:r>
              <a:rPr lang="zh-CN" altLang="en-US" sz="2400" b="1" dirty="0">
                <a:latin typeface="微软雅黑" panose="020B0503020204020204" pitchFamily="34" charset="-122"/>
                <a:ea typeface="微软雅黑" panose="020B0503020204020204" pitchFamily="34" charset="-122"/>
              </a:rPr>
              <a:t>生活在现代电器自动化环境中的工作人员</a:t>
            </a:r>
            <a:r>
              <a:rPr lang="en-US" altLang="zh-CN" sz="2400" b="1" dirty="0">
                <a:latin typeface="微软雅黑" panose="020B0503020204020204" pitchFamily="34" charset="-122"/>
                <a:ea typeface="微软雅黑" panose="020B0503020204020204" pitchFamily="34" charset="-122"/>
              </a:rPr>
              <a:t>;</a:t>
            </a:r>
          </a:p>
          <a:p>
            <a:pPr eaLnBrk="1" hangingPunct="1">
              <a:lnSpc>
                <a:spcPct val="105000"/>
              </a:lnSpc>
              <a:spcAft>
                <a:spcPct val="10000"/>
              </a:spcAft>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④</a:t>
            </a:r>
            <a:r>
              <a:rPr lang="zh-CN" altLang="en-US" sz="2400" b="1" dirty="0">
                <a:latin typeface="微软雅黑" panose="020B0503020204020204" pitchFamily="34" charset="-122"/>
                <a:ea typeface="微软雅黑" panose="020B0503020204020204" pitchFamily="34" charset="-122"/>
              </a:rPr>
              <a:t>佩戴心脏起博器的患者</a:t>
            </a:r>
            <a:r>
              <a:rPr lang="en-US" altLang="zh-CN" sz="2400" b="1" dirty="0">
                <a:latin typeface="微软雅黑" panose="020B0503020204020204" pitchFamily="34" charset="-122"/>
                <a:ea typeface="微软雅黑" panose="020B0503020204020204" pitchFamily="34" charset="-122"/>
              </a:rPr>
              <a:t>;</a:t>
            </a:r>
          </a:p>
          <a:p>
            <a:pPr eaLnBrk="1" hangingPunct="1">
              <a:lnSpc>
                <a:spcPct val="105000"/>
              </a:lnSpc>
              <a:spcAft>
                <a:spcPct val="10000"/>
              </a:spcAft>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⑤</a:t>
            </a:r>
            <a:r>
              <a:rPr lang="zh-CN" altLang="en-US" sz="2400" b="1" dirty="0">
                <a:latin typeface="微软雅黑" panose="020B0503020204020204" pitchFamily="34" charset="-122"/>
                <a:ea typeface="微软雅黑" panose="020B0503020204020204" pitchFamily="34" charset="-122"/>
              </a:rPr>
              <a:t>生活在以上环境里的孕妇、儿童、老人及病患者等</a:t>
            </a:r>
            <a:r>
              <a:rPr lang="en-US" altLang="zh-CN" sz="2400" b="1" dirty="0">
                <a:latin typeface="微软雅黑" panose="020B0503020204020204" pitchFamily="34" charset="-122"/>
                <a:ea typeface="微软雅黑" panose="020B0503020204020204" pitchFamily="34" charset="-122"/>
              </a:rPr>
              <a:t>. </a:t>
            </a:r>
          </a:p>
          <a:p>
            <a:pPr eaLnBrk="1" hangingPunct="1">
              <a:lnSpc>
                <a:spcPct val="105000"/>
              </a:lnSpc>
              <a:spcAft>
                <a:spcPct val="10000"/>
              </a:spcAft>
              <a:buFont typeface="Wingdings" panose="05000000000000000000" pitchFamily="2" charset="2"/>
              <a:buNone/>
            </a:pPr>
            <a:endParaRPr lang="zh-CN" altLang="en-US" sz="2400" b="1" dirty="0">
              <a:latin typeface="微软雅黑" panose="020B0503020204020204" pitchFamily="34" charset="-122"/>
              <a:ea typeface="微软雅黑" panose="020B0503020204020204" pitchFamily="34" charset="-122"/>
            </a:endParaRPr>
          </a:p>
        </p:txBody>
      </p:sp>
      <p:sp>
        <p:nvSpPr>
          <p:cNvPr id="23555" name="Rectangle 3">
            <a:extLst>
              <a:ext uri="{FF2B5EF4-FFF2-40B4-BE49-F238E27FC236}">
                <a16:creationId xmlns:a16="http://schemas.microsoft.com/office/drawing/2014/main" id="{ED791E22-E430-475E-95CC-9DB05C568EFF}"/>
              </a:ext>
            </a:extLst>
          </p:cNvPr>
          <p:cNvSpPr>
            <a:spLocks noGrp="1" noChangeArrowheads="1"/>
          </p:cNvSpPr>
          <p:nvPr>
            <p:ph type="title"/>
          </p:nvPr>
        </p:nvSpPr>
        <p:spPr>
          <a:xfrm>
            <a:off x="457200" y="277813"/>
            <a:ext cx="8229600" cy="630907"/>
          </a:xfrm>
          <a:noFill/>
        </p:spPr>
        <p:txBody>
          <a:bodyPr/>
          <a:lstStyle/>
          <a:p>
            <a:pPr algn="ctr" eaLnBrk="1" hangingPunct="1"/>
            <a:r>
              <a:rPr lang="zh-CN" altLang="en-US" b="1" dirty="0">
                <a:latin typeface="黑体" panose="02010609060101010101" pitchFamily="49" charset="-122"/>
                <a:ea typeface="黑体" panose="02010609060101010101" pitchFamily="49" charset="-122"/>
              </a:rPr>
              <a:t>三、电磁辐射污染与防治</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D75C2B4-7EE0-4C41-AD2D-B2AABDB9A78B}"/>
              </a:ext>
            </a:extLst>
          </p:cNvPr>
          <p:cNvSpPr>
            <a:spLocks noGrp="1" noChangeArrowheads="1"/>
          </p:cNvSpPr>
          <p:nvPr>
            <p:ph type="body" idx="1"/>
          </p:nvPr>
        </p:nvSpPr>
        <p:spPr>
          <a:xfrm>
            <a:off x="468313" y="1124745"/>
            <a:ext cx="8351837" cy="5328444"/>
          </a:xfrm>
        </p:spPr>
        <p:txBody>
          <a:bodyPr/>
          <a:lstStyle/>
          <a:p>
            <a:pPr eaLnBrk="1" hangingPunct="1">
              <a:lnSpc>
                <a:spcPct val="105000"/>
              </a:lnSpc>
              <a:spcAft>
                <a:spcPct val="15000"/>
              </a:spcAft>
            </a:pPr>
            <a:r>
              <a:rPr lang="zh-CN" altLang="en-US" b="1" dirty="0">
                <a:latin typeface="微软雅黑" panose="020B0503020204020204" pitchFamily="34" charset="-122"/>
                <a:ea typeface="微软雅黑" panose="020B0503020204020204" pitchFamily="34" charset="-122"/>
              </a:rPr>
              <a:t>第三节   电磁辐射污染的防护</a:t>
            </a:r>
          </a:p>
          <a:p>
            <a:pPr eaLnBrk="1" hangingPunct="1">
              <a:lnSpc>
                <a:spcPct val="105000"/>
              </a:lnSpc>
              <a:spcAft>
                <a:spcPct val="15000"/>
              </a:spcAft>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一、行政管理措施</a:t>
            </a:r>
          </a:p>
          <a:p>
            <a:pPr eaLnBrk="1" hangingPunct="1">
              <a:lnSpc>
                <a:spcPct val="105000"/>
              </a:lnSpc>
              <a:spcAft>
                <a:spcPct val="15000"/>
              </a:spcAft>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二、技术工程措施</a:t>
            </a:r>
            <a:r>
              <a:rPr lang="zh-CN" altLang="en-US" dirty="0">
                <a:latin typeface="微软雅黑" panose="020B0503020204020204" pitchFamily="34" charset="-122"/>
                <a:ea typeface="微软雅黑" panose="020B0503020204020204" pitchFamily="34" charset="-122"/>
              </a:rPr>
              <a:t>  </a:t>
            </a:r>
          </a:p>
          <a:p>
            <a:pPr eaLnBrk="1" hangingPunct="1">
              <a:lnSpc>
                <a:spcPct val="105000"/>
              </a:lnSpc>
              <a:spcAft>
                <a:spcPct val="15000"/>
              </a:spcAft>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1</a:t>
            </a:r>
            <a:r>
              <a:rPr lang="zh-CN" altLang="en-US" sz="2400" b="1" dirty="0">
                <a:solidFill>
                  <a:srgbClr val="0000FF"/>
                </a:solidFill>
                <a:latin typeface="微软雅黑" panose="020B0503020204020204" pitchFamily="34" charset="-122"/>
                <a:ea typeface="微软雅黑" panose="020B0503020204020204" pitchFamily="34" charset="-122"/>
              </a:rPr>
              <a:t>．区域控制及绿化</a:t>
            </a:r>
            <a:r>
              <a:rPr lang="zh-CN" altLang="en-US" sz="2400" dirty="0">
                <a:latin typeface="微软雅黑" panose="020B0503020204020204" pitchFamily="34" charset="-122"/>
                <a:ea typeface="微软雅黑" panose="020B0503020204020204" pitchFamily="34" charset="-122"/>
              </a:rPr>
              <a:t> </a:t>
            </a:r>
          </a:p>
          <a:p>
            <a:pPr eaLnBrk="1" hangingPunct="1">
              <a:lnSpc>
                <a:spcPct val="105000"/>
              </a:lnSpc>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①自然干净区；          ②轻度污染区 </a:t>
            </a:r>
          </a:p>
          <a:p>
            <a:pPr eaLnBrk="1" hangingPunct="1">
              <a:lnSpc>
                <a:spcPct val="105000"/>
              </a:lnSpc>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③广播辐射区；          ④工业干扰区 </a:t>
            </a:r>
          </a:p>
          <a:p>
            <a:pPr eaLnBrk="1" hangingPunct="1">
              <a:lnSpc>
                <a:spcPct val="105000"/>
              </a:lnSpc>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2</a:t>
            </a:r>
            <a:r>
              <a:rPr lang="zh-CN" altLang="en-US" sz="2400" b="1" dirty="0">
                <a:solidFill>
                  <a:srgbClr val="0000FF"/>
                </a:solidFill>
                <a:latin typeface="微软雅黑" panose="020B0503020204020204" pitchFamily="34" charset="-122"/>
                <a:ea typeface="微软雅黑" panose="020B0503020204020204" pitchFamily="34" charset="-122"/>
              </a:rPr>
              <a:t>．屏蔽防护</a:t>
            </a:r>
            <a:r>
              <a:rPr lang="zh-CN" altLang="en-US" sz="2400" b="1" dirty="0">
                <a:latin typeface="微软雅黑" panose="020B0503020204020204" pitchFamily="34" charset="-122"/>
                <a:ea typeface="微软雅黑" panose="020B0503020204020204" pitchFamily="34" charset="-122"/>
              </a:rPr>
              <a:t> </a:t>
            </a:r>
          </a:p>
          <a:p>
            <a:pPr eaLnBrk="1" hangingPunct="1">
              <a:lnSpc>
                <a:spcPct val="105000"/>
              </a:lnSpc>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①主动场屏蔽防护；  ②被动场屏蔽防护 </a:t>
            </a:r>
          </a:p>
          <a:p>
            <a:pPr eaLnBrk="1" hangingPunct="1">
              <a:lnSpc>
                <a:spcPct val="105000"/>
              </a:lnSpc>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3</a:t>
            </a:r>
            <a:r>
              <a:rPr lang="zh-CN" altLang="en-US" sz="2400" b="1" dirty="0">
                <a:solidFill>
                  <a:srgbClr val="0000FF"/>
                </a:solidFill>
                <a:latin typeface="微软雅黑" panose="020B0503020204020204" pitchFamily="34" charset="-122"/>
                <a:ea typeface="微软雅黑" panose="020B0503020204020204" pitchFamily="34" charset="-122"/>
              </a:rPr>
              <a:t>．对接受者进行防护</a:t>
            </a:r>
          </a:p>
        </p:txBody>
      </p:sp>
      <p:sp>
        <p:nvSpPr>
          <p:cNvPr id="24579" name="Rectangle 3">
            <a:extLst>
              <a:ext uri="{FF2B5EF4-FFF2-40B4-BE49-F238E27FC236}">
                <a16:creationId xmlns:a16="http://schemas.microsoft.com/office/drawing/2014/main" id="{2285AFF0-EBA0-4518-A905-35E698FA0584}"/>
              </a:ext>
            </a:extLst>
          </p:cNvPr>
          <p:cNvSpPr>
            <a:spLocks noGrp="1" noChangeArrowheads="1"/>
          </p:cNvSpPr>
          <p:nvPr>
            <p:ph type="title"/>
          </p:nvPr>
        </p:nvSpPr>
        <p:spPr>
          <a:xfrm>
            <a:off x="457200" y="277813"/>
            <a:ext cx="8229600" cy="630907"/>
          </a:xfrm>
          <a:noFill/>
        </p:spPr>
        <p:txBody>
          <a:bodyPr/>
          <a:lstStyle/>
          <a:p>
            <a:pPr algn="ctr" eaLnBrk="1" hangingPunct="1"/>
            <a:r>
              <a:rPr lang="zh-CN" altLang="en-US" b="1" dirty="0">
                <a:latin typeface="黑体" panose="02010609060101010101" pitchFamily="49" charset="-122"/>
                <a:ea typeface="黑体" panose="02010609060101010101" pitchFamily="49" charset="-122"/>
              </a:rPr>
              <a:t>三、电磁辐射污染与防治</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C3C1209-BC30-42E5-ACEA-105D0360BAA6}"/>
              </a:ext>
            </a:extLst>
          </p:cNvPr>
          <p:cNvSpPr>
            <a:spLocks noGrp="1" noChangeArrowheads="1"/>
          </p:cNvSpPr>
          <p:nvPr>
            <p:ph type="title"/>
          </p:nvPr>
        </p:nvSpPr>
        <p:spPr>
          <a:xfrm>
            <a:off x="755650" y="116632"/>
            <a:ext cx="7632700" cy="719485"/>
          </a:xfrm>
        </p:spPr>
        <p:txBody>
          <a:bodyPr/>
          <a:lstStyle/>
          <a:p>
            <a:pPr algn="ctr" eaLnBrk="1" hangingPunct="1"/>
            <a:r>
              <a:rPr lang="zh-CN" altLang="en-US" b="1" dirty="0">
                <a:solidFill>
                  <a:schemeClr val="tx1"/>
                </a:solidFill>
                <a:latin typeface="黑体" panose="02010609060101010101" pitchFamily="49" charset="-122"/>
                <a:ea typeface="黑体" panose="02010609060101010101" pitchFamily="49" charset="-122"/>
              </a:rPr>
              <a:t>内  容</a:t>
            </a:r>
          </a:p>
        </p:txBody>
      </p:sp>
      <p:sp>
        <p:nvSpPr>
          <p:cNvPr id="5123" name="Rectangle 3">
            <a:extLst>
              <a:ext uri="{FF2B5EF4-FFF2-40B4-BE49-F238E27FC236}">
                <a16:creationId xmlns:a16="http://schemas.microsoft.com/office/drawing/2014/main" id="{B913340F-7607-45C7-A57E-3EBCE09A5120}"/>
              </a:ext>
            </a:extLst>
          </p:cNvPr>
          <p:cNvSpPr>
            <a:spLocks noGrp="1" noChangeArrowheads="1"/>
          </p:cNvSpPr>
          <p:nvPr>
            <p:ph type="body" idx="1"/>
          </p:nvPr>
        </p:nvSpPr>
        <p:spPr>
          <a:xfrm>
            <a:off x="611560" y="1089025"/>
            <a:ext cx="7488238" cy="4679950"/>
          </a:xfrm>
        </p:spPr>
        <p:txBody>
          <a:bodyPr/>
          <a:lstStyle/>
          <a:p>
            <a:pPr eaLnBrk="1" hangingPunct="1">
              <a:lnSpc>
                <a:spcPct val="105000"/>
              </a:lnSpc>
              <a:spcAft>
                <a:spcPct val="20000"/>
              </a:spcAft>
            </a:pPr>
            <a:r>
              <a:rPr lang="zh-CN" altLang="en-US" sz="3600" b="1" dirty="0">
                <a:latin typeface="微软雅黑" panose="020B0503020204020204" pitchFamily="34" charset="-122"/>
                <a:ea typeface="微软雅黑" panose="020B0503020204020204" pitchFamily="34" charset="-122"/>
              </a:rPr>
              <a:t>一、物理性污染概述</a:t>
            </a:r>
          </a:p>
          <a:p>
            <a:pPr eaLnBrk="1" hangingPunct="1">
              <a:lnSpc>
                <a:spcPct val="105000"/>
              </a:lnSpc>
              <a:spcAft>
                <a:spcPct val="20000"/>
              </a:spcAft>
            </a:pPr>
            <a:r>
              <a:rPr lang="zh-CN" altLang="en-US" sz="3600" b="1" dirty="0">
                <a:latin typeface="微软雅黑" panose="020B0503020204020204" pitchFamily="34" charset="-122"/>
                <a:ea typeface="微软雅黑" panose="020B0503020204020204" pitchFamily="34" charset="-122"/>
              </a:rPr>
              <a:t>二、噪声污染与防治</a:t>
            </a:r>
            <a:endParaRPr lang="en-US" altLang="zh-CN" sz="3600" b="1" dirty="0">
              <a:latin typeface="微软雅黑" panose="020B0503020204020204" pitchFamily="34" charset="-122"/>
              <a:ea typeface="微软雅黑" panose="020B0503020204020204" pitchFamily="34" charset="-122"/>
            </a:endParaRPr>
          </a:p>
          <a:p>
            <a:pPr eaLnBrk="1" hangingPunct="1">
              <a:lnSpc>
                <a:spcPct val="105000"/>
              </a:lnSpc>
              <a:spcAft>
                <a:spcPct val="20000"/>
              </a:spcAft>
            </a:pPr>
            <a:r>
              <a:rPr lang="zh-CN" altLang="en-US" sz="3600" b="1" dirty="0">
                <a:latin typeface="微软雅黑" panose="020B0503020204020204" pitchFamily="34" charset="-122"/>
                <a:ea typeface="微软雅黑" panose="020B0503020204020204" pitchFamily="34" charset="-122"/>
              </a:rPr>
              <a:t>三、电磁辐射污染与防治</a:t>
            </a:r>
          </a:p>
          <a:p>
            <a:pPr eaLnBrk="1" hangingPunct="1">
              <a:lnSpc>
                <a:spcPct val="105000"/>
              </a:lnSpc>
              <a:spcAft>
                <a:spcPct val="20000"/>
              </a:spcAft>
            </a:pPr>
            <a:r>
              <a:rPr lang="zh-CN" altLang="en-US" sz="3600" b="1" dirty="0">
                <a:solidFill>
                  <a:srgbClr val="FF0000"/>
                </a:solidFill>
                <a:latin typeface="微软雅黑" panose="020B0503020204020204" pitchFamily="34" charset="-122"/>
                <a:ea typeface="微软雅黑" panose="020B0503020204020204" pitchFamily="34" charset="-122"/>
              </a:rPr>
              <a:t>四、放射性污染与防治</a:t>
            </a:r>
          </a:p>
          <a:p>
            <a:pPr eaLnBrk="1" hangingPunct="1">
              <a:lnSpc>
                <a:spcPct val="105000"/>
              </a:lnSpc>
              <a:spcAft>
                <a:spcPct val="20000"/>
              </a:spcAft>
            </a:pPr>
            <a:r>
              <a:rPr lang="zh-CN" altLang="en-US" sz="3600" b="1" dirty="0">
                <a:latin typeface="微软雅黑" panose="020B0503020204020204" pitchFamily="34" charset="-122"/>
                <a:ea typeface="微软雅黑" panose="020B0503020204020204" pitchFamily="34" charset="-122"/>
              </a:rPr>
              <a:t>五、热辐射污染与防治</a:t>
            </a:r>
          </a:p>
          <a:p>
            <a:pPr eaLnBrk="1" hangingPunct="1">
              <a:lnSpc>
                <a:spcPct val="105000"/>
              </a:lnSpc>
              <a:spcAft>
                <a:spcPct val="20000"/>
              </a:spcAft>
            </a:pPr>
            <a:r>
              <a:rPr lang="zh-CN" altLang="en-US" sz="3600" b="1" dirty="0">
                <a:latin typeface="微软雅黑" panose="020B0503020204020204" pitchFamily="34" charset="-122"/>
                <a:ea typeface="微软雅黑" panose="020B0503020204020204" pitchFamily="34" charset="-122"/>
              </a:rPr>
              <a:t>六、光污染与防治</a:t>
            </a:r>
          </a:p>
        </p:txBody>
      </p:sp>
    </p:spTree>
    <p:extLst>
      <p:ext uri="{BB962C8B-B14F-4D97-AF65-F5344CB8AC3E}">
        <p14:creationId xmlns:p14="http://schemas.microsoft.com/office/powerpoint/2010/main" val="8879499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B781EA0-C127-4F7E-9812-82B8FB1F4B69}"/>
              </a:ext>
            </a:extLst>
          </p:cNvPr>
          <p:cNvSpPr>
            <a:spLocks noGrp="1" noChangeArrowheads="1"/>
          </p:cNvSpPr>
          <p:nvPr>
            <p:ph type="body" idx="1"/>
          </p:nvPr>
        </p:nvSpPr>
        <p:spPr>
          <a:xfrm>
            <a:off x="468313" y="1484313"/>
            <a:ext cx="8351837" cy="4968875"/>
          </a:xfrm>
        </p:spPr>
        <p:txBody>
          <a:bodyPr/>
          <a:lstStyle/>
          <a:p>
            <a:pPr eaLnBrk="1" hangingPunct="1">
              <a:lnSpc>
                <a:spcPct val="105000"/>
              </a:lnSpc>
              <a:spcAft>
                <a:spcPct val="20000"/>
              </a:spcAft>
            </a:pPr>
            <a:r>
              <a:rPr lang="zh-CN" altLang="en-US" sz="3200" b="1">
                <a:latin typeface="Times New Roman" panose="02020603050405020304" pitchFamily="18" charset="0"/>
                <a:ea typeface="黑体" panose="02010609060101010101" pitchFamily="49" charset="-122"/>
              </a:rPr>
              <a:t>第一节   概述</a:t>
            </a:r>
          </a:p>
          <a:p>
            <a:pPr eaLnBrk="1" hangingPunct="1">
              <a:lnSpc>
                <a:spcPct val="105000"/>
              </a:lnSpc>
              <a:spcAft>
                <a:spcPct val="20000"/>
              </a:spcAft>
              <a:buFont typeface="Wingdings" panose="05000000000000000000" pitchFamily="2" charset="2"/>
              <a:buNone/>
            </a:pPr>
            <a:r>
              <a:rPr lang="en-US" altLang="zh-CN" sz="3200" b="1">
                <a:latin typeface="Times New Roman" panose="02020603050405020304" pitchFamily="18" charset="0"/>
                <a:ea typeface="黑体" panose="02010609060101010101" pitchFamily="49" charset="-122"/>
              </a:rPr>
              <a:t>1.</a:t>
            </a:r>
            <a:r>
              <a:rPr lang="zh-CN" altLang="en-US" sz="3200" b="1">
                <a:latin typeface="Times New Roman" panose="02020603050405020304" pitchFamily="18" charset="0"/>
                <a:ea typeface="黑体" panose="02010609060101010101" pitchFamily="49" charset="-122"/>
              </a:rPr>
              <a:t>基本概念</a:t>
            </a:r>
          </a:p>
          <a:p>
            <a:pPr eaLnBrk="1" hangingPunct="1">
              <a:lnSpc>
                <a:spcPct val="105000"/>
              </a:lnSpc>
              <a:spcAft>
                <a:spcPct val="20000"/>
              </a:spcAft>
              <a:buFont typeface="Wingdings" panose="05000000000000000000" pitchFamily="2" charset="2"/>
              <a:buNone/>
            </a:pPr>
            <a:r>
              <a:rPr lang="zh-CN" altLang="en-US" sz="2400" b="1">
                <a:solidFill>
                  <a:srgbClr val="0000FF"/>
                </a:solidFill>
                <a:latin typeface="Times New Roman" panose="02020603050405020304" pitchFamily="18" charset="0"/>
                <a:ea typeface="黑体" panose="02010609060101010101" pitchFamily="49" charset="-122"/>
                <a:cs typeface="Arial" panose="020B0604020202020204" pitchFamily="34" charset="0"/>
              </a:rPr>
              <a:t>☼</a:t>
            </a:r>
            <a:r>
              <a:rPr lang="zh-CN" altLang="en-US" sz="2400" b="1">
                <a:latin typeface="Times New Roman" panose="02020603050405020304" pitchFamily="18" charset="0"/>
                <a:ea typeface="华文楷体" panose="02010600040101010101" pitchFamily="2" charset="-122"/>
              </a:rPr>
              <a:t>放射性元素：自然界和人工生产的元素中，有一些能自动发生衰变，并放射出肉眼看不见的射线。这些元素统称</a:t>
            </a:r>
            <a:r>
              <a:rPr lang="en-US" altLang="zh-CN" sz="2400" b="1">
                <a:latin typeface="Times New Roman" panose="02020603050405020304" pitchFamily="18" charset="0"/>
                <a:ea typeface="华文楷体" panose="02010600040101010101" pitchFamily="2" charset="-122"/>
              </a:rPr>
              <a:t>~</a:t>
            </a:r>
            <a:r>
              <a:rPr lang="zh-CN" altLang="en-US" sz="2400" b="1">
                <a:latin typeface="Times New Roman" panose="02020603050405020304" pitchFamily="18" charset="0"/>
                <a:ea typeface="华文楷体" panose="02010600040101010101" pitchFamily="2" charset="-122"/>
              </a:rPr>
              <a:t>。</a:t>
            </a:r>
          </a:p>
          <a:p>
            <a:pPr eaLnBrk="1" hangingPunct="1">
              <a:lnSpc>
                <a:spcPct val="105000"/>
              </a:lnSpc>
              <a:spcAft>
                <a:spcPct val="20000"/>
              </a:spcAft>
              <a:buFont typeface="Wingdings" panose="05000000000000000000" pitchFamily="2" charset="2"/>
              <a:buNone/>
            </a:pPr>
            <a:r>
              <a:rPr lang="zh-CN" altLang="en-US" sz="2400" b="1">
                <a:solidFill>
                  <a:srgbClr val="0000FF"/>
                </a:solidFill>
                <a:latin typeface="Times New Roman" panose="02020603050405020304" pitchFamily="18" charset="0"/>
                <a:ea typeface="黑体" panose="02010609060101010101" pitchFamily="49" charset="-122"/>
              </a:rPr>
              <a:t>☼</a:t>
            </a:r>
            <a:r>
              <a:rPr lang="zh-CN" altLang="en-US" sz="2400" b="1">
                <a:latin typeface="Times New Roman" panose="02020603050405020304" pitchFamily="18" charset="0"/>
                <a:ea typeface="华文楷体" panose="02010600040101010101" pitchFamily="2" charset="-122"/>
              </a:rPr>
              <a:t>核辐射：原子核从一种结构或一种能量状态转变为另一种结构或另一种能量状态过程中所释放出来的微观粒子流。</a:t>
            </a:r>
          </a:p>
          <a:p>
            <a:pPr eaLnBrk="1" hangingPunct="1">
              <a:lnSpc>
                <a:spcPct val="105000"/>
              </a:lnSpc>
              <a:spcAft>
                <a:spcPct val="20000"/>
              </a:spcAft>
              <a:buFont typeface="Wingdings" panose="05000000000000000000" pitchFamily="2" charset="2"/>
              <a:buNone/>
            </a:pPr>
            <a:r>
              <a:rPr lang="zh-CN" altLang="en-US" sz="2400" b="1">
                <a:solidFill>
                  <a:srgbClr val="0000FF"/>
                </a:solidFill>
                <a:latin typeface="Times New Roman" panose="02020603050405020304" pitchFamily="18" charset="0"/>
                <a:ea typeface="黑体" panose="02010609060101010101" pitchFamily="49" charset="-122"/>
              </a:rPr>
              <a:t>☼</a:t>
            </a:r>
            <a:r>
              <a:rPr lang="zh-CN" altLang="en-US" sz="2400" b="1">
                <a:latin typeface="Times New Roman" panose="02020603050405020304" pitchFamily="18" charset="0"/>
              </a:rPr>
              <a:t>放射性：放射性元素的原子核在衰变过程放出</a:t>
            </a:r>
            <a:r>
              <a:rPr lang="en-US" altLang="zh-CN" sz="2400" b="1" i="1">
                <a:latin typeface="Times New Roman" panose="02020603050405020304" pitchFamily="18" charset="0"/>
              </a:rPr>
              <a:t>α</a:t>
            </a:r>
            <a:r>
              <a:rPr lang="zh-CN" altLang="en-US" sz="2400" b="1" i="1">
                <a:latin typeface="Times New Roman" panose="02020603050405020304" pitchFamily="18" charset="0"/>
              </a:rPr>
              <a:t>、</a:t>
            </a:r>
            <a:r>
              <a:rPr lang="en-US" altLang="zh-CN" sz="2400" b="1" i="1">
                <a:latin typeface="Times New Roman" panose="02020603050405020304" pitchFamily="18" charset="0"/>
              </a:rPr>
              <a:t>β</a:t>
            </a:r>
            <a:r>
              <a:rPr lang="zh-CN" altLang="en-US" sz="2400" b="1" i="1">
                <a:latin typeface="Times New Roman" panose="02020603050405020304" pitchFamily="18" charset="0"/>
              </a:rPr>
              <a:t>、</a:t>
            </a:r>
            <a:r>
              <a:rPr lang="en-US" altLang="zh-CN" sz="2400" b="1" i="1">
                <a:latin typeface="Times New Roman" panose="02020603050405020304" pitchFamily="18" charset="0"/>
              </a:rPr>
              <a:t>γ</a:t>
            </a:r>
            <a:r>
              <a:rPr lang="zh-CN" altLang="en-US" sz="2400" b="1">
                <a:latin typeface="Times New Roman" panose="02020603050405020304" pitchFamily="18" charset="0"/>
              </a:rPr>
              <a:t>射线的现象。</a:t>
            </a:r>
            <a:endParaRPr lang="zh-CN" altLang="en-US" sz="2400" b="1">
              <a:latin typeface="Times New Roman" panose="02020603050405020304" pitchFamily="18" charset="0"/>
              <a:ea typeface="华文楷体" panose="02010600040101010101" pitchFamily="2" charset="-122"/>
            </a:endParaRPr>
          </a:p>
          <a:p>
            <a:pPr eaLnBrk="1" hangingPunct="1">
              <a:lnSpc>
                <a:spcPct val="105000"/>
              </a:lnSpc>
              <a:spcAft>
                <a:spcPct val="20000"/>
              </a:spcAft>
              <a:buFont typeface="Wingdings" panose="05000000000000000000" pitchFamily="2" charset="2"/>
              <a:buNone/>
            </a:pPr>
            <a:r>
              <a:rPr lang="zh-CN" altLang="en-US" sz="2400" b="1">
                <a:solidFill>
                  <a:srgbClr val="0000FF"/>
                </a:solidFill>
                <a:latin typeface="Times New Roman" panose="02020603050405020304" pitchFamily="18" charset="0"/>
                <a:ea typeface="黑体" panose="02010609060101010101" pitchFamily="49" charset="-122"/>
              </a:rPr>
              <a:t>☼</a:t>
            </a:r>
            <a:r>
              <a:rPr lang="zh-CN" altLang="en-US" sz="2400" b="1">
                <a:latin typeface="Times New Roman" panose="02020603050405020304" pitchFamily="18" charset="0"/>
                <a:ea typeface="华文楷体" panose="02010600040101010101" pitchFamily="2" charset="-122"/>
              </a:rPr>
              <a:t>放射性污染：由放射性物质所造成的污染。</a:t>
            </a:r>
          </a:p>
        </p:txBody>
      </p:sp>
      <p:sp>
        <p:nvSpPr>
          <p:cNvPr id="25603" name="Rectangle 3">
            <a:extLst>
              <a:ext uri="{FF2B5EF4-FFF2-40B4-BE49-F238E27FC236}">
                <a16:creationId xmlns:a16="http://schemas.microsoft.com/office/drawing/2014/main" id="{E4E487F6-1F2A-442A-8209-15BC79762744}"/>
              </a:ext>
            </a:extLst>
          </p:cNvPr>
          <p:cNvSpPr>
            <a:spLocks noGrp="1" noChangeArrowheads="1"/>
          </p:cNvSpPr>
          <p:nvPr>
            <p:ph type="title"/>
          </p:nvPr>
        </p:nvSpPr>
        <p:spPr>
          <a:xfrm>
            <a:off x="457200" y="277813"/>
            <a:ext cx="8229600" cy="612775"/>
          </a:xfrm>
          <a:noFill/>
        </p:spPr>
        <p:txBody>
          <a:bodyPr/>
          <a:lstStyle/>
          <a:p>
            <a:pPr algn="ctr" eaLnBrk="1" hangingPunct="1"/>
            <a:r>
              <a:rPr lang="zh-CN" altLang="en-US" b="1" dirty="0">
                <a:latin typeface="黑体" panose="02010609060101010101" pitchFamily="49" charset="-122"/>
                <a:ea typeface="黑体" panose="02010609060101010101" pitchFamily="49" charset="-122"/>
              </a:rPr>
              <a:t>四、放射性污染与防治</a:t>
            </a:r>
          </a:p>
        </p:txBody>
      </p:sp>
      <p:pic>
        <p:nvPicPr>
          <p:cNvPr id="3" name="图片 2">
            <a:extLst>
              <a:ext uri="{FF2B5EF4-FFF2-40B4-BE49-F238E27FC236}">
                <a16:creationId xmlns:a16="http://schemas.microsoft.com/office/drawing/2014/main" id="{E72AD2DB-8D97-47F0-91DE-0A3EE4C520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3225" y="1252538"/>
            <a:ext cx="8542338"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E8BA5DFA-354A-46DD-AFA1-19BD66D569F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225" y="116632"/>
            <a:ext cx="8496300" cy="621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1770751-0699-41D1-91EF-FA857488EA01}"/>
              </a:ext>
            </a:extLst>
          </p:cNvPr>
          <p:cNvSpPr>
            <a:spLocks noGrp="1" noChangeArrowheads="1"/>
          </p:cNvSpPr>
          <p:nvPr>
            <p:ph type="body" idx="1"/>
          </p:nvPr>
        </p:nvSpPr>
        <p:spPr>
          <a:xfrm>
            <a:off x="468313" y="1052737"/>
            <a:ext cx="8351837" cy="5616352"/>
          </a:xfrm>
        </p:spPr>
        <p:txBody>
          <a:bodyPr/>
          <a:lstStyle/>
          <a:p>
            <a:pPr eaLnBrk="1" hangingPunct="1">
              <a:lnSpc>
                <a:spcPct val="105000"/>
              </a:lnSpc>
              <a:spcBef>
                <a:spcPct val="15000"/>
              </a:spcBef>
              <a:spcAft>
                <a:spcPct val="10000"/>
              </a:spcAft>
            </a:pPr>
            <a:r>
              <a:rPr lang="zh-CN" altLang="en-US" sz="3200" b="1" dirty="0">
                <a:latin typeface="微软雅黑" panose="020B0503020204020204" pitchFamily="34" charset="-122"/>
                <a:ea typeface="微软雅黑" panose="020B0503020204020204" pitchFamily="34" charset="-122"/>
              </a:rPr>
              <a:t>第一节   概述</a:t>
            </a:r>
            <a:endParaRPr lang="zh-CN" altLang="en-US" b="1" dirty="0">
              <a:latin typeface="微软雅黑" panose="020B0503020204020204" pitchFamily="34" charset="-122"/>
              <a:ea typeface="微软雅黑" panose="020B0503020204020204" pitchFamily="34" charset="-122"/>
            </a:endParaRPr>
          </a:p>
          <a:p>
            <a:pPr eaLnBrk="1" hangingPunct="1">
              <a:lnSpc>
                <a:spcPct val="105000"/>
              </a:lnSpc>
              <a:spcBef>
                <a:spcPct val="15000"/>
              </a:spcBef>
              <a:spcAft>
                <a:spcPct val="10000"/>
              </a:spcAft>
              <a:buNone/>
            </a:pPr>
            <a:r>
              <a:rPr lang="en-US" altLang="zh-CN" b="1" dirty="0">
                <a:latin typeface="微软雅黑" panose="020B0503020204020204" pitchFamily="34" charset="-122"/>
                <a:ea typeface="微软雅黑" panose="020B0503020204020204" pitchFamily="34" charset="-122"/>
              </a:rPr>
              <a:t>2.</a:t>
            </a:r>
            <a:r>
              <a:rPr lang="zh-CN" altLang="en-US" b="1" dirty="0">
                <a:solidFill>
                  <a:srgbClr val="FF0000"/>
                </a:solidFill>
                <a:latin typeface="黑体" panose="02010609060101010101" pitchFamily="49" charset="-122"/>
                <a:ea typeface="黑体" panose="02010609060101010101" pitchFamily="49" charset="-122"/>
                <a:sym typeface="Wingdings 2" panose="05020102010507070707" pitchFamily="18" charset="2"/>
              </a:rPr>
              <a:t> </a:t>
            </a:r>
            <a:r>
              <a:rPr lang="zh-CN" altLang="en-US" b="1" dirty="0">
                <a:latin typeface="微软雅黑" panose="020B0503020204020204" pitchFamily="34" charset="-122"/>
                <a:ea typeface="微软雅黑" panose="020B0503020204020204" pitchFamily="34" charset="-122"/>
              </a:rPr>
              <a:t>环境中的放射源</a:t>
            </a:r>
          </a:p>
          <a:p>
            <a:pPr eaLnBrk="1" hangingPunct="1">
              <a:lnSpc>
                <a:spcPct val="105000"/>
              </a:lnSpc>
              <a:spcBef>
                <a:spcPct val="15000"/>
              </a:spcBef>
              <a:spcAft>
                <a:spcPct val="10000"/>
              </a:spcAft>
              <a:buFont typeface="Wingdings" panose="05000000000000000000" pitchFamily="2" charset="2"/>
              <a:buNone/>
            </a:pPr>
            <a:r>
              <a:rPr lang="zh-CN" altLang="en-US" sz="24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400" b="1" dirty="0">
                <a:solidFill>
                  <a:srgbClr val="FF3300"/>
                </a:solidFill>
                <a:latin typeface="微软雅黑" panose="020B0503020204020204" pitchFamily="34" charset="-122"/>
                <a:ea typeface="微软雅黑" panose="020B0503020204020204" pitchFamily="34" charset="-122"/>
              </a:rPr>
              <a:t>天然放射源（辐射源）：</a:t>
            </a:r>
          </a:p>
          <a:p>
            <a:pPr eaLnBrk="1" hangingPunct="1">
              <a:lnSpc>
                <a:spcPct val="105000"/>
              </a:lnSpc>
              <a:spcBef>
                <a:spcPct val="15000"/>
              </a:spcBef>
              <a:spcAft>
                <a:spcPct val="10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宇宙射线、陆地辐射源和体内放射性物质。</a:t>
            </a:r>
          </a:p>
          <a:p>
            <a:pPr eaLnBrk="1" hangingPunct="1">
              <a:lnSpc>
                <a:spcPct val="105000"/>
              </a:lnSpc>
              <a:spcBef>
                <a:spcPct val="15000"/>
              </a:spcBef>
              <a:spcAft>
                <a:spcPct val="10000"/>
              </a:spcAft>
              <a:buFont typeface="Wingdings" panose="05000000000000000000" pitchFamily="2" charset="2"/>
              <a:buNone/>
            </a:pPr>
            <a:r>
              <a:rPr lang="zh-CN" altLang="en-US" sz="2400" b="1" dirty="0">
                <a:solidFill>
                  <a:srgbClr val="0000FF"/>
                </a:solidFill>
                <a:latin typeface="微软雅黑" panose="020B0503020204020204" pitchFamily="34" charset="-122"/>
                <a:ea typeface="微软雅黑" panose="020B0503020204020204" pitchFamily="34" charset="-122"/>
              </a:rPr>
              <a:t>☼</a:t>
            </a:r>
            <a:r>
              <a:rPr lang="zh-CN" altLang="en-US" sz="2400" b="1" dirty="0">
                <a:solidFill>
                  <a:srgbClr val="FF3300"/>
                </a:solidFill>
                <a:latin typeface="微软雅黑" panose="020B0503020204020204" pitchFamily="34" charset="-122"/>
                <a:ea typeface="微软雅黑" panose="020B0503020204020204" pitchFamily="34" charset="-122"/>
              </a:rPr>
              <a:t>人工放射源（辐射源）：</a:t>
            </a:r>
          </a:p>
          <a:p>
            <a:pPr eaLnBrk="1" hangingPunct="1">
              <a:lnSpc>
                <a:spcPct val="105000"/>
              </a:lnSpc>
              <a:spcBef>
                <a:spcPct val="15000"/>
              </a:spcBef>
              <a:spcAft>
                <a:spcPct val="10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a:t>
            </a:r>
            <a:r>
              <a:rPr lang="en-US" altLang="zh-CN" sz="2400" b="1" dirty="0">
                <a:solidFill>
                  <a:srgbClr val="FFFF00"/>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原子能工业排放的放射性废物</a:t>
            </a:r>
            <a:r>
              <a:rPr lang="en-US" altLang="zh-CN" sz="2400" b="1" dirty="0">
                <a:latin typeface="微软雅黑" panose="020B0503020204020204" pitchFamily="34" charset="-122"/>
                <a:ea typeface="微软雅黑" panose="020B0503020204020204" pitchFamily="34" charset="-122"/>
              </a:rPr>
              <a:t>;</a:t>
            </a:r>
          </a:p>
          <a:p>
            <a:pPr eaLnBrk="1" hangingPunct="1">
              <a:lnSpc>
                <a:spcPct val="105000"/>
              </a:lnSpc>
              <a:spcBef>
                <a:spcPct val="15000"/>
              </a:spcBef>
              <a:spcAft>
                <a:spcPct val="10000"/>
              </a:spcAft>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核武器试验的沉降物</a:t>
            </a:r>
            <a:r>
              <a:rPr lang="en-US" altLang="zh-CN" sz="2400" b="1" dirty="0">
                <a:latin typeface="微软雅黑" panose="020B0503020204020204" pitchFamily="34" charset="-122"/>
                <a:ea typeface="微软雅黑" panose="020B0503020204020204" pitchFamily="34" charset="-122"/>
              </a:rPr>
              <a:t>;</a:t>
            </a:r>
          </a:p>
          <a:p>
            <a:pPr eaLnBrk="1" hangingPunct="1">
              <a:lnSpc>
                <a:spcPct val="105000"/>
              </a:lnSpc>
              <a:spcBef>
                <a:spcPct val="15000"/>
              </a:spcBef>
              <a:spcAft>
                <a:spcPct val="10000"/>
              </a:spcAft>
              <a:buFont typeface="Wingdings" panose="05000000000000000000" pitchFamily="2" charset="2"/>
              <a:buNone/>
            </a:pPr>
            <a:r>
              <a:rPr lang="en-US" altLang="zh-CN" sz="2400" b="1" dirty="0">
                <a:solidFill>
                  <a:srgbClr val="0000FF"/>
                </a:solidFill>
                <a:latin typeface="微软雅黑" panose="020B0503020204020204" pitchFamily="34" charset="-122"/>
                <a:ea typeface="微软雅黑" panose="020B0503020204020204" pitchFamily="34" charset="-122"/>
              </a:rPr>
              <a:t> ※</a:t>
            </a:r>
            <a:r>
              <a:rPr lang="en-US" altLang="zh-CN" sz="2400" b="1" dirty="0">
                <a:solidFill>
                  <a:srgbClr val="FFFF00"/>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医疗放射性物质</a:t>
            </a:r>
            <a:r>
              <a:rPr lang="en-US" altLang="zh-CN" sz="2400" b="1" dirty="0">
                <a:latin typeface="微软雅黑" panose="020B0503020204020204" pitchFamily="34" charset="-122"/>
                <a:ea typeface="微软雅黑" panose="020B0503020204020204" pitchFamily="34" charset="-122"/>
              </a:rPr>
              <a:t>;</a:t>
            </a:r>
          </a:p>
          <a:p>
            <a:pPr eaLnBrk="1" hangingPunct="1">
              <a:lnSpc>
                <a:spcPct val="105000"/>
              </a:lnSpc>
              <a:spcBef>
                <a:spcPct val="15000"/>
              </a:spcBef>
              <a:spcAft>
                <a:spcPct val="10000"/>
              </a:spcAft>
              <a:buFont typeface="Wingdings" panose="05000000000000000000" pitchFamily="2" charset="2"/>
              <a:buNone/>
            </a:pPr>
            <a:r>
              <a:rPr lang="en-US" altLang="zh-CN" sz="2400" b="1" dirty="0">
                <a:solidFill>
                  <a:srgbClr val="0000FF"/>
                </a:solidFill>
                <a:latin typeface="微软雅黑" panose="020B0503020204020204" pitchFamily="34" charset="-122"/>
                <a:ea typeface="微软雅黑" panose="020B0503020204020204" pitchFamily="34" charset="-122"/>
              </a:rPr>
              <a:t> ※ </a:t>
            </a:r>
            <a:r>
              <a:rPr lang="zh-CN" altLang="en-US" sz="2400" b="1" dirty="0">
                <a:latin typeface="微软雅黑" panose="020B0503020204020204" pitchFamily="34" charset="-122"/>
                <a:ea typeface="微软雅黑" panose="020B0503020204020204" pitchFamily="34" charset="-122"/>
              </a:rPr>
              <a:t>科研排出的含有放射性物质的废水、废气、废渣等。</a:t>
            </a:r>
          </a:p>
          <a:p>
            <a:pPr eaLnBrk="1" hangingPunct="1">
              <a:lnSpc>
                <a:spcPct val="105000"/>
              </a:lnSpc>
              <a:spcBef>
                <a:spcPct val="15000"/>
              </a:spcBef>
              <a:spcAft>
                <a:spcPct val="10000"/>
              </a:spcAft>
              <a:buFont typeface="Wingdings" panose="05000000000000000000" pitchFamily="2" charset="2"/>
              <a:buNone/>
            </a:pPr>
            <a:r>
              <a:rPr lang="zh-CN" altLang="en-US" sz="2400" b="1" dirty="0">
                <a:solidFill>
                  <a:srgbClr val="0000FF"/>
                </a:solidFill>
                <a:latin typeface="微软雅黑" panose="020B0503020204020204" pitchFamily="34" charset="-122"/>
                <a:ea typeface="微软雅黑" panose="020B0503020204020204" pitchFamily="34" charset="-122"/>
              </a:rPr>
              <a:t>☼</a:t>
            </a:r>
            <a:r>
              <a:rPr lang="zh-CN" altLang="en-US" sz="2400" b="1" dirty="0">
                <a:solidFill>
                  <a:srgbClr val="FF3300"/>
                </a:solidFill>
                <a:latin typeface="微软雅黑" panose="020B0503020204020204" pitchFamily="34" charset="-122"/>
                <a:ea typeface="微软雅黑" panose="020B0503020204020204" pitchFamily="34" charset="-122"/>
              </a:rPr>
              <a:t>其它放射源（辐射源）：</a:t>
            </a:r>
          </a:p>
        </p:txBody>
      </p:sp>
      <p:sp>
        <p:nvSpPr>
          <p:cNvPr id="26627" name="Rectangle 3">
            <a:extLst>
              <a:ext uri="{FF2B5EF4-FFF2-40B4-BE49-F238E27FC236}">
                <a16:creationId xmlns:a16="http://schemas.microsoft.com/office/drawing/2014/main" id="{D136DE6C-D057-4F72-8E2D-D4C8D67E0869}"/>
              </a:ext>
            </a:extLst>
          </p:cNvPr>
          <p:cNvSpPr>
            <a:spLocks noGrp="1" noChangeArrowheads="1"/>
          </p:cNvSpPr>
          <p:nvPr>
            <p:ph type="title"/>
          </p:nvPr>
        </p:nvSpPr>
        <p:spPr>
          <a:xfrm>
            <a:off x="457200" y="277813"/>
            <a:ext cx="8229600" cy="558899"/>
          </a:xfrm>
          <a:noFill/>
        </p:spPr>
        <p:txBody>
          <a:bodyPr/>
          <a:lstStyle/>
          <a:p>
            <a:pPr algn="ctr" eaLnBrk="1" hangingPunct="1"/>
            <a:r>
              <a:rPr lang="zh-CN" altLang="en-US" b="1" dirty="0">
                <a:latin typeface="黑体" panose="02010609060101010101" pitchFamily="49" charset="-122"/>
                <a:ea typeface="黑体" panose="02010609060101010101" pitchFamily="49" charset="-122"/>
              </a:rPr>
              <a:t>四、放射性污染与防治</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6A1C85A-19EC-4695-AEDB-61F35FF0309E}"/>
              </a:ext>
            </a:extLst>
          </p:cNvPr>
          <p:cNvSpPr>
            <a:spLocks noGrp="1" noChangeArrowheads="1"/>
          </p:cNvSpPr>
          <p:nvPr>
            <p:ph type="body" idx="1"/>
          </p:nvPr>
        </p:nvSpPr>
        <p:spPr>
          <a:xfrm>
            <a:off x="468313" y="980729"/>
            <a:ext cx="8351837" cy="5688360"/>
          </a:xfrm>
        </p:spPr>
        <p:txBody>
          <a:bodyPr/>
          <a:lstStyle/>
          <a:p>
            <a:pPr algn="ctr" eaLnBrk="1" hangingPunct="1">
              <a:lnSpc>
                <a:spcPct val="105000"/>
              </a:lnSpc>
              <a:spcBef>
                <a:spcPct val="15000"/>
              </a:spcBef>
              <a:spcAft>
                <a:spcPct val="10000"/>
              </a:spcAft>
            </a:pPr>
            <a:r>
              <a:rPr lang="zh-CN" altLang="en-US" sz="3200" b="1" dirty="0">
                <a:latin typeface="微软雅黑" panose="020B0503020204020204" pitchFamily="34" charset="-122"/>
                <a:ea typeface="微软雅黑" panose="020B0503020204020204" pitchFamily="34" charset="-122"/>
              </a:rPr>
              <a:t>第一节   概述</a:t>
            </a:r>
          </a:p>
          <a:p>
            <a:pPr eaLnBrk="1" hangingPunct="1">
              <a:lnSpc>
                <a:spcPct val="105000"/>
              </a:lnSpc>
              <a:spcBef>
                <a:spcPct val="15000"/>
              </a:spcBef>
              <a:spcAft>
                <a:spcPct val="10000"/>
              </a:spcAft>
              <a:buNone/>
            </a:pPr>
            <a:r>
              <a:rPr lang="en-US" altLang="zh-CN" b="1" dirty="0">
                <a:latin typeface="微软雅黑" panose="020B0503020204020204" pitchFamily="34" charset="-122"/>
                <a:ea typeface="微软雅黑" panose="020B0503020204020204" pitchFamily="34" charset="-122"/>
              </a:rPr>
              <a:t>3. </a:t>
            </a:r>
            <a:r>
              <a:rPr lang="zh-CN" altLang="en-US"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b="1" dirty="0">
                <a:latin typeface="微软雅黑" panose="020B0503020204020204" pitchFamily="34" charset="-122"/>
                <a:ea typeface="微软雅黑" panose="020B0503020204020204" pitchFamily="34" charset="-122"/>
              </a:rPr>
              <a:t>放射性危害</a:t>
            </a:r>
          </a:p>
          <a:p>
            <a:pPr eaLnBrk="1" hangingPunct="1">
              <a:lnSpc>
                <a:spcPct val="105000"/>
              </a:lnSpc>
              <a:spcBef>
                <a:spcPct val="15000"/>
              </a:spcBef>
              <a:spcAft>
                <a:spcPct val="10000"/>
              </a:spcAft>
              <a:buFont typeface="Wingdings" panose="05000000000000000000" pitchFamily="2" charset="2"/>
              <a:buNone/>
            </a:pPr>
            <a:r>
              <a:rPr lang="zh-CN" altLang="en-US" sz="24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400" b="1" dirty="0">
                <a:solidFill>
                  <a:srgbClr val="FF3300"/>
                </a:solidFill>
                <a:latin typeface="微软雅黑" panose="020B0503020204020204" pitchFamily="34" charset="-122"/>
                <a:ea typeface="微软雅黑" panose="020B0503020204020204" pitchFamily="34" charset="-122"/>
              </a:rPr>
              <a:t>急性损伤</a:t>
            </a:r>
          </a:p>
          <a:p>
            <a:pPr eaLnBrk="1" hangingPunct="1">
              <a:lnSpc>
                <a:spcPct val="105000"/>
              </a:lnSpc>
              <a:spcBef>
                <a:spcPct val="15000"/>
              </a:spcBef>
              <a:spcAft>
                <a:spcPct val="10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如果人在短时间内受到大剂量的Ｘ射线、</a:t>
            </a:r>
            <a:r>
              <a:rPr lang="en-US" altLang="zh-CN" sz="2400" b="1" dirty="0">
                <a:latin typeface="微软雅黑" panose="020B0503020204020204" pitchFamily="34" charset="-122"/>
                <a:ea typeface="微软雅黑" panose="020B0503020204020204" pitchFamily="34" charset="-122"/>
              </a:rPr>
              <a:t>γ</a:t>
            </a:r>
            <a:r>
              <a:rPr lang="zh-CN" altLang="en-US" sz="2400" b="1" dirty="0">
                <a:latin typeface="微软雅黑" panose="020B0503020204020204" pitchFamily="34" charset="-122"/>
                <a:ea typeface="微软雅黑" panose="020B0503020204020204" pitchFamily="34" charset="-122"/>
              </a:rPr>
              <a:t>射线和中子的全身照射，就会产生急性损伤。在极高的剂量照射下，发生中枢神经损伤至直死亡。</a:t>
            </a:r>
            <a:r>
              <a:rPr lang="zh-CN" altLang="en-US" sz="2400" dirty="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a:p>
            <a:pPr eaLnBrk="1" hangingPunct="1">
              <a:lnSpc>
                <a:spcPct val="105000"/>
              </a:lnSpc>
              <a:spcBef>
                <a:spcPct val="15000"/>
              </a:spcBef>
              <a:spcAft>
                <a:spcPct val="10000"/>
              </a:spcAft>
              <a:buFont typeface="Wingdings" panose="05000000000000000000" pitchFamily="2" charset="2"/>
              <a:buNone/>
            </a:pPr>
            <a:r>
              <a:rPr lang="zh-CN" altLang="en-US" sz="2400" b="1" dirty="0">
                <a:solidFill>
                  <a:srgbClr val="0000FF"/>
                </a:solidFill>
                <a:latin typeface="微软雅黑" panose="020B0503020204020204" pitchFamily="34" charset="-122"/>
                <a:ea typeface="微软雅黑" panose="020B0503020204020204" pitchFamily="34" charset="-122"/>
              </a:rPr>
              <a:t>☼</a:t>
            </a:r>
            <a:r>
              <a:rPr lang="zh-CN" altLang="en-US" sz="2400" b="1" dirty="0">
                <a:solidFill>
                  <a:srgbClr val="FF3300"/>
                </a:solidFill>
                <a:latin typeface="微软雅黑" panose="020B0503020204020204" pitchFamily="34" charset="-122"/>
                <a:ea typeface="微软雅黑" panose="020B0503020204020204" pitchFamily="34" charset="-122"/>
              </a:rPr>
              <a:t>慢性损伤</a:t>
            </a:r>
          </a:p>
          <a:p>
            <a:pPr eaLnBrk="1" hangingPunct="1">
              <a:lnSpc>
                <a:spcPct val="105000"/>
              </a:lnSpc>
              <a:spcBef>
                <a:spcPct val="15000"/>
              </a:spcBef>
              <a:spcAft>
                <a:spcPct val="10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由于多次照射、长期累计的结果，将会造成慢性放射病。</a:t>
            </a:r>
            <a:r>
              <a:rPr lang="zh-CN" altLang="en-US"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sp>
        <p:nvSpPr>
          <p:cNvPr id="27651" name="Rectangle 3">
            <a:extLst>
              <a:ext uri="{FF2B5EF4-FFF2-40B4-BE49-F238E27FC236}">
                <a16:creationId xmlns:a16="http://schemas.microsoft.com/office/drawing/2014/main" id="{5E956099-EBB8-4DF6-A494-2CAC7FD1857F}"/>
              </a:ext>
            </a:extLst>
          </p:cNvPr>
          <p:cNvSpPr>
            <a:spLocks noGrp="1" noChangeArrowheads="1"/>
          </p:cNvSpPr>
          <p:nvPr>
            <p:ph type="title"/>
          </p:nvPr>
        </p:nvSpPr>
        <p:spPr>
          <a:xfrm>
            <a:off x="457200" y="277813"/>
            <a:ext cx="8229600" cy="558899"/>
          </a:xfrm>
          <a:noFill/>
        </p:spPr>
        <p:txBody>
          <a:bodyPr/>
          <a:lstStyle/>
          <a:p>
            <a:pPr algn="ctr" eaLnBrk="1" hangingPunct="1"/>
            <a:r>
              <a:rPr lang="zh-CN" altLang="en-US" b="1" dirty="0">
                <a:latin typeface="黑体" panose="02010609060101010101" pitchFamily="49" charset="-122"/>
                <a:ea typeface="黑体" panose="02010609060101010101" pitchFamily="49" charset="-122"/>
              </a:rPr>
              <a:t>四、放射性污染与防治</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5618B74E-3CD6-4F33-B037-9A23C90433C4}"/>
              </a:ext>
            </a:extLst>
          </p:cNvPr>
          <p:cNvSpPr>
            <a:spLocks noGrp="1" noChangeArrowheads="1"/>
          </p:cNvSpPr>
          <p:nvPr>
            <p:ph type="title"/>
          </p:nvPr>
        </p:nvSpPr>
        <p:spPr/>
        <p:txBody>
          <a:bodyPr/>
          <a:lstStyle/>
          <a:p>
            <a:r>
              <a:rPr lang="zh-CN" altLang="en-US" dirty="0"/>
              <a:t>带电粒子与物质相互作用</a:t>
            </a:r>
          </a:p>
        </p:txBody>
      </p:sp>
      <p:pic>
        <p:nvPicPr>
          <p:cNvPr id="28675" name="图片 3">
            <a:extLst>
              <a:ext uri="{FF2B5EF4-FFF2-40B4-BE49-F238E27FC236}">
                <a16:creationId xmlns:a16="http://schemas.microsoft.com/office/drawing/2014/main" id="{72AD3C84-61F6-48B6-AAAA-88457B9461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28775"/>
            <a:ext cx="8201025"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3D76812F-6CD6-4EFE-8E0C-5DA487C0D24F}"/>
              </a:ext>
            </a:extLst>
          </p:cNvPr>
          <p:cNvSpPr>
            <a:spLocks noGrp="1" noChangeArrowheads="1"/>
          </p:cNvSpPr>
          <p:nvPr>
            <p:ph type="title"/>
          </p:nvPr>
        </p:nvSpPr>
        <p:spPr/>
        <p:txBody>
          <a:bodyPr/>
          <a:lstStyle/>
          <a:p>
            <a:r>
              <a:rPr lang="zh-CN" altLang="en-US"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dirty="0"/>
              <a:t>电离辐射对人体的危害</a:t>
            </a:r>
          </a:p>
        </p:txBody>
      </p:sp>
      <p:sp>
        <p:nvSpPr>
          <p:cNvPr id="29699" name="内容占位符 2">
            <a:extLst>
              <a:ext uri="{FF2B5EF4-FFF2-40B4-BE49-F238E27FC236}">
                <a16:creationId xmlns:a16="http://schemas.microsoft.com/office/drawing/2014/main" id="{BC7C5613-B042-4551-B485-746A70C7724C}"/>
              </a:ext>
            </a:extLst>
          </p:cNvPr>
          <p:cNvSpPr>
            <a:spLocks noGrp="1" noChangeArrowheads="1"/>
          </p:cNvSpPr>
          <p:nvPr>
            <p:ph idx="1"/>
          </p:nvPr>
        </p:nvSpPr>
        <p:spPr/>
        <p:txBody>
          <a:bodyPr/>
          <a:lstStyle/>
          <a:p>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2400" b="1" dirty="0">
                <a:latin typeface="微软雅黑" panose="020B0503020204020204" pitchFamily="34" charset="-122"/>
                <a:ea typeface="微软雅黑" panose="020B0503020204020204" pitchFamily="34" charset="-122"/>
              </a:rPr>
              <a:t>电离辐射将能量传递给有机体引起的任何改变统称为电离辐射生物学效应</a:t>
            </a:r>
            <a:r>
              <a:rPr lang="en-US" altLang="zh-CN" sz="2400" b="1" dirty="0">
                <a:latin typeface="微软雅黑" panose="020B0503020204020204" pitchFamily="34" charset="-122"/>
                <a:ea typeface="微软雅黑" panose="020B0503020204020204" pitchFamily="34" charset="-122"/>
              </a:rPr>
              <a:t>(ionizing radiation biological effect)</a:t>
            </a:r>
          </a:p>
          <a:p>
            <a:endParaRPr lang="zh-CN" altLang="en-US" sz="2400" b="1" dirty="0">
              <a:latin typeface="微软雅黑" panose="020B0503020204020204" pitchFamily="34" charset="-122"/>
              <a:ea typeface="微软雅黑" panose="020B0503020204020204" pitchFamily="34" charset="-122"/>
            </a:endParaRPr>
          </a:p>
        </p:txBody>
      </p:sp>
      <p:pic>
        <p:nvPicPr>
          <p:cNvPr id="29700" name="图片 3">
            <a:extLst>
              <a:ext uri="{FF2B5EF4-FFF2-40B4-BE49-F238E27FC236}">
                <a16:creationId xmlns:a16="http://schemas.microsoft.com/office/drawing/2014/main" id="{7658BC55-D28A-4023-A947-028B58EE7334}"/>
              </a:ext>
            </a:extLst>
          </p:cNvPr>
          <p:cNvPicPr>
            <a:picLocks noChangeAspect="1"/>
          </p:cNvPicPr>
          <p:nvPr/>
        </p:nvPicPr>
        <p:blipFill rotWithShape="1">
          <a:blip r:embed="rId2">
            <a:extLst>
              <a:ext uri="{28A0092B-C50C-407E-A947-70E740481C1C}">
                <a14:useLocalDpi xmlns:a14="http://schemas.microsoft.com/office/drawing/2010/main" val="0"/>
              </a:ext>
            </a:extLst>
          </a:blip>
          <a:srcRect r="2795"/>
          <a:stretch/>
        </p:blipFill>
        <p:spPr bwMode="auto">
          <a:xfrm>
            <a:off x="251521" y="1772816"/>
            <a:ext cx="8856984" cy="4582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7584" y="188640"/>
            <a:ext cx="2160240" cy="461665"/>
          </a:xfrm>
          <a:prstGeom prst="rect">
            <a:avLst/>
          </a:prstGeom>
          <a:noFill/>
        </p:spPr>
        <p:txBody>
          <a:bodyPr wrap="square" rtlCol="0">
            <a:spAutoFit/>
          </a:bodyPr>
          <a:lstStyle/>
          <a:p>
            <a:pPr algn="ctr"/>
            <a:r>
              <a:rPr lang="zh-CN" altLang="en-US" sz="2400" b="1" dirty="0">
                <a:solidFill>
                  <a:srgbClr val="0000FF"/>
                </a:solidFill>
                <a:latin typeface="黑体" panose="02010609060101010101" pitchFamily="49" charset="-122"/>
                <a:ea typeface="黑体" panose="02010609060101010101" pitchFamily="49" charset="-122"/>
              </a:rPr>
              <a:t>原生物理环境</a:t>
            </a:r>
          </a:p>
        </p:txBody>
      </p:sp>
      <p:sp>
        <p:nvSpPr>
          <p:cNvPr id="4" name="椭圆 3"/>
          <p:cNvSpPr/>
          <p:nvPr/>
        </p:nvSpPr>
        <p:spPr>
          <a:xfrm>
            <a:off x="3978694" y="620688"/>
            <a:ext cx="1152128" cy="1008112"/>
          </a:xfrm>
          <a:prstGeom prst="ellipse">
            <a:avLst/>
          </a:prstGeom>
          <a:solidFill>
            <a:srgbClr val="00B0F0"/>
          </a:solidFill>
          <a:ln w="9525">
            <a:solidFill>
              <a:srgbClr val="FFFF00"/>
            </a:solidFill>
          </a:ln>
          <a:effectLst>
            <a:glow rad="127000">
              <a:schemeClr val="accent5">
                <a:lumMod val="20000"/>
                <a:lumOff val="80000"/>
              </a:schemeClr>
            </a:glow>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黑体" panose="02010609060101010101" pitchFamily="49" charset="-122"/>
                <a:ea typeface="黑体" panose="02010609060101010101" pitchFamily="49" charset="-122"/>
              </a:rPr>
              <a:t>声</a:t>
            </a:r>
          </a:p>
        </p:txBody>
      </p:sp>
      <p:grpSp>
        <p:nvGrpSpPr>
          <p:cNvPr id="10" name="组合 9"/>
          <p:cNvGrpSpPr/>
          <p:nvPr/>
        </p:nvGrpSpPr>
        <p:grpSpPr>
          <a:xfrm>
            <a:off x="107504" y="708018"/>
            <a:ext cx="3943198" cy="848774"/>
            <a:chOff x="395536" y="491995"/>
            <a:chExt cx="3943198" cy="848774"/>
          </a:xfrm>
          <a:solidFill>
            <a:srgbClr val="FFC000"/>
          </a:solidFill>
        </p:grpSpPr>
        <p:sp>
          <p:nvSpPr>
            <p:cNvPr id="6" name="右箭头标注 5"/>
            <p:cNvSpPr/>
            <p:nvPr/>
          </p:nvSpPr>
          <p:spPr>
            <a:xfrm>
              <a:off x="395536" y="491995"/>
              <a:ext cx="3943198" cy="848774"/>
            </a:xfrm>
            <a:prstGeom prst="rightArrowCallout">
              <a:avLst>
                <a:gd name="adj1" fmla="val 14872"/>
                <a:gd name="adj2" fmla="val 20628"/>
                <a:gd name="adj3" fmla="val 14232"/>
                <a:gd name="adj4" fmla="val 94140"/>
              </a:avLst>
            </a:prstGeom>
            <a:grp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p>
          </p:txBody>
        </p:sp>
        <p:sp>
          <p:nvSpPr>
            <p:cNvPr id="9" name="TextBox 8"/>
            <p:cNvSpPr txBox="1"/>
            <p:nvPr/>
          </p:nvSpPr>
          <p:spPr>
            <a:xfrm>
              <a:off x="539552" y="593216"/>
              <a:ext cx="3456384" cy="646331"/>
            </a:xfrm>
            <a:prstGeom prst="rect">
              <a:avLst/>
            </a:prstGeom>
            <a:grpFill/>
          </p:spPr>
          <p:txBody>
            <a:bodyPr wrap="square" rtlCol="0">
              <a:spAutoFit/>
            </a:bodyPr>
            <a:lstStyle/>
            <a:p>
              <a:pPr algn="ctr"/>
              <a:r>
                <a:rPr lang="zh-CN" altLang="en-US" dirty="0">
                  <a:latin typeface="黑体" panose="02010609060101010101" pitchFamily="49" charset="-122"/>
                  <a:ea typeface="黑体" panose="02010609060101010101" pitchFamily="49" charset="-122"/>
                </a:rPr>
                <a:t>风、雨、地震、海啸、火山爆发、台风、雷电</a:t>
              </a:r>
            </a:p>
          </p:txBody>
        </p:sp>
      </p:grpSp>
      <p:grpSp>
        <p:nvGrpSpPr>
          <p:cNvPr id="11" name="组合 10"/>
          <p:cNvGrpSpPr/>
          <p:nvPr/>
        </p:nvGrpSpPr>
        <p:grpSpPr>
          <a:xfrm flipH="1">
            <a:off x="5058814" y="700357"/>
            <a:ext cx="3943198" cy="848774"/>
            <a:chOff x="395536" y="491995"/>
            <a:chExt cx="3943198" cy="848774"/>
          </a:xfrm>
          <a:solidFill>
            <a:srgbClr val="92D050"/>
          </a:solidFill>
        </p:grpSpPr>
        <p:sp>
          <p:nvSpPr>
            <p:cNvPr id="12" name="右箭头标注 11"/>
            <p:cNvSpPr/>
            <p:nvPr/>
          </p:nvSpPr>
          <p:spPr>
            <a:xfrm>
              <a:off x="395536" y="491995"/>
              <a:ext cx="3943198" cy="848774"/>
            </a:xfrm>
            <a:prstGeom prst="rightArrowCallout">
              <a:avLst>
                <a:gd name="adj1" fmla="val 14872"/>
                <a:gd name="adj2" fmla="val 20628"/>
                <a:gd name="adj3" fmla="val 14232"/>
                <a:gd name="adj4" fmla="val 94140"/>
              </a:avLst>
            </a:prstGeom>
            <a:grp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p>
          </p:txBody>
        </p:sp>
        <p:sp>
          <p:nvSpPr>
            <p:cNvPr id="13" name="TextBox 12"/>
            <p:cNvSpPr txBox="1"/>
            <p:nvPr/>
          </p:nvSpPr>
          <p:spPr>
            <a:xfrm>
              <a:off x="539552" y="593216"/>
              <a:ext cx="3456384" cy="646331"/>
            </a:xfrm>
            <a:prstGeom prst="rect">
              <a:avLst/>
            </a:prstGeom>
            <a:grpFill/>
          </p:spPr>
          <p:txBody>
            <a:bodyPr wrap="square" rtlCol="0">
              <a:spAutoFit/>
            </a:bodyPr>
            <a:lstStyle/>
            <a:p>
              <a:pPr algn="ctr"/>
              <a:r>
                <a:rPr lang="zh-CN" altLang="en-US" dirty="0">
                  <a:solidFill>
                    <a:srgbClr val="000000"/>
                  </a:solidFill>
                  <a:latin typeface="黑体" panose="02010609060101010101" pitchFamily="49" charset="-122"/>
                  <a:ea typeface="黑体" panose="02010609060101010101" pitchFamily="49" charset="-122"/>
                </a:rPr>
                <a:t>语言、音乐、工业生产、</a:t>
              </a:r>
            </a:p>
            <a:p>
              <a:pPr algn="ctr"/>
              <a:r>
                <a:rPr lang="zh-CN" altLang="en-US" dirty="0">
                  <a:solidFill>
                    <a:srgbClr val="000000"/>
                  </a:solidFill>
                  <a:latin typeface="黑体" panose="02010609060101010101" pitchFamily="49" charset="-122"/>
                  <a:ea typeface="黑体" panose="02010609060101010101" pitchFamily="49" charset="-122"/>
                </a:rPr>
                <a:t>交通运输、城市噪声</a:t>
              </a:r>
              <a:r>
                <a:rPr lang="zh-CN" altLang="en-US" dirty="0">
                  <a:latin typeface="黑体" panose="02010609060101010101" pitchFamily="49" charset="-122"/>
                  <a:ea typeface="黑体" panose="02010609060101010101" pitchFamily="49" charset="-122"/>
                </a:rPr>
                <a:t> </a:t>
              </a:r>
            </a:p>
          </p:txBody>
        </p:sp>
      </p:grpSp>
      <p:sp>
        <p:nvSpPr>
          <p:cNvPr id="14" name="TextBox 13"/>
          <p:cNvSpPr txBox="1"/>
          <p:nvPr/>
        </p:nvSpPr>
        <p:spPr>
          <a:xfrm>
            <a:off x="5905668" y="188640"/>
            <a:ext cx="2160240" cy="461665"/>
          </a:xfrm>
          <a:prstGeom prst="rect">
            <a:avLst/>
          </a:prstGeom>
          <a:noFill/>
        </p:spPr>
        <p:txBody>
          <a:bodyPr wrap="square" rtlCol="0">
            <a:spAutoFit/>
          </a:bodyPr>
          <a:lstStyle/>
          <a:p>
            <a:pPr algn="ctr"/>
            <a:r>
              <a:rPr lang="zh-CN" altLang="en-US" sz="2400" b="1" dirty="0">
                <a:solidFill>
                  <a:srgbClr val="0000FF"/>
                </a:solidFill>
                <a:latin typeface="黑体" panose="02010609060101010101" pitchFamily="49" charset="-122"/>
                <a:ea typeface="黑体" panose="02010609060101010101" pitchFamily="49" charset="-122"/>
              </a:rPr>
              <a:t>次生物理环境</a:t>
            </a:r>
          </a:p>
        </p:txBody>
      </p:sp>
      <p:sp>
        <p:nvSpPr>
          <p:cNvPr id="17" name="椭圆 16"/>
          <p:cNvSpPr/>
          <p:nvPr/>
        </p:nvSpPr>
        <p:spPr>
          <a:xfrm>
            <a:off x="3978694" y="1643202"/>
            <a:ext cx="1152128" cy="1008112"/>
          </a:xfrm>
          <a:prstGeom prst="ellipse">
            <a:avLst/>
          </a:prstGeom>
          <a:solidFill>
            <a:srgbClr val="00B0F0"/>
          </a:solidFill>
          <a:ln w="9525">
            <a:solidFill>
              <a:srgbClr val="FFFF00"/>
            </a:solidFill>
          </a:ln>
          <a:effectLst>
            <a:glow rad="127000">
              <a:schemeClr val="accent5">
                <a:lumMod val="20000"/>
                <a:lumOff val="80000"/>
              </a:schemeClr>
            </a:glow>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黑体" panose="02010609060101010101" pitchFamily="49" charset="-122"/>
                <a:ea typeface="黑体" panose="02010609060101010101" pitchFamily="49" charset="-122"/>
              </a:rPr>
              <a:t>振动</a:t>
            </a:r>
          </a:p>
        </p:txBody>
      </p:sp>
      <p:grpSp>
        <p:nvGrpSpPr>
          <p:cNvPr id="18" name="组合 17"/>
          <p:cNvGrpSpPr/>
          <p:nvPr/>
        </p:nvGrpSpPr>
        <p:grpSpPr>
          <a:xfrm>
            <a:off x="107504" y="1730532"/>
            <a:ext cx="3943198" cy="848774"/>
            <a:chOff x="395536" y="491995"/>
            <a:chExt cx="3943198" cy="848774"/>
          </a:xfrm>
          <a:solidFill>
            <a:srgbClr val="FFC000"/>
          </a:solidFill>
        </p:grpSpPr>
        <p:sp>
          <p:nvSpPr>
            <p:cNvPr id="22" name="右箭头标注 21"/>
            <p:cNvSpPr/>
            <p:nvPr/>
          </p:nvSpPr>
          <p:spPr>
            <a:xfrm>
              <a:off x="395536" y="491995"/>
              <a:ext cx="3943198" cy="848774"/>
            </a:xfrm>
            <a:prstGeom prst="rightArrowCallout">
              <a:avLst>
                <a:gd name="adj1" fmla="val 14872"/>
                <a:gd name="adj2" fmla="val 20628"/>
                <a:gd name="adj3" fmla="val 14232"/>
                <a:gd name="adj4" fmla="val 94140"/>
              </a:avLst>
            </a:prstGeom>
            <a:grp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p>
          </p:txBody>
        </p:sp>
        <p:sp>
          <p:nvSpPr>
            <p:cNvPr id="23" name="TextBox 22"/>
            <p:cNvSpPr txBox="1"/>
            <p:nvPr/>
          </p:nvSpPr>
          <p:spPr>
            <a:xfrm>
              <a:off x="539552" y="593216"/>
              <a:ext cx="3456384" cy="646331"/>
            </a:xfrm>
            <a:prstGeom prst="rect">
              <a:avLst/>
            </a:prstGeom>
            <a:grpFill/>
          </p:spPr>
          <p:txBody>
            <a:bodyPr wrap="square" rtlCol="0">
              <a:spAutoFit/>
            </a:bodyPr>
            <a:lstStyle/>
            <a:p>
              <a:pPr algn="ctr"/>
              <a:r>
                <a:rPr lang="zh-CN" altLang="en-US" dirty="0">
                  <a:latin typeface="黑体" panose="02010609060101010101" pitchFamily="49" charset="-122"/>
                  <a:ea typeface="黑体" panose="02010609060101010101" pitchFamily="49" charset="-122"/>
                </a:rPr>
                <a:t>风、雨、地震、海啸、火山爆发、台风、雷电</a:t>
              </a:r>
            </a:p>
          </p:txBody>
        </p:sp>
      </p:grpSp>
      <p:grpSp>
        <p:nvGrpSpPr>
          <p:cNvPr id="19" name="组合 18"/>
          <p:cNvGrpSpPr/>
          <p:nvPr/>
        </p:nvGrpSpPr>
        <p:grpSpPr>
          <a:xfrm flipH="1">
            <a:off x="5058814" y="1722871"/>
            <a:ext cx="3943198" cy="848774"/>
            <a:chOff x="395536" y="491995"/>
            <a:chExt cx="3943198" cy="848774"/>
          </a:xfrm>
          <a:solidFill>
            <a:srgbClr val="92D050"/>
          </a:solidFill>
        </p:grpSpPr>
        <p:sp>
          <p:nvSpPr>
            <p:cNvPr id="20" name="右箭头标注 19"/>
            <p:cNvSpPr/>
            <p:nvPr/>
          </p:nvSpPr>
          <p:spPr>
            <a:xfrm>
              <a:off x="395536" y="491995"/>
              <a:ext cx="3943198" cy="848774"/>
            </a:xfrm>
            <a:prstGeom prst="rightArrowCallout">
              <a:avLst>
                <a:gd name="adj1" fmla="val 14872"/>
                <a:gd name="adj2" fmla="val 20628"/>
                <a:gd name="adj3" fmla="val 14232"/>
                <a:gd name="adj4" fmla="val 94140"/>
              </a:avLst>
            </a:prstGeom>
            <a:grp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p>
          </p:txBody>
        </p:sp>
        <p:sp>
          <p:nvSpPr>
            <p:cNvPr id="21" name="TextBox 20"/>
            <p:cNvSpPr txBox="1"/>
            <p:nvPr/>
          </p:nvSpPr>
          <p:spPr>
            <a:xfrm>
              <a:off x="539552" y="700358"/>
              <a:ext cx="3456384" cy="369332"/>
            </a:xfrm>
            <a:prstGeom prst="rect">
              <a:avLst/>
            </a:prstGeom>
            <a:grpFill/>
          </p:spPr>
          <p:txBody>
            <a:bodyPr wrap="square" rtlCol="0">
              <a:spAutoFit/>
            </a:bodyPr>
            <a:lstStyle/>
            <a:p>
              <a:pPr algn="ctr"/>
              <a:r>
                <a:rPr lang="zh-CN" altLang="en-US" b="1" dirty="0">
                  <a:solidFill>
                    <a:srgbClr val="000000"/>
                  </a:solidFill>
                  <a:latin typeface="楷体_GB2312" pitchFamily="49" charset="-122"/>
                  <a:ea typeface="楷体_GB2312" pitchFamily="49" charset="-122"/>
                </a:rPr>
                <a:t>工业振动源 、施工振动源</a:t>
              </a:r>
              <a:r>
                <a:rPr lang="zh-CN" altLang="en-US" dirty="0">
                  <a:latin typeface="Arial" charset="0"/>
                </a:rPr>
                <a:t> </a:t>
              </a:r>
            </a:p>
          </p:txBody>
        </p:sp>
      </p:grpSp>
      <p:sp>
        <p:nvSpPr>
          <p:cNvPr id="25" name="椭圆 24"/>
          <p:cNvSpPr/>
          <p:nvPr/>
        </p:nvSpPr>
        <p:spPr>
          <a:xfrm>
            <a:off x="3978694" y="2665716"/>
            <a:ext cx="1152128" cy="1008112"/>
          </a:xfrm>
          <a:prstGeom prst="ellipse">
            <a:avLst/>
          </a:prstGeom>
          <a:solidFill>
            <a:srgbClr val="00B0F0"/>
          </a:solidFill>
          <a:ln w="9525">
            <a:solidFill>
              <a:srgbClr val="FFFF00"/>
            </a:solidFill>
          </a:ln>
          <a:effectLst>
            <a:glow rad="127000">
              <a:schemeClr val="accent5">
                <a:lumMod val="20000"/>
                <a:lumOff val="80000"/>
              </a:schemeClr>
            </a:glow>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黑体" panose="02010609060101010101" pitchFamily="49" charset="-122"/>
                <a:ea typeface="黑体" panose="02010609060101010101" pitchFamily="49" charset="-122"/>
              </a:rPr>
              <a:t>电磁</a:t>
            </a:r>
          </a:p>
        </p:txBody>
      </p:sp>
      <p:grpSp>
        <p:nvGrpSpPr>
          <p:cNvPr id="26" name="组合 25"/>
          <p:cNvGrpSpPr/>
          <p:nvPr/>
        </p:nvGrpSpPr>
        <p:grpSpPr>
          <a:xfrm>
            <a:off x="107504" y="2753046"/>
            <a:ext cx="3943198" cy="848774"/>
            <a:chOff x="395536" y="491995"/>
            <a:chExt cx="3943198" cy="848774"/>
          </a:xfrm>
          <a:solidFill>
            <a:srgbClr val="FFC000"/>
          </a:solidFill>
        </p:grpSpPr>
        <p:sp>
          <p:nvSpPr>
            <p:cNvPr id="30" name="右箭头标注 29"/>
            <p:cNvSpPr/>
            <p:nvPr/>
          </p:nvSpPr>
          <p:spPr>
            <a:xfrm>
              <a:off x="395536" y="491995"/>
              <a:ext cx="3943198" cy="848774"/>
            </a:xfrm>
            <a:prstGeom prst="rightArrowCallout">
              <a:avLst>
                <a:gd name="adj1" fmla="val 14872"/>
                <a:gd name="adj2" fmla="val 20628"/>
                <a:gd name="adj3" fmla="val 14232"/>
                <a:gd name="adj4" fmla="val 94140"/>
              </a:avLst>
            </a:prstGeom>
            <a:grp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p>
          </p:txBody>
        </p:sp>
        <p:sp>
          <p:nvSpPr>
            <p:cNvPr id="31" name="TextBox 30"/>
            <p:cNvSpPr txBox="1"/>
            <p:nvPr/>
          </p:nvSpPr>
          <p:spPr>
            <a:xfrm>
              <a:off x="539552" y="593216"/>
              <a:ext cx="3456384" cy="646331"/>
            </a:xfrm>
            <a:prstGeom prst="rect">
              <a:avLst/>
            </a:prstGeom>
            <a:grpFill/>
          </p:spPr>
          <p:txBody>
            <a:bodyPr wrap="square" rtlCol="0">
              <a:spAutoFit/>
            </a:bodyPr>
            <a:lstStyle/>
            <a:p>
              <a:pPr algn="ctr"/>
              <a:r>
                <a:rPr lang="zh-CN" altLang="en-US" b="1" dirty="0">
                  <a:solidFill>
                    <a:srgbClr val="000000"/>
                  </a:solidFill>
                  <a:latin typeface="Arial" charset="0"/>
                  <a:ea typeface="楷体_GB2312" pitchFamily="49" charset="-122"/>
                </a:rPr>
                <a:t>地球磁场，火山爆发、太阳黑子与耀斑引发磁爆</a:t>
              </a:r>
              <a:r>
                <a:rPr lang="zh-CN" altLang="en-US" dirty="0">
                  <a:latin typeface="Arial" charset="0"/>
                </a:rPr>
                <a:t> </a:t>
              </a:r>
            </a:p>
          </p:txBody>
        </p:sp>
      </p:grpSp>
      <p:grpSp>
        <p:nvGrpSpPr>
          <p:cNvPr id="27" name="组合 26"/>
          <p:cNvGrpSpPr/>
          <p:nvPr/>
        </p:nvGrpSpPr>
        <p:grpSpPr>
          <a:xfrm flipH="1">
            <a:off x="5058814" y="2745385"/>
            <a:ext cx="3943198" cy="848774"/>
            <a:chOff x="395536" y="491995"/>
            <a:chExt cx="3943198" cy="848774"/>
          </a:xfrm>
          <a:solidFill>
            <a:srgbClr val="92D050"/>
          </a:solidFill>
        </p:grpSpPr>
        <p:sp>
          <p:nvSpPr>
            <p:cNvPr id="28" name="右箭头标注 27"/>
            <p:cNvSpPr/>
            <p:nvPr/>
          </p:nvSpPr>
          <p:spPr>
            <a:xfrm>
              <a:off x="395536" y="491995"/>
              <a:ext cx="3943198" cy="848774"/>
            </a:xfrm>
            <a:prstGeom prst="rightArrowCallout">
              <a:avLst>
                <a:gd name="adj1" fmla="val 14872"/>
                <a:gd name="adj2" fmla="val 20628"/>
                <a:gd name="adj3" fmla="val 14232"/>
                <a:gd name="adj4" fmla="val 94140"/>
              </a:avLst>
            </a:prstGeom>
            <a:grp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p>
          </p:txBody>
        </p:sp>
        <p:sp>
          <p:nvSpPr>
            <p:cNvPr id="29" name="TextBox 28"/>
            <p:cNvSpPr txBox="1"/>
            <p:nvPr/>
          </p:nvSpPr>
          <p:spPr>
            <a:xfrm>
              <a:off x="539552" y="593217"/>
              <a:ext cx="3456384" cy="646331"/>
            </a:xfrm>
            <a:prstGeom prst="rect">
              <a:avLst/>
            </a:prstGeom>
            <a:grpFill/>
          </p:spPr>
          <p:txBody>
            <a:bodyPr wrap="square" rtlCol="0">
              <a:spAutoFit/>
            </a:bodyPr>
            <a:lstStyle/>
            <a:p>
              <a:pPr algn="ctr"/>
              <a:r>
                <a:rPr lang="zh-CN" altLang="en-US" b="1" dirty="0">
                  <a:solidFill>
                    <a:srgbClr val="000000"/>
                  </a:solidFill>
                  <a:latin typeface="Arial" charset="0"/>
                  <a:ea typeface="楷体_GB2312" pitchFamily="49" charset="-122"/>
                </a:rPr>
                <a:t>广播电视发射塔、雷达站、高压</a:t>
              </a:r>
            </a:p>
            <a:p>
              <a:pPr algn="ctr"/>
              <a:r>
                <a:rPr lang="zh-CN" altLang="en-US" b="1" dirty="0">
                  <a:solidFill>
                    <a:srgbClr val="000000"/>
                  </a:solidFill>
                  <a:latin typeface="Arial" charset="0"/>
                  <a:ea typeface="楷体_GB2312" pitchFamily="49" charset="-122"/>
                </a:rPr>
                <a:t>输电线路、微波炉、手机</a:t>
              </a:r>
              <a:r>
                <a:rPr lang="en-US" altLang="zh-CN" b="1" dirty="0">
                  <a:solidFill>
                    <a:srgbClr val="000000"/>
                  </a:solidFill>
                  <a:latin typeface="Arial" charset="0"/>
                  <a:ea typeface="楷体_GB2312" pitchFamily="49" charset="-122"/>
                </a:rPr>
                <a:t>……</a:t>
              </a:r>
              <a:r>
                <a:rPr lang="en-US" altLang="zh-CN" dirty="0">
                  <a:latin typeface="Arial" charset="0"/>
                </a:rPr>
                <a:t> </a:t>
              </a:r>
            </a:p>
          </p:txBody>
        </p:sp>
      </p:grpSp>
      <p:sp>
        <p:nvSpPr>
          <p:cNvPr id="33" name="椭圆 32"/>
          <p:cNvSpPr/>
          <p:nvPr/>
        </p:nvSpPr>
        <p:spPr>
          <a:xfrm>
            <a:off x="3978694" y="3688230"/>
            <a:ext cx="1152128" cy="1008112"/>
          </a:xfrm>
          <a:prstGeom prst="ellipse">
            <a:avLst/>
          </a:prstGeom>
          <a:solidFill>
            <a:srgbClr val="00B0F0"/>
          </a:solidFill>
          <a:ln w="9525">
            <a:solidFill>
              <a:srgbClr val="FFFF00"/>
            </a:solidFill>
          </a:ln>
          <a:effectLst>
            <a:glow rad="127000">
              <a:schemeClr val="accent5">
                <a:lumMod val="20000"/>
                <a:lumOff val="80000"/>
              </a:schemeClr>
            </a:glow>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黑体" panose="02010609060101010101" pitchFamily="49" charset="-122"/>
                <a:ea typeface="黑体" panose="02010609060101010101" pitchFamily="49" charset="-122"/>
              </a:rPr>
              <a:t>放射</a:t>
            </a:r>
          </a:p>
        </p:txBody>
      </p:sp>
      <p:grpSp>
        <p:nvGrpSpPr>
          <p:cNvPr id="34" name="组合 33"/>
          <p:cNvGrpSpPr/>
          <p:nvPr/>
        </p:nvGrpSpPr>
        <p:grpSpPr>
          <a:xfrm>
            <a:off x="107504" y="3775560"/>
            <a:ext cx="3943198" cy="848774"/>
            <a:chOff x="395536" y="491995"/>
            <a:chExt cx="3943198" cy="848774"/>
          </a:xfrm>
          <a:solidFill>
            <a:srgbClr val="FFC000"/>
          </a:solidFill>
        </p:grpSpPr>
        <p:sp>
          <p:nvSpPr>
            <p:cNvPr id="38" name="右箭头标注 37"/>
            <p:cNvSpPr/>
            <p:nvPr/>
          </p:nvSpPr>
          <p:spPr>
            <a:xfrm>
              <a:off x="395536" y="491995"/>
              <a:ext cx="3943198" cy="848774"/>
            </a:xfrm>
            <a:prstGeom prst="rightArrowCallout">
              <a:avLst>
                <a:gd name="adj1" fmla="val 14872"/>
                <a:gd name="adj2" fmla="val 20628"/>
                <a:gd name="adj3" fmla="val 14232"/>
                <a:gd name="adj4" fmla="val 94140"/>
              </a:avLst>
            </a:prstGeom>
            <a:grp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p>
          </p:txBody>
        </p:sp>
        <p:sp>
          <p:nvSpPr>
            <p:cNvPr id="39" name="TextBox 38"/>
            <p:cNvSpPr txBox="1"/>
            <p:nvPr/>
          </p:nvSpPr>
          <p:spPr>
            <a:xfrm>
              <a:off x="539552" y="593216"/>
              <a:ext cx="3456384" cy="646331"/>
            </a:xfrm>
            <a:prstGeom prst="rect">
              <a:avLst/>
            </a:prstGeom>
            <a:grpFill/>
          </p:spPr>
          <p:txBody>
            <a:bodyPr wrap="square" rtlCol="0">
              <a:spAutoFit/>
            </a:bodyPr>
            <a:lstStyle/>
            <a:p>
              <a:pPr algn="ctr"/>
              <a:r>
                <a:rPr lang="zh-CN" altLang="en-US" b="1" dirty="0">
                  <a:solidFill>
                    <a:srgbClr val="000000"/>
                  </a:solidFill>
                  <a:latin typeface="Arial" charset="0"/>
                  <a:ea typeface="楷体_GB2312" pitchFamily="49" charset="-122"/>
                </a:rPr>
                <a:t>地球表层天然放射性核素衰变释放</a:t>
              </a:r>
              <a:r>
                <a:rPr lang="en-US" altLang="zh-CN" b="1" dirty="0">
                  <a:solidFill>
                    <a:srgbClr val="000000"/>
                  </a:solidFill>
                  <a:latin typeface="Arial" charset="0"/>
                  <a:ea typeface="楷体_GB2312" pitchFamily="49" charset="-122"/>
                </a:rPr>
                <a:t>α</a:t>
              </a:r>
              <a:r>
                <a:rPr lang="zh-CN" altLang="en-US" b="1" dirty="0">
                  <a:solidFill>
                    <a:srgbClr val="000000"/>
                  </a:solidFill>
                  <a:latin typeface="Arial" charset="0"/>
                  <a:ea typeface="楷体_GB2312" pitchFamily="49" charset="-122"/>
                </a:rPr>
                <a:t>、</a:t>
              </a:r>
              <a:r>
                <a:rPr lang="en-US" altLang="zh-CN" b="1" dirty="0">
                  <a:solidFill>
                    <a:srgbClr val="000000"/>
                  </a:solidFill>
                  <a:latin typeface="Arial" charset="0"/>
                  <a:ea typeface="楷体_GB2312" pitchFamily="49" charset="-122"/>
                </a:rPr>
                <a:t>β</a:t>
              </a:r>
              <a:r>
                <a:rPr lang="zh-CN" altLang="en-US" b="1" dirty="0">
                  <a:solidFill>
                    <a:srgbClr val="000000"/>
                  </a:solidFill>
                  <a:latin typeface="Arial" charset="0"/>
                  <a:ea typeface="楷体_GB2312" pitchFamily="49" charset="-122"/>
                </a:rPr>
                <a:t>、</a:t>
              </a:r>
              <a:r>
                <a:rPr lang="en-US" altLang="zh-CN" b="1" dirty="0">
                  <a:solidFill>
                    <a:srgbClr val="000000"/>
                  </a:solidFill>
                  <a:latin typeface="Arial" charset="0"/>
                  <a:ea typeface="楷体_GB2312" pitchFamily="49" charset="-122"/>
                </a:rPr>
                <a:t>γ</a:t>
              </a:r>
              <a:r>
                <a:rPr lang="zh-CN" altLang="en-US" b="1" dirty="0">
                  <a:solidFill>
                    <a:srgbClr val="000000"/>
                  </a:solidFill>
                  <a:latin typeface="Arial" charset="0"/>
                  <a:ea typeface="楷体_GB2312" pitchFamily="49" charset="-122"/>
                </a:rPr>
                <a:t>射线</a:t>
              </a:r>
              <a:r>
                <a:rPr lang="zh-CN" altLang="en-US" b="1" dirty="0">
                  <a:solidFill>
                    <a:srgbClr val="000000"/>
                  </a:solidFill>
                  <a:latin typeface="Arial" charset="0"/>
                </a:rPr>
                <a:t> </a:t>
              </a:r>
            </a:p>
          </p:txBody>
        </p:sp>
      </p:grpSp>
      <p:grpSp>
        <p:nvGrpSpPr>
          <p:cNvPr id="35" name="组合 34"/>
          <p:cNvGrpSpPr/>
          <p:nvPr/>
        </p:nvGrpSpPr>
        <p:grpSpPr>
          <a:xfrm flipH="1">
            <a:off x="5058814" y="3767899"/>
            <a:ext cx="3943198" cy="848774"/>
            <a:chOff x="395536" y="491995"/>
            <a:chExt cx="3943198" cy="848774"/>
          </a:xfrm>
          <a:solidFill>
            <a:srgbClr val="92D050"/>
          </a:solidFill>
        </p:grpSpPr>
        <p:sp>
          <p:nvSpPr>
            <p:cNvPr id="36" name="右箭头标注 35"/>
            <p:cNvSpPr/>
            <p:nvPr/>
          </p:nvSpPr>
          <p:spPr>
            <a:xfrm>
              <a:off x="395536" y="491995"/>
              <a:ext cx="3943198" cy="848774"/>
            </a:xfrm>
            <a:prstGeom prst="rightArrowCallout">
              <a:avLst>
                <a:gd name="adj1" fmla="val 14872"/>
                <a:gd name="adj2" fmla="val 20628"/>
                <a:gd name="adj3" fmla="val 14232"/>
                <a:gd name="adj4" fmla="val 94140"/>
              </a:avLst>
            </a:prstGeom>
            <a:grp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p>
          </p:txBody>
        </p:sp>
        <p:sp>
          <p:nvSpPr>
            <p:cNvPr id="37" name="TextBox 36"/>
            <p:cNvSpPr txBox="1"/>
            <p:nvPr/>
          </p:nvSpPr>
          <p:spPr>
            <a:xfrm>
              <a:off x="539552" y="593217"/>
              <a:ext cx="3456384" cy="646331"/>
            </a:xfrm>
            <a:prstGeom prst="rect">
              <a:avLst/>
            </a:prstGeom>
            <a:grpFill/>
          </p:spPr>
          <p:txBody>
            <a:bodyPr wrap="square" rtlCol="0">
              <a:spAutoFit/>
            </a:bodyPr>
            <a:lstStyle/>
            <a:p>
              <a:pPr algn="ctr"/>
              <a:r>
                <a:rPr lang="zh-CN" altLang="en-US" b="1" dirty="0">
                  <a:solidFill>
                    <a:srgbClr val="000000"/>
                  </a:solidFill>
                  <a:latin typeface="楷体_GB2312" pitchFamily="49" charset="-122"/>
                  <a:ea typeface="楷体_GB2312" pitchFamily="49" charset="-122"/>
                </a:rPr>
                <a:t>放射性核同位素科学研究、核武器试验、核电站 </a:t>
              </a:r>
            </a:p>
          </p:txBody>
        </p:sp>
      </p:grpSp>
      <p:sp>
        <p:nvSpPr>
          <p:cNvPr id="41" name="椭圆 40"/>
          <p:cNvSpPr/>
          <p:nvPr/>
        </p:nvSpPr>
        <p:spPr>
          <a:xfrm>
            <a:off x="3978694" y="4710744"/>
            <a:ext cx="1152128" cy="1008112"/>
          </a:xfrm>
          <a:prstGeom prst="ellipse">
            <a:avLst/>
          </a:prstGeom>
          <a:solidFill>
            <a:srgbClr val="00B0F0"/>
          </a:solidFill>
          <a:ln w="9525">
            <a:solidFill>
              <a:srgbClr val="FFFF00"/>
            </a:solidFill>
          </a:ln>
          <a:effectLst>
            <a:glow rad="127000">
              <a:schemeClr val="accent5">
                <a:lumMod val="20000"/>
                <a:lumOff val="80000"/>
              </a:schemeClr>
            </a:glow>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黑体" panose="02010609060101010101" pitchFamily="49" charset="-122"/>
                <a:ea typeface="黑体" panose="02010609060101010101" pitchFamily="49" charset="-122"/>
              </a:rPr>
              <a:t>热</a:t>
            </a:r>
          </a:p>
        </p:txBody>
      </p:sp>
      <p:grpSp>
        <p:nvGrpSpPr>
          <p:cNvPr id="42" name="组合 41"/>
          <p:cNvGrpSpPr/>
          <p:nvPr/>
        </p:nvGrpSpPr>
        <p:grpSpPr>
          <a:xfrm>
            <a:off x="107504" y="4798074"/>
            <a:ext cx="3943198" cy="848774"/>
            <a:chOff x="395536" y="491995"/>
            <a:chExt cx="3943198" cy="848774"/>
          </a:xfrm>
          <a:solidFill>
            <a:srgbClr val="FFC000"/>
          </a:solidFill>
        </p:grpSpPr>
        <p:sp>
          <p:nvSpPr>
            <p:cNvPr id="46" name="右箭头标注 45"/>
            <p:cNvSpPr/>
            <p:nvPr/>
          </p:nvSpPr>
          <p:spPr>
            <a:xfrm>
              <a:off x="395536" y="491995"/>
              <a:ext cx="3943198" cy="848774"/>
            </a:xfrm>
            <a:prstGeom prst="rightArrowCallout">
              <a:avLst>
                <a:gd name="adj1" fmla="val 14872"/>
                <a:gd name="adj2" fmla="val 20628"/>
                <a:gd name="adj3" fmla="val 14232"/>
                <a:gd name="adj4" fmla="val 94140"/>
              </a:avLst>
            </a:prstGeom>
            <a:grp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p>
          </p:txBody>
        </p:sp>
        <p:sp>
          <p:nvSpPr>
            <p:cNvPr id="47" name="TextBox 46"/>
            <p:cNvSpPr txBox="1"/>
            <p:nvPr/>
          </p:nvSpPr>
          <p:spPr>
            <a:xfrm>
              <a:off x="539552" y="731716"/>
              <a:ext cx="3456384" cy="369332"/>
            </a:xfrm>
            <a:prstGeom prst="rect">
              <a:avLst/>
            </a:prstGeom>
            <a:grpFill/>
          </p:spPr>
          <p:txBody>
            <a:bodyPr wrap="square" rtlCol="0">
              <a:spAutoFit/>
            </a:bodyPr>
            <a:lstStyle/>
            <a:p>
              <a:pPr algn="ctr"/>
              <a:r>
                <a:rPr lang="zh-CN" altLang="en-US" b="1" dirty="0">
                  <a:solidFill>
                    <a:srgbClr val="000000"/>
                  </a:solidFill>
                  <a:latin typeface="Arial" charset="0"/>
                </a:rPr>
                <a:t>太阳、地热</a:t>
              </a:r>
            </a:p>
          </p:txBody>
        </p:sp>
      </p:grpSp>
      <p:grpSp>
        <p:nvGrpSpPr>
          <p:cNvPr id="43" name="组合 42"/>
          <p:cNvGrpSpPr/>
          <p:nvPr/>
        </p:nvGrpSpPr>
        <p:grpSpPr>
          <a:xfrm flipH="1">
            <a:off x="5058814" y="4790413"/>
            <a:ext cx="3943198" cy="848774"/>
            <a:chOff x="395536" y="491995"/>
            <a:chExt cx="3943198" cy="848774"/>
          </a:xfrm>
          <a:solidFill>
            <a:srgbClr val="92D050"/>
          </a:solidFill>
        </p:grpSpPr>
        <p:sp>
          <p:nvSpPr>
            <p:cNvPr id="44" name="右箭头标注 43"/>
            <p:cNvSpPr/>
            <p:nvPr/>
          </p:nvSpPr>
          <p:spPr>
            <a:xfrm>
              <a:off x="395536" y="491995"/>
              <a:ext cx="3943198" cy="848774"/>
            </a:xfrm>
            <a:prstGeom prst="rightArrowCallout">
              <a:avLst>
                <a:gd name="adj1" fmla="val 14872"/>
                <a:gd name="adj2" fmla="val 20628"/>
                <a:gd name="adj3" fmla="val 14232"/>
                <a:gd name="adj4" fmla="val 94140"/>
              </a:avLst>
            </a:prstGeom>
            <a:grp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p>
          </p:txBody>
        </p:sp>
        <p:sp>
          <p:nvSpPr>
            <p:cNvPr id="45" name="TextBox 44"/>
            <p:cNvSpPr txBox="1"/>
            <p:nvPr/>
          </p:nvSpPr>
          <p:spPr>
            <a:xfrm>
              <a:off x="539552" y="731716"/>
              <a:ext cx="3456384" cy="369332"/>
            </a:xfrm>
            <a:prstGeom prst="rect">
              <a:avLst/>
            </a:prstGeom>
            <a:grpFill/>
          </p:spPr>
          <p:txBody>
            <a:bodyPr wrap="square" rtlCol="0">
              <a:spAutoFit/>
            </a:bodyPr>
            <a:lstStyle/>
            <a:p>
              <a:pPr algn="ctr"/>
              <a:r>
                <a:rPr lang="zh-CN" altLang="en-US" b="1" dirty="0">
                  <a:solidFill>
                    <a:srgbClr val="000000"/>
                  </a:solidFill>
                  <a:latin typeface="楷体_GB2312" pitchFamily="49" charset="-122"/>
                  <a:ea typeface="楷体_GB2312" pitchFamily="49" charset="-122"/>
                </a:rPr>
                <a:t>制冷制热设备</a:t>
              </a:r>
            </a:p>
          </p:txBody>
        </p:sp>
      </p:grpSp>
      <p:sp>
        <p:nvSpPr>
          <p:cNvPr id="49" name="椭圆 48"/>
          <p:cNvSpPr/>
          <p:nvPr/>
        </p:nvSpPr>
        <p:spPr>
          <a:xfrm>
            <a:off x="3978694" y="5733256"/>
            <a:ext cx="1152128" cy="1008112"/>
          </a:xfrm>
          <a:prstGeom prst="ellipse">
            <a:avLst/>
          </a:prstGeom>
          <a:solidFill>
            <a:srgbClr val="00B0F0"/>
          </a:solidFill>
          <a:ln w="9525">
            <a:solidFill>
              <a:srgbClr val="FFFF00"/>
            </a:solidFill>
          </a:ln>
          <a:effectLst>
            <a:glow rad="127000">
              <a:schemeClr val="accent5">
                <a:lumMod val="20000"/>
                <a:lumOff val="80000"/>
              </a:schemeClr>
            </a:glow>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黑体" panose="02010609060101010101" pitchFamily="49" charset="-122"/>
                <a:ea typeface="黑体" panose="02010609060101010101" pitchFamily="49" charset="-122"/>
              </a:rPr>
              <a:t>光</a:t>
            </a:r>
          </a:p>
        </p:txBody>
      </p:sp>
      <p:grpSp>
        <p:nvGrpSpPr>
          <p:cNvPr id="50" name="组合 49"/>
          <p:cNvGrpSpPr/>
          <p:nvPr/>
        </p:nvGrpSpPr>
        <p:grpSpPr>
          <a:xfrm>
            <a:off x="107504" y="5820586"/>
            <a:ext cx="3943198" cy="848774"/>
            <a:chOff x="395536" y="491995"/>
            <a:chExt cx="3943198" cy="848774"/>
          </a:xfrm>
          <a:solidFill>
            <a:srgbClr val="FFC000"/>
          </a:solidFill>
        </p:grpSpPr>
        <p:sp>
          <p:nvSpPr>
            <p:cNvPr id="54" name="右箭头标注 53"/>
            <p:cNvSpPr/>
            <p:nvPr/>
          </p:nvSpPr>
          <p:spPr>
            <a:xfrm>
              <a:off x="395536" y="491995"/>
              <a:ext cx="3943198" cy="848774"/>
            </a:xfrm>
            <a:prstGeom prst="rightArrowCallout">
              <a:avLst>
                <a:gd name="adj1" fmla="val 14872"/>
                <a:gd name="adj2" fmla="val 20628"/>
                <a:gd name="adj3" fmla="val 14232"/>
                <a:gd name="adj4" fmla="val 94140"/>
              </a:avLst>
            </a:prstGeom>
            <a:grp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p>
          </p:txBody>
        </p:sp>
        <p:sp>
          <p:nvSpPr>
            <p:cNvPr id="55" name="TextBox 54"/>
            <p:cNvSpPr txBox="1"/>
            <p:nvPr/>
          </p:nvSpPr>
          <p:spPr>
            <a:xfrm>
              <a:off x="539552" y="731716"/>
              <a:ext cx="3456384" cy="369332"/>
            </a:xfrm>
            <a:prstGeom prst="rect">
              <a:avLst/>
            </a:prstGeom>
            <a:grpFill/>
          </p:spPr>
          <p:txBody>
            <a:bodyPr wrap="square" rtlCol="0">
              <a:spAutoFit/>
            </a:bodyPr>
            <a:lstStyle/>
            <a:p>
              <a:pPr algn="ctr"/>
              <a:r>
                <a:rPr lang="zh-CN" altLang="en-US" b="1" dirty="0">
                  <a:solidFill>
                    <a:srgbClr val="000000"/>
                  </a:solidFill>
                  <a:latin typeface="Arial" charset="0"/>
                </a:rPr>
                <a:t>太阳</a:t>
              </a:r>
            </a:p>
          </p:txBody>
        </p:sp>
      </p:grpSp>
      <p:grpSp>
        <p:nvGrpSpPr>
          <p:cNvPr id="51" name="组合 50"/>
          <p:cNvGrpSpPr/>
          <p:nvPr/>
        </p:nvGrpSpPr>
        <p:grpSpPr>
          <a:xfrm flipH="1">
            <a:off x="5058814" y="5812925"/>
            <a:ext cx="3943198" cy="848774"/>
            <a:chOff x="395536" y="491995"/>
            <a:chExt cx="3943198" cy="848774"/>
          </a:xfrm>
          <a:solidFill>
            <a:srgbClr val="92D050"/>
          </a:solidFill>
        </p:grpSpPr>
        <p:sp>
          <p:nvSpPr>
            <p:cNvPr id="52" name="右箭头标注 51"/>
            <p:cNvSpPr/>
            <p:nvPr/>
          </p:nvSpPr>
          <p:spPr>
            <a:xfrm>
              <a:off x="395536" y="491995"/>
              <a:ext cx="3943198" cy="848774"/>
            </a:xfrm>
            <a:prstGeom prst="rightArrowCallout">
              <a:avLst>
                <a:gd name="adj1" fmla="val 14872"/>
                <a:gd name="adj2" fmla="val 20628"/>
                <a:gd name="adj3" fmla="val 14232"/>
                <a:gd name="adj4" fmla="val 94140"/>
              </a:avLst>
            </a:prstGeom>
            <a:grp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p>
          </p:txBody>
        </p:sp>
        <p:sp>
          <p:nvSpPr>
            <p:cNvPr id="53" name="TextBox 52"/>
            <p:cNvSpPr txBox="1"/>
            <p:nvPr/>
          </p:nvSpPr>
          <p:spPr>
            <a:xfrm>
              <a:off x="539552" y="731716"/>
              <a:ext cx="3456384" cy="369332"/>
            </a:xfrm>
            <a:prstGeom prst="rect">
              <a:avLst/>
            </a:prstGeom>
            <a:grpFill/>
          </p:spPr>
          <p:txBody>
            <a:bodyPr wrap="square" rtlCol="0">
              <a:spAutoFit/>
            </a:bodyPr>
            <a:lstStyle/>
            <a:p>
              <a:pPr algn="ctr"/>
              <a:r>
                <a:rPr lang="zh-CN" altLang="en-US" b="1" dirty="0">
                  <a:solidFill>
                    <a:srgbClr val="000000"/>
                  </a:solidFill>
                  <a:latin typeface="楷体_GB2312" pitchFamily="49" charset="-122"/>
                  <a:ea typeface="楷体_GB2312" pitchFamily="49" charset="-122"/>
                </a:rPr>
                <a:t>人工光源、光反射吸收材料</a:t>
              </a:r>
            </a:p>
          </p:txBody>
        </p:sp>
      </p:grpSp>
    </p:spTree>
    <p:extLst>
      <p:ext uri="{BB962C8B-B14F-4D97-AF65-F5344CB8AC3E}">
        <p14:creationId xmlns:p14="http://schemas.microsoft.com/office/powerpoint/2010/main" val="3195918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8444B7B6-FEE0-4C30-9486-931D74766958}"/>
              </a:ext>
            </a:extLst>
          </p:cNvPr>
          <p:cNvSpPr>
            <a:spLocks noGrp="1" noChangeArrowheads="1"/>
          </p:cNvSpPr>
          <p:nvPr>
            <p:ph type="title"/>
          </p:nvPr>
        </p:nvSpPr>
        <p:spPr/>
        <p:txBody>
          <a:bodyPr/>
          <a:lstStyle/>
          <a:p>
            <a:r>
              <a:rPr lang="zh-CN" altLang="en-US"/>
              <a:t>自由基与疾病</a:t>
            </a:r>
          </a:p>
        </p:txBody>
      </p:sp>
      <p:pic>
        <p:nvPicPr>
          <p:cNvPr id="30723" name="内容占位符 3">
            <a:extLst>
              <a:ext uri="{FF2B5EF4-FFF2-40B4-BE49-F238E27FC236}">
                <a16:creationId xmlns:a16="http://schemas.microsoft.com/office/drawing/2014/main" id="{CC762C5E-0C01-4A80-8802-2EC19269AC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47663" y="1671638"/>
            <a:ext cx="4333875" cy="4332287"/>
          </a:xfrm>
        </p:spPr>
      </p:pic>
      <p:pic>
        <p:nvPicPr>
          <p:cNvPr id="30724" name="图片 4">
            <a:extLst>
              <a:ext uri="{FF2B5EF4-FFF2-40B4-BE49-F238E27FC236}">
                <a16:creationId xmlns:a16="http://schemas.microsoft.com/office/drawing/2014/main" id="{D284DB94-BFFE-4B46-A1C4-2B9AB6C59F1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49775" y="277813"/>
            <a:ext cx="4486275" cy="564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FECB19E-DF64-46D9-B059-70FD4BE2A512}"/>
              </a:ext>
            </a:extLst>
          </p:cNvPr>
          <p:cNvSpPr>
            <a:spLocks noGrp="1" noChangeArrowheads="1"/>
          </p:cNvSpPr>
          <p:nvPr>
            <p:ph type="body" idx="1"/>
          </p:nvPr>
        </p:nvSpPr>
        <p:spPr>
          <a:xfrm>
            <a:off x="468313" y="980729"/>
            <a:ext cx="8424862" cy="5688360"/>
          </a:xfrm>
        </p:spPr>
        <p:txBody>
          <a:bodyPr/>
          <a:lstStyle/>
          <a:p>
            <a:pPr eaLnBrk="1" hangingPunct="1">
              <a:lnSpc>
                <a:spcPct val="105000"/>
              </a:lnSpc>
              <a:spcBef>
                <a:spcPct val="15000"/>
              </a:spcBef>
              <a:spcAft>
                <a:spcPct val="15000"/>
              </a:spcAft>
            </a:pPr>
            <a:r>
              <a:rPr lang="zh-CN" altLang="en-US" sz="3200" b="1" dirty="0">
                <a:latin typeface="微软雅黑" panose="020B0503020204020204" pitchFamily="34" charset="-122"/>
                <a:ea typeface="微软雅黑" panose="020B0503020204020204" pitchFamily="34" charset="-122"/>
              </a:rPr>
              <a:t>第二节   辐射剂量学基础</a:t>
            </a:r>
          </a:p>
          <a:p>
            <a:pPr eaLnBrk="1" hangingPunct="1">
              <a:lnSpc>
                <a:spcPct val="105000"/>
              </a:lnSpc>
              <a:spcBef>
                <a:spcPct val="15000"/>
              </a:spcBef>
              <a:spcAft>
                <a:spcPct val="15000"/>
              </a:spcAft>
              <a:buNone/>
            </a:pPr>
            <a:r>
              <a:rPr lang="zh-CN" altLang="en-US" b="1" dirty="0">
                <a:latin typeface="微软雅黑" panose="020B0503020204020204" pitchFamily="34" charset="-122"/>
                <a:ea typeface="微软雅黑" panose="020B0503020204020204" pitchFamily="34" charset="-122"/>
              </a:rPr>
              <a:t>一、</a:t>
            </a:r>
            <a:r>
              <a:rPr lang="zh-CN" altLang="en-US" b="1" dirty="0">
                <a:solidFill>
                  <a:srgbClr val="FF0000"/>
                </a:solidFill>
                <a:latin typeface="黑体" panose="02010609060101010101" pitchFamily="49" charset="-122"/>
                <a:ea typeface="黑体" panose="02010609060101010101" pitchFamily="49" charset="-122"/>
                <a:sym typeface="Wingdings 2" panose="05020102010507070707" pitchFamily="18" charset="2"/>
              </a:rPr>
              <a:t> </a:t>
            </a:r>
            <a:r>
              <a:rPr lang="zh-CN" altLang="en-US" b="1" dirty="0">
                <a:latin typeface="微软雅黑" panose="020B0503020204020204" pitchFamily="34" charset="-122"/>
                <a:ea typeface="微软雅黑" panose="020B0503020204020204" pitchFamily="34" charset="-122"/>
              </a:rPr>
              <a:t>常用的辐射量和单位</a:t>
            </a:r>
          </a:p>
          <a:p>
            <a:pPr eaLnBrk="1" hangingPunct="1">
              <a:lnSpc>
                <a:spcPct val="105000"/>
              </a:lnSpc>
              <a:spcBef>
                <a:spcPct val="15000"/>
              </a:spcBef>
              <a:spcAft>
                <a:spcPct val="15000"/>
              </a:spcAft>
              <a:buFont typeface="Wingdings" panose="05000000000000000000" pitchFamily="2" charset="2"/>
              <a:buNone/>
            </a:pPr>
            <a:r>
              <a:rPr lang="en-US" altLang="zh-CN" sz="2400" b="1" dirty="0">
                <a:solidFill>
                  <a:srgbClr val="FF3300"/>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400" b="1" dirty="0">
                <a:solidFill>
                  <a:srgbClr val="FF33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400" b="1" dirty="0">
                <a:solidFill>
                  <a:srgbClr val="FF3300"/>
                </a:solidFill>
                <a:latin typeface="微软雅黑" panose="020B0503020204020204" pitchFamily="34" charset="-122"/>
                <a:ea typeface="微软雅黑" panose="020B0503020204020204" pitchFamily="34" charset="-122"/>
              </a:rPr>
              <a:t>天放射性活度</a:t>
            </a:r>
            <a:r>
              <a:rPr lang="en-US" altLang="zh-CN" sz="2400" b="1" dirty="0">
                <a:solidFill>
                  <a:srgbClr val="FF3300"/>
                </a:solidFill>
                <a:latin typeface="微软雅黑" panose="020B0503020204020204" pitchFamily="34" charset="-122"/>
                <a:ea typeface="微软雅黑" panose="020B0503020204020204" pitchFamily="34" charset="-122"/>
              </a:rPr>
              <a:t>(</a:t>
            </a:r>
            <a:r>
              <a:rPr lang="en-US" altLang="zh-CN" sz="2400" b="1" i="1" dirty="0">
                <a:solidFill>
                  <a:srgbClr val="FF3300"/>
                </a:solidFill>
                <a:latin typeface="微软雅黑" panose="020B0503020204020204" pitchFamily="34" charset="-122"/>
                <a:ea typeface="微软雅黑" panose="020B0503020204020204" pitchFamily="34" charset="-122"/>
              </a:rPr>
              <a:t>A</a:t>
            </a:r>
            <a:r>
              <a:rPr lang="en-US" altLang="zh-CN" sz="2400" b="1" dirty="0">
                <a:solidFill>
                  <a:srgbClr val="FF3300"/>
                </a:solidFill>
                <a:latin typeface="微软雅黑" panose="020B0503020204020204" pitchFamily="34" charset="-122"/>
                <a:ea typeface="微软雅黑" panose="020B0503020204020204" pitchFamily="34" charset="-122"/>
              </a:rPr>
              <a:t>)</a:t>
            </a:r>
            <a:r>
              <a:rPr lang="zh-CN" altLang="en-US" sz="2400" b="1" dirty="0">
                <a:solidFill>
                  <a:srgbClr val="FF3300"/>
                </a:solidFill>
                <a:latin typeface="微软雅黑" panose="020B0503020204020204" pitchFamily="34" charset="-122"/>
                <a:ea typeface="微软雅黑" panose="020B0503020204020204" pitchFamily="34" charset="-122"/>
              </a:rPr>
              <a:t>：</a:t>
            </a:r>
          </a:p>
          <a:p>
            <a:pPr eaLnBrk="1" hangingPunct="1">
              <a:lnSpc>
                <a:spcPct val="105000"/>
              </a:lnSpc>
              <a:spcBef>
                <a:spcPct val="15000"/>
              </a:spcBef>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单位时间内放射线原子核所发生的核转变数。</a:t>
            </a:r>
            <a:r>
              <a:rPr lang="en-US" altLang="zh-CN" sz="2400" b="1" dirty="0" err="1">
                <a:latin typeface="微软雅黑" panose="020B0503020204020204" pitchFamily="34" charset="-122"/>
                <a:ea typeface="微软雅黑" panose="020B0503020204020204" pitchFamily="34" charset="-122"/>
              </a:rPr>
              <a:t>Bq</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贝可</a:t>
            </a:r>
            <a:r>
              <a:rPr lang="en-US" altLang="zh-CN" sz="2400" b="1"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a:p>
            <a:pPr eaLnBrk="1" hangingPunct="1">
              <a:lnSpc>
                <a:spcPct val="105000"/>
              </a:lnSpc>
              <a:spcBef>
                <a:spcPct val="15000"/>
              </a:spcBef>
              <a:spcAft>
                <a:spcPct val="15000"/>
              </a:spcAft>
              <a:buFont typeface="Wingdings" panose="05000000000000000000" pitchFamily="2" charset="2"/>
              <a:buNone/>
            </a:pPr>
            <a:r>
              <a:rPr lang="en-US" altLang="zh-CN" sz="2400" b="1" dirty="0">
                <a:solidFill>
                  <a:srgbClr val="FF3300"/>
                </a:solidFill>
                <a:latin typeface="微软雅黑" panose="020B0503020204020204" pitchFamily="34" charset="-122"/>
                <a:ea typeface="微软雅黑" panose="020B0503020204020204" pitchFamily="34" charset="-122"/>
              </a:rPr>
              <a:t>2</a:t>
            </a:r>
            <a:r>
              <a:rPr lang="zh-CN" altLang="en-US" sz="2400" b="1" dirty="0">
                <a:solidFill>
                  <a:srgbClr val="FF3300"/>
                </a:solidFill>
                <a:latin typeface="微软雅黑" panose="020B0503020204020204" pitchFamily="34" charset="-122"/>
                <a:ea typeface="微软雅黑" panose="020B0503020204020204" pitchFamily="34" charset="-122"/>
              </a:rPr>
              <a:t>、照射量</a:t>
            </a:r>
            <a:r>
              <a:rPr lang="en-US" altLang="zh-CN" sz="2400" b="1" dirty="0">
                <a:solidFill>
                  <a:srgbClr val="FF3300"/>
                </a:solidFill>
                <a:latin typeface="微软雅黑" panose="020B0503020204020204" pitchFamily="34" charset="-122"/>
                <a:ea typeface="微软雅黑" panose="020B0503020204020204" pitchFamily="34" charset="-122"/>
              </a:rPr>
              <a:t>(</a:t>
            </a:r>
            <a:r>
              <a:rPr lang="en-US" altLang="zh-CN" sz="2400" b="1" i="1" dirty="0">
                <a:solidFill>
                  <a:srgbClr val="FF3300"/>
                </a:solidFill>
                <a:latin typeface="微软雅黑" panose="020B0503020204020204" pitchFamily="34" charset="-122"/>
                <a:ea typeface="微软雅黑" panose="020B0503020204020204" pitchFamily="34" charset="-122"/>
              </a:rPr>
              <a:t>X</a:t>
            </a:r>
            <a:r>
              <a:rPr lang="en-US" altLang="zh-CN" sz="2400" b="1" dirty="0">
                <a:solidFill>
                  <a:srgbClr val="FF3300"/>
                </a:solidFill>
                <a:latin typeface="微软雅黑" panose="020B0503020204020204" pitchFamily="34" charset="-122"/>
                <a:ea typeface="微软雅黑" panose="020B0503020204020204" pitchFamily="34" charset="-122"/>
              </a:rPr>
              <a:t>) </a:t>
            </a:r>
            <a:r>
              <a:rPr lang="zh-CN" altLang="en-US" sz="2400" b="1" dirty="0">
                <a:solidFill>
                  <a:srgbClr val="FF3300"/>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 表示</a:t>
            </a:r>
            <a:r>
              <a:rPr lang="en-US" altLang="zh-CN" sz="2400" b="1" i="1" dirty="0">
                <a:latin typeface="微软雅黑" panose="020B0503020204020204" pitchFamily="34" charset="-122"/>
                <a:ea typeface="微软雅黑" panose="020B0503020204020204" pitchFamily="34" charset="-122"/>
              </a:rPr>
              <a:t>γ</a:t>
            </a:r>
            <a:r>
              <a:rPr lang="zh-CN" altLang="en-US" sz="2400" b="1" dirty="0">
                <a:latin typeface="微软雅黑" panose="020B0503020204020204" pitchFamily="34" charset="-122"/>
                <a:ea typeface="微软雅黑" panose="020B0503020204020204" pitchFamily="34" charset="-122"/>
              </a:rPr>
              <a:t>射线或</a:t>
            </a:r>
            <a:r>
              <a:rPr lang="en-US" altLang="zh-CN" sz="2400" b="1" dirty="0">
                <a:latin typeface="微软雅黑" panose="020B0503020204020204" pitchFamily="34" charset="-122"/>
                <a:ea typeface="微软雅黑" panose="020B0503020204020204" pitchFamily="34" charset="-122"/>
              </a:rPr>
              <a:t>X</a:t>
            </a:r>
            <a:r>
              <a:rPr lang="zh-CN" altLang="en-US" sz="2400" b="1" dirty="0">
                <a:latin typeface="微软雅黑" panose="020B0503020204020204" pitchFamily="34" charset="-122"/>
                <a:ea typeface="微软雅黑" panose="020B0503020204020204" pitchFamily="34" charset="-122"/>
              </a:rPr>
              <a:t>射线在空气中产生电离程度大小的辐射量。库仑</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千克</a:t>
            </a:r>
            <a:r>
              <a:rPr lang="en-US" altLang="zh-CN" sz="2400" b="1" dirty="0">
                <a:latin typeface="微软雅黑" panose="020B0503020204020204" pitchFamily="34" charset="-122"/>
                <a:ea typeface="微软雅黑" panose="020B0503020204020204" pitchFamily="34" charset="-122"/>
              </a:rPr>
              <a:t>(C/kg)</a:t>
            </a:r>
            <a:r>
              <a:rPr lang="en-US" altLang="zh-CN" sz="2400"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a:p>
            <a:pPr eaLnBrk="1" hangingPunct="1">
              <a:lnSpc>
                <a:spcPct val="105000"/>
              </a:lnSpc>
              <a:spcBef>
                <a:spcPct val="15000"/>
              </a:spcBef>
              <a:spcAft>
                <a:spcPct val="15000"/>
              </a:spcAft>
              <a:buFont typeface="Wingdings" panose="05000000000000000000" pitchFamily="2" charset="2"/>
              <a:buNone/>
            </a:pPr>
            <a:r>
              <a:rPr lang="en-US" altLang="zh-CN" sz="2400" b="1" dirty="0">
                <a:solidFill>
                  <a:srgbClr val="FF3300"/>
                </a:solidFill>
                <a:latin typeface="微软雅黑" panose="020B0503020204020204" pitchFamily="34" charset="-122"/>
                <a:ea typeface="微软雅黑" panose="020B0503020204020204" pitchFamily="34" charset="-122"/>
              </a:rPr>
              <a:t>3</a:t>
            </a:r>
            <a:r>
              <a:rPr lang="zh-CN" altLang="en-US" sz="2400" b="1" dirty="0">
                <a:solidFill>
                  <a:srgbClr val="FF3300"/>
                </a:solidFill>
                <a:latin typeface="微软雅黑" panose="020B0503020204020204" pitchFamily="34" charset="-122"/>
                <a:ea typeface="微软雅黑" panose="020B0503020204020204" pitchFamily="34" charset="-122"/>
              </a:rPr>
              <a:t>、吸收剂量</a:t>
            </a:r>
            <a:r>
              <a:rPr lang="en-US" altLang="zh-CN" sz="2400" b="1" dirty="0">
                <a:solidFill>
                  <a:srgbClr val="FF3300"/>
                </a:solidFill>
                <a:latin typeface="微软雅黑" panose="020B0503020204020204" pitchFamily="34" charset="-122"/>
                <a:ea typeface="微软雅黑" panose="020B0503020204020204" pitchFamily="34" charset="-122"/>
              </a:rPr>
              <a:t>(</a:t>
            </a:r>
            <a:r>
              <a:rPr lang="en-US" altLang="zh-CN" sz="2400" b="1" i="1" dirty="0">
                <a:solidFill>
                  <a:srgbClr val="FF3300"/>
                </a:solidFill>
                <a:latin typeface="微软雅黑" panose="020B0503020204020204" pitchFamily="34" charset="-122"/>
                <a:ea typeface="微软雅黑" panose="020B0503020204020204" pitchFamily="34" charset="-122"/>
              </a:rPr>
              <a:t>D</a:t>
            </a:r>
            <a:r>
              <a:rPr lang="en-US" altLang="zh-CN" sz="2400" b="1" dirty="0">
                <a:solidFill>
                  <a:srgbClr val="FF3300"/>
                </a:solidFill>
                <a:latin typeface="微软雅黑" panose="020B0503020204020204" pitchFamily="34" charset="-122"/>
                <a:ea typeface="微软雅黑" panose="020B0503020204020204" pitchFamily="34" charset="-122"/>
              </a:rPr>
              <a:t>) </a:t>
            </a:r>
            <a:r>
              <a:rPr lang="zh-CN" altLang="en-US" sz="2400" b="1" dirty="0">
                <a:solidFill>
                  <a:srgbClr val="FF3300"/>
                </a:solidFill>
                <a:latin typeface="微软雅黑" panose="020B0503020204020204" pitchFamily="34" charset="-122"/>
                <a:ea typeface="微软雅黑" panose="020B0503020204020204" pitchFamily="34" charset="-122"/>
              </a:rPr>
              <a:t>：</a:t>
            </a:r>
          </a:p>
          <a:p>
            <a:pPr eaLnBrk="1" hangingPunct="1">
              <a:lnSpc>
                <a:spcPct val="105000"/>
              </a:lnSpc>
              <a:spcBef>
                <a:spcPct val="15000"/>
              </a:spcBef>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单位质量受照物质中所吸收的平均辐射能量。 </a:t>
            </a:r>
            <a:r>
              <a:rPr lang="en-US" altLang="zh-CN" sz="2400" b="1" dirty="0" err="1">
                <a:latin typeface="微软雅黑" panose="020B0503020204020204" pitchFamily="34" charset="-122"/>
                <a:ea typeface="微软雅黑" panose="020B0503020204020204" pitchFamily="34" charset="-122"/>
              </a:rPr>
              <a:t>Gy</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戈瑞</a:t>
            </a:r>
            <a:r>
              <a:rPr lang="en-US" altLang="zh-CN" sz="2400" b="1" dirty="0">
                <a:latin typeface="微软雅黑" panose="020B0503020204020204" pitchFamily="34" charset="-122"/>
                <a:ea typeface="微软雅黑" panose="020B0503020204020204" pitchFamily="34" charset="-122"/>
              </a:rPr>
              <a:t>)</a:t>
            </a:r>
          </a:p>
          <a:p>
            <a:pPr eaLnBrk="1" hangingPunct="1">
              <a:lnSpc>
                <a:spcPct val="105000"/>
              </a:lnSpc>
              <a:spcBef>
                <a:spcPct val="15000"/>
              </a:spcBef>
              <a:spcAft>
                <a:spcPct val="15000"/>
              </a:spcAft>
              <a:buFont typeface="Wingdings" panose="05000000000000000000" pitchFamily="2" charset="2"/>
              <a:buNone/>
            </a:pPr>
            <a:r>
              <a:rPr lang="en-US" altLang="zh-CN" sz="2400" b="1" dirty="0">
                <a:solidFill>
                  <a:srgbClr val="FF3300"/>
                </a:solidFill>
                <a:latin typeface="微软雅黑" panose="020B0503020204020204" pitchFamily="34" charset="-122"/>
                <a:ea typeface="微软雅黑" panose="020B0503020204020204" pitchFamily="34" charset="-122"/>
              </a:rPr>
              <a:t>4</a:t>
            </a:r>
            <a:r>
              <a:rPr lang="zh-CN" altLang="en-US" sz="2400" b="1" dirty="0">
                <a:solidFill>
                  <a:srgbClr val="FF3300"/>
                </a:solidFill>
                <a:latin typeface="微软雅黑" panose="020B0503020204020204" pitchFamily="34" charset="-122"/>
                <a:ea typeface="微软雅黑" panose="020B0503020204020204" pitchFamily="34" charset="-122"/>
              </a:rPr>
              <a:t>、剂量当量</a:t>
            </a:r>
            <a:r>
              <a:rPr lang="en-US" altLang="zh-CN" sz="2400" b="1" dirty="0">
                <a:solidFill>
                  <a:srgbClr val="FF3300"/>
                </a:solidFill>
                <a:latin typeface="微软雅黑" panose="020B0503020204020204" pitchFamily="34" charset="-122"/>
                <a:ea typeface="微软雅黑" panose="020B0503020204020204" pitchFamily="34" charset="-122"/>
              </a:rPr>
              <a:t>(</a:t>
            </a:r>
            <a:r>
              <a:rPr lang="en-US" altLang="zh-CN" sz="2400" b="1" i="1" dirty="0">
                <a:solidFill>
                  <a:srgbClr val="FF3300"/>
                </a:solidFill>
                <a:latin typeface="微软雅黑" panose="020B0503020204020204" pitchFamily="34" charset="-122"/>
                <a:ea typeface="微软雅黑" panose="020B0503020204020204" pitchFamily="34" charset="-122"/>
              </a:rPr>
              <a:t>H</a:t>
            </a:r>
            <a:r>
              <a:rPr lang="en-US" altLang="zh-CN" sz="2400" b="1" dirty="0">
                <a:solidFill>
                  <a:srgbClr val="FF3300"/>
                </a:solidFill>
                <a:latin typeface="微软雅黑" panose="020B0503020204020204" pitchFamily="34" charset="-122"/>
                <a:ea typeface="微软雅黑" panose="020B0503020204020204" pitchFamily="34" charset="-122"/>
              </a:rPr>
              <a:t>) </a:t>
            </a:r>
            <a:r>
              <a:rPr lang="zh-CN" altLang="en-US" sz="2400" b="1" dirty="0">
                <a:solidFill>
                  <a:srgbClr val="FF3300"/>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辐射对人体造成生物效应的严重程度或发生概率，辐射防护上采用剂量当量进行表示。</a:t>
            </a:r>
            <a:r>
              <a:rPr lang="en-US" altLang="zh-CN" sz="2400" b="1" dirty="0" err="1">
                <a:latin typeface="微软雅黑" panose="020B0503020204020204" pitchFamily="34" charset="-122"/>
                <a:ea typeface="微软雅黑" panose="020B0503020204020204" pitchFamily="34" charset="-122"/>
              </a:rPr>
              <a:t>Sv</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希沃特</a:t>
            </a:r>
            <a:r>
              <a:rPr lang="en-US" altLang="zh-CN" sz="2400" b="1"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p>
        </p:txBody>
      </p:sp>
      <p:sp>
        <p:nvSpPr>
          <p:cNvPr id="33795" name="Rectangle 3">
            <a:extLst>
              <a:ext uri="{FF2B5EF4-FFF2-40B4-BE49-F238E27FC236}">
                <a16:creationId xmlns:a16="http://schemas.microsoft.com/office/drawing/2014/main" id="{89D75FCE-39F1-4FBE-A319-427B8E6E8D3A}"/>
              </a:ext>
            </a:extLst>
          </p:cNvPr>
          <p:cNvSpPr>
            <a:spLocks noGrp="1" noChangeArrowheads="1"/>
          </p:cNvSpPr>
          <p:nvPr>
            <p:ph type="title"/>
          </p:nvPr>
        </p:nvSpPr>
        <p:spPr>
          <a:xfrm>
            <a:off x="457200" y="277813"/>
            <a:ext cx="8229600" cy="486891"/>
          </a:xfrm>
          <a:noFill/>
        </p:spPr>
        <p:txBody>
          <a:bodyPr/>
          <a:lstStyle/>
          <a:p>
            <a:pPr algn="ctr" eaLnBrk="1" hangingPunct="1"/>
            <a:r>
              <a:rPr lang="zh-CN" altLang="en-US" b="1" dirty="0">
                <a:latin typeface="黑体" panose="02010609060101010101" pitchFamily="49" charset="-122"/>
                <a:ea typeface="黑体" panose="02010609060101010101" pitchFamily="49" charset="-122"/>
              </a:rPr>
              <a:t>四、放射性污染与防治</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1B2450C-B605-4D39-BC0F-4C808319B3FB}"/>
              </a:ext>
            </a:extLst>
          </p:cNvPr>
          <p:cNvSpPr>
            <a:spLocks noGrp="1" noChangeArrowheads="1"/>
          </p:cNvSpPr>
          <p:nvPr>
            <p:ph type="body" idx="1"/>
          </p:nvPr>
        </p:nvSpPr>
        <p:spPr>
          <a:xfrm>
            <a:off x="468313" y="1052737"/>
            <a:ext cx="8424862" cy="5616352"/>
          </a:xfrm>
        </p:spPr>
        <p:txBody>
          <a:bodyPr/>
          <a:lstStyle/>
          <a:p>
            <a:pPr eaLnBrk="1" hangingPunct="1">
              <a:lnSpc>
                <a:spcPct val="105000"/>
              </a:lnSpc>
              <a:spcBef>
                <a:spcPct val="15000"/>
              </a:spcBef>
              <a:spcAft>
                <a:spcPct val="15000"/>
              </a:spcAft>
            </a:pPr>
            <a:r>
              <a:rPr lang="zh-CN" altLang="en-US" sz="3200" b="1" dirty="0">
                <a:latin typeface="微软雅黑" panose="020B0503020204020204" pitchFamily="34" charset="-122"/>
                <a:ea typeface="微软雅黑" panose="020B0503020204020204" pitchFamily="34" charset="-122"/>
              </a:rPr>
              <a:t>第二节   辐射剂量学基础</a:t>
            </a:r>
          </a:p>
          <a:p>
            <a:pPr eaLnBrk="1" hangingPunct="1">
              <a:lnSpc>
                <a:spcPct val="105000"/>
              </a:lnSpc>
              <a:spcBef>
                <a:spcPct val="15000"/>
              </a:spcBef>
              <a:spcAft>
                <a:spcPct val="15000"/>
              </a:spcAft>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二、辐射防护的量和单位</a:t>
            </a:r>
          </a:p>
          <a:p>
            <a:pPr eaLnBrk="1" hangingPunct="1">
              <a:lnSpc>
                <a:spcPct val="105000"/>
              </a:lnSpc>
              <a:spcBef>
                <a:spcPct val="15000"/>
              </a:spcBef>
              <a:spcAft>
                <a:spcPct val="15000"/>
              </a:spcAft>
              <a:buFont typeface="Wingdings" panose="05000000000000000000" pitchFamily="2" charset="2"/>
              <a:buNone/>
            </a:pPr>
            <a:r>
              <a:rPr lang="en-US" altLang="zh-CN" sz="2400" b="1" dirty="0">
                <a:solidFill>
                  <a:srgbClr val="FF3300"/>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400" b="1" dirty="0">
                <a:solidFill>
                  <a:srgbClr val="FF33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400" b="1" dirty="0">
                <a:solidFill>
                  <a:srgbClr val="FF3300"/>
                </a:solidFill>
                <a:latin typeface="微软雅黑" panose="020B0503020204020204" pitchFamily="34" charset="-122"/>
                <a:ea typeface="微软雅黑" panose="020B0503020204020204" pitchFamily="34" charset="-122"/>
              </a:rPr>
              <a:t>危害度：</a:t>
            </a:r>
          </a:p>
          <a:p>
            <a:pPr eaLnBrk="1" hangingPunct="1">
              <a:lnSpc>
                <a:spcPct val="105000"/>
              </a:lnSpc>
              <a:spcBef>
                <a:spcPct val="15000"/>
              </a:spcBef>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指某个组织或器官接受单位剂量照射后引起的第</a:t>
            </a:r>
            <a:r>
              <a:rPr lang="en-US" altLang="zh-CN" sz="2400" b="1" dirty="0" err="1">
                <a:latin typeface="微软雅黑" panose="020B0503020204020204" pitchFamily="34" charset="-122"/>
                <a:ea typeface="微软雅黑" panose="020B0503020204020204" pitchFamily="34" charset="-122"/>
              </a:rPr>
              <a:t>i</a:t>
            </a:r>
            <a:r>
              <a:rPr lang="zh-CN" altLang="en-US" sz="2400" b="1" dirty="0">
                <a:latin typeface="微软雅黑" panose="020B0503020204020204" pitchFamily="34" charset="-122"/>
                <a:ea typeface="微软雅黑" panose="020B0503020204020204" pitchFamily="34" charset="-122"/>
              </a:rPr>
              <a:t>种有害效应的概率。</a:t>
            </a:r>
            <a:r>
              <a:rPr lang="en-US" altLang="zh-CN" sz="2400" b="1" dirty="0">
                <a:latin typeface="微软雅黑" panose="020B0503020204020204" pitchFamily="34" charset="-122"/>
                <a:ea typeface="微软雅黑" panose="020B0503020204020204" pitchFamily="34" charset="-122"/>
              </a:rPr>
              <a:t>10</a:t>
            </a:r>
            <a:r>
              <a:rPr lang="en-US" altLang="zh-CN" sz="2400" b="1" baseline="30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Sv</a:t>
            </a:r>
            <a:r>
              <a:rPr lang="en-US" altLang="zh-CN" sz="2400" b="1" dirty="0">
                <a:latin typeface="微软雅黑" panose="020B0503020204020204" pitchFamily="34" charset="-122"/>
                <a:ea typeface="微软雅黑" panose="020B0503020204020204" pitchFamily="34" charset="-122"/>
              </a:rPr>
              <a:t>.</a:t>
            </a:r>
          </a:p>
          <a:p>
            <a:pPr eaLnBrk="1" hangingPunct="1">
              <a:lnSpc>
                <a:spcPct val="105000"/>
              </a:lnSpc>
              <a:spcBef>
                <a:spcPct val="15000"/>
              </a:spcBef>
              <a:spcAft>
                <a:spcPct val="15000"/>
              </a:spcAft>
              <a:buFont typeface="Wingdings" panose="05000000000000000000" pitchFamily="2" charset="2"/>
              <a:buNone/>
            </a:pPr>
            <a:r>
              <a:rPr kumimoji="1" lang="en-US" altLang="zh-CN" sz="1600" dirty="0">
                <a:latin typeface="微软雅黑" panose="020B0503020204020204" pitchFamily="34" charset="-122"/>
                <a:ea typeface="微软雅黑" panose="020B0503020204020204" pitchFamily="34" charset="-122"/>
              </a:rPr>
              <a:t>                                      </a:t>
            </a:r>
            <a:r>
              <a:rPr kumimoji="1" lang="zh-CN" altLang="en-US" sz="2000" b="1" dirty="0">
                <a:solidFill>
                  <a:srgbClr val="FF3300"/>
                </a:solidFill>
                <a:latin typeface="微软雅黑" panose="020B0503020204020204" pitchFamily="34" charset="-122"/>
                <a:ea typeface="微软雅黑" panose="020B0503020204020204" pitchFamily="34" charset="-122"/>
              </a:rPr>
              <a:t>表  几种对辐射敏感器官的危险度</a:t>
            </a:r>
          </a:p>
        </p:txBody>
      </p:sp>
      <p:sp>
        <p:nvSpPr>
          <p:cNvPr id="34819" name="Rectangle 3">
            <a:extLst>
              <a:ext uri="{FF2B5EF4-FFF2-40B4-BE49-F238E27FC236}">
                <a16:creationId xmlns:a16="http://schemas.microsoft.com/office/drawing/2014/main" id="{BAFAF652-1892-4960-8CFF-C94F03263BF1}"/>
              </a:ext>
            </a:extLst>
          </p:cNvPr>
          <p:cNvSpPr>
            <a:spLocks noGrp="1" noChangeArrowheads="1"/>
          </p:cNvSpPr>
          <p:nvPr>
            <p:ph type="title"/>
          </p:nvPr>
        </p:nvSpPr>
        <p:spPr>
          <a:xfrm>
            <a:off x="457200" y="277813"/>
            <a:ext cx="8229600" cy="558899"/>
          </a:xfrm>
          <a:noFill/>
        </p:spPr>
        <p:txBody>
          <a:bodyPr/>
          <a:lstStyle/>
          <a:p>
            <a:pPr algn="ctr" eaLnBrk="1" hangingPunct="1"/>
            <a:r>
              <a:rPr lang="zh-CN" altLang="en-US" b="1" dirty="0">
                <a:latin typeface="黑体" panose="02010609060101010101" pitchFamily="49" charset="-122"/>
                <a:ea typeface="黑体" panose="02010609060101010101" pitchFamily="49" charset="-122"/>
              </a:rPr>
              <a:t>四、放射性污染与防治</a:t>
            </a:r>
          </a:p>
        </p:txBody>
      </p:sp>
      <p:graphicFrame>
        <p:nvGraphicFramePr>
          <p:cNvPr id="642052" name="Group 4">
            <a:extLst>
              <a:ext uri="{FF2B5EF4-FFF2-40B4-BE49-F238E27FC236}">
                <a16:creationId xmlns:a16="http://schemas.microsoft.com/office/drawing/2014/main" id="{161CEC80-05C4-4B31-9440-083FBF7694CD}"/>
              </a:ext>
            </a:extLst>
          </p:cNvPr>
          <p:cNvGraphicFramePr>
            <a:graphicFrameLocks noGrp="1"/>
          </p:cNvGraphicFramePr>
          <p:nvPr>
            <p:extLst>
              <p:ext uri="{D42A27DB-BD31-4B8C-83A1-F6EECF244321}">
                <p14:modId xmlns:p14="http://schemas.microsoft.com/office/powerpoint/2010/main" val="1758927601"/>
              </p:ext>
            </p:extLst>
          </p:nvPr>
        </p:nvGraphicFramePr>
        <p:xfrm>
          <a:off x="457200" y="4149080"/>
          <a:ext cx="8424862" cy="2431107"/>
        </p:xfrm>
        <a:graphic>
          <a:graphicData uri="http://schemas.openxmlformats.org/drawingml/2006/table">
            <a:tbl>
              <a:tblPr/>
              <a:tblGrid>
                <a:gridCol w="1530738">
                  <a:extLst>
                    <a:ext uri="{9D8B030D-6E8A-4147-A177-3AD203B41FA5}">
                      <a16:colId xmlns:a16="http://schemas.microsoft.com/office/drawing/2014/main" val="20000"/>
                    </a:ext>
                  </a:extLst>
                </a:gridCol>
                <a:gridCol w="2053146">
                  <a:extLst>
                    <a:ext uri="{9D8B030D-6E8A-4147-A177-3AD203B41FA5}">
                      <a16:colId xmlns:a16="http://schemas.microsoft.com/office/drawing/2014/main" val="20001"/>
                    </a:ext>
                  </a:extLst>
                </a:gridCol>
                <a:gridCol w="258716">
                  <a:extLst>
                    <a:ext uri="{9D8B030D-6E8A-4147-A177-3AD203B41FA5}">
                      <a16:colId xmlns:a16="http://schemas.microsoft.com/office/drawing/2014/main" val="20002"/>
                    </a:ext>
                  </a:extLst>
                </a:gridCol>
                <a:gridCol w="2403075">
                  <a:extLst>
                    <a:ext uri="{9D8B030D-6E8A-4147-A177-3AD203B41FA5}">
                      <a16:colId xmlns:a16="http://schemas.microsoft.com/office/drawing/2014/main" val="20003"/>
                    </a:ext>
                  </a:extLst>
                </a:gridCol>
                <a:gridCol w="2179187">
                  <a:extLst>
                    <a:ext uri="{9D8B030D-6E8A-4147-A177-3AD203B41FA5}">
                      <a16:colId xmlns:a16="http://schemas.microsoft.com/office/drawing/2014/main" val="20004"/>
                    </a:ext>
                  </a:extLst>
                </a:gridCol>
              </a:tblGrid>
              <a:tr h="479697">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器官或组织</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危险度（</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r>
                        <a:rPr kumimoji="1"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/Sv</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rowSpan="5">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器官或组织</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危险度（</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r>
                        <a:rPr kumimoji="1" lang="en-US" altLang="zh-CN" sz="1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/Sv</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48737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性腺</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甲状腺</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489291">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乳腺</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48737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红骨髓</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其余五个组织的总和</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r h="487373">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肺</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6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42052"/>
                                        </p:tgtEl>
                                        <p:attrNameLst>
                                          <p:attrName>style.visibility</p:attrName>
                                        </p:attrNameLst>
                                      </p:cBhvr>
                                      <p:to>
                                        <p:strVal val="visible"/>
                                      </p:to>
                                    </p:set>
                                    <p:animEffect transition="in" filter="blinds(horizontal)">
                                      <p:cBhvr>
                                        <p:cTn id="7" dur="500"/>
                                        <p:tgtEl>
                                          <p:spTgt spid="64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0B010D5-0FA1-4C50-97CF-94C617C0D677}"/>
              </a:ext>
            </a:extLst>
          </p:cNvPr>
          <p:cNvSpPr>
            <a:spLocks noGrp="1" noChangeArrowheads="1"/>
          </p:cNvSpPr>
          <p:nvPr>
            <p:ph type="body" idx="1"/>
          </p:nvPr>
        </p:nvSpPr>
        <p:spPr>
          <a:xfrm>
            <a:off x="395287" y="1017312"/>
            <a:ext cx="8424862" cy="5184775"/>
          </a:xfrm>
        </p:spPr>
        <p:txBody>
          <a:bodyPr/>
          <a:lstStyle/>
          <a:p>
            <a:pPr algn="ctr" eaLnBrk="1" hangingPunct="1">
              <a:lnSpc>
                <a:spcPct val="105000"/>
              </a:lnSpc>
              <a:spcBef>
                <a:spcPct val="15000"/>
              </a:spcBef>
              <a:spcAft>
                <a:spcPct val="15000"/>
              </a:spcAft>
            </a:pPr>
            <a:r>
              <a:rPr lang="zh-CN" altLang="en-US" sz="3200" b="1" dirty="0">
                <a:latin typeface="微软雅黑" panose="020B0503020204020204" pitchFamily="34" charset="-122"/>
                <a:ea typeface="微软雅黑" panose="020B0503020204020204" pitchFamily="34" charset="-122"/>
              </a:rPr>
              <a:t>第二节   辐射剂量学基础</a:t>
            </a:r>
          </a:p>
          <a:p>
            <a:pPr eaLnBrk="1" hangingPunct="1">
              <a:lnSpc>
                <a:spcPct val="105000"/>
              </a:lnSpc>
              <a:spcBef>
                <a:spcPct val="15000"/>
              </a:spcBef>
              <a:spcAft>
                <a:spcPct val="15000"/>
              </a:spcAft>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二、辐射防护的量和单位</a:t>
            </a:r>
          </a:p>
          <a:p>
            <a:pPr eaLnBrk="1" hangingPunct="1">
              <a:lnSpc>
                <a:spcPct val="105000"/>
              </a:lnSpc>
              <a:spcBef>
                <a:spcPct val="15000"/>
              </a:spcBef>
              <a:spcAft>
                <a:spcPct val="15000"/>
              </a:spcAft>
              <a:buFont typeface="Wingdings" panose="05000000000000000000" pitchFamily="2" charset="2"/>
              <a:buNone/>
            </a:pPr>
            <a:r>
              <a:rPr lang="en-US" altLang="zh-CN" sz="2400" b="1" dirty="0">
                <a:solidFill>
                  <a:srgbClr val="FF3300"/>
                </a:solidFill>
                <a:latin typeface="微软雅黑" panose="020B0503020204020204" pitchFamily="34" charset="-122"/>
                <a:ea typeface="微软雅黑" panose="020B0503020204020204" pitchFamily="34" charset="-122"/>
                <a:cs typeface="Arial" panose="020B0604020202020204" pitchFamily="34" charset="0"/>
              </a:rPr>
              <a:t>2</a:t>
            </a:r>
            <a:r>
              <a:rPr lang="zh-CN" altLang="en-US" sz="2400" b="1" dirty="0">
                <a:solidFill>
                  <a:srgbClr val="FF33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400" b="1" dirty="0">
                <a:solidFill>
                  <a:srgbClr val="FF3300"/>
                </a:solidFill>
                <a:latin typeface="微软雅黑" panose="020B0503020204020204" pitchFamily="34" charset="-122"/>
                <a:ea typeface="微软雅黑" panose="020B0503020204020204" pitchFamily="34" charset="-122"/>
              </a:rPr>
              <a:t>剂量与效应的关系：</a:t>
            </a:r>
          </a:p>
          <a:p>
            <a:pPr eaLnBrk="1" hangingPunct="1">
              <a:lnSpc>
                <a:spcPct val="105000"/>
              </a:lnSpc>
              <a:spcBef>
                <a:spcPct val="15000"/>
              </a:spcBef>
              <a:spcAft>
                <a:spcPct val="15000"/>
              </a:spcAft>
              <a:buFont typeface="Wingdings" panose="05000000000000000000" pitchFamily="2" charset="2"/>
              <a:buNone/>
            </a:pPr>
            <a:r>
              <a:rPr lang="en-US" altLang="zh-CN" sz="2400" b="1" dirty="0">
                <a:solidFill>
                  <a:srgbClr val="0000FF"/>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随机性效应：发生概率</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而非严重程度</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与剂量大小有关的效应。</a:t>
            </a:r>
          </a:p>
          <a:p>
            <a:pPr eaLnBrk="1" hangingPunct="1">
              <a:lnSpc>
                <a:spcPct val="105000"/>
              </a:lnSpc>
              <a:spcBef>
                <a:spcPct val="15000"/>
              </a:spcBef>
              <a:spcAft>
                <a:spcPct val="15000"/>
              </a:spcAft>
              <a:buFont typeface="Wingdings" panose="05000000000000000000" pitchFamily="2" charset="2"/>
              <a:buNone/>
            </a:pPr>
            <a:r>
              <a:rPr lang="en-US" altLang="zh-CN" sz="2400" b="1" dirty="0">
                <a:solidFill>
                  <a:srgbClr val="0000FF"/>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确定性效应：一种有“阈值”的效应。当受照剂量大于阈值，就会发生确定性效应。</a:t>
            </a:r>
          </a:p>
          <a:p>
            <a:pPr eaLnBrk="1" hangingPunct="1">
              <a:lnSpc>
                <a:spcPct val="105000"/>
              </a:lnSpc>
              <a:spcBef>
                <a:spcPct val="15000"/>
              </a:spcBef>
              <a:spcAft>
                <a:spcPct val="15000"/>
              </a:spcAft>
              <a:buFont typeface="Wingdings" panose="05000000000000000000" pitchFamily="2" charset="2"/>
              <a:buNone/>
            </a:pPr>
            <a:r>
              <a:rPr lang="en-US" altLang="zh-CN" sz="2400" b="1" dirty="0">
                <a:solidFill>
                  <a:srgbClr val="FF3300"/>
                </a:solidFill>
                <a:latin typeface="微软雅黑" panose="020B0503020204020204" pitchFamily="34" charset="-122"/>
                <a:ea typeface="微软雅黑" panose="020B0503020204020204" pitchFamily="34" charset="-122"/>
              </a:rPr>
              <a:t>3</a:t>
            </a:r>
            <a:r>
              <a:rPr lang="zh-CN" altLang="en-US" sz="2400" b="1" dirty="0">
                <a:solidFill>
                  <a:srgbClr val="FF3300"/>
                </a:solidFill>
                <a:latin typeface="微软雅黑" panose="020B0503020204020204" pitchFamily="34" charset="-122"/>
                <a:ea typeface="微软雅黑" panose="020B0503020204020204" pitchFamily="34" charset="-122"/>
              </a:rPr>
              <a:t>、基本限值</a:t>
            </a:r>
            <a:endParaRPr lang="zh-CN" altLang="en-US" sz="2400" b="1" dirty="0">
              <a:latin typeface="微软雅黑" panose="020B0503020204020204" pitchFamily="34" charset="-122"/>
              <a:ea typeface="微软雅黑" panose="020B0503020204020204" pitchFamily="34" charset="-122"/>
            </a:endParaRPr>
          </a:p>
          <a:p>
            <a:pPr eaLnBrk="1" hangingPunct="1">
              <a:lnSpc>
                <a:spcPct val="105000"/>
              </a:lnSpc>
              <a:spcBef>
                <a:spcPct val="15000"/>
              </a:spcBef>
              <a:spcAft>
                <a:spcPct val="15000"/>
              </a:spcAft>
              <a:buFont typeface="Wingdings" panose="05000000000000000000" pitchFamily="2" charset="2"/>
              <a:buNone/>
            </a:pPr>
            <a:r>
              <a:rPr lang="en-US" altLang="zh-CN" sz="2400" b="1" dirty="0">
                <a:solidFill>
                  <a:srgbClr val="0000FF"/>
                </a:solidFill>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职业照射剂量限值</a:t>
            </a:r>
            <a:r>
              <a:rPr lang="en-US" altLang="zh-CN" sz="16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a:t>
            </a:r>
            <a:r>
              <a:rPr lang="en-US" altLang="zh-CN" sz="2400" b="1" dirty="0">
                <a:solidFill>
                  <a:srgbClr val="0000FF"/>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公众照射剂量限值</a:t>
            </a:r>
            <a:r>
              <a:rPr lang="en-US" altLang="zh-CN" sz="16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a:t>
            </a:r>
          </a:p>
          <a:p>
            <a:pPr eaLnBrk="1" hangingPunct="1">
              <a:lnSpc>
                <a:spcPct val="105000"/>
              </a:lnSpc>
              <a:spcBef>
                <a:spcPct val="15000"/>
              </a:spcBef>
              <a:spcAft>
                <a:spcPct val="15000"/>
              </a:spcAft>
              <a:buFont typeface="Wingdings" panose="05000000000000000000" pitchFamily="2" charset="2"/>
              <a:buNone/>
            </a:pPr>
            <a:r>
              <a:rPr lang="en-US" altLang="zh-CN" sz="2400" b="1" dirty="0">
                <a:solidFill>
                  <a:srgbClr val="FF3300"/>
                </a:solidFill>
                <a:latin typeface="微软雅黑" panose="020B0503020204020204" pitchFamily="34" charset="-122"/>
                <a:ea typeface="微软雅黑" panose="020B0503020204020204" pitchFamily="34" charset="-122"/>
              </a:rPr>
              <a:t>4</a:t>
            </a:r>
            <a:r>
              <a:rPr lang="zh-CN" altLang="en-US" sz="2400" b="1" dirty="0">
                <a:solidFill>
                  <a:srgbClr val="FF3300"/>
                </a:solidFill>
                <a:latin typeface="微软雅黑" panose="020B0503020204020204" pitchFamily="34" charset="-122"/>
                <a:ea typeface="微软雅黑" panose="020B0503020204020204" pitchFamily="34" charset="-122"/>
              </a:rPr>
              <a:t>、外照射与内照射：</a:t>
            </a:r>
          </a:p>
        </p:txBody>
      </p:sp>
      <p:sp>
        <p:nvSpPr>
          <p:cNvPr id="35843" name="Rectangle 3">
            <a:extLst>
              <a:ext uri="{FF2B5EF4-FFF2-40B4-BE49-F238E27FC236}">
                <a16:creationId xmlns:a16="http://schemas.microsoft.com/office/drawing/2014/main" id="{DF71B945-75D2-417F-A0EB-41277B1EC88C}"/>
              </a:ext>
            </a:extLst>
          </p:cNvPr>
          <p:cNvSpPr>
            <a:spLocks noGrp="1" noChangeArrowheads="1"/>
          </p:cNvSpPr>
          <p:nvPr>
            <p:ph type="title"/>
          </p:nvPr>
        </p:nvSpPr>
        <p:spPr>
          <a:xfrm>
            <a:off x="457200" y="277813"/>
            <a:ext cx="8229600" cy="558899"/>
          </a:xfrm>
          <a:noFill/>
        </p:spPr>
        <p:txBody>
          <a:bodyPr/>
          <a:lstStyle/>
          <a:p>
            <a:pPr algn="ctr" eaLnBrk="1" hangingPunct="1"/>
            <a:r>
              <a:rPr lang="zh-CN" altLang="en-US" b="1" dirty="0">
                <a:latin typeface="黑体" panose="02010609060101010101" pitchFamily="49" charset="-122"/>
                <a:ea typeface="黑体" panose="02010609060101010101" pitchFamily="49" charset="-122"/>
              </a:rPr>
              <a:t>四、放射性污染与防治</a:t>
            </a:r>
          </a:p>
        </p:txBody>
      </p:sp>
      <p:sp>
        <p:nvSpPr>
          <p:cNvPr id="643076" name="Text Box 4">
            <a:extLst>
              <a:ext uri="{FF2B5EF4-FFF2-40B4-BE49-F238E27FC236}">
                <a16:creationId xmlns:a16="http://schemas.microsoft.com/office/drawing/2014/main" id="{C5FE2D88-832B-42C0-A911-2AAF00A8096C}"/>
              </a:ext>
            </a:extLst>
          </p:cNvPr>
          <p:cNvSpPr txBox="1">
            <a:spLocks noChangeArrowheads="1"/>
          </p:cNvSpPr>
          <p:nvPr/>
        </p:nvSpPr>
        <p:spPr bwMode="auto">
          <a:xfrm>
            <a:off x="467544" y="1053308"/>
            <a:ext cx="8208963" cy="2100262"/>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dirty="0">
                <a:latin typeface="Times New Roman" panose="02020603050405020304" pitchFamily="18" charset="0"/>
                <a:ea typeface="华文楷体" panose="02010600040101010101" pitchFamily="2" charset="-122"/>
              </a:rPr>
              <a:t>① 由监管部门决定的连续</a:t>
            </a:r>
            <a:r>
              <a:rPr lang="en-US" altLang="zh-CN" sz="2400" dirty="0">
                <a:latin typeface="Times New Roman" panose="02020603050405020304" pitchFamily="18" charset="0"/>
                <a:ea typeface="华文楷体" panose="02010600040101010101" pitchFamily="2" charset="-122"/>
              </a:rPr>
              <a:t>5</a:t>
            </a:r>
            <a:r>
              <a:rPr lang="zh-CN" altLang="en-US" sz="2400" dirty="0">
                <a:latin typeface="Times New Roman" panose="02020603050405020304" pitchFamily="18" charset="0"/>
                <a:ea typeface="华文楷体" panose="02010600040101010101" pitchFamily="2" charset="-122"/>
              </a:rPr>
              <a:t>年的年平均有效剂量，</a:t>
            </a:r>
            <a:r>
              <a:rPr lang="en-US" altLang="zh-CN" sz="2400" dirty="0">
                <a:latin typeface="Times New Roman" panose="02020603050405020304" pitchFamily="18" charset="0"/>
                <a:ea typeface="华文楷体" panose="02010600040101010101" pitchFamily="2" charset="-122"/>
              </a:rPr>
              <a:t>20mSv</a:t>
            </a:r>
            <a:r>
              <a:rPr lang="zh-CN" altLang="en-US" sz="2400" dirty="0">
                <a:latin typeface="Times New Roman" panose="02020603050405020304" pitchFamily="18" charset="0"/>
                <a:ea typeface="华文楷体" panose="02010600040101010101" pitchFamily="2" charset="-122"/>
              </a:rPr>
              <a:t>；</a:t>
            </a:r>
          </a:p>
          <a:p>
            <a:pPr eaLnBrk="1" hangingPunct="1">
              <a:spcBef>
                <a:spcPct val="50000"/>
              </a:spcBef>
              <a:buClrTx/>
              <a:buSzTx/>
              <a:buFontTx/>
              <a:buNone/>
            </a:pPr>
            <a:r>
              <a:rPr lang="zh-CN" altLang="en-US" sz="2400" dirty="0">
                <a:latin typeface="Times New Roman" panose="02020603050405020304" pitchFamily="18" charset="0"/>
                <a:ea typeface="华文楷体" panose="02010600040101010101" pitchFamily="2" charset="-122"/>
              </a:rPr>
              <a:t>② 任何一年中的有效剂量，</a:t>
            </a:r>
            <a:r>
              <a:rPr lang="en-US" altLang="zh-CN" sz="2400" dirty="0">
                <a:latin typeface="Times New Roman" panose="02020603050405020304" pitchFamily="18" charset="0"/>
                <a:ea typeface="华文楷体" panose="02010600040101010101" pitchFamily="2" charset="-122"/>
              </a:rPr>
              <a:t>50 mSv</a:t>
            </a:r>
            <a:r>
              <a:rPr lang="zh-CN" altLang="en-US" sz="2400" dirty="0">
                <a:latin typeface="Times New Roman" panose="02020603050405020304" pitchFamily="18" charset="0"/>
                <a:ea typeface="华文楷体" panose="02010600040101010101" pitchFamily="2" charset="-122"/>
              </a:rPr>
              <a:t>；</a:t>
            </a:r>
          </a:p>
          <a:p>
            <a:pPr eaLnBrk="1" hangingPunct="1">
              <a:spcBef>
                <a:spcPct val="50000"/>
              </a:spcBef>
              <a:buClrTx/>
              <a:buSzTx/>
              <a:buFontTx/>
              <a:buNone/>
            </a:pPr>
            <a:r>
              <a:rPr lang="zh-CN" altLang="en-US" sz="2400" dirty="0">
                <a:latin typeface="Times New Roman" panose="02020603050405020304" pitchFamily="18" charset="0"/>
                <a:ea typeface="华文楷体" panose="02010600040101010101" pitchFamily="2" charset="-122"/>
              </a:rPr>
              <a:t>③ 眼晶体的年当量剂量，</a:t>
            </a:r>
            <a:r>
              <a:rPr lang="en-US" altLang="zh-CN" sz="2400" dirty="0">
                <a:latin typeface="Times New Roman" panose="02020603050405020304" pitchFamily="18" charset="0"/>
                <a:ea typeface="华文楷体" panose="02010600040101010101" pitchFamily="2" charset="-122"/>
              </a:rPr>
              <a:t>150 mSv</a:t>
            </a:r>
            <a:r>
              <a:rPr lang="zh-CN" altLang="en-US" sz="2400" dirty="0">
                <a:latin typeface="Times New Roman" panose="02020603050405020304" pitchFamily="18" charset="0"/>
                <a:ea typeface="华文楷体" panose="02010600040101010101" pitchFamily="2" charset="-122"/>
              </a:rPr>
              <a:t>；</a:t>
            </a:r>
          </a:p>
          <a:p>
            <a:pPr eaLnBrk="1" hangingPunct="1">
              <a:spcBef>
                <a:spcPct val="50000"/>
              </a:spcBef>
              <a:buClrTx/>
              <a:buSzTx/>
              <a:buFontTx/>
              <a:buNone/>
            </a:pPr>
            <a:r>
              <a:rPr lang="zh-CN" altLang="en-US" sz="2400" dirty="0">
                <a:latin typeface="Times New Roman" panose="02020603050405020304" pitchFamily="18" charset="0"/>
                <a:ea typeface="华文楷体" panose="02010600040101010101" pitchFamily="2" charset="-122"/>
              </a:rPr>
              <a:t>④ 四肢（手与足）或皮肤的年当量剂量，</a:t>
            </a:r>
            <a:r>
              <a:rPr lang="en-US" altLang="zh-CN" sz="2400" dirty="0">
                <a:latin typeface="Times New Roman" panose="02020603050405020304" pitchFamily="18" charset="0"/>
                <a:ea typeface="华文楷体" panose="02010600040101010101" pitchFamily="2" charset="-122"/>
              </a:rPr>
              <a:t>500 mSv</a:t>
            </a:r>
            <a:r>
              <a:rPr lang="zh-CN" altLang="en-US" sz="2400" dirty="0">
                <a:latin typeface="Times New Roman" panose="02020603050405020304" pitchFamily="18" charset="0"/>
                <a:ea typeface="华文楷体" panose="02010600040101010101" pitchFamily="2" charset="-122"/>
              </a:rPr>
              <a:t>。</a:t>
            </a:r>
          </a:p>
        </p:txBody>
      </p:sp>
      <p:sp>
        <p:nvSpPr>
          <p:cNvPr id="643077" name="Text Box 5">
            <a:extLst>
              <a:ext uri="{FF2B5EF4-FFF2-40B4-BE49-F238E27FC236}">
                <a16:creationId xmlns:a16="http://schemas.microsoft.com/office/drawing/2014/main" id="{2B26495C-6309-4B2E-A45B-CFEC9D923129}"/>
              </a:ext>
            </a:extLst>
          </p:cNvPr>
          <p:cNvSpPr txBox="1">
            <a:spLocks noChangeArrowheads="1"/>
          </p:cNvSpPr>
          <p:nvPr/>
        </p:nvSpPr>
        <p:spPr bwMode="auto">
          <a:xfrm>
            <a:off x="467544" y="3153570"/>
            <a:ext cx="8245475" cy="239871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lnSpc>
                <a:spcPct val="105000"/>
              </a:lnSpc>
              <a:spcAft>
                <a:spcPct val="15000"/>
              </a:spcAft>
              <a:buClrTx/>
              <a:buSzTx/>
              <a:buFontTx/>
              <a:buNone/>
            </a:pPr>
            <a:r>
              <a:rPr lang="zh-CN" altLang="en-US" sz="2400" dirty="0">
                <a:latin typeface="Times New Roman" panose="02020603050405020304" pitchFamily="18" charset="0"/>
                <a:ea typeface="华文楷体" panose="02010600040101010101" pitchFamily="2" charset="-122"/>
              </a:rPr>
              <a:t>①年有效剂量，</a:t>
            </a:r>
            <a:r>
              <a:rPr lang="en-US" altLang="zh-CN" sz="2400" dirty="0">
                <a:latin typeface="Times New Roman" panose="02020603050405020304" pitchFamily="18" charset="0"/>
                <a:ea typeface="华文楷体" panose="02010600040101010101" pitchFamily="2" charset="-122"/>
              </a:rPr>
              <a:t>1 mSv</a:t>
            </a:r>
            <a:r>
              <a:rPr lang="zh-CN" altLang="en-US" sz="2400" dirty="0">
                <a:latin typeface="Times New Roman" panose="02020603050405020304" pitchFamily="18" charset="0"/>
                <a:ea typeface="华文楷体" panose="02010600040101010101" pitchFamily="2" charset="-122"/>
              </a:rPr>
              <a:t>；</a:t>
            </a:r>
          </a:p>
          <a:p>
            <a:pPr eaLnBrk="1" hangingPunct="1">
              <a:lnSpc>
                <a:spcPct val="105000"/>
              </a:lnSpc>
              <a:spcAft>
                <a:spcPct val="15000"/>
              </a:spcAft>
              <a:buClrTx/>
              <a:buSzTx/>
              <a:buFontTx/>
              <a:buNone/>
            </a:pPr>
            <a:r>
              <a:rPr lang="zh-CN" altLang="en-US" sz="2400" dirty="0">
                <a:latin typeface="Times New Roman" panose="02020603050405020304" pitchFamily="18" charset="0"/>
                <a:ea typeface="华文楷体" panose="02010600040101010101" pitchFamily="2" charset="-122"/>
              </a:rPr>
              <a:t>②特殊情况下，如果</a:t>
            </a:r>
            <a:r>
              <a:rPr lang="en-US" altLang="zh-CN" sz="2400" dirty="0">
                <a:latin typeface="Times New Roman" panose="02020603050405020304" pitchFamily="18" charset="0"/>
                <a:ea typeface="华文楷体" panose="02010600040101010101" pitchFamily="2" charset="-122"/>
              </a:rPr>
              <a:t>5</a:t>
            </a:r>
            <a:r>
              <a:rPr lang="zh-CN" altLang="en-US" sz="2400" dirty="0">
                <a:latin typeface="Times New Roman" panose="02020603050405020304" pitchFamily="18" charset="0"/>
                <a:ea typeface="华文楷体" panose="02010600040101010101" pitchFamily="2" charset="-122"/>
              </a:rPr>
              <a:t>个连续年的年平均剂量不超过</a:t>
            </a:r>
            <a:r>
              <a:rPr lang="en-US" altLang="zh-CN" sz="2400" dirty="0">
                <a:latin typeface="Times New Roman" panose="02020603050405020304" pitchFamily="18" charset="0"/>
                <a:ea typeface="华文楷体" panose="02010600040101010101" pitchFamily="2" charset="-122"/>
              </a:rPr>
              <a:t>1 mSv/a,</a:t>
            </a:r>
            <a:r>
              <a:rPr lang="zh-CN" altLang="en-US" sz="2400" dirty="0">
                <a:latin typeface="Times New Roman" panose="02020603050405020304" pitchFamily="18" charset="0"/>
                <a:ea typeface="华文楷体" panose="02010600040101010101" pitchFamily="2" charset="-122"/>
              </a:rPr>
              <a:t>则某一单一年份的有效剂量可提高到</a:t>
            </a:r>
            <a:r>
              <a:rPr lang="en-US" altLang="zh-CN" sz="2400" dirty="0">
                <a:latin typeface="Times New Roman" panose="02020603050405020304" pitchFamily="18" charset="0"/>
                <a:ea typeface="华文楷体" panose="02010600040101010101" pitchFamily="2" charset="-122"/>
              </a:rPr>
              <a:t>5 mSv</a:t>
            </a:r>
            <a:r>
              <a:rPr lang="zh-CN" altLang="en-US" sz="2400" dirty="0">
                <a:latin typeface="Times New Roman" panose="02020603050405020304" pitchFamily="18" charset="0"/>
                <a:ea typeface="华文楷体" panose="02010600040101010101" pitchFamily="2" charset="-122"/>
              </a:rPr>
              <a:t>；</a:t>
            </a:r>
          </a:p>
          <a:p>
            <a:pPr eaLnBrk="1" hangingPunct="1">
              <a:lnSpc>
                <a:spcPct val="105000"/>
              </a:lnSpc>
              <a:spcAft>
                <a:spcPct val="15000"/>
              </a:spcAft>
              <a:buClrTx/>
              <a:buSzTx/>
              <a:buFontTx/>
              <a:buNone/>
            </a:pPr>
            <a:r>
              <a:rPr lang="zh-CN" altLang="en-US" sz="2400" dirty="0">
                <a:latin typeface="Times New Roman" panose="02020603050405020304" pitchFamily="18" charset="0"/>
                <a:ea typeface="华文楷体" panose="02010600040101010101" pitchFamily="2" charset="-122"/>
              </a:rPr>
              <a:t>③眼晶体的年当量剂量，</a:t>
            </a:r>
            <a:r>
              <a:rPr lang="en-US" altLang="zh-CN" sz="2400" dirty="0">
                <a:latin typeface="Times New Roman" panose="02020603050405020304" pitchFamily="18" charset="0"/>
                <a:ea typeface="华文楷体" panose="02010600040101010101" pitchFamily="2" charset="-122"/>
              </a:rPr>
              <a:t>15 mSv</a:t>
            </a:r>
            <a:r>
              <a:rPr lang="zh-CN" altLang="en-US" sz="2400" dirty="0">
                <a:latin typeface="Times New Roman" panose="02020603050405020304" pitchFamily="18" charset="0"/>
                <a:ea typeface="华文楷体" panose="02010600040101010101" pitchFamily="2" charset="-122"/>
              </a:rPr>
              <a:t>；</a:t>
            </a:r>
          </a:p>
          <a:p>
            <a:pPr eaLnBrk="1" hangingPunct="1">
              <a:lnSpc>
                <a:spcPct val="105000"/>
              </a:lnSpc>
              <a:spcAft>
                <a:spcPct val="15000"/>
              </a:spcAft>
              <a:buClrTx/>
              <a:buSzTx/>
              <a:buFontTx/>
              <a:buNone/>
            </a:pPr>
            <a:r>
              <a:rPr lang="zh-CN" altLang="en-US" sz="2400" dirty="0">
                <a:latin typeface="Times New Roman" panose="02020603050405020304" pitchFamily="18" charset="0"/>
                <a:ea typeface="华文楷体" panose="02010600040101010101" pitchFamily="2" charset="-122"/>
              </a:rPr>
              <a:t>④皮肤的年当量剂量，</a:t>
            </a:r>
            <a:r>
              <a:rPr lang="en-US" altLang="zh-CN" sz="2400" dirty="0">
                <a:latin typeface="Times New Roman" panose="02020603050405020304" pitchFamily="18" charset="0"/>
                <a:ea typeface="华文楷体" panose="02010600040101010101" pitchFamily="2" charset="-122"/>
              </a:rPr>
              <a:t>50 mSv</a:t>
            </a:r>
            <a:r>
              <a:rPr lang="zh-CN" altLang="en-US" sz="2400" dirty="0">
                <a:latin typeface="Times New Roman" panose="02020603050405020304" pitchFamily="18" charset="0"/>
                <a:ea typeface="华文楷体" panose="02010600040101010101" pitchFamily="2" charset="-122"/>
              </a:rPr>
              <a:t>。</a:t>
            </a:r>
          </a:p>
        </p:txBody>
      </p:sp>
      <p:sp>
        <p:nvSpPr>
          <p:cNvPr id="643078" name="Text Box 6">
            <a:extLst>
              <a:ext uri="{FF2B5EF4-FFF2-40B4-BE49-F238E27FC236}">
                <a16:creationId xmlns:a16="http://schemas.microsoft.com/office/drawing/2014/main" id="{28B4A6FA-D968-4D8E-A71D-375C90B80B62}"/>
              </a:ext>
            </a:extLst>
          </p:cNvPr>
          <p:cNvSpPr txBox="1">
            <a:spLocks noChangeArrowheads="1"/>
          </p:cNvSpPr>
          <p:nvPr/>
        </p:nvSpPr>
        <p:spPr bwMode="auto">
          <a:xfrm>
            <a:off x="467544" y="5533087"/>
            <a:ext cx="8245475" cy="989012"/>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eaLnBrk="1" hangingPunct="1">
              <a:lnSpc>
                <a:spcPct val="105000"/>
              </a:lnSpc>
              <a:spcAft>
                <a:spcPct val="15000"/>
              </a:spcAft>
              <a:buClrTx/>
              <a:buSzTx/>
              <a:buFontTx/>
              <a:buNone/>
            </a:pPr>
            <a:r>
              <a:rPr lang="zh-CN" altLang="en-US" sz="2400" dirty="0">
                <a:latin typeface="Times New Roman" panose="02020603050405020304" pitchFamily="18" charset="0"/>
                <a:ea typeface="华文楷体" panose="02010600040101010101" pitchFamily="2" charset="-122"/>
              </a:rPr>
              <a:t>外照射：体外辐射源对人体的照射</a:t>
            </a:r>
            <a:r>
              <a:rPr lang="en-US" altLang="zh-CN" sz="2400" dirty="0">
                <a:latin typeface="Times New Roman" panose="02020603050405020304" pitchFamily="18" charset="0"/>
                <a:ea typeface="华文楷体" panose="02010600040101010101" pitchFamily="2" charset="-122"/>
              </a:rPr>
              <a:t>.</a:t>
            </a:r>
          </a:p>
          <a:p>
            <a:pPr eaLnBrk="1" hangingPunct="1">
              <a:lnSpc>
                <a:spcPct val="105000"/>
              </a:lnSpc>
              <a:spcAft>
                <a:spcPct val="15000"/>
              </a:spcAft>
              <a:buClrTx/>
              <a:buSzTx/>
              <a:buFontTx/>
              <a:buNone/>
            </a:pPr>
            <a:r>
              <a:rPr lang="zh-CN" altLang="en-US" sz="2400" dirty="0">
                <a:latin typeface="Times New Roman" panose="02020603050405020304" pitchFamily="18" charset="0"/>
                <a:ea typeface="华文楷体" panose="02010600040101010101" pitchFamily="2" charset="-122"/>
              </a:rPr>
              <a:t>内照射</a:t>
            </a:r>
            <a:r>
              <a:rPr lang="en-US" altLang="zh-CN" sz="2400" dirty="0">
                <a:latin typeface="Times New Roman" panose="02020603050405020304" pitchFamily="18" charset="0"/>
                <a:ea typeface="华文楷体" panose="02010600040101010101" pitchFamily="2" charset="-122"/>
              </a:rPr>
              <a:t>:  </a:t>
            </a:r>
            <a:r>
              <a:rPr lang="zh-CN" altLang="en-US" sz="2400" dirty="0">
                <a:latin typeface="Times New Roman" panose="02020603050405020304" pitchFamily="18" charset="0"/>
                <a:ea typeface="华文楷体" panose="02010600040101010101" pitchFamily="2" charset="-122"/>
              </a:rPr>
              <a:t>进入人体内的放射性核素作为辐射源对人体的照射</a:t>
            </a:r>
            <a:r>
              <a:rPr lang="en-US" altLang="zh-CN" sz="2400" dirty="0">
                <a:latin typeface="Times New Roman" panose="02020603050405020304" pitchFamily="18" charset="0"/>
                <a:ea typeface="华文楷体" panose="0201060004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43076"/>
                                        </p:tgtEl>
                                        <p:attrNameLst>
                                          <p:attrName>style.visibility</p:attrName>
                                        </p:attrNameLst>
                                      </p:cBhvr>
                                      <p:to>
                                        <p:strVal val="visible"/>
                                      </p:to>
                                    </p:set>
                                    <p:animEffect transition="in" filter="diamond(in)">
                                      <p:cBhvr>
                                        <p:cTn id="7" dur="500"/>
                                        <p:tgtEl>
                                          <p:spTgt spid="6430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xit" presetSubtype="2" fill="hold" grpId="1" nodeType="clickEffect">
                                  <p:stCondLst>
                                    <p:cond delay="0"/>
                                  </p:stCondLst>
                                  <p:childTnLst>
                                    <p:anim calcmode="lin" valueType="num">
                                      <p:cBhvr additive="base">
                                        <p:cTn id="11" dur="500"/>
                                        <p:tgtEl>
                                          <p:spTgt spid="643076"/>
                                        </p:tgtEl>
                                        <p:attrNameLst>
                                          <p:attrName>ppt_x</p:attrName>
                                        </p:attrNameLst>
                                      </p:cBhvr>
                                      <p:tavLst>
                                        <p:tav tm="0">
                                          <p:val>
                                            <p:strVal val="ppt_x"/>
                                          </p:val>
                                        </p:tav>
                                        <p:tav tm="100000">
                                          <p:val>
                                            <p:strVal val="1+ppt_w/2"/>
                                          </p:val>
                                        </p:tav>
                                      </p:tavLst>
                                    </p:anim>
                                    <p:anim calcmode="lin" valueType="num">
                                      <p:cBhvr additive="base">
                                        <p:cTn id="12" dur="500"/>
                                        <p:tgtEl>
                                          <p:spTgt spid="643076"/>
                                        </p:tgtEl>
                                        <p:attrNameLst>
                                          <p:attrName>ppt_y</p:attrName>
                                        </p:attrNameLst>
                                      </p:cBhvr>
                                      <p:tavLst>
                                        <p:tav tm="0">
                                          <p:val>
                                            <p:strVal val="ppt_y"/>
                                          </p:val>
                                        </p:tav>
                                        <p:tav tm="100000">
                                          <p:val>
                                            <p:strVal val="ppt_y"/>
                                          </p:val>
                                        </p:tav>
                                      </p:tavLst>
                                    </p:anim>
                                    <p:set>
                                      <p:cBhvr>
                                        <p:cTn id="13" dur="1" fill="hold">
                                          <p:stCondLst>
                                            <p:cond delay="499"/>
                                          </p:stCondLst>
                                        </p:cTn>
                                        <p:tgtEl>
                                          <p:spTgt spid="643076"/>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643077"/>
                                        </p:tgtEl>
                                        <p:attrNameLst>
                                          <p:attrName>style.visibility</p:attrName>
                                        </p:attrNameLst>
                                      </p:cBhvr>
                                      <p:to>
                                        <p:strVal val="visible"/>
                                      </p:to>
                                    </p:set>
                                    <p:animEffect transition="in" filter="diamond(in)">
                                      <p:cBhvr>
                                        <p:cTn id="18" dur="500"/>
                                        <p:tgtEl>
                                          <p:spTgt spid="64307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xit" presetSubtype="2" fill="hold" grpId="1" nodeType="clickEffect">
                                  <p:stCondLst>
                                    <p:cond delay="0"/>
                                  </p:stCondLst>
                                  <p:childTnLst>
                                    <p:anim calcmode="lin" valueType="num">
                                      <p:cBhvr additive="base">
                                        <p:cTn id="22" dur="500"/>
                                        <p:tgtEl>
                                          <p:spTgt spid="643077"/>
                                        </p:tgtEl>
                                        <p:attrNameLst>
                                          <p:attrName>ppt_x</p:attrName>
                                        </p:attrNameLst>
                                      </p:cBhvr>
                                      <p:tavLst>
                                        <p:tav tm="0">
                                          <p:val>
                                            <p:strVal val="ppt_x"/>
                                          </p:val>
                                        </p:tav>
                                        <p:tav tm="100000">
                                          <p:val>
                                            <p:strVal val="1+ppt_w/2"/>
                                          </p:val>
                                        </p:tav>
                                      </p:tavLst>
                                    </p:anim>
                                    <p:anim calcmode="lin" valueType="num">
                                      <p:cBhvr additive="base">
                                        <p:cTn id="23" dur="500"/>
                                        <p:tgtEl>
                                          <p:spTgt spid="643077"/>
                                        </p:tgtEl>
                                        <p:attrNameLst>
                                          <p:attrName>ppt_y</p:attrName>
                                        </p:attrNameLst>
                                      </p:cBhvr>
                                      <p:tavLst>
                                        <p:tav tm="0">
                                          <p:val>
                                            <p:strVal val="ppt_y"/>
                                          </p:val>
                                        </p:tav>
                                        <p:tav tm="100000">
                                          <p:val>
                                            <p:strVal val="ppt_y"/>
                                          </p:val>
                                        </p:tav>
                                      </p:tavLst>
                                    </p:anim>
                                    <p:set>
                                      <p:cBhvr>
                                        <p:cTn id="24" dur="1" fill="hold">
                                          <p:stCondLst>
                                            <p:cond delay="499"/>
                                          </p:stCondLst>
                                        </p:cTn>
                                        <p:tgtEl>
                                          <p:spTgt spid="643077"/>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643078"/>
                                        </p:tgtEl>
                                        <p:attrNameLst>
                                          <p:attrName>style.visibility</p:attrName>
                                        </p:attrNameLst>
                                      </p:cBhvr>
                                      <p:to>
                                        <p:strVal val="visible"/>
                                      </p:to>
                                    </p:set>
                                    <p:animEffect transition="in" filter="diamond(in)">
                                      <p:cBhvr>
                                        <p:cTn id="29" dur="500"/>
                                        <p:tgtEl>
                                          <p:spTgt spid="64307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xit" presetSubtype="2" fill="hold" grpId="1" nodeType="clickEffect">
                                  <p:stCondLst>
                                    <p:cond delay="0"/>
                                  </p:stCondLst>
                                  <p:childTnLst>
                                    <p:anim calcmode="lin" valueType="num">
                                      <p:cBhvr additive="base">
                                        <p:cTn id="33" dur="500"/>
                                        <p:tgtEl>
                                          <p:spTgt spid="643078"/>
                                        </p:tgtEl>
                                        <p:attrNameLst>
                                          <p:attrName>ppt_x</p:attrName>
                                        </p:attrNameLst>
                                      </p:cBhvr>
                                      <p:tavLst>
                                        <p:tav tm="0">
                                          <p:val>
                                            <p:strVal val="ppt_x"/>
                                          </p:val>
                                        </p:tav>
                                        <p:tav tm="100000">
                                          <p:val>
                                            <p:strVal val="1+ppt_w/2"/>
                                          </p:val>
                                        </p:tav>
                                      </p:tavLst>
                                    </p:anim>
                                    <p:anim calcmode="lin" valueType="num">
                                      <p:cBhvr additive="base">
                                        <p:cTn id="34" dur="500"/>
                                        <p:tgtEl>
                                          <p:spTgt spid="643078"/>
                                        </p:tgtEl>
                                        <p:attrNameLst>
                                          <p:attrName>ppt_y</p:attrName>
                                        </p:attrNameLst>
                                      </p:cBhvr>
                                      <p:tavLst>
                                        <p:tav tm="0">
                                          <p:val>
                                            <p:strVal val="ppt_y"/>
                                          </p:val>
                                        </p:tav>
                                        <p:tav tm="100000">
                                          <p:val>
                                            <p:strVal val="ppt_y"/>
                                          </p:val>
                                        </p:tav>
                                      </p:tavLst>
                                    </p:anim>
                                    <p:set>
                                      <p:cBhvr>
                                        <p:cTn id="35" dur="1" fill="hold">
                                          <p:stCondLst>
                                            <p:cond delay="499"/>
                                          </p:stCondLst>
                                        </p:cTn>
                                        <p:tgtEl>
                                          <p:spTgt spid="6430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6" grpId="0" animBg="1"/>
      <p:bldP spid="643076" grpId="1" animBg="1"/>
      <p:bldP spid="643077" grpId="0" animBg="1"/>
      <p:bldP spid="643077" grpId="1" animBg="1"/>
      <p:bldP spid="643078" grpId="0" animBg="1"/>
      <p:bldP spid="643078"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EC118DF-5D43-4830-BE5F-12642F0FFC2D}"/>
              </a:ext>
            </a:extLst>
          </p:cNvPr>
          <p:cNvSpPr>
            <a:spLocks noGrp="1" noChangeArrowheads="1"/>
          </p:cNvSpPr>
          <p:nvPr>
            <p:ph type="body" idx="1"/>
          </p:nvPr>
        </p:nvSpPr>
        <p:spPr>
          <a:xfrm>
            <a:off x="468313" y="1052737"/>
            <a:ext cx="8424862" cy="5616352"/>
          </a:xfrm>
        </p:spPr>
        <p:txBody>
          <a:bodyPr/>
          <a:lstStyle/>
          <a:p>
            <a:pPr eaLnBrk="1" hangingPunct="1">
              <a:lnSpc>
                <a:spcPct val="105000"/>
              </a:lnSpc>
              <a:spcAft>
                <a:spcPct val="15000"/>
              </a:spcAft>
            </a:pPr>
            <a:r>
              <a:rPr lang="zh-CN" altLang="en-US" sz="3200" b="1" dirty="0">
                <a:latin typeface="微软雅黑" panose="020B0503020204020204" pitchFamily="34" charset="-122"/>
                <a:ea typeface="微软雅黑" panose="020B0503020204020204" pitchFamily="34" charset="-122"/>
              </a:rPr>
              <a:t>第三节 </a:t>
            </a:r>
            <a:r>
              <a:rPr lang="zh-CN" altLang="en-US" sz="32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3200" b="1" dirty="0">
                <a:latin typeface="微软雅黑" panose="020B0503020204020204" pitchFamily="34" charset="-122"/>
                <a:ea typeface="微软雅黑" panose="020B0503020204020204" pitchFamily="34" charset="-122"/>
              </a:rPr>
              <a:t>放射性污染防治</a:t>
            </a:r>
          </a:p>
          <a:p>
            <a:pPr eaLnBrk="1" hangingPunct="1">
              <a:lnSpc>
                <a:spcPct val="105000"/>
              </a:lnSpc>
              <a:spcAft>
                <a:spcPct val="15000"/>
              </a:spcAft>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一、放射性废物的特点及分类</a:t>
            </a:r>
          </a:p>
          <a:p>
            <a:pPr eaLnBrk="1" hangingPunct="1">
              <a:lnSpc>
                <a:spcPct val="105000"/>
              </a:lnSpc>
              <a:spcAft>
                <a:spcPct val="15000"/>
              </a:spcAft>
              <a:buFont typeface="Wingdings" panose="05000000000000000000" pitchFamily="2" charset="2"/>
              <a:buNone/>
            </a:pPr>
            <a:r>
              <a:rPr lang="en-US" altLang="zh-CN" sz="2400" b="1" dirty="0">
                <a:solidFill>
                  <a:srgbClr val="FF3300"/>
                </a:solidFill>
                <a:latin typeface="微软雅黑" panose="020B0503020204020204" pitchFamily="34" charset="-122"/>
                <a:ea typeface="微软雅黑" panose="020B0503020204020204" pitchFamily="34" charset="-122"/>
              </a:rPr>
              <a:t>1</a:t>
            </a:r>
            <a:r>
              <a:rPr lang="zh-CN" altLang="en-US" sz="2400" b="1" dirty="0">
                <a:solidFill>
                  <a:srgbClr val="FF3300"/>
                </a:solidFill>
                <a:latin typeface="微软雅黑" panose="020B0503020204020204" pitchFamily="34" charset="-122"/>
                <a:ea typeface="微软雅黑" panose="020B0503020204020204" pitchFamily="34" charset="-122"/>
              </a:rPr>
              <a:t>、放射性废物特点</a:t>
            </a:r>
            <a:r>
              <a:rPr lang="zh-CN" altLang="en-US" sz="2400" b="1" dirty="0">
                <a:latin typeface="微软雅黑" panose="020B0503020204020204" pitchFamily="34" charset="-122"/>
                <a:ea typeface="微软雅黑" panose="020B0503020204020204" pitchFamily="34" charset="-122"/>
              </a:rPr>
              <a:t>：</a:t>
            </a:r>
          </a:p>
          <a:p>
            <a:pPr eaLnBrk="1" hangingPunct="1">
              <a:lnSpc>
                <a:spcPct val="105000"/>
              </a:lnSpc>
              <a:spcAft>
                <a:spcPct val="15000"/>
              </a:spcAft>
              <a:buFont typeface="Wingdings" panose="05000000000000000000" pitchFamily="2" charset="2"/>
              <a:buNone/>
            </a:pPr>
            <a:r>
              <a:rPr lang="zh-CN" altLang="en-US" sz="2400" b="1" dirty="0">
                <a:solidFill>
                  <a:srgbClr val="0000FF"/>
                </a:solidFill>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长期危害性；</a:t>
            </a:r>
            <a:r>
              <a:rPr lang="zh-CN" altLang="en-US" sz="2400" b="1" dirty="0">
                <a:solidFill>
                  <a:srgbClr val="0000FF"/>
                </a:solidFill>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处理难度大；</a:t>
            </a:r>
          </a:p>
          <a:p>
            <a:pPr eaLnBrk="1" hangingPunct="1">
              <a:lnSpc>
                <a:spcPct val="105000"/>
              </a:lnSpc>
              <a:spcAft>
                <a:spcPct val="15000"/>
              </a:spcAft>
              <a:buFont typeface="Wingdings" panose="05000000000000000000" pitchFamily="2" charset="2"/>
              <a:buNone/>
            </a:pPr>
            <a:r>
              <a:rPr lang="zh-CN" altLang="en-US" sz="2400" b="1" dirty="0">
                <a:solidFill>
                  <a:srgbClr val="0000FF"/>
                </a:solidFill>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处理技术复杂。</a:t>
            </a:r>
          </a:p>
          <a:p>
            <a:pPr eaLnBrk="1" hangingPunct="1">
              <a:lnSpc>
                <a:spcPct val="105000"/>
              </a:lnSpc>
              <a:spcAft>
                <a:spcPct val="15000"/>
              </a:spcAft>
              <a:buFont typeface="Wingdings" panose="05000000000000000000" pitchFamily="2" charset="2"/>
              <a:buNone/>
            </a:pPr>
            <a:r>
              <a:rPr lang="en-US" altLang="zh-CN" sz="2400" b="1" dirty="0">
                <a:solidFill>
                  <a:srgbClr val="FF3300"/>
                </a:solidFill>
                <a:latin typeface="微软雅黑" panose="020B0503020204020204" pitchFamily="34" charset="-122"/>
                <a:ea typeface="微软雅黑" panose="020B0503020204020204" pitchFamily="34" charset="-122"/>
              </a:rPr>
              <a:t>2</a:t>
            </a:r>
            <a:r>
              <a:rPr lang="zh-CN" altLang="en-US" sz="2400" b="1" dirty="0">
                <a:solidFill>
                  <a:srgbClr val="FF3300"/>
                </a:solidFill>
                <a:latin typeface="微软雅黑" panose="020B0503020204020204" pitchFamily="34" charset="-122"/>
                <a:ea typeface="微软雅黑" panose="020B0503020204020204" pitchFamily="34" charset="-122"/>
              </a:rPr>
              <a:t>、放射性废物分类</a:t>
            </a:r>
          </a:p>
          <a:p>
            <a:pPr eaLnBrk="1" hangingPunct="1">
              <a:lnSpc>
                <a:spcPct val="105000"/>
              </a:lnSpc>
              <a:spcAft>
                <a:spcPct val="15000"/>
              </a:spcAft>
              <a:buFont typeface="Wingdings" panose="05000000000000000000" pitchFamily="2" charset="2"/>
              <a:buNone/>
            </a:pPr>
            <a:r>
              <a:rPr lang="zh-CN" altLang="en-US" sz="2400" b="1" dirty="0">
                <a:solidFill>
                  <a:srgbClr val="0000FF"/>
                </a:solidFill>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高放射性废物；</a:t>
            </a:r>
            <a:r>
              <a:rPr lang="en-US" altLang="zh-CN" sz="2400" b="1" dirty="0">
                <a:solidFill>
                  <a:srgbClr val="0000FF"/>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中放射性废物；</a:t>
            </a:r>
          </a:p>
          <a:p>
            <a:pPr eaLnBrk="1" hangingPunct="1">
              <a:lnSpc>
                <a:spcPct val="105000"/>
              </a:lnSpc>
              <a:spcAft>
                <a:spcPct val="15000"/>
              </a:spcAft>
              <a:buFont typeface="Wingdings" panose="05000000000000000000" pitchFamily="2" charset="2"/>
              <a:buNone/>
            </a:pPr>
            <a:r>
              <a:rPr lang="zh-CN" altLang="en-US" sz="2400" b="1" dirty="0">
                <a:solidFill>
                  <a:srgbClr val="0000FF"/>
                </a:solidFill>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低放射性废物。</a:t>
            </a:r>
          </a:p>
        </p:txBody>
      </p:sp>
      <p:sp>
        <p:nvSpPr>
          <p:cNvPr id="36867" name="Rectangle 3">
            <a:extLst>
              <a:ext uri="{FF2B5EF4-FFF2-40B4-BE49-F238E27FC236}">
                <a16:creationId xmlns:a16="http://schemas.microsoft.com/office/drawing/2014/main" id="{95BDDE93-64BD-4F7C-852F-74834F57EBDD}"/>
              </a:ext>
            </a:extLst>
          </p:cNvPr>
          <p:cNvSpPr>
            <a:spLocks noGrp="1" noChangeArrowheads="1"/>
          </p:cNvSpPr>
          <p:nvPr>
            <p:ph type="title"/>
          </p:nvPr>
        </p:nvSpPr>
        <p:spPr>
          <a:xfrm>
            <a:off x="457200" y="277813"/>
            <a:ext cx="8229600" cy="558899"/>
          </a:xfrm>
          <a:noFill/>
        </p:spPr>
        <p:txBody>
          <a:bodyPr/>
          <a:lstStyle/>
          <a:p>
            <a:pPr algn="ctr" eaLnBrk="1" hangingPunct="1"/>
            <a:r>
              <a:rPr lang="zh-CN" altLang="en-US" b="1" dirty="0">
                <a:latin typeface="黑体" panose="02010609060101010101" pitchFamily="49" charset="-122"/>
                <a:ea typeface="黑体" panose="02010609060101010101" pitchFamily="49" charset="-122"/>
              </a:rPr>
              <a:t>四、放射性污染与防治</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60E5740-22F8-4162-A299-3DA7079C1BDD}"/>
              </a:ext>
            </a:extLst>
          </p:cNvPr>
          <p:cNvSpPr>
            <a:spLocks noGrp="1" noChangeArrowheads="1"/>
          </p:cNvSpPr>
          <p:nvPr>
            <p:ph type="body" idx="1"/>
          </p:nvPr>
        </p:nvSpPr>
        <p:spPr>
          <a:xfrm>
            <a:off x="468313" y="1124745"/>
            <a:ext cx="8424862" cy="5544344"/>
          </a:xfrm>
        </p:spPr>
        <p:txBody>
          <a:bodyPr/>
          <a:lstStyle/>
          <a:p>
            <a:pPr eaLnBrk="1" hangingPunct="1">
              <a:lnSpc>
                <a:spcPct val="105000"/>
              </a:lnSpc>
              <a:spcBef>
                <a:spcPct val="15000"/>
              </a:spcBef>
              <a:spcAft>
                <a:spcPct val="15000"/>
              </a:spcAft>
            </a:pPr>
            <a:r>
              <a:rPr lang="zh-CN" altLang="en-US" sz="3200" b="1" dirty="0">
                <a:latin typeface="微软雅黑" panose="020B0503020204020204" pitchFamily="34" charset="-122"/>
                <a:ea typeface="微软雅黑" panose="020B0503020204020204" pitchFamily="34" charset="-122"/>
              </a:rPr>
              <a:t>第三节 </a:t>
            </a:r>
            <a:r>
              <a:rPr lang="zh-CN" altLang="en-US" sz="32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3200" b="1" dirty="0">
                <a:latin typeface="微软雅黑" panose="020B0503020204020204" pitchFamily="34" charset="-122"/>
                <a:ea typeface="微软雅黑" panose="020B0503020204020204" pitchFamily="34" charset="-122"/>
              </a:rPr>
              <a:t>放射性污染防治</a:t>
            </a:r>
          </a:p>
          <a:p>
            <a:pPr eaLnBrk="1" hangingPunct="1">
              <a:lnSpc>
                <a:spcPct val="105000"/>
              </a:lnSpc>
              <a:spcBef>
                <a:spcPct val="15000"/>
              </a:spcBef>
              <a:spcAft>
                <a:spcPct val="15000"/>
              </a:spcAft>
              <a:buFont typeface="Wingdings" panose="05000000000000000000" pitchFamily="2" charset="2"/>
              <a:buNone/>
            </a:pPr>
            <a:r>
              <a:rPr lang="en-US" altLang="zh-CN" sz="2400" b="1" dirty="0">
                <a:solidFill>
                  <a:srgbClr val="FF3300"/>
                </a:solidFill>
                <a:latin typeface="微软雅黑" panose="020B0503020204020204" pitchFamily="34" charset="-122"/>
                <a:ea typeface="微软雅黑" panose="020B0503020204020204" pitchFamily="34" charset="-122"/>
              </a:rPr>
              <a:t>《</a:t>
            </a:r>
            <a:r>
              <a:rPr lang="zh-CN" altLang="en-US" sz="2400" b="1" dirty="0">
                <a:solidFill>
                  <a:srgbClr val="FF3300"/>
                </a:solidFill>
                <a:latin typeface="微软雅黑" panose="020B0503020204020204" pitchFamily="34" charset="-122"/>
                <a:ea typeface="微软雅黑" panose="020B0503020204020204" pitchFamily="34" charset="-122"/>
              </a:rPr>
              <a:t>中华人民共和国放射性污染防治法</a:t>
            </a:r>
            <a:r>
              <a:rPr lang="en-US" altLang="zh-CN" sz="2400" b="1" dirty="0">
                <a:solidFill>
                  <a:srgbClr val="FF3300"/>
                </a:solidFill>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(2003</a:t>
            </a:r>
            <a:r>
              <a:rPr lang="zh-CN" altLang="en-US" sz="2400" b="1" dirty="0">
                <a:latin typeface="微软雅黑" panose="020B0503020204020204" pitchFamily="34" charset="-122"/>
                <a:ea typeface="微软雅黑" panose="020B0503020204020204" pitchFamily="34" charset="-122"/>
              </a:rPr>
              <a:t>颁布</a:t>
            </a:r>
            <a:r>
              <a:rPr lang="en-US" altLang="zh-CN" sz="2400" b="1" dirty="0">
                <a:latin typeface="微软雅黑" panose="020B0503020204020204" pitchFamily="34" charset="-122"/>
                <a:ea typeface="微软雅黑" panose="020B0503020204020204" pitchFamily="34" charset="-122"/>
              </a:rPr>
              <a:t>),  2003.10.1</a:t>
            </a:r>
            <a:r>
              <a:rPr lang="zh-CN" altLang="en-US" sz="2400" b="1" dirty="0">
                <a:latin typeface="微软雅黑" panose="020B0503020204020204" pitchFamily="34" charset="-122"/>
                <a:ea typeface="微软雅黑" panose="020B0503020204020204" pitchFamily="34" charset="-122"/>
              </a:rPr>
              <a:t>实施。</a:t>
            </a:r>
          </a:p>
          <a:p>
            <a:pPr eaLnBrk="1" hangingPunct="1">
              <a:lnSpc>
                <a:spcPct val="105000"/>
              </a:lnSpc>
              <a:spcBef>
                <a:spcPct val="15000"/>
              </a:spcBef>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二、辐射防护</a:t>
            </a:r>
          </a:p>
          <a:p>
            <a:pPr eaLnBrk="1" hangingPunct="1">
              <a:lnSpc>
                <a:spcPct val="105000"/>
              </a:lnSpc>
              <a:spcBef>
                <a:spcPct val="15000"/>
              </a:spcBef>
              <a:spcAft>
                <a:spcPct val="15000"/>
              </a:spcAft>
              <a:buFont typeface="Wingdings" panose="05000000000000000000" pitchFamily="2" charset="2"/>
              <a:buNone/>
            </a:pPr>
            <a:r>
              <a:rPr lang="en-US" altLang="zh-CN" sz="2400" b="1" dirty="0">
                <a:solidFill>
                  <a:srgbClr val="FF3300"/>
                </a:solidFill>
                <a:latin typeface="微软雅黑" panose="020B0503020204020204" pitchFamily="34" charset="-122"/>
                <a:ea typeface="微软雅黑" panose="020B0503020204020204" pitchFamily="34" charset="-122"/>
              </a:rPr>
              <a:t>1</a:t>
            </a:r>
            <a:r>
              <a:rPr lang="zh-CN" altLang="en-US" sz="2400" b="1" dirty="0">
                <a:solidFill>
                  <a:srgbClr val="FF3300"/>
                </a:solidFill>
                <a:latin typeface="微软雅黑" panose="020B0503020204020204" pitchFamily="34" charset="-122"/>
                <a:ea typeface="微软雅黑" panose="020B0503020204020204" pitchFamily="34" charset="-122"/>
              </a:rPr>
              <a:t>、辐射防护的三原则</a:t>
            </a:r>
          </a:p>
          <a:p>
            <a:pPr eaLnBrk="1" hangingPunct="1">
              <a:lnSpc>
                <a:spcPct val="105000"/>
              </a:lnSpc>
              <a:spcBef>
                <a:spcPct val="15000"/>
              </a:spcBef>
              <a:spcAft>
                <a:spcPct val="15000"/>
              </a:spcAft>
              <a:buFont typeface="Wingdings" panose="05000000000000000000" pitchFamily="2" charset="2"/>
              <a:buNone/>
            </a:pPr>
            <a:r>
              <a:rPr lang="zh-CN" altLang="en-US" sz="2400" b="1" dirty="0">
                <a:solidFill>
                  <a:srgbClr val="0000FF"/>
                </a:solidFill>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时间的正当性</a:t>
            </a:r>
            <a:r>
              <a:rPr lang="en-US" altLang="zh-CN" sz="2400" b="1" dirty="0">
                <a:latin typeface="微软雅黑" panose="020B0503020204020204" pitchFamily="34" charset="-122"/>
                <a:ea typeface="微软雅黑" panose="020B0503020204020204" pitchFamily="34" charset="-122"/>
              </a:rPr>
              <a:t>;</a:t>
            </a:r>
            <a:r>
              <a:rPr lang="en-US" altLang="zh-CN" sz="2400" b="1" dirty="0">
                <a:solidFill>
                  <a:srgbClr val="0000FF"/>
                </a:solidFill>
                <a:latin typeface="微软雅黑" panose="020B0503020204020204" pitchFamily="34" charset="-122"/>
                <a:ea typeface="微软雅黑" panose="020B0503020204020204" pitchFamily="34" charset="-122"/>
              </a:rPr>
              <a:t>            ※ </a:t>
            </a:r>
            <a:r>
              <a:rPr lang="zh-CN" altLang="en-US" sz="2400" b="1" dirty="0">
                <a:latin typeface="微软雅黑" panose="020B0503020204020204" pitchFamily="34" charset="-122"/>
                <a:ea typeface="微软雅黑" panose="020B0503020204020204" pitchFamily="34" charset="-122"/>
              </a:rPr>
              <a:t>防护水平的最优化</a:t>
            </a:r>
            <a:r>
              <a:rPr lang="en-US" altLang="zh-CN" sz="2400" b="1" dirty="0">
                <a:latin typeface="微软雅黑" panose="020B0503020204020204" pitchFamily="34" charset="-122"/>
                <a:ea typeface="微软雅黑" panose="020B0503020204020204" pitchFamily="34" charset="-122"/>
              </a:rPr>
              <a:t>;</a:t>
            </a:r>
          </a:p>
          <a:p>
            <a:pPr eaLnBrk="1" hangingPunct="1">
              <a:lnSpc>
                <a:spcPct val="105000"/>
              </a:lnSpc>
              <a:spcBef>
                <a:spcPct val="15000"/>
              </a:spcBef>
              <a:spcAft>
                <a:spcPct val="15000"/>
              </a:spcAft>
              <a:buFont typeface="Wingdings" panose="05000000000000000000" pitchFamily="2" charset="2"/>
              <a:buNone/>
            </a:pPr>
            <a:r>
              <a:rPr lang="en-US" altLang="zh-CN" sz="2400" b="1" dirty="0">
                <a:solidFill>
                  <a:srgbClr val="0000FF"/>
                </a:solidFill>
                <a:latin typeface="微软雅黑" panose="020B0503020204020204" pitchFamily="34" charset="-122"/>
                <a:ea typeface="微软雅黑" panose="020B0503020204020204" pitchFamily="34" charset="-122"/>
              </a:rPr>
              <a:t>      ※ </a:t>
            </a:r>
            <a:r>
              <a:rPr lang="zh-CN" altLang="en-US" sz="2400" b="1" dirty="0">
                <a:latin typeface="微软雅黑" panose="020B0503020204020204" pitchFamily="34" charset="-122"/>
                <a:ea typeface="微软雅黑" panose="020B0503020204020204" pitchFamily="34" charset="-122"/>
              </a:rPr>
              <a:t>个人受照的剂量限值。</a:t>
            </a:r>
          </a:p>
          <a:p>
            <a:pPr eaLnBrk="1" hangingPunct="1">
              <a:lnSpc>
                <a:spcPct val="105000"/>
              </a:lnSpc>
              <a:spcBef>
                <a:spcPct val="15000"/>
              </a:spcBef>
              <a:spcAft>
                <a:spcPct val="15000"/>
              </a:spcAft>
              <a:buFont typeface="Wingdings" panose="05000000000000000000" pitchFamily="2" charset="2"/>
              <a:buNone/>
            </a:pPr>
            <a:r>
              <a:rPr lang="en-US" altLang="zh-CN" sz="2400" b="1" dirty="0">
                <a:solidFill>
                  <a:srgbClr val="FF3300"/>
                </a:solidFill>
                <a:latin typeface="微软雅黑" panose="020B0503020204020204" pitchFamily="34" charset="-122"/>
                <a:ea typeface="微软雅黑" panose="020B0503020204020204" pitchFamily="34" charset="-122"/>
              </a:rPr>
              <a:t>2</a:t>
            </a:r>
            <a:r>
              <a:rPr lang="zh-CN" altLang="en-US" sz="2400" b="1" dirty="0">
                <a:solidFill>
                  <a:srgbClr val="FF3300"/>
                </a:solidFill>
                <a:latin typeface="微软雅黑" panose="020B0503020204020204" pitchFamily="34" charset="-122"/>
                <a:ea typeface="微软雅黑" panose="020B0503020204020204" pitchFamily="34" charset="-122"/>
              </a:rPr>
              <a:t>、外照射防护方法</a:t>
            </a:r>
          </a:p>
          <a:p>
            <a:pPr eaLnBrk="1" hangingPunct="1">
              <a:lnSpc>
                <a:spcPct val="105000"/>
              </a:lnSpc>
              <a:spcBef>
                <a:spcPct val="15000"/>
              </a:spcBef>
              <a:spcAft>
                <a:spcPct val="15000"/>
              </a:spcAft>
              <a:buFont typeface="Wingdings" panose="05000000000000000000" pitchFamily="2" charset="2"/>
              <a:buNone/>
            </a:pPr>
            <a:r>
              <a:rPr lang="zh-CN" altLang="en-US" sz="2400" b="1" dirty="0">
                <a:solidFill>
                  <a:srgbClr val="0000FF"/>
                </a:solidFill>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受照射时间的控制</a:t>
            </a:r>
            <a:r>
              <a:rPr lang="en-US" altLang="zh-CN" sz="2400" b="1" dirty="0">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增大与辐射源间的距离</a:t>
            </a:r>
            <a:r>
              <a:rPr lang="en-US" altLang="zh-CN" sz="2400" b="1" dirty="0">
                <a:latin typeface="微软雅黑" panose="020B0503020204020204" pitchFamily="34" charset="-122"/>
                <a:ea typeface="微软雅黑" panose="020B0503020204020204" pitchFamily="34" charset="-122"/>
              </a:rPr>
              <a:t>;</a:t>
            </a:r>
          </a:p>
          <a:p>
            <a:pPr eaLnBrk="1" hangingPunct="1">
              <a:lnSpc>
                <a:spcPct val="105000"/>
              </a:lnSpc>
              <a:spcBef>
                <a:spcPct val="15000"/>
              </a:spcBef>
              <a:spcAft>
                <a:spcPct val="15000"/>
              </a:spcAft>
              <a:buFont typeface="Wingdings" panose="05000000000000000000" pitchFamily="2" charset="2"/>
              <a:buNone/>
            </a:pPr>
            <a:r>
              <a:rPr lang="en-US" altLang="zh-CN" sz="2400" b="1" dirty="0">
                <a:solidFill>
                  <a:srgbClr val="0000FF"/>
                </a:solidFill>
                <a:latin typeface="微软雅黑" panose="020B0503020204020204" pitchFamily="34" charset="-122"/>
                <a:ea typeface="微软雅黑" panose="020B0503020204020204" pitchFamily="34" charset="-122"/>
              </a:rPr>
              <a:t>      ※ </a:t>
            </a:r>
            <a:r>
              <a:rPr lang="zh-CN" altLang="en-US" sz="2400" b="1" dirty="0">
                <a:latin typeface="微软雅黑" panose="020B0503020204020204" pitchFamily="34" charset="-122"/>
                <a:ea typeface="微软雅黑" panose="020B0503020204020204" pitchFamily="34" charset="-122"/>
              </a:rPr>
              <a:t>采用屏蔽。</a:t>
            </a:r>
            <a:endParaRPr lang="en-US" altLang="en-US" sz="2400" b="1" dirty="0">
              <a:latin typeface="微软雅黑" panose="020B0503020204020204" pitchFamily="34" charset="-122"/>
              <a:ea typeface="微软雅黑" panose="020B0503020204020204" pitchFamily="34" charset="-122"/>
            </a:endParaRPr>
          </a:p>
        </p:txBody>
      </p:sp>
      <p:sp>
        <p:nvSpPr>
          <p:cNvPr id="37891" name="Rectangle 3">
            <a:extLst>
              <a:ext uri="{FF2B5EF4-FFF2-40B4-BE49-F238E27FC236}">
                <a16:creationId xmlns:a16="http://schemas.microsoft.com/office/drawing/2014/main" id="{6A28C8FC-BE46-4417-B963-2E211EB53FD5}"/>
              </a:ext>
            </a:extLst>
          </p:cNvPr>
          <p:cNvSpPr>
            <a:spLocks noGrp="1" noChangeArrowheads="1"/>
          </p:cNvSpPr>
          <p:nvPr>
            <p:ph type="title"/>
          </p:nvPr>
        </p:nvSpPr>
        <p:spPr>
          <a:xfrm>
            <a:off x="457200" y="277813"/>
            <a:ext cx="8229600" cy="558899"/>
          </a:xfrm>
          <a:noFill/>
        </p:spPr>
        <p:txBody>
          <a:bodyPr/>
          <a:lstStyle/>
          <a:p>
            <a:pPr algn="ctr" eaLnBrk="1" hangingPunct="1"/>
            <a:r>
              <a:rPr lang="zh-CN" altLang="en-US" b="1" dirty="0">
                <a:latin typeface="黑体" panose="02010609060101010101" pitchFamily="49" charset="-122"/>
                <a:ea typeface="黑体" panose="02010609060101010101" pitchFamily="49" charset="-122"/>
              </a:rPr>
              <a:t>四、放射性污染与防治</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38467EC-FD4F-48B2-BBF1-F19B66B2B353}"/>
              </a:ext>
            </a:extLst>
          </p:cNvPr>
          <p:cNvSpPr>
            <a:spLocks noGrp="1" noChangeArrowheads="1"/>
          </p:cNvSpPr>
          <p:nvPr>
            <p:ph type="body" idx="1"/>
          </p:nvPr>
        </p:nvSpPr>
        <p:spPr>
          <a:xfrm>
            <a:off x="468313" y="980729"/>
            <a:ext cx="8424862" cy="5688360"/>
          </a:xfrm>
        </p:spPr>
        <p:txBody>
          <a:bodyPr/>
          <a:lstStyle/>
          <a:p>
            <a:pPr eaLnBrk="1" hangingPunct="1">
              <a:lnSpc>
                <a:spcPct val="105000"/>
              </a:lnSpc>
              <a:spcBef>
                <a:spcPct val="15000"/>
              </a:spcBef>
              <a:spcAft>
                <a:spcPct val="15000"/>
              </a:spcAft>
            </a:pPr>
            <a:r>
              <a:rPr lang="zh-CN" altLang="en-US" sz="32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3200" b="1" dirty="0">
                <a:latin typeface="微软雅黑" panose="020B0503020204020204" pitchFamily="34" charset="-122"/>
                <a:ea typeface="微软雅黑" panose="020B0503020204020204" pitchFamily="34" charset="-122"/>
              </a:rPr>
              <a:t>第三节  放射性污染防治</a:t>
            </a:r>
            <a:endParaRPr lang="zh-CN" altLang="en-US" sz="2400" b="1" dirty="0">
              <a:latin typeface="微软雅黑" panose="020B0503020204020204" pitchFamily="34" charset="-122"/>
              <a:ea typeface="微软雅黑" panose="020B0503020204020204" pitchFamily="34" charset="-122"/>
            </a:endParaRPr>
          </a:p>
          <a:p>
            <a:pPr eaLnBrk="1" hangingPunct="1">
              <a:lnSpc>
                <a:spcPct val="105000"/>
              </a:lnSpc>
              <a:spcBef>
                <a:spcPct val="15000"/>
              </a:spcBef>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二、辐射防护</a:t>
            </a:r>
          </a:p>
          <a:p>
            <a:pPr eaLnBrk="1" hangingPunct="1">
              <a:lnSpc>
                <a:spcPct val="105000"/>
              </a:lnSpc>
              <a:spcBef>
                <a:spcPct val="15000"/>
              </a:spcBef>
              <a:spcAft>
                <a:spcPct val="15000"/>
              </a:spcAft>
              <a:buFont typeface="Wingdings" panose="05000000000000000000" pitchFamily="2" charset="2"/>
              <a:buNone/>
            </a:pPr>
            <a:r>
              <a:rPr lang="en-US" altLang="zh-CN" sz="2400" b="1" dirty="0">
                <a:solidFill>
                  <a:srgbClr val="FF3300"/>
                </a:solidFill>
                <a:latin typeface="微软雅黑" panose="020B0503020204020204" pitchFamily="34" charset="-122"/>
                <a:ea typeface="微软雅黑" panose="020B0503020204020204" pitchFamily="34" charset="-122"/>
              </a:rPr>
              <a:t>3</a:t>
            </a:r>
            <a:r>
              <a:rPr lang="zh-CN" altLang="en-US" sz="2400" b="1" dirty="0">
                <a:solidFill>
                  <a:srgbClr val="FF3300"/>
                </a:solidFill>
                <a:latin typeface="微软雅黑" panose="020B0503020204020204" pitchFamily="34" charset="-122"/>
                <a:ea typeface="微软雅黑" panose="020B0503020204020204" pitchFamily="34" charset="-122"/>
              </a:rPr>
              <a:t>、控制内照射的基本原则</a:t>
            </a:r>
          </a:p>
          <a:p>
            <a:pPr eaLnBrk="1" hangingPunct="1">
              <a:lnSpc>
                <a:spcPct val="105000"/>
              </a:lnSpc>
              <a:spcBef>
                <a:spcPct val="15000"/>
              </a:spcBef>
              <a:spcAft>
                <a:spcPct val="15000"/>
              </a:spcAft>
              <a:buFont typeface="Wingdings" panose="05000000000000000000" pitchFamily="2" charset="2"/>
              <a:buNone/>
            </a:pPr>
            <a:r>
              <a:rPr lang="zh-CN" altLang="en-US" sz="2400" b="1" dirty="0">
                <a:solidFill>
                  <a:srgbClr val="0000FF"/>
                </a:solidFill>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防止或减少放射性物质进入体内</a:t>
            </a:r>
            <a:r>
              <a:rPr lang="en-US" altLang="zh-CN" sz="2400" b="1" dirty="0">
                <a:latin typeface="微软雅黑" panose="020B0503020204020204" pitchFamily="34" charset="-122"/>
                <a:ea typeface="微软雅黑" panose="020B0503020204020204" pitchFamily="34" charset="-122"/>
              </a:rPr>
              <a:t>;</a:t>
            </a:r>
          </a:p>
          <a:p>
            <a:pPr eaLnBrk="1" hangingPunct="1">
              <a:lnSpc>
                <a:spcPct val="105000"/>
              </a:lnSpc>
              <a:spcBef>
                <a:spcPct val="15000"/>
              </a:spcBef>
              <a:spcAft>
                <a:spcPct val="15000"/>
              </a:spcAft>
              <a:buFont typeface="Wingdings" panose="05000000000000000000" pitchFamily="2" charset="2"/>
              <a:buNone/>
            </a:pPr>
            <a:r>
              <a:rPr lang="en-US" altLang="zh-CN" sz="2400" b="1" dirty="0">
                <a:solidFill>
                  <a:srgbClr val="0000FF"/>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对于放射性核素可能进入体内的途径要予以防范</a:t>
            </a:r>
            <a:r>
              <a:rPr lang="en-US" altLang="zh-CN" sz="2400" b="1" dirty="0">
                <a:latin typeface="微软雅黑" panose="020B0503020204020204" pitchFamily="34" charset="-122"/>
                <a:ea typeface="微软雅黑" panose="020B0503020204020204" pitchFamily="34" charset="-122"/>
              </a:rPr>
              <a:t>.</a:t>
            </a:r>
          </a:p>
          <a:p>
            <a:pPr eaLnBrk="1" hangingPunct="1">
              <a:lnSpc>
                <a:spcPct val="105000"/>
              </a:lnSpc>
              <a:spcBef>
                <a:spcPct val="15000"/>
              </a:spcBef>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三、辐射防护的基本措施</a:t>
            </a:r>
          </a:p>
          <a:p>
            <a:pPr eaLnBrk="1" hangingPunct="1">
              <a:lnSpc>
                <a:spcPct val="105000"/>
              </a:lnSpc>
              <a:spcBef>
                <a:spcPct val="15000"/>
              </a:spcBef>
              <a:spcAft>
                <a:spcPct val="15000"/>
              </a:spcAft>
              <a:buFont typeface="Wingdings" panose="05000000000000000000" pitchFamily="2" charset="2"/>
              <a:buNone/>
            </a:pPr>
            <a:r>
              <a:rPr lang="en-US" altLang="zh-CN" sz="2400" b="1" dirty="0">
                <a:solidFill>
                  <a:srgbClr val="FF3300"/>
                </a:solidFill>
                <a:latin typeface="微软雅黑" panose="020B0503020204020204" pitchFamily="34" charset="-122"/>
                <a:ea typeface="微软雅黑" panose="020B0503020204020204" pitchFamily="34" charset="-122"/>
              </a:rPr>
              <a:t>1</a:t>
            </a:r>
            <a:r>
              <a:rPr lang="zh-CN" altLang="en-US" sz="2400" b="1" dirty="0">
                <a:solidFill>
                  <a:srgbClr val="FF3300"/>
                </a:solidFill>
                <a:latin typeface="微软雅黑" panose="020B0503020204020204" pitchFamily="34" charset="-122"/>
                <a:ea typeface="微软雅黑" panose="020B0503020204020204" pitchFamily="34" charset="-122"/>
              </a:rPr>
              <a:t>、</a:t>
            </a:r>
            <a:r>
              <a:rPr lang="zh-CN" altLang="en-US" sz="2400" b="1" dirty="0">
                <a:solidFill>
                  <a:srgbClr val="0000FF"/>
                </a:solidFill>
                <a:latin typeface="微软雅黑" panose="020B0503020204020204" pitchFamily="34" charset="-122"/>
                <a:ea typeface="微软雅黑" panose="020B0503020204020204" pitchFamily="34" charset="-122"/>
              </a:rPr>
              <a:t>☆</a:t>
            </a:r>
            <a:r>
              <a:rPr lang="zh-CN" altLang="en-US" sz="2400" b="1" dirty="0">
                <a:solidFill>
                  <a:srgbClr val="FF3300"/>
                </a:solidFill>
                <a:latin typeface="微软雅黑" panose="020B0503020204020204" pitchFamily="34" charset="-122"/>
                <a:ea typeface="微软雅黑" panose="020B0503020204020204" pitchFamily="34" charset="-122"/>
              </a:rPr>
              <a:t>对于外照射的防护措施</a:t>
            </a:r>
          </a:p>
          <a:p>
            <a:pPr eaLnBrk="1" hangingPunct="1">
              <a:lnSpc>
                <a:spcPct val="105000"/>
              </a:lnSpc>
              <a:spcBef>
                <a:spcPct val="15000"/>
              </a:spcBef>
              <a:spcAft>
                <a:spcPct val="15000"/>
              </a:spcAft>
              <a:buFont typeface="Wingdings" panose="05000000000000000000" pitchFamily="2" charset="2"/>
              <a:buNone/>
            </a:pPr>
            <a:r>
              <a:rPr lang="zh-CN" altLang="en-US" sz="2400" b="1" dirty="0">
                <a:solidFill>
                  <a:srgbClr val="0000FF"/>
                </a:solidFill>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距离防护：尽可能远的远离放射源</a:t>
            </a:r>
            <a:r>
              <a:rPr lang="en-US" altLang="zh-CN" sz="2400" b="1" dirty="0">
                <a:latin typeface="微软雅黑" panose="020B0503020204020204" pitchFamily="34" charset="-122"/>
                <a:ea typeface="微软雅黑" panose="020B0503020204020204" pitchFamily="34" charset="-122"/>
              </a:rPr>
              <a:t>;</a:t>
            </a:r>
          </a:p>
          <a:p>
            <a:pPr eaLnBrk="1" hangingPunct="1">
              <a:lnSpc>
                <a:spcPct val="105000"/>
              </a:lnSpc>
              <a:spcBef>
                <a:spcPct val="15000"/>
              </a:spcBef>
              <a:spcAft>
                <a:spcPct val="15000"/>
              </a:spcAft>
              <a:buFont typeface="Wingdings" panose="05000000000000000000" pitchFamily="2" charset="2"/>
              <a:buNone/>
            </a:pPr>
            <a:r>
              <a:rPr lang="en-US" altLang="zh-CN" sz="2400" b="1" dirty="0">
                <a:solidFill>
                  <a:srgbClr val="0000FF"/>
                </a:solidFill>
                <a:latin typeface="微软雅黑" panose="020B0503020204020204" pitchFamily="34" charset="-122"/>
                <a:ea typeface="微软雅黑" panose="020B0503020204020204" pitchFamily="34" charset="-122"/>
              </a:rPr>
              <a:t>      ※ </a:t>
            </a:r>
            <a:r>
              <a:rPr lang="zh-CN" altLang="en-US" sz="2400" b="1" dirty="0">
                <a:latin typeface="微软雅黑" panose="020B0503020204020204" pitchFamily="34" charset="-122"/>
                <a:ea typeface="微软雅黑" panose="020B0503020204020204" pitchFamily="34" charset="-122"/>
              </a:rPr>
              <a:t>时间防护：尽量缩短操作时间，从而减少所受辐射量</a:t>
            </a:r>
            <a:r>
              <a:rPr lang="en-US" altLang="zh-CN" sz="2400" b="1" dirty="0">
                <a:latin typeface="微软雅黑" panose="020B0503020204020204" pitchFamily="34" charset="-122"/>
                <a:ea typeface="微软雅黑" panose="020B0503020204020204" pitchFamily="34" charset="-122"/>
              </a:rPr>
              <a:t>;</a:t>
            </a:r>
          </a:p>
          <a:p>
            <a:pPr eaLnBrk="1" hangingPunct="1">
              <a:lnSpc>
                <a:spcPct val="105000"/>
              </a:lnSpc>
              <a:spcBef>
                <a:spcPct val="15000"/>
              </a:spcBef>
              <a:spcAft>
                <a:spcPct val="15000"/>
              </a:spcAft>
              <a:buFont typeface="Wingdings" panose="05000000000000000000" pitchFamily="2" charset="2"/>
              <a:buNone/>
            </a:pPr>
            <a:r>
              <a:rPr lang="en-US" altLang="zh-CN" sz="2400" b="1" dirty="0">
                <a:solidFill>
                  <a:srgbClr val="0000FF"/>
                </a:solidFill>
                <a:latin typeface="微软雅黑" panose="020B0503020204020204" pitchFamily="34" charset="-122"/>
                <a:ea typeface="微软雅黑" panose="020B0503020204020204" pitchFamily="34" charset="-122"/>
              </a:rPr>
              <a:t>      ※ </a:t>
            </a:r>
            <a:r>
              <a:rPr lang="zh-CN" altLang="en-US" sz="2400" b="1" dirty="0">
                <a:latin typeface="微软雅黑" panose="020B0503020204020204" pitchFamily="34" charset="-122"/>
                <a:ea typeface="微软雅黑" panose="020B0503020204020204" pitchFamily="34" charset="-122"/>
              </a:rPr>
              <a:t>屏蔽防护：针对</a:t>
            </a:r>
            <a:r>
              <a:rPr lang="en-US" altLang="en-US" sz="2400" b="1" i="1" dirty="0">
                <a:latin typeface="微软雅黑" panose="020B0503020204020204" pitchFamily="34" charset="-122"/>
                <a:ea typeface="微软雅黑" panose="020B0503020204020204" pitchFamily="34" charset="-122"/>
              </a:rPr>
              <a:t>α、β、</a:t>
            </a:r>
            <a:r>
              <a:rPr lang="en-US" altLang="en-US" sz="2400" b="1" i="1" dirty="0" err="1">
                <a:latin typeface="微软雅黑" panose="020B0503020204020204" pitchFamily="34" charset="-122"/>
                <a:ea typeface="微软雅黑" panose="020B0503020204020204" pitchFamily="34" charset="-122"/>
              </a:rPr>
              <a:t>γ</a:t>
            </a:r>
            <a:r>
              <a:rPr lang="en-US" altLang="en-US" sz="2400" b="1" dirty="0" err="1">
                <a:latin typeface="微软雅黑" panose="020B0503020204020204" pitchFamily="34" charset="-122"/>
                <a:ea typeface="微软雅黑" panose="020B0503020204020204" pitchFamily="34" charset="-122"/>
              </a:rPr>
              <a:t>射线</a:t>
            </a:r>
            <a:r>
              <a:rPr lang="zh-CN" altLang="en-US" sz="2400" b="1" dirty="0">
                <a:latin typeface="微软雅黑" panose="020B0503020204020204" pitchFamily="34" charset="-122"/>
                <a:ea typeface="微软雅黑" panose="020B0503020204020204" pitchFamily="34" charset="-122"/>
              </a:rPr>
              <a:t>，采用不同措施。</a:t>
            </a:r>
            <a:endParaRPr lang="en-US" altLang="en-US" sz="2400" b="1" dirty="0">
              <a:latin typeface="微软雅黑" panose="020B0503020204020204" pitchFamily="34" charset="-122"/>
              <a:ea typeface="微软雅黑" panose="020B0503020204020204" pitchFamily="34" charset="-122"/>
            </a:endParaRPr>
          </a:p>
        </p:txBody>
      </p:sp>
      <p:sp>
        <p:nvSpPr>
          <p:cNvPr id="38915" name="Rectangle 3">
            <a:extLst>
              <a:ext uri="{FF2B5EF4-FFF2-40B4-BE49-F238E27FC236}">
                <a16:creationId xmlns:a16="http://schemas.microsoft.com/office/drawing/2014/main" id="{343EEFB6-B328-4FBB-AC09-C729BE89BE58}"/>
              </a:ext>
            </a:extLst>
          </p:cNvPr>
          <p:cNvSpPr>
            <a:spLocks noGrp="1" noChangeArrowheads="1"/>
          </p:cNvSpPr>
          <p:nvPr>
            <p:ph type="title"/>
          </p:nvPr>
        </p:nvSpPr>
        <p:spPr>
          <a:xfrm>
            <a:off x="457200" y="277813"/>
            <a:ext cx="8229600" cy="558899"/>
          </a:xfrm>
          <a:noFill/>
        </p:spPr>
        <p:txBody>
          <a:bodyPr/>
          <a:lstStyle/>
          <a:p>
            <a:pPr algn="ctr" eaLnBrk="1" hangingPunct="1"/>
            <a:r>
              <a:rPr lang="zh-CN" altLang="en-US" b="1" dirty="0">
                <a:latin typeface="黑体" panose="02010609060101010101" pitchFamily="49" charset="-122"/>
                <a:ea typeface="黑体" panose="02010609060101010101" pitchFamily="49" charset="-122"/>
              </a:rPr>
              <a:t>四、放射性污染与防治</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D140BD2B-D336-4E27-AD1A-C144F10A3322}"/>
              </a:ext>
            </a:extLst>
          </p:cNvPr>
          <p:cNvSpPr>
            <a:spLocks noGrp="1" noChangeArrowheads="1"/>
          </p:cNvSpPr>
          <p:nvPr>
            <p:ph type="body" idx="1"/>
          </p:nvPr>
        </p:nvSpPr>
        <p:spPr>
          <a:xfrm>
            <a:off x="468313" y="980729"/>
            <a:ext cx="8424862" cy="5688360"/>
          </a:xfrm>
        </p:spPr>
        <p:txBody>
          <a:bodyPr/>
          <a:lstStyle/>
          <a:p>
            <a:pPr eaLnBrk="1" hangingPunct="1">
              <a:lnSpc>
                <a:spcPct val="105000"/>
              </a:lnSpc>
              <a:spcAft>
                <a:spcPct val="20000"/>
              </a:spcAft>
            </a:pPr>
            <a:r>
              <a:rPr lang="zh-CN" altLang="en-US" sz="32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3200" b="1" dirty="0">
                <a:latin typeface="微软雅黑" panose="020B0503020204020204" pitchFamily="34" charset="-122"/>
                <a:ea typeface="微软雅黑" panose="020B0503020204020204" pitchFamily="34" charset="-122"/>
              </a:rPr>
              <a:t>第三节  放射性污染防治</a:t>
            </a:r>
          </a:p>
          <a:p>
            <a:pPr eaLnBrk="1" hangingPunct="1">
              <a:lnSpc>
                <a:spcPct val="105000"/>
              </a:lnSpc>
              <a:spcAft>
                <a:spcPct val="20000"/>
              </a:spcAft>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三、辐射防护的基本措施</a:t>
            </a:r>
          </a:p>
          <a:p>
            <a:pPr eaLnBrk="1" hangingPunct="1">
              <a:lnSpc>
                <a:spcPct val="105000"/>
              </a:lnSpc>
              <a:spcAft>
                <a:spcPct val="20000"/>
              </a:spcAft>
              <a:buFont typeface="Wingdings" panose="05000000000000000000" pitchFamily="2" charset="2"/>
              <a:buNone/>
            </a:pPr>
            <a:r>
              <a:rPr lang="en-US" altLang="zh-CN" sz="2400" b="1" dirty="0">
                <a:solidFill>
                  <a:srgbClr val="FF3300"/>
                </a:solidFill>
                <a:latin typeface="微软雅黑" panose="020B0503020204020204" pitchFamily="34" charset="-122"/>
                <a:ea typeface="微软雅黑" panose="020B0503020204020204" pitchFamily="34" charset="-122"/>
              </a:rPr>
              <a:t>2</a:t>
            </a:r>
            <a:r>
              <a:rPr lang="zh-CN" altLang="en-US" sz="2400" b="1" dirty="0">
                <a:solidFill>
                  <a:srgbClr val="FF3300"/>
                </a:solidFill>
                <a:latin typeface="微软雅黑" panose="020B0503020204020204" pitchFamily="34" charset="-122"/>
                <a:ea typeface="微软雅黑" panose="020B0503020204020204" pitchFamily="34" charset="-122"/>
              </a:rPr>
              <a:t>、对于内照射的防护措施</a:t>
            </a:r>
          </a:p>
          <a:p>
            <a:pPr eaLnBrk="1" hangingPunct="1">
              <a:lnSpc>
                <a:spcPct val="105000"/>
              </a:lnSpc>
              <a:spcAft>
                <a:spcPct val="20000"/>
              </a:spcAft>
              <a:buFont typeface="Wingdings" panose="05000000000000000000" pitchFamily="2" charset="2"/>
              <a:buNone/>
            </a:pPr>
            <a:r>
              <a:rPr lang="zh-CN" altLang="en-US" sz="2400" b="1" dirty="0">
                <a:solidFill>
                  <a:srgbClr val="0000FF"/>
                </a:solidFill>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防止呼吸道吸收：防止气体放射性核素进入呼吸道</a:t>
            </a:r>
            <a:r>
              <a:rPr lang="en-US" altLang="zh-CN" sz="2400" b="1" dirty="0">
                <a:latin typeface="微软雅黑" panose="020B0503020204020204" pitchFamily="34" charset="-122"/>
                <a:ea typeface="微软雅黑" panose="020B0503020204020204" pitchFamily="34" charset="-122"/>
              </a:rPr>
              <a:t>;</a:t>
            </a:r>
          </a:p>
          <a:p>
            <a:pPr eaLnBrk="1" hangingPunct="1">
              <a:lnSpc>
                <a:spcPct val="105000"/>
              </a:lnSpc>
              <a:spcAft>
                <a:spcPct val="20000"/>
              </a:spcAft>
              <a:buFont typeface="Wingdings" panose="05000000000000000000" pitchFamily="2" charset="2"/>
              <a:buNone/>
            </a:pPr>
            <a:r>
              <a:rPr lang="en-US" altLang="zh-CN" sz="2400" b="1" dirty="0">
                <a:solidFill>
                  <a:srgbClr val="0000FF"/>
                </a:solidFill>
                <a:latin typeface="微软雅黑" panose="020B0503020204020204" pitchFamily="34" charset="-122"/>
                <a:ea typeface="微软雅黑" panose="020B0503020204020204" pitchFamily="34" charset="-122"/>
              </a:rPr>
              <a:t>   ※ </a:t>
            </a:r>
            <a:r>
              <a:rPr lang="zh-CN" altLang="en-US" sz="2400" b="1" dirty="0">
                <a:latin typeface="微软雅黑" panose="020B0503020204020204" pitchFamily="34" charset="-122"/>
                <a:ea typeface="微软雅黑" panose="020B0503020204020204" pitchFamily="34" charset="-122"/>
              </a:rPr>
              <a:t>防止胃肠道吸收：被放射性核素沾污的食物、水等经口由胃肠进入人体</a:t>
            </a:r>
            <a:r>
              <a:rPr lang="en-US" altLang="zh-CN" sz="2400" b="1" dirty="0">
                <a:latin typeface="微软雅黑" panose="020B0503020204020204" pitchFamily="34" charset="-122"/>
                <a:ea typeface="微软雅黑" panose="020B0503020204020204" pitchFamily="34" charset="-122"/>
              </a:rPr>
              <a:t>;</a:t>
            </a:r>
          </a:p>
          <a:p>
            <a:pPr eaLnBrk="1" hangingPunct="1">
              <a:lnSpc>
                <a:spcPct val="105000"/>
              </a:lnSpc>
              <a:spcAft>
                <a:spcPct val="20000"/>
              </a:spcAft>
              <a:buFont typeface="Wingdings" panose="05000000000000000000" pitchFamily="2" charset="2"/>
              <a:buNone/>
            </a:pPr>
            <a:r>
              <a:rPr lang="en-US" altLang="zh-CN" sz="2400" b="1" dirty="0">
                <a:solidFill>
                  <a:srgbClr val="0000FF"/>
                </a:solidFill>
                <a:latin typeface="微软雅黑" panose="020B0503020204020204" pitchFamily="34" charset="-122"/>
                <a:ea typeface="微软雅黑" panose="020B0503020204020204" pitchFamily="34" charset="-122"/>
              </a:rPr>
              <a:t>   ※ </a:t>
            </a:r>
            <a:r>
              <a:rPr lang="zh-CN" altLang="en-US" sz="2400" b="1" dirty="0">
                <a:latin typeface="微软雅黑" panose="020B0503020204020204" pitchFamily="34" charset="-122"/>
                <a:ea typeface="微软雅黑" panose="020B0503020204020204" pitchFamily="34" charset="-122"/>
              </a:rPr>
              <a:t>防止由伤口吸收：防止某些放射性核素透过完整皮肤进入人体。</a:t>
            </a:r>
          </a:p>
        </p:txBody>
      </p:sp>
      <p:sp>
        <p:nvSpPr>
          <p:cNvPr id="39939" name="Rectangle 3">
            <a:extLst>
              <a:ext uri="{FF2B5EF4-FFF2-40B4-BE49-F238E27FC236}">
                <a16:creationId xmlns:a16="http://schemas.microsoft.com/office/drawing/2014/main" id="{39B1380D-05F6-49B7-BC42-38D0151A76BB}"/>
              </a:ext>
            </a:extLst>
          </p:cNvPr>
          <p:cNvSpPr>
            <a:spLocks noGrp="1" noChangeArrowheads="1"/>
          </p:cNvSpPr>
          <p:nvPr>
            <p:ph type="title"/>
          </p:nvPr>
        </p:nvSpPr>
        <p:spPr>
          <a:xfrm>
            <a:off x="457200" y="277813"/>
            <a:ext cx="8229600" cy="558899"/>
          </a:xfrm>
          <a:noFill/>
        </p:spPr>
        <p:txBody>
          <a:bodyPr/>
          <a:lstStyle/>
          <a:p>
            <a:pPr algn="ctr" eaLnBrk="1" hangingPunct="1"/>
            <a:r>
              <a:rPr lang="zh-CN" altLang="en-US" b="1" dirty="0">
                <a:latin typeface="黑体" panose="02010609060101010101" pitchFamily="49" charset="-122"/>
                <a:ea typeface="黑体" panose="02010609060101010101" pitchFamily="49" charset="-122"/>
              </a:rPr>
              <a:t>四、放射性污染与防治</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52FB442-CF35-476F-9272-90F539714EFC}"/>
              </a:ext>
            </a:extLst>
          </p:cNvPr>
          <p:cNvSpPr>
            <a:spLocks noGrp="1" noChangeArrowheads="1"/>
          </p:cNvSpPr>
          <p:nvPr>
            <p:ph type="body" idx="1"/>
          </p:nvPr>
        </p:nvSpPr>
        <p:spPr>
          <a:xfrm>
            <a:off x="468313" y="1124745"/>
            <a:ext cx="8424862" cy="5004594"/>
          </a:xfrm>
        </p:spPr>
        <p:txBody>
          <a:bodyPr/>
          <a:lstStyle/>
          <a:p>
            <a:pPr eaLnBrk="1" hangingPunct="1">
              <a:lnSpc>
                <a:spcPct val="105000"/>
              </a:lnSpc>
              <a:spcAft>
                <a:spcPct val="15000"/>
              </a:spcAft>
            </a:pPr>
            <a:r>
              <a:rPr lang="zh-CN" altLang="en-US" sz="32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3200" b="1" dirty="0">
                <a:latin typeface="微软雅黑" panose="020B0503020204020204" pitchFamily="34" charset="-122"/>
                <a:ea typeface="微软雅黑" panose="020B0503020204020204" pitchFamily="34" charset="-122"/>
              </a:rPr>
              <a:t>第四节  放射性废物处理技术</a:t>
            </a:r>
          </a:p>
          <a:p>
            <a:pPr eaLnBrk="1" hangingPunct="1">
              <a:lnSpc>
                <a:spcPct val="105000"/>
              </a:lnSpc>
              <a:spcAft>
                <a:spcPct val="15000"/>
              </a:spcAft>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一、放射性固体废物处理技术</a:t>
            </a:r>
          </a:p>
          <a:p>
            <a:pPr eaLnBrk="1" hangingPunct="1">
              <a:lnSpc>
                <a:spcPct val="105000"/>
              </a:lnSpc>
              <a:spcAft>
                <a:spcPct val="15000"/>
              </a:spcAft>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rPr>
              <a:t>常用固化方法</a:t>
            </a:r>
            <a:r>
              <a:rPr lang="zh-CN" altLang="en-US" sz="2400" b="1" dirty="0">
                <a:latin typeface="微软雅黑" panose="020B0503020204020204" pitchFamily="34" charset="-122"/>
                <a:ea typeface="微软雅黑" panose="020B0503020204020204" pitchFamily="34" charset="-122"/>
              </a:rPr>
              <a:t>：</a:t>
            </a:r>
          </a:p>
          <a:p>
            <a:pPr eaLnBrk="1" hangingPunct="1">
              <a:lnSpc>
                <a:spcPct val="105000"/>
              </a:lnSpc>
              <a:spcAft>
                <a:spcPct val="15000"/>
              </a:spcAft>
              <a:buFont typeface="Wingdings" panose="05000000000000000000" pitchFamily="2" charset="2"/>
              <a:buNone/>
            </a:pPr>
            <a:r>
              <a:rPr lang="en-US" altLang="zh-CN" sz="2400" b="1" dirty="0">
                <a:solidFill>
                  <a:srgbClr val="0000FF"/>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低中放射废物</a:t>
            </a:r>
          </a:p>
          <a:p>
            <a:pPr eaLnBrk="1" hangingPunct="1">
              <a:lnSpc>
                <a:spcPct val="105000"/>
              </a:lnSpc>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水泥固化、沥青固化、塑料固化；</a:t>
            </a:r>
          </a:p>
          <a:p>
            <a:pPr eaLnBrk="1" hangingPunct="1">
              <a:lnSpc>
                <a:spcPct val="105000"/>
              </a:lnSpc>
              <a:spcAft>
                <a:spcPct val="15000"/>
              </a:spcAft>
              <a:buFont typeface="Wingdings" panose="05000000000000000000" pitchFamily="2" charset="2"/>
              <a:buNone/>
            </a:pPr>
            <a:r>
              <a:rPr lang="en-US" altLang="zh-CN" sz="2400" b="1" dirty="0">
                <a:solidFill>
                  <a:srgbClr val="0000FF"/>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高放射、</a:t>
            </a:r>
            <a:r>
              <a:rPr lang="en-US" altLang="zh-CN" sz="2400" b="1" i="1" dirty="0">
                <a:latin typeface="微软雅黑" panose="020B0503020204020204" pitchFamily="34" charset="-122"/>
                <a:ea typeface="微软雅黑" panose="020B0503020204020204" pitchFamily="34" charset="-122"/>
              </a:rPr>
              <a:t>a</a:t>
            </a:r>
            <a:r>
              <a:rPr lang="zh-CN" altLang="en-US" sz="2400" b="1" dirty="0">
                <a:latin typeface="微软雅黑" panose="020B0503020204020204" pitchFamily="34" charset="-122"/>
                <a:ea typeface="微软雅黑" panose="020B0503020204020204" pitchFamily="34" charset="-122"/>
              </a:rPr>
              <a:t>放射废物：</a:t>
            </a:r>
          </a:p>
          <a:p>
            <a:pPr eaLnBrk="1" hangingPunct="1">
              <a:lnSpc>
                <a:spcPct val="105000"/>
              </a:lnSpc>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玻璃固化、陶瓷固化。</a:t>
            </a:r>
            <a:endParaRPr lang="zh-CN" altLang="en-US" sz="2400" b="1" dirty="0">
              <a:latin typeface="微软雅黑" panose="020B0503020204020204" pitchFamily="34" charset="-122"/>
              <a:ea typeface="微软雅黑" panose="020B0503020204020204" pitchFamily="34" charset="-122"/>
              <a:sym typeface="Wingdings" panose="05000000000000000000" pitchFamily="2" charset="2"/>
            </a:endParaRPr>
          </a:p>
        </p:txBody>
      </p:sp>
      <p:sp>
        <p:nvSpPr>
          <p:cNvPr id="40963" name="Rectangle 3">
            <a:extLst>
              <a:ext uri="{FF2B5EF4-FFF2-40B4-BE49-F238E27FC236}">
                <a16:creationId xmlns:a16="http://schemas.microsoft.com/office/drawing/2014/main" id="{2FA41127-7361-4FBE-83A9-1E7E2F6AE4C9}"/>
              </a:ext>
            </a:extLst>
          </p:cNvPr>
          <p:cNvSpPr>
            <a:spLocks noGrp="1" noChangeArrowheads="1"/>
          </p:cNvSpPr>
          <p:nvPr>
            <p:ph type="title"/>
          </p:nvPr>
        </p:nvSpPr>
        <p:spPr>
          <a:xfrm>
            <a:off x="457200" y="277813"/>
            <a:ext cx="8229600" cy="558899"/>
          </a:xfrm>
          <a:noFill/>
        </p:spPr>
        <p:txBody>
          <a:bodyPr/>
          <a:lstStyle/>
          <a:p>
            <a:pPr algn="ctr" eaLnBrk="1" hangingPunct="1"/>
            <a:r>
              <a:rPr lang="zh-CN" altLang="en-US" b="1" dirty="0">
                <a:latin typeface="黑体" panose="02010609060101010101" pitchFamily="49" charset="-122"/>
                <a:ea typeface="黑体" panose="02010609060101010101" pitchFamily="49" charset="-122"/>
              </a:rPr>
              <a:t>四、放射性污染与防治</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0E6EA70-E05C-40F0-88B6-4E21A8A7D582}"/>
              </a:ext>
            </a:extLst>
          </p:cNvPr>
          <p:cNvSpPr>
            <a:spLocks noGrp="1" noChangeArrowheads="1"/>
          </p:cNvSpPr>
          <p:nvPr>
            <p:ph type="body" idx="1"/>
          </p:nvPr>
        </p:nvSpPr>
        <p:spPr>
          <a:xfrm>
            <a:off x="468313" y="980728"/>
            <a:ext cx="8424862" cy="5435947"/>
          </a:xfrm>
        </p:spPr>
        <p:txBody>
          <a:bodyPr/>
          <a:lstStyle/>
          <a:p>
            <a:pPr eaLnBrk="1" hangingPunct="1">
              <a:lnSpc>
                <a:spcPct val="105000"/>
              </a:lnSpc>
              <a:spcAft>
                <a:spcPct val="15000"/>
              </a:spcAft>
            </a:pPr>
            <a:r>
              <a:rPr lang="zh-CN" altLang="en-US" sz="32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3200" b="1" dirty="0">
                <a:latin typeface="微软雅黑" panose="020B0503020204020204" pitchFamily="34" charset="-122"/>
                <a:ea typeface="微软雅黑" panose="020B0503020204020204" pitchFamily="34" charset="-122"/>
              </a:rPr>
              <a:t>第四节  放射性废物处理技术</a:t>
            </a:r>
          </a:p>
          <a:p>
            <a:pPr eaLnBrk="1" hangingPunct="1">
              <a:lnSpc>
                <a:spcPct val="105000"/>
              </a:lnSpc>
              <a:spcAft>
                <a:spcPct val="15000"/>
              </a:spcAft>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二、放射性废液处理技术</a:t>
            </a:r>
          </a:p>
          <a:p>
            <a:pPr eaLnBrk="1" hangingPunct="1">
              <a:lnSpc>
                <a:spcPct val="105000"/>
              </a:lnSpc>
              <a:spcAft>
                <a:spcPct val="15000"/>
              </a:spcAft>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rPr>
              <a:t>常用处理方法</a:t>
            </a:r>
            <a:r>
              <a:rPr lang="zh-CN" altLang="en-US" sz="2400" b="1" dirty="0">
                <a:latin typeface="微软雅黑" panose="020B0503020204020204" pitchFamily="34" charset="-122"/>
                <a:ea typeface="微软雅黑" panose="020B0503020204020204" pitchFamily="34" charset="-122"/>
              </a:rPr>
              <a:t>：</a:t>
            </a:r>
          </a:p>
          <a:p>
            <a:pPr eaLnBrk="1" hangingPunct="1">
              <a:lnSpc>
                <a:spcPct val="105000"/>
              </a:lnSpc>
              <a:spcAft>
                <a:spcPct val="15000"/>
              </a:spcAft>
              <a:buFont typeface="Wingdings" panose="05000000000000000000" pitchFamily="2" charset="2"/>
              <a:buNone/>
            </a:pPr>
            <a:r>
              <a:rPr lang="zh-CN" altLang="en-US" sz="2400" b="1" dirty="0">
                <a:solidFill>
                  <a:srgbClr val="0000FF"/>
                </a:solidFill>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低中放射废液、洗衣和淋浴水：凝沉淀、吸附、反渗透；</a:t>
            </a:r>
          </a:p>
          <a:p>
            <a:pPr eaLnBrk="1" hangingPunct="1">
              <a:lnSpc>
                <a:spcPct val="105000"/>
              </a:lnSpc>
              <a:spcAft>
                <a:spcPct val="15000"/>
              </a:spcAft>
              <a:buFont typeface="Wingdings" panose="05000000000000000000" pitchFamily="2" charset="2"/>
              <a:buNone/>
            </a:pPr>
            <a:r>
              <a:rPr lang="zh-CN" altLang="en-US" sz="2400" b="1" dirty="0">
                <a:solidFill>
                  <a:srgbClr val="0000FF"/>
                </a:solidFill>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低中放射废液、高放射废液：蒸发方法</a:t>
            </a:r>
          </a:p>
          <a:p>
            <a:pPr eaLnBrk="1" hangingPunct="1">
              <a:lnSpc>
                <a:spcPct val="105000"/>
              </a:lnSpc>
              <a:spcAft>
                <a:spcPct val="15000"/>
              </a:spcAft>
              <a:buFont typeface="Wingdings" panose="05000000000000000000" pitchFamily="2" charset="2"/>
              <a:buNone/>
            </a:pPr>
            <a:r>
              <a:rPr lang="zh-CN" altLang="en-US" sz="2400" b="1" dirty="0">
                <a:solidFill>
                  <a:srgbClr val="0000FF"/>
                </a:solidFill>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低中放射废液：离子交换法。</a:t>
            </a:r>
          </a:p>
          <a:p>
            <a:pPr eaLnBrk="1" hangingPunct="1">
              <a:lnSpc>
                <a:spcPct val="105000"/>
              </a:lnSpc>
              <a:spcAft>
                <a:spcPct val="15000"/>
              </a:spcAft>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三、放射性废气处理技术</a:t>
            </a:r>
          </a:p>
          <a:p>
            <a:pPr eaLnBrk="1" hangingPunct="1">
              <a:lnSpc>
                <a:spcPct val="105000"/>
              </a:lnSpc>
              <a:spcAft>
                <a:spcPct val="15000"/>
              </a:spcAft>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rPr>
              <a:t>常用处理方法</a:t>
            </a:r>
            <a:r>
              <a:rPr lang="zh-CN" altLang="en-US" sz="2400" b="1" dirty="0">
                <a:latin typeface="微软雅黑" panose="020B0503020204020204" pitchFamily="34" charset="-122"/>
                <a:ea typeface="微软雅黑" panose="020B0503020204020204" pitchFamily="34" charset="-122"/>
              </a:rPr>
              <a:t>：</a:t>
            </a:r>
          </a:p>
          <a:p>
            <a:pPr eaLnBrk="1" hangingPunct="1">
              <a:lnSpc>
                <a:spcPct val="105000"/>
              </a:lnSpc>
              <a:spcAft>
                <a:spcPct val="15000"/>
              </a:spcAft>
              <a:buFont typeface="Wingdings" panose="05000000000000000000" pitchFamily="2" charset="2"/>
              <a:buNone/>
            </a:pPr>
            <a:r>
              <a:rPr lang="zh-CN" altLang="en-US" sz="2400" b="1" dirty="0">
                <a:solidFill>
                  <a:srgbClr val="0000FF"/>
                </a:solidFill>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吸附方法</a:t>
            </a:r>
          </a:p>
        </p:txBody>
      </p:sp>
      <p:sp>
        <p:nvSpPr>
          <p:cNvPr id="41987" name="Rectangle 3">
            <a:extLst>
              <a:ext uri="{FF2B5EF4-FFF2-40B4-BE49-F238E27FC236}">
                <a16:creationId xmlns:a16="http://schemas.microsoft.com/office/drawing/2014/main" id="{FC183031-79E1-49CA-8766-0F01D914E687}"/>
              </a:ext>
            </a:extLst>
          </p:cNvPr>
          <p:cNvSpPr>
            <a:spLocks noGrp="1" noChangeArrowheads="1"/>
          </p:cNvSpPr>
          <p:nvPr>
            <p:ph type="title"/>
          </p:nvPr>
        </p:nvSpPr>
        <p:spPr>
          <a:xfrm>
            <a:off x="457200" y="277813"/>
            <a:ext cx="8229600" cy="630907"/>
          </a:xfrm>
          <a:noFill/>
        </p:spPr>
        <p:txBody>
          <a:bodyPr/>
          <a:lstStyle/>
          <a:p>
            <a:pPr algn="ctr" eaLnBrk="1" hangingPunct="1"/>
            <a:r>
              <a:rPr lang="zh-CN" altLang="en-US" b="1" dirty="0">
                <a:latin typeface="黑体" panose="02010609060101010101" pitchFamily="49" charset="-122"/>
                <a:ea typeface="黑体" panose="02010609060101010101" pitchFamily="49" charset="-122"/>
              </a:rPr>
              <a:t>四、放射性污染与控制</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816932"/>
            <a:ext cx="9144000" cy="1224136"/>
          </a:xfrm>
          <a:prstGeom prst="rect">
            <a:avLst/>
          </a:prstGeom>
          <a:gradFill flip="none" rotWithShape="1">
            <a:gsLst>
              <a:gs pos="0">
                <a:schemeClr val="tx2">
                  <a:lumMod val="50000"/>
                </a:schemeClr>
              </a:gs>
              <a:gs pos="76000">
                <a:schemeClr val="accent1">
                  <a:tint val="44500"/>
                  <a:satMod val="16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a:latin typeface="黑体" panose="02010609060101010101" pitchFamily="49" charset="-122"/>
                <a:ea typeface="黑体" panose="02010609060101010101" pitchFamily="49" charset="-122"/>
              </a:rPr>
              <a:t>    </a:t>
            </a:r>
            <a:r>
              <a:rPr lang="zh-CN" altLang="en-US" sz="5400" dirty="0">
                <a:latin typeface="微软雅黑" panose="020B0503020204020204" pitchFamily="34" charset="-122"/>
                <a:ea typeface="微软雅黑" panose="020B0503020204020204" pitchFamily="34" charset="-122"/>
              </a:rPr>
              <a:t>环境物理学</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04259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C3C1209-BC30-42E5-ACEA-105D0360BAA6}"/>
              </a:ext>
            </a:extLst>
          </p:cNvPr>
          <p:cNvSpPr>
            <a:spLocks noGrp="1" noChangeArrowheads="1"/>
          </p:cNvSpPr>
          <p:nvPr>
            <p:ph type="title"/>
          </p:nvPr>
        </p:nvSpPr>
        <p:spPr>
          <a:xfrm>
            <a:off x="755650" y="116632"/>
            <a:ext cx="7632700" cy="719485"/>
          </a:xfrm>
        </p:spPr>
        <p:txBody>
          <a:bodyPr/>
          <a:lstStyle/>
          <a:p>
            <a:pPr algn="ctr" eaLnBrk="1" hangingPunct="1"/>
            <a:r>
              <a:rPr lang="zh-CN" altLang="en-US" b="1" dirty="0">
                <a:solidFill>
                  <a:schemeClr val="tx1"/>
                </a:solidFill>
                <a:latin typeface="黑体" panose="02010609060101010101" pitchFamily="49" charset="-122"/>
                <a:ea typeface="黑体" panose="02010609060101010101" pitchFamily="49" charset="-122"/>
              </a:rPr>
              <a:t>内  容</a:t>
            </a:r>
          </a:p>
        </p:txBody>
      </p:sp>
      <p:sp>
        <p:nvSpPr>
          <p:cNvPr id="5123" name="Rectangle 3">
            <a:extLst>
              <a:ext uri="{FF2B5EF4-FFF2-40B4-BE49-F238E27FC236}">
                <a16:creationId xmlns:a16="http://schemas.microsoft.com/office/drawing/2014/main" id="{B913340F-7607-45C7-A57E-3EBCE09A5120}"/>
              </a:ext>
            </a:extLst>
          </p:cNvPr>
          <p:cNvSpPr>
            <a:spLocks noGrp="1" noChangeArrowheads="1"/>
          </p:cNvSpPr>
          <p:nvPr>
            <p:ph type="body" idx="1"/>
          </p:nvPr>
        </p:nvSpPr>
        <p:spPr>
          <a:xfrm>
            <a:off x="611560" y="1089025"/>
            <a:ext cx="7488238" cy="4679950"/>
          </a:xfrm>
        </p:spPr>
        <p:txBody>
          <a:bodyPr/>
          <a:lstStyle/>
          <a:p>
            <a:pPr eaLnBrk="1" hangingPunct="1">
              <a:lnSpc>
                <a:spcPct val="105000"/>
              </a:lnSpc>
              <a:spcAft>
                <a:spcPct val="20000"/>
              </a:spcAft>
            </a:pPr>
            <a:r>
              <a:rPr lang="zh-CN" altLang="en-US" sz="3600" b="1" dirty="0">
                <a:latin typeface="微软雅黑" panose="020B0503020204020204" pitchFamily="34" charset="-122"/>
                <a:ea typeface="微软雅黑" panose="020B0503020204020204" pitchFamily="34" charset="-122"/>
              </a:rPr>
              <a:t>一、物理性污染概述</a:t>
            </a:r>
          </a:p>
          <a:p>
            <a:pPr eaLnBrk="1" hangingPunct="1">
              <a:lnSpc>
                <a:spcPct val="105000"/>
              </a:lnSpc>
              <a:spcAft>
                <a:spcPct val="20000"/>
              </a:spcAft>
            </a:pPr>
            <a:r>
              <a:rPr lang="zh-CN" altLang="en-US" sz="3600" b="1" dirty="0">
                <a:latin typeface="微软雅黑" panose="020B0503020204020204" pitchFamily="34" charset="-122"/>
                <a:ea typeface="微软雅黑" panose="020B0503020204020204" pitchFamily="34" charset="-122"/>
              </a:rPr>
              <a:t>二、噪声污染与防治</a:t>
            </a:r>
            <a:endParaRPr lang="en-US" altLang="zh-CN" sz="3600" b="1" dirty="0">
              <a:latin typeface="微软雅黑" panose="020B0503020204020204" pitchFamily="34" charset="-122"/>
              <a:ea typeface="微软雅黑" panose="020B0503020204020204" pitchFamily="34" charset="-122"/>
            </a:endParaRPr>
          </a:p>
          <a:p>
            <a:pPr eaLnBrk="1" hangingPunct="1">
              <a:lnSpc>
                <a:spcPct val="105000"/>
              </a:lnSpc>
              <a:spcAft>
                <a:spcPct val="20000"/>
              </a:spcAft>
            </a:pPr>
            <a:r>
              <a:rPr lang="zh-CN" altLang="en-US" sz="3600" b="1" dirty="0">
                <a:latin typeface="微软雅黑" panose="020B0503020204020204" pitchFamily="34" charset="-122"/>
                <a:ea typeface="微软雅黑" panose="020B0503020204020204" pitchFamily="34" charset="-122"/>
              </a:rPr>
              <a:t>三、电磁辐射污染与防治</a:t>
            </a:r>
          </a:p>
          <a:p>
            <a:pPr eaLnBrk="1" hangingPunct="1">
              <a:lnSpc>
                <a:spcPct val="105000"/>
              </a:lnSpc>
              <a:spcAft>
                <a:spcPct val="20000"/>
              </a:spcAft>
            </a:pPr>
            <a:r>
              <a:rPr lang="zh-CN" altLang="en-US" sz="3600" b="1" dirty="0">
                <a:latin typeface="微软雅黑" panose="020B0503020204020204" pitchFamily="34" charset="-122"/>
                <a:ea typeface="微软雅黑" panose="020B0503020204020204" pitchFamily="34" charset="-122"/>
              </a:rPr>
              <a:t>四、放射性污染与防治</a:t>
            </a:r>
          </a:p>
          <a:p>
            <a:pPr eaLnBrk="1" hangingPunct="1">
              <a:lnSpc>
                <a:spcPct val="105000"/>
              </a:lnSpc>
              <a:spcAft>
                <a:spcPct val="20000"/>
              </a:spcAft>
            </a:pPr>
            <a:r>
              <a:rPr lang="zh-CN" altLang="en-US" sz="3600" b="1" dirty="0">
                <a:solidFill>
                  <a:srgbClr val="FF0000"/>
                </a:solidFill>
                <a:latin typeface="微软雅黑" panose="020B0503020204020204" pitchFamily="34" charset="-122"/>
                <a:ea typeface="微软雅黑" panose="020B0503020204020204" pitchFamily="34" charset="-122"/>
              </a:rPr>
              <a:t>五、热污染与防治</a:t>
            </a:r>
          </a:p>
          <a:p>
            <a:pPr eaLnBrk="1" hangingPunct="1">
              <a:lnSpc>
                <a:spcPct val="105000"/>
              </a:lnSpc>
              <a:spcAft>
                <a:spcPct val="20000"/>
              </a:spcAft>
            </a:pPr>
            <a:r>
              <a:rPr lang="zh-CN" altLang="en-US" sz="3600" b="1" dirty="0">
                <a:latin typeface="微软雅黑" panose="020B0503020204020204" pitchFamily="34" charset="-122"/>
                <a:ea typeface="微软雅黑" panose="020B0503020204020204" pitchFamily="34" charset="-122"/>
              </a:rPr>
              <a:t>六、光污染与防治</a:t>
            </a:r>
          </a:p>
        </p:txBody>
      </p:sp>
    </p:spTree>
    <p:extLst>
      <p:ext uri="{BB962C8B-B14F-4D97-AF65-F5344CB8AC3E}">
        <p14:creationId xmlns:p14="http://schemas.microsoft.com/office/powerpoint/2010/main" val="32769365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C13A2CF-50A5-4DA2-8A52-C158B2E6D9A2}"/>
              </a:ext>
            </a:extLst>
          </p:cNvPr>
          <p:cNvSpPr>
            <a:spLocks noGrp="1" noChangeArrowheads="1"/>
          </p:cNvSpPr>
          <p:nvPr>
            <p:ph type="body" idx="1"/>
          </p:nvPr>
        </p:nvSpPr>
        <p:spPr>
          <a:xfrm>
            <a:off x="503238" y="1124745"/>
            <a:ext cx="8389937" cy="5436394"/>
          </a:xfrm>
        </p:spPr>
        <p:txBody>
          <a:bodyPr/>
          <a:lstStyle/>
          <a:p>
            <a:pPr eaLnBrk="1" hangingPunct="1">
              <a:lnSpc>
                <a:spcPct val="105000"/>
              </a:lnSpc>
              <a:spcAft>
                <a:spcPct val="15000"/>
              </a:spcAft>
            </a:pPr>
            <a:r>
              <a:rPr lang="zh-CN" altLang="en-US" sz="3200" b="1" dirty="0">
                <a:latin typeface="微软雅黑" panose="020B0503020204020204" pitchFamily="34" charset="-122"/>
                <a:ea typeface="微软雅黑" panose="020B0503020204020204" pitchFamily="34" charset="-122"/>
              </a:rPr>
              <a:t>第一节   热污染类型及来源</a:t>
            </a:r>
            <a:r>
              <a:rPr lang="zh-CN" altLang="en-US" sz="3200" dirty="0">
                <a:latin typeface="微软雅黑" panose="020B0503020204020204" pitchFamily="34" charset="-122"/>
                <a:ea typeface="微软雅黑" panose="020B0503020204020204" pitchFamily="34" charset="-122"/>
              </a:rPr>
              <a:t> </a:t>
            </a:r>
            <a:endParaRPr lang="zh-CN" altLang="en-US" sz="3200" b="1" dirty="0">
              <a:latin typeface="微软雅黑" panose="020B0503020204020204" pitchFamily="34" charset="-122"/>
              <a:ea typeface="微软雅黑" panose="020B0503020204020204" pitchFamily="34" charset="-122"/>
            </a:endParaRPr>
          </a:p>
          <a:p>
            <a:pPr algn="just" eaLnBrk="1" hangingPunct="1">
              <a:lnSpc>
                <a:spcPct val="105000"/>
              </a:lnSpc>
              <a:spcAft>
                <a:spcPct val="15000"/>
              </a:spcAft>
              <a:buFont typeface="Wingdings" panose="05000000000000000000" pitchFamily="2" charset="2"/>
              <a:buNone/>
            </a:pPr>
            <a:r>
              <a:rPr lang="zh-CN" altLang="en-US" sz="2000" b="1" dirty="0">
                <a:solidFill>
                  <a:srgbClr val="0000FF"/>
                </a:solidFill>
                <a:latin typeface="微软雅黑" panose="020B0503020204020204" pitchFamily="34" charset="-122"/>
                <a:ea typeface="微软雅黑" panose="020B0503020204020204" pitchFamily="34" charset="-122"/>
              </a:rPr>
              <a:t>     </a:t>
            </a:r>
            <a:r>
              <a:rPr lang="zh-CN" altLang="en-US" sz="2400" b="1" dirty="0">
                <a:solidFill>
                  <a:srgbClr val="0000FF"/>
                </a:solidFill>
                <a:latin typeface="微软雅黑" panose="020B0503020204020204" pitchFamily="34" charset="-122"/>
                <a:ea typeface="微软雅黑" panose="020B0503020204020204" pitchFamily="34" charset="-122"/>
              </a:rPr>
              <a:t>热污染</a:t>
            </a:r>
            <a:r>
              <a:rPr lang="zh-CN" altLang="en-US" sz="2400" b="1" dirty="0">
                <a:latin typeface="微软雅黑" panose="020B0503020204020204" pitchFamily="34" charset="-122"/>
                <a:ea typeface="微软雅黑" panose="020B0503020204020204" pitchFamily="34" charset="-122"/>
              </a:rPr>
              <a:t>是指现代工农业生产和人类生活中排出的各种废热所导致的环境污染。</a:t>
            </a:r>
          </a:p>
          <a:p>
            <a:pPr algn="just" eaLnBrk="1" hangingPunct="1">
              <a:lnSpc>
                <a:spcPct val="105000"/>
              </a:lnSpc>
              <a:spcAft>
                <a:spcPct val="15000"/>
              </a:spcAft>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基本类型</a:t>
            </a:r>
            <a:endParaRPr lang="zh-CN" altLang="en-US" sz="2400" dirty="0">
              <a:latin typeface="微软雅黑" panose="020B0503020204020204" pitchFamily="34" charset="-122"/>
              <a:ea typeface="微软雅黑" panose="020B0503020204020204" pitchFamily="34" charset="-122"/>
            </a:endParaRPr>
          </a:p>
          <a:p>
            <a:pPr eaLnBrk="1" hangingPunct="1">
              <a:lnSpc>
                <a:spcPct val="105000"/>
              </a:lnSpc>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a:t>
            </a:r>
            <a:r>
              <a:rPr lang="en-US" altLang="en-US" sz="2400" b="1" dirty="0">
                <a:solidFill>
                  <a:srgbClr val="FF3300"/>
                </a:solidFill>
                <a:latin typeface="微软雅黑" panose="020B0503020204020204" pitchFamily="34" charset="-122"/>
                <a:ea typeface="微软雅黑" panose="020B0503020204020204" pitchFamily="34" charset="-122"/>
              </a:rPr>
              <a:t>※</a:t>
            </a:r>
            <a:r>
              <a:rPr lang="en-US" altLang="zh-CN" sz="2400" b="1" dirty="0">
                <a:solidFill>
                  <a:srgbClr val="FF3300"/>
                </a:solidFill>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 </a:t>
            </a:r>
            <a:r>
              <a:rPr lang="zh-CN" altLang="en-US" sz="2400" b="1" dirty="0">
                <a:solidFill>
                  <a:srgbClr val="0000FF"/>
                </a:solidFill>
                <a:latin typeface="微软雅黑" panose="020B0503020204020204" pitchFamily="34" charset="-122"/>
                <a:ea typeface="微软雅黑" panose="020B0503020204020204" pitchFamily="34" charset="-122"/>
              </a:rPr>
              <a:t>水体热污染；                 </a:t>
            </a:r>
            <a:r>
              <a:rPr lang="en-US" altLang="en-US" sz="2400" b="1" dirty="0">
                <a:solidFill>
                  <a:srgbClr val="FF3300"/>
                </a:solidFill>
                <a:latin typeface="微软雅黑" panose="020B0503020204020204" pitchFamily="34" charset="-122"/>
                <a:ea typeface="微软雅黑" panose="020B0503020204020204" pitchFamily="34" charset="-122"/>
              </a:rPr>
              <a:t>※</a:t>
            </a:r>
            <a:r>
              <a:rPr lang="en-US" altLang="zh-CN" sz="2400" b="1" dirty="0">
                <a:solidFill>
                  <a:srgbClr val="FF3300"/>
                </a:solidFill>
                <a:latin typeface="微软雅黑" panose="020B0503020204020204" pitchFamily="34" charset="-122"/>
                <a:ea typeface="微软雅黑" panose="020B0503020204020204" pitchFamily="34" charset="-122"/>
              </a:rPr>
              <a:t> </a:t>
            </a:r>
            <a:r>
              <a:rPr lang="zh-CN" altLang="en-US" sz="2400" b="1" dirty="0">
                <a:solidFill>
                  <a:srgbClr val="0000FF"/>
                </a:solidFill>
                <a:latin typeface="微软雅黑" panose="020B0503020204020204" pitchFamily="34" charset="-122"/>
                <a:ea typeface="微软雅黑" panose="020B0503020204020204" pitchFamily="34" charset="-122"/>
              </a:rPr>
              <a:t>大气热污染。</a:t>
            </a:r>
          </a:p>
          <a:p>
            <a:pPr eaLnBrk="1" hangingPunct="1">
              <a:lnSpc>
                <a:spcPct val="105000"/>
              </a:lnSpc>
              <a:spcAft>
                <a:spcPct val="15000"/>
              </a:spcAft>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基本来源</a:t>
            </a:r>
          </a:p>
          <a:p>
            <a:pPr eaLnBrk="1" hangingPunct="1">
              <a:lnSpc>
                <a:spcPct val="105000"/>
              </a:lnSpc>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a:t>
            </a:r>
            <a:r>
              <a:rPr lang="en-US" altLang="en-US" sz="2400" b="1" dirty="0">
                <a:solidFill>
                  <a:srgbClr val="FF3300"/>
                </a:solidFill>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工业生产中排放的废热</a:t>
            </a:r>
            <a:r>
              <a:rPr lang="en-US" altLang="zh-CN" sz="2400" b="1" dirty="0">
                <a:latin typeface="微软雅黑" panose="020B0503020204020204" pitchFamily="34" charset="-122"/>
                <a:ea typeface="微软雅黑" panose="020B0503020204020204" pitchFamily="34" charset="-122"/>
              </a:rPr>
              <a:t>; </a:t>
            </a:r>
            <a:r>
              <a:rPr lang="en-US" altLang="en-US" sz="2400" b="1" dirty="0">
                <a:solidFill>
                  <a:srgbClr val="FF3300"/>
                </a:solidFill>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城市居民生活中排放的废热。</a:t>
            </a:r>
          </a:p>
          <a:p>
            <a:pPr eaLnBrk="1" hangingPunct="1">
              <a:lnSpc>
                <a:spcPct val="105000"/>
              </a:lnSpc>
              <a:spcAft>
                <a:spcPct val="15000"/>
              </a:spcAft>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热污染的危害</a:t>
            </a:r>
          </a:p>
          <a:p>
            <a:pPr eaLnBrk="1" hangingPunct="1">
              <a:lnSpc>
                <a:spcPct val="105000"/>
              </a:lnSpc>
              <a:spcAft>
                <a:spcPct val="15000"/>
              </a:spcAft>
              <a:buFont typeface="Wingdings" panose="05000000000000000000" pitchFamily="2" charset="2"/>
              <a:buNone/>
            </a:pPr>
            <a:r>
              <a:rPr lang="en-US" altLang="en-US" sz="2400" b="1" dirty="0">
                <a:solidFill>
                  <a:srgbClr val="FF3300"/>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废热水对水环境的影响</a:t>
            </a:r>
            <a:r>
              <a:rPr lang="en-US" altLang="zh-CN" sz="2400" dirty="0">
                <a:latin typeface="微软雅黑" panose="020B0503020204020204" pitchFamily="34" charset="-122"/>
                <a:ea typeface="微软雅黑" panose="020B0503020204020204" pitchFamily="34" charset="-122"/>
              </a:rPr>
              <a:t>; </a:t>
            </a:r>
            <a:r>
              <a:rPr lang="en-US" altLang="en-US" sz="2400" b="1" dirty="0">
                <a:solidFill>
                  <a:srgbClr val="FF3300"/>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废热气体对城市空气环境的影响</a:t>
            </a:r>
            <a:r>
              <a:rPr lang="en-US" altLang="zh-CN" sz="2400" b="1"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p>
        </p:txBody>
      </p:sp>
      <p:sp>
        <p:nvSpPr>
          <p:cNvPr id="44035" name="Rectangle 3">
            <a:extLst>
              <a:ext uri="{FF2B5EF4-FFF2-40B4-BE49-F238E27FC236}">
                <a16:creationId xmlns:a16="http://schemas.microsoft.com/office/drawing/2014/main" id="{0075A16E-185E-424D-BD89-1C36556671B2}"/>
              </a:ext>
            </a:extLst>
          </p:cNvPr>
          <p:cNvSpPr>
            <a:spLocks noGrp="1" noChangeArrowheads="1"/>
          </p:cNvSpPr>
          <p:nvPr>
            <p:ph type="title"/>
          </p:nvPr>
        </p:nvSpPr>
        <p:spPr>
          <a:xfrm>
            <a:off x="457200" y="277813"/>
            <a:ext cx="8229600" cy="558899"/>
          </a:xfrm>
          <a:noFill/>
        </p:spPr>
        <p:txBody>
          <a:bodyPr/>
          <a:lstStyle/>
          <a:p>
            <a:pPr algn="ctr" eaLnBrk="1" hangingPunct="1"/>
            <a:r>
              <a:rPr lang="zh-CN" altLang="en-US" b="1" dirty="0">
                <a:latin typeface="黑体" panose="02010609060101010101" pitchFamily="49" charset="-122"/>
                <a:ea typeface="黑体" panose="02010609060101010101" pitchFamily="49" charset="-122"/>
              </a:rPr>
              <a:t>五、热污染及其防治</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CA71F03-4D08-4CC3-B952-4D3BACF570D6}"/>
              </a:ext>
            </a:extLst>
          </p:cNvPr>
          <p:cNvSpPr>
            <a:spLocks noGrp="1" noChangeArrowheads="1"/>
          </p:cNvSpPr>
          <p:nvPr>
            <p:ph type="body" idx="1"/>
          </p:nvPr>
        </p:nvSpPr>
        <p:spPr>
          <a:xfrm>
            <a:off x="503238" y="1124745"/>
            <a:ext cx="8389937" cy="5436394"/>
          </a:xfrm>
        </p:spPr>
        <p:txBody>
          <a:bodyPr/>
          <a:lstStyle/>
          <a:p>
            <a:pPr eaLnBrk="1" hangingPunct="1">
              <a:lnSpc>
                <a:spcPct val="105000"/>
              </a:lnSpc>
              <a:spcAft>
                <a:spcPct val="15000"/>
              </a:spcAft>
            </a:pPr>
            <a:r>
              <a:rPr lang="zh-CN" altLang="en-US" sz="3600" b="1" dirty="0">
                <a:latin typeface="微软雅黑" panose="020B0503020204020204" pitchFamily="34" charset="-122"/>
                <a:ea typeface="微软雅黑" panose="020B0503020204020204" pitchFamily="34" charset="-122"/>
              </a:rPr>
              <a:t>第二节   热污染评价及防止</a:t>
            </a:r>
            <a:r>
              <a:rPr lang="zh-CN" altLang="en-US" sz="3600"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a:p>
            <a:pPr algn="just" eaLnBrk="1" hangingPunct="1">
              <a:lnSpc>
                <a:spcPct val="105000"/>
              </a:lnSpc>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一</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热污染评价与标准</a:t>
            </a:r>
          </a:p>
          <a:p>
            <a:pPr algn="just" eaLnBrk="1" hangingPunct="1">
              <a:lnSpc>
                <a:spcPct val="105000"/>
              </a:lnSpc>
              <a:spcAft>
                <a:spcPct val="15000"/>
              </a:spcAft>
              <a:buFont typeface="Wingdings" panose="05000000000000000000" pitchFamily="2" charset="2"/>
              <a:buNone/>
            </a:pPr>
            <a:r>
              <a:rPr lang="en-US" altLang="zh-CN" b="1" dirty="0">
                <a:solidFill>
                  <a:srgbClr val="0000FF"/>
                </a:solidFill>
                <a:latin typeface="微软雅黑" panose="020B0503020204020204" pitchFamily="34" charset="-122"/>
                <a:ea typeface="微软雅黑" panose="020B0503020204020204" pitchFamily="34" charset="-122"/>
              </a:rPr>
              <a:t>1. </a:t>
            </a:r>
            <a:r>
              <a:rPr lang="zh-CN" altLang="en-US" b="1" dirty="0">
                <a:solidFill>
                  <a:srgbClr val="0000FF"/>
                </a:solidFill>
                <a:latin typeface="微软雅黑" panose="020B0503020204020204" pitchFamily="34" charset="-122"/>
                <a:ea typeface="微软雅黑" panose="020B0503020204020204" pitchFamily="34" charset="-122"/>
              </a:rPr>
              <a:t>水体热环境评价与标准</a:t>
            </a:r>
          </a:p>
          <a:p>
            <a:pPr algn="just" eaLnBrk="1" hangingPunct="1">
              <a:lnSpc>
                <a:spcPct val="105000"/>
              </a:lnSpc>
              <a:spcAft>
                <a:spcPct val="15000"/>
              </a:spcAft>
              <a:buFont typeface="Wingdings" panose="05000000000000000000" pitchFamily="2" charset="2"/>
              <a:buNone/>
            </a:pPr>
            <a:r>
              <a:rPr lang="en-US" altLang="en-US" sz="2400" b="1" dirty="0">
                <a:solidFill>
                  <a:srgbClr val="FF3300"/>
                </a:solidFill>
                <a:latin typeface="微软雅黑" panose="020B0503020204020204" pitchFamily="34" charset="-122"/>
                <a:ea typeface="微软雅黑" panose="020B0503020204020204" pitchFamily="34" charset="-122"/>
              </a:rPr>
              <a:t>※</a:t>
            </a:r>
            <a:r>
              <a:rPr lang="en-US" altLang="zh-CN" sz="2400" b="1" dirty="0">
                <a:solidFill>
                  <a:srgbClr val="FF3300"/>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利用地表水环境质量标准</a:t>
            </a:r>
            <a:r>
              <a:rPr lang="en-US" altLang="zh-CN" sz="2400" b="1" dirty="0">
                <a:latin typeface="微软雅黑" panose="020B0503020204020204" pitchFamily="34" charset="-122"/>
                <a:ea typeface="微软雅黑" panose="020B0503020204020204" pitchFamily="34" charset="-122"/>
              </a:rPr>
              <a:t>;</a:t>
            </a:r>
          </a:p>
          <a:p>
            <a:pPr algn="just" eaLnBrk="1" hangingPunct="1">
              <a:lnSpc>
                <a:spcPct val="105000"/>
              </a:lnSpc>
              <a:spcAft>
                <a:spcPct val="15000"/>
              </a:spcAft>
              <a:buFont typeface="Wingdings" panose="05000000000000000000" pitchFamily="2" charset="2"/>
              <a:buNone/>
            </a:pPr>
            <a:r>
              <a:rPr lang="en-US" altLang="en-US" sz="2400" b="1" dirty="0">
                <a:solidFill>
                  <a:srgbClr val="FF3300"/>
                </a:solidFill>
                <a:latin typeface="微软雅黑" panose="020B0503020204020204" pitchFamily="34" charset="-122"/>
                <a:ea typeface="微软雅黑" panose="020B0503020204020204" pitchFamily="34" charset="-122"/>
              </a:rPr>
              <a:t>※</a:t>
            </a:r>
            <a:r>
              <a:rPr lang="zh-CN" altLang="en-US" sz="2400" b="1" dirty="0">
                <a:solidFill>
                  <a:srgbClr val="FF3300"/>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受纳水体的周温升≤</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；周平均最大温降≤</a:t>
            </a:r>
            <a:r>
              <a:rPr lang="en-US" altLang="zh-CN" sz="2400" b="1" dirty="0">
                <a:latin typeface="微软雅黑" panose="020B0503020204020204" pitchFamily="34" charset="-122"/>
                <a:ea typeface="微软雅黑" panose="020B0503020204020204" pitchFamily="34" charset="-122"/>
              </a:rPr>
              <a:t>2.</a:t>
            </a:r>
          </a:p>
          <a:p>
            <a:pPr algn="just" eaLnBrk="1" hangingPunct="1">
              <a:lnSpc>
                <a:spcPct val="105000"/>
              </a:lnSpc>
              <a:spcAft>
                <a:spcPct val="15000"/>
              </a:spcAft>
              <a:buFont typeface="Wingdings" panose="05000000000000000000" pitchFamily="2" charset="2"/>
              <a:buNone/>
            </a:pPr>
            <a:r>
              <a:rPr lang="en-US" altLang="zh-CN" b="1" dirty="0">
                <a:solidFill>
                  <a:srgbClr val="0000FF"/>
                </a:solidFill>
                <a:latin typeface="微软雅黑" panose="020B0503020204020204" pitchFamily="34" charset="-122"/>
                <a:ea typeface="微软雅黑" panose="020B0503020204020204" pitchFamily="34" charset="-122"/>
              </a:rPr>
              <a:t>2. </a:t>
            </a:r>
            <a:r>
              <a:rPr lang="zh-CN" altLang="en-US" b="1" dirty="0">
                <a:solidFill>
                  <a:srgbClr val="0000FF"/>
                </a:solidFill>
                <a:latin typeface="微软雅黑" panose="020B0503020204020204" pitchFamily="34" charset="-122"/>
                <a:ea typeface="微软雅黑" panose="020B0503020204020204" pitchFamily="34" charset="-122"/>
              </a:rPr>
              <a:t>大气热环境评价与标准</a:t>
            </a:r>
            <a:endParaRPr lang="zh-CN" altLang="en-US" sz="2400" b="1" dirty="0">
              <a:latin typeface="微软雅黑" panose="020B0503020204020204" pitchFamily="34" charset="-122"/>
              <a:ea typeface="微软雅黑" panose="020B0503020204020204" pitchFamily="34" charset="-122"/>
            </a:endParaRPr>
          </a:p>
          <a:p>
            <a:pPr algn="just" eaLnBrk="1" hangingPunct="1">
              <a:lnSpc>
                <a:spcPct val="105000"/>
              </a:lnSpc>
              <a:spcAft>
                <a:spcPct val="15000"/>
              </a:spcAft>
              <a:buFont typeface="Wingdings" panose="05000000000000000000" pitchFamily="2" charset="2"/>
              <a:buNone/>
            </a:pPr>
            <a:r>
              <a:rPr lang="en-US" altLang="en-US" sz="2400" b="1" dirty="0">
                <a:solidFill>
                  <a:srgbClr val="FF3300"/>
                </a:solidFill>
                <a:latin typeface="微软雅黑" panose="020B0503020204020204" pitchFamily="34" charset="-122"/>
                <a:ea typeface="微软雅黑" panose="020B0503020204020204" pitchFamily="34" charset="-122"/>
              </a:rPr>
              <a:t>※</a:t>
            </a:r>
            <a:r>
              <a:rPr lang="en-US" altLang="zh-CN" sz="2400" b="1" dirty="0">
                <a:solidFill>
                  <a:srgbClr val="FF3300"/>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利用生理热环境指标；</a:t>
            </a:r>
          </a:p>
          <a:p>
            <a:pPr algn="just" eaLnBrk="1" hangingPunct="1">
              <a:lnSpc>
                <a:spcPct val="105000"/>
              </a:lnSpc>
              <a:spcAft>
                <a:spcPct val="15000"/>
              </a:spcAft>
              <a:buFont typeface="Wingdings" panose="05000000000000000000" pitchFamily="2" charset="2"/>
              <a:buNone/>
            </a:pPr>
            <a:r>
              <a:rPr lang="en-US" altLang="en-US" sz="2400" b="1" dirty="0">
                <a:solidFill>
                  <a:srgbClr val="FF3300"/>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有效温度；将干球温度、湿度、空气流速对人体温暖感和冷感综合成一个单一数值的任意指数；</a:t>
            </a:r>
          </a:p>
        </p:txBody>
      </p:sp>
      <p:sp>
        <p:nvSpPr>
          <p:cNvPr id="45059" name="Rectangle 3">
            <a:extLst>
              <a:ext uri="{FF2B5EF4-FFF2-40B4-BE49-F238E27FC236}">
                <a16:creationId xmlns:a16="http://schemas.microsoft.com/office/drawing/2014/main" id="{61541330-6D18-43D6-B6E3-94453168CBD4}"/>
              </a:ext>
            </a:extLst>
          </p:cNvPr>
          <p:cNvSpPr>
            <a:spLocks noGrp="1" noChangeArrowheads="1"/>
          </p:cNvSpPr>
          <p:nvPr>
            <p:ph type="title"/>
          </p:nvPr>
        </p:nvSpPr>
        <p:spPr>
          <a:xfrm>
            <a:off x="457200" y="277813"/>
            <a:ext cx="8229600" cy="558899"/>
          </a:xfrm>
          <a:noFill/>
        </p:spPr>
        <p:txBody>
          <a:bodyPr/>
          <a:lstStyle/>
          <a:p>
            <a:pPr algn="ctr" eaLnBrk="1" hangingPunct="1"/>
            <a:r>
              <a:rPr lang="zh-CN" altLang="en-US" b="1" dirty="0">
                <a:latin typeface="黑体" panose="02010609060101010101" pitchFamily="49" charset="-122"/>
                <a:ea typeface="黑体" panose="02010609060101010101" pitchFamily="49" charset="-122"/>
              </a:rPr>
              <a:t>五、热污染及其防治</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EE81722-92DC-491F-90E5-539D2F250F41}"/>
              </a:ext>
            </a:extLst>
          </p:cNvPr>
          <p:cNvSpPr>
            <a:spLocks noGrp="1" noChangeArrowheads="1"/>
          </p:cNvSpPr>
          <p:nvPr>
            <p:ph type="body" idx="1"/>
          </p:nvPr>
        </p:nvSpPr>
        <p:spPr>
          <a:xfrm>
            <a:off x="503238" y="1052737"/>
            <a:ext cx="8389937" cy="5616352"/>
          </a:xfrm>
        </p:spPr>
        <p:txBody>
          <a:bodyPr/>
          <a:lstStyle/>
          <a:p>
            <a:pPr eaLnBrk="1" hangingPunct="1">
              <a:spcBef>
                <a:spcPct val="15000"/>
              </a:spcBef>
              <a:spcAft>
                <a:spcPct val="15000"/>
              </a:spcAft>
            </a:pPr>
            <a:r>
              <a:rPr lang="zh-CN" altLang="en-US" sz="3200" b="1" dirty="0">
                <a:latin typeface="微软雅黑" panose="020B0503020204020204" pitchFamily="34" charset="-122"/>
                <a:ea typeface="微软雅黑" panose="020B0503020204020204" pitchFamily="34" charset="-122"/>
              </a:rPr>
              <a:t>第二节   热污染评价及防治</a:t>
            </a:r>
          </a:p>
          <a:p>
            <a:pPr algn="just" eaLnBrk="1" hangingPunct="1">
              <a:spcBef>
                <a:spcPct val="15000"/>
              </a:spcBef>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一</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热污染评价与标准</a:t>
            </a:r>
          </a:p>
          <a:p>
            <a:pPr algn="just" eaLnBrk="1" hangingPunct="1">
              <a:spcBef>
                <a:spcPct val="15000"/>
              </a:spcBef>
              <a:spcAft>
                <a:spcPct val="15000"/>
              </a:spcAft>
              <a:buFont typeface="Wingdings" panose="05000000000000000000" pitchFamily="2" charset="2"/>
              <a:buNone/>
            </a:pPr>
            <a:r>
              <a:rPr lang="en-US" altLang="zh-CN" b="1" dirty="0">
                <a:solidFill>
                  <a:srgbClr val="0000FF"/>
                </a:solidFill>
                <a:latin typeface="微软雅黑" panose="020B0503020204020204" pitchFamily="34" charset="-122"/>
                <a:ea typeface="微软雅黑" panose="020B0503020204020204" pitchFamily="34" charset="-122"/>
              </a:rPr>
              <a:t>2. </a:t>
            </a:r>
            <a:r>
              <a:rPr lang="zh-CN" altLang="en-US" b="1" dirty="0">
                <a:solidFill>
                  <a:srgbClr val="0000FF"/>
                </a:solidFill>
                <a:latin typeface="微软雅黑" panose="020B0503020204020204" pitchFamily="34" charset="-122"/>
                <a:ea typeface="微软雅黑" panose="020B0503020204020204" pitchFamily="34" charset="-122"/>
              </a:rPr>
              <a:t>大气热环境评价与标准</a:t>
            </a:r>
            <a:endParaRPr lang="zh-CN" altLang="en-US" sz="2400" b="1" dirty="0">
              <a:latin typeface="微软雅黑" panose="020B0503020204020204" pitchFamily="34" charset="-122"/>
              <a:ea typeface="微软雅黑" panose="020B0503020204020204" pitchFamily="34" charset="-122"/>
            </a:endParaRPr>
          </a:p>
          <a:p>
            <a:pPr algn="just" eaLnBrk="1" hangingPunct="1">
              <a:spcBef>
                <a:spcPct val="15000"/>
              </a:spcBef>
              <a:spcAft>
                <a:spcPct val="15000"/>
              </a:spcAft>
              <a:buFont typeface="Wingdings" panose="05000000000000000000" pitchFamily="2" charset="2"/>
              <a:buNone/>
            </a:pPr>
            <a:r>
              <a:rPr lang="en-US" altLang="en-US" sz="2400" b="1" dirty="0">
                <a:solidFill>
                  <a:srgbClr val="FF3300"/>
                </a:solidFill>
                <a:latin typeface="微软雅黑" panose="020B0503020204020204" pitchFamily="34" charset="-122"/>
                <a:ea typeface="微软雅黑" panose="020B0503020204020204" pitchFamily="34" charset="-122"/>
              </a:rPr>
              <a:t>※</a:t>
            </a:r>
            <a:r>
              <a:rPr lang="en-US" altLang="zh-CN" sz="2400" b="1" dirty="0">
                <a:solidFill>
                  <a:srgbClr val="FF3300"/>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利用生理热环境指标；</a:t>
            </a:r>
          </a:p>
          <a:p>
            <a:pPr algn="just" eaLnBrk="1" hangingPunct="1">
              <a:spcBef>
                <a:spcPct val="15000"/>
              </a:spcBef>
              <a:spcAft>
                <a:spcPct val="15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有效温度；将干球温度、湿度、空气流速对人体温暖感和冷感综合成一个单一数值的任意指数；</a:t>
            </a:r>
          </a:p>
          <a:p>
            <a:pPr algn="just" eaLnBrk="1" hangingPunct="1">
              <a:spcBef>
                <a:spcPct val="15000"/>
              </a:spcBef>
              <a:spcAft>
                <a:spcPct val="15000"/>
              </a:spcAft>
              <a:buFont typeface="Wingdings" panose="05000000000000000000" pitchFamily="2" charset="2"/>
              <a:buNone/>
            </a:pPr>
            <a:r>
              <a:rPr lang="en-US" altLang="en-US" sz="2400" b="1" dirty="0">
                <a:solidFill>
                  <a:srgbClr val="FF3300"/>
                </a:solidFill>
                <a:latin typeface="微软雅黑" panose="020B0503020204020204" pitchFamily="34" charset="-122"/>
                <a:ea typeface="微软雅黑" panose="020B0503020204020204" pitchFamily="34" charset="-122"/>
              </a:rPr>
              <a:t>※</a:t>
            </a:r>
            <a:r>
              <a:rPr lang="en-US" altLang="zh-CN" sz="2400" b="1" dirty="0">
                <a:solidFill>
                  <a:srgbClr val="FF3300"/>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干</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湿</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黑球温度：干球温度、湿球温度和黑球温度法测定的温度值按比例加权平均，可反应环境温度对生理的影响</a:t>
            </a:r>
            <a:r>
              <a:rPr lang="en-US" altLang="zh-CN" sz="2400" b="1" dirty="0">
                <a:latin typeface="微软雅黑" panose="020B0503020204020204" pitchFamily="34" charset="-122"/>
                <a:ea typeface="微软雅黑" panose="020B0503020204020204" pitchFamily="34" charset="-122"/>
              </a:rPr>
              <a:t>.</a:t>
            </a:r>
          </a:p>
          <a:p>
            <a:pPr algn="just" eaLnBrk="1" hangingPunct="1">
              <a:spcBef>
                <a:spcPct val="15000"/>
              </a:spcBef>
              <a:spcAft>
                <a:spcPct val="15000"/>
              </a:spcAft>
              <a:buFont typeface="Wingdings" panose="05000000000000000000" pitchFamily="2" charset="2"/>
              <a:buNone/>
            </a:pPr>
            <a:r>
              <a:rPr lang="en-US" altLang="en-US" sz="2400" b="1" dirty="0">
                <a:solidFill>
                  <a:srgbClr val="FF3300"/>
                </a:solidFill>
                <a:latin typeface="微软雅黑" panose="020B0503020204020204" pitchFamily="34" charset="-122"/>
                <a:ea typeface="微软雅黑" panose="020B0503020204020204" pitchFamily="34" charset="-122"/>
              </a:rPr>
              <a:t>※</a:t>
            </a:r>
            <a:r>
              <a:rPr lang="en-US" altLang="zh-CN" sz="2400" b="1" dirty="0">
                <a:solidFill>
                  <a:srgbClr val="FF3300"/>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操作温度：平均温度和空气温度关于各自对应的换热系数的加权均值。</a:t>
            </a:r>
          </a:p>
          <a:p>
            <a:pPr algn="just" eaLnBrk="1" hangingPunct="1">
              <a:spcBef>
                <a:spcPct val="15000"/>
              </a:spcBef>
              <a:spcAft>
                <a:spcPct val="15000"/>
              </a:spcAft>
              <a:buFont typeface="Wingdings" panose="05000000000000000000" pitchFamily="2" charset="2"/>
              <a:buNone/>
            </a:pPr>
            <a:r>
              <a:rPr lang="en-US" altLang="en-US" sz="2400" b="1" dirty="0">
                <a:solidFill>
                  <a:srgbClr val="FF3300"/>
                </a:solidFill>
                <a:latin typeface="微软雅黑" panose="020B0503020204020204" pitchFamily="34" charset="-122"/>
                <a:ea typeface="微软雅黑" panose="020B0503020204020204" pitchFamily="34" charset="-122"/>
              </a:rPr>
              <a:t>※</a:t>
            </a:r>
            <a:r>
              <a:rPr lang="en-US" altLang="zh-CN" sz="2400" b="1" dirty="0">
                <a:solidFill>
                  <a:srgbClr val="FF3300"/>
                </a:solidFill>
                <a:latin typeface="微软雅黑" panose="020B0503020204020204" pitchFamily="34" charset="-122"/>
                <a:ea typeface="微软雅黑" panose="020B0503020204020204" pitchFamily="34" charset="-122"/>
              </a:rPr>
              <a:t> </a:t>
            </a:r>
            <a:r>
              <a:rPr lang="zh-CN" altLang="en-US" sz="2400" b="1" dirty="0">
                <a:solidFill>
                  <a:srgbClr val="FF3300"/>
                </a:solidFill>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预测平均热反应指标</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很冷</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冷</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凉</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适中</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温暖</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热</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很热</a:t>
            </a:r>
            <a:r>
              <a:rPr lang="en-US" altLang="zh-CN" sz="2400" b="1" dirty="0">
                <a:latin typeface="微软雅黑" panose="020B0503020204020204" pitchFamily="34" charset="-122"/>
                <a:ea typeface="微软雅黑" panose="020B0503020204020204" pitchFamily="34" charset="-122"/>
              </a:rPr>
              <a:t>.</a:t>
            </a:r>
          </a:p>
        </p:txBody>
      </p:sp>
      <p:sp>
        <p:nvSpPr>
          <p:cNvPr id="46083" name="Rectangle 3">
            <a:extLst>
              <a:ext uri="{FF2B5EF4-FFF2-40B4-BE49-F238E27FC236}">
                <a16:creationId xmlns:a16="http://schemas.microsoft.com/office/drawing/2014/main" id="{81594E6A-1D7E-4A3A-970E-765ADD021C4C}"/>
              </a:ext>
            </a:extLst>
          </p:cNvPr>
          <p:cNvSpPr>
            <a:spLocks noGrp="1" noChangeArrowheads="1"/>
          </p:cNvSpPr>
          <p:nvPr>
            <p:ph type="title"/>
          </p:nvPr>
        </p:nvSpPr>
        <p:spPr>
          <a:xfrm>
            <a:off x="457200" y="277813"/>
            <a:ext cx="8229600" cy="486891"/>
          </a:xfrm>
          <a:noFill/>
        </p:spPr>
        <p:txBody>
          <a:bodyPr/>
          <a:lstStyle/>
          <a:p>
            <a:pPr algn="ctr" eaLnBrk="1" hangingPunct="1"/>
            <a:r>
              <a:rPr lang="zh-CN" altLang="en-US" b="1" dirty="0">
                <a:latin typeface="黑体" panose="02010609060101010101" pitchFamily="49" charset="-122"/>
                <a:ea typeface="黑体" panose="02010609060101010101" pitchFamily="49" charset="-122"/>
              </a:rPr>
              <a:t>五、热污染及其防治</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FFA44EB-EF3B-4394-A69D-DD99C6EC4719}"/>
              </a:ext>
            </a:extLst>
          </p:cNvPr>
          <p:cNvSpPr>
            <a:spLocks noGrp="1" noChangeArrowheads="1"/>
          </p:cNvSpPr>
          <p:nvPr>
            <p:ph type="body" idx="1"/>
          </p:nvPr>
        </p:nvSpPr>
        <p:spPr>
          <a:xfrm>
            <a:off x="503238" y="1484313"/>
            <a:ext cx="8389937" cy="4752975"/>
          </a:xfrm>
        </p:spPr>
        <p:txBody>
          <a:bodyPr/>
          <a:lstStyle/>
          <a:p>
            <a:pPr eaLnBrk="1" hangingPunct="1">
              <a:lnSpc>
                <a:spcPct val="105000"/>
              </a:lnSpc>
              <a:spcAft>
                <a:spcPct val="15000"/>
              </a:spcAft>
            </a:pPr>
            <a:r>
              <a:rPr lang="zh-CN" altLang="en-US" sz="3600" b="1" dirty="0">
                <a:latin typeface="微软雅黑" panose="020B0503020204020204" pitchFamily="34" charset="-122"/>
                <a:ea typeface="微软雅黑" panose="020B0503020204020204" pitchFamily="34" charset="-122"/>
              </a:rPr>
              <a:t>第二节   热污染评价及防止</a:t>
            </a:r>
            <a:r>
              <a:rPr lang="zh-CN" altLang="en-US" sz="3600"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a:p>
            <a:pPr algn="just" eaLnBrk="1" hangingPunct="1">
              <a:lnSpc>
                <a:spcPct val="105000"/>
              </a:lnSpc>
              <a:spcAft>
                <a:spcPct val="15000"/>
              </a:spcAft>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二</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热污染防止</a:t>
            </a:r>
          </a:p>
          <a:p>
            <a:pPr algn="just" eaLnBrk="1" hangingPunct="1">
              <a:lnSpc>
                <a:spcPct val="105000"/>
              </a:lnSpc>
              <a:spcAft>
                <a:spcPct val="15000"/>
              </a:spcAft>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rPr>
              <a:t>1.</a:t>
            </a:r>
            <a:r>
              <a:rPr lang="zh-CN" altLang="zh-CN" b="1" dirty="0">
                <a:latin typeface="微软雅黑" panose="020B0503020204020204" pitchFamily="34" charset="-122"/>
                <a:ea typeface="微软雅黑" panose="020B0503020204020204" pitchFamily="34" charset="-122"/>
              </a:rPr>
              <a:t>改进燃烧装置和热能利用技术，提高热能利用率</a:t>
            </a:r>
            <a:r>
              <a:rPr lang="en-US" altLang="zh-CN" b="1" dirty="0">
                <a:latin typeface="微软雅黑" panose="020B0503020204020204" pitchFamily="34" charset="-122"/>
                <a:ea typeface="微软雅黑" panose="020B0503020204020204" pitchFamily="34" charset="-122"/>
              </a:rPr>
              <a:t>;</a:t>
            </a:r>
          </a:p>
          <a:p>
            <a:pPr algn="just" eaLnBrk="1" hangingPunct="1">
              <a:lnSpc>
                <a:spcPct val="105000"/>
              </a:lnSpc>
              <a:spcAft>
                <a:spcPct val="15000"/>
              </a:spcAft>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rPr>
              <a:t>    </a:t>
            </a:r>
            <a:r>
              <a:rPr lang="zh-CN" altLang="en-US" b="1" dirty="0">
                <a:solidFill>
                  <a:srgbClr val="FF3300"/>
                </a:solidFill>
                <a:latin typeface="微软雅黑" panose="020B0503020204020204" pitchFamily="34" charset="-122"/>
                <a:ea typeface="微软雅黑" panose="020B0503020204020204" pitchFamily="34" charset="-122"/>
              </a:rPr>
              <a:t>热泵、热管、隔热材料、空冷技术</a:t>
            </a:r>
            <a:endParaRPr lang="zh-CN" altLang="en-US" dirty="0">
              <a:solidFill>
                <a:srgbClr val="FF3300"/>
              </a:solidFill>
              <a:latin typeface="微软雅黑" panose="020B0503020204020204" pitchFamily="34" charset="-122"/>
              <a:ea typeface="微软雅黑" panose="020B0503020204020204" pitchFamily="34" charset="-122"/>
            </a:endParaRPr>
          </a:p>
          <a:p>
            <a:pPr eaLnBrk="1" hangingPunct="1">
              <a:lnSpc>
                <a:spcPct val="105000"/>
              </a:lnSpc>
              <a:spcAft>
                <a:spcPct val="15000"/>
              </a:spcAft>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废热利用可以减少热污染</a:t>
            </a:r>
            <a:r>
              <a:rPr lang="en-US" altLang="zh-CN" b="1" dirty="0">
                <a:latin typeface="微软雅黑" panose="020B0503020204020204" pitchFamily="34" charset="-122"/>
                <a:ea typeface="微软雅黑" panose="020B0503020204020204" pitchFamily="34" charset="-122"/>
              </a:rPr>
              <a:t>;</a:t>
            </a:r>
            <a:endParaRPr lang="en-US" altLang="zh-CN" b="1" dirty="0">
              <a:solidFill>
                <a:srgbClr val="FF3300"/>
              </a:solidFill>
              <a:latin typeface="微软雅黑" panose="020B0503020204020204" pitchFamily="34" charset="-122"/>
              <a:ea typeface="微软雅黑" panose="020B0503020204020204" pitchFamily="34" charset="-122"/>
            </a:endParaRPr>
          </a:p>
          <a:p>
            <a:pPr eaLnBrk="1" hangingPunct="1">
              <a:lnSpc>
                <a:spcPct val="105000"/>
              </a:lnSpc>
              <a:spcAft>
                <a:spcPct val="15000"/>
              </a:spcAft>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利用降温冷却，减少废热气体对空气环境的热污染</a:t>
            </a:r>
            <a:r>
              <a:rPr lang="en-US" altLang="zh-CN" b="1" dirty="0">
                <a:latin typeface="微软雅黑" panose="020B0503020204020204" pitchFamily="34" charset="-122"/>
                <a:ea typeface="微软雅黑" panose="020B0503020204020204" pitchFamily="34" charset="-122"/>
              </a:rPr>
              <a:t>.</a:t>
            </a:r>
          </a:p>
        </p:txBody>
      </p:sp>
      <p:sp>
        <p:nvSpPr>
          <p:cNvPr id="47107" name="Rectangle 3">
            <a:extLst>
              <a:ext uri="{FF2B5EF4-FFF2-40B4-BE49-F238E27FC236}">
                <a16:creationId xmlns:a16="http://schemas.microsoft.com/office/drawing/2014/main" id="{08777795-0FCD-4A8C-B567-B45DAD585130}"/>
              </a:ext>
            </a:extLst>
          </p:cNvPr>
          <p:cNvSpPr>
            <a:spLocks noGrp="1" noChangeArrowheads="1"/>
          </p:cNvSpPr>
          <p:nvPr>
            <p:ph type="title"/>
          </p:nvPr>
        </p:nvSpPr>
        <p:spPr>
          <a:xfrm>
            <a:off x="457200" y="277813"/>
            <a:ext cx="8229600" cy="558899"/>
          </a:xfrm>
          <a:noFill/>
        </p:spPr>
        <p:txBody>
          <a:bodyPr/>
          <a:lstStyle/>
          <a:p>
            <a:pPr algn="ctr" eaLnBrk="1" hangingPunct="1"/>
            <a:r>
              <a:rPr lang="zh-CN" altLang="en-US" b="1" dirty="0">
                <a:latin typeface="黑体" panose="02010609060101010101" pitchFamily="49" charset="-122"/>
                <a:ea typeface="黑体" panose="02010609060101010101" pitchFamily="49" charset="-122"/>
              </a:rPr>
              <a:t>五、热污染及其防治</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C3C1209-BC30-42E5-ACEA-105D0360BAA6}"/>
              </a:ext>
            </a:extLst>
          </p:cNvPr>
          <p:cNvSpPr>
            <a:spLocks noGrp="1" noChangeArrowheads="1"/>
          </p:cNvSpPr>
          <p:nvPr>
            <p:ph type="title"/>
          </p:nvPr>
        </p:nvSpPr>
        <p:spPr>
          <a:xfrm>
            <a:off x="755650" y="116632"/>
            <a:ext cx="7632700" cy="719485"/>
          </a:xfrm>
        </p:spPr>
        <p:txBody>
          <a:bodyPr/>
          <a:lstStyle/>
          <a:p>
            <a:pPr algn="ctr" eaLnBrk="1" hangingPunct="1"/>
            <a:r>
              <a:rPr lang="zh-CN" altLang="en-US" b="1" dirty="0">
                <a:solidFill>
                  <a:schemeClr val="tx1"/>
                </a:solidFill>
                <a:latin typeface="黑体" panose="02010609060101010101" pitchFamily="49" charset="-122"/>
                <a:ea typeface="黑体" panose="02010609060101010101" pitchFamily="49" charset="-122"/>
              </a:rPr>
              <a:t>内  容</a:t>
            </a:r>
          </a:p>
        </p:txBody>
      </p:sp>
      <p:sp>
        <p:nvSpPr>
          <p:cNvPr id="5123" name="Rectangle 3">
            <a:extLst>
              <a:ext uri="{FF2B5EF4-FFF2-40B4-BE49-F238E27FC236}">
                <a16:creationId xmlns:a16="http://schemas.microsoft.com/office/drawing/2014/main" id="{B913340F-7607-45C7-A57E-3EBCE09A5120}"/>
              </a:ext>
            </a:extLst>
          </p:cNvPr>
          <p:cNvSpPr>
            <a:spLocks noGrp="1" noChangeArrowheads="1"/>
          </p:cNvSpPr>
          <p:nvPr>
            <p:ph type="body" idx="1"/>
          </p:nvPr>
        </p:nvSpPr>
        <p:spPr>
          <a:xfrm>
            <a:off x="611560" y="1089025"/>
            <a:ext cx="7488238" cy="4679950"/>
          </a:xfrm>
        </p:spPr>
        <p:txBody>
          <a:bodyPr/>
          <a:lstStyle/>
          <a:p>
            <a:pPr eaLnBrk="1" hangingPunct="1">
              <a:lnSpc>
                <a:spcPct val="105000"/>
              </a:lnSpc>
              <a:spcAft>
                <a:spcPct val="20000"/>
              </a:spcAft>
            </a:pPr>
            <a:r>
              <a:rPr lang="zh-CN" altLang="en-US" sz="3600" b="1" dirty="0">
                <a:latin typeface="微软雅黑" panose="020B0503020204020204" pitchFamily="34" charset="-122"/>
                <a:ea typeface="微软雅黑" panose="020B0503020204020204" pitchFamily="34" charset="-122"/>
              </a:rPr>
              <a:t>一、物理性污染概述</a:t>
            </a:r>
          </a:p>
          <a:p>
            <a:pPr eaLnBrk="1" hangingPunct="1">
              <a:lnSpc>
                <a:spcPct val="105000"/>
              </a:lnSpc>
              <a:spcAft>
                <a:spcPct val="20000"/>
              </a:spcAft>
            </a:pPr>
            <a:r>
              <a:rPr lang="zh-CN" altLang="en-US" sz="3600" b="1" dirty="0">
                <a:latin typeface="微软雅黑" panose="020B0503020204020204" pitchFamily="34" charset="-122"/>
                <a:ea typeface="微软雅黑" panose="020B0503020204020204" pitchFamily="34" charset="-122"/>
              </a:rPr>
              <a:t>二、噪声污染与防治</a:t>
            </a:r>
            <a:endParaRPr lang="en-US" altLang="zh-CN" sz="3600" b="1" dirty="0">
              <a:latin typeface="微软雅黑" panose="020B0503020204020204" pitchFamily="34" charset="-122"/>
              <a:ea typeface="微软雅黑" panose="020B0503020204020204" pitchFamily="34" charset="-122"/>
            </a:endParaRPr>
          </a:p>
          <a:p>
            <a:pPr eaLnBrk="1" hangingPunct="1">
              <a:lnSpc>
                <a:spcPct val="105000"/>
              </a:lnSpc>
              <a:spcAft>
                <a:spcPct val="20000"/>
              </a:spcAft>
            </a:pPr>
            <a:r>
              <a:rPr lang="zh-CN" altLang="en-US" sz="3600" b="1" dirty="0">
                <a:latin typeface="微软雅黑" panose="020B0503020204020204" pitchFamily="34" charset="-122"/>
                <a:ea typeface="微软雅黑" panose="020B0503020204020204" pitchFamily="34" charset="-122"/>
              </a:rPr>
              <a:t>三、电磁辐射污染与防治</a:t>
            </a:r>
          </a:p>
          <a:p>
            <a:pPr eaLnBrk="1" hangingPunct="1">
              <a:lnSpc>
                <a:spcPct val="105000"/>
              </a:lnSpc>
              <a:spcAft>
                <a:spcPct val="20000"/>
              </a:spcAft>
            </a:pPr>
            <a:r>
              <a:rPr lang="zh-CN" altLang="en-US" sz="3600" b="1" dirty="0">
                <a:latin typeface="微软雅黑" panose="020B0503020204020204" pitchFamily="34" charset="-122"/>
                <a:ea typeface="微软雅黑" panose="020B0503020204020204" pitchFamily="34" charset="-122"/>
              </a:rPr>
              <a:t>四、放射性污染与防治</a:t>
            </a:r>
          </a:p>
          <a:p>
            <a:pPr eaLnBrk="1" hangingPunct="1">
              <a:lnSpc>
                <a:spcPct val="105000"/>
              </a:lnSpc>
              <a:spcAft>
                <a:spcPct val="20000"/>
              </a:spcAft>
            </a:pPr>
            <a:r>
              <a:rPr lang="zh-CN" altLang="en-US" sz="3600" b="1" dirty="0">
                <a:latin typeface="微软雅黑" panose="020B0503020204020204" pitchFamily="34" charset="-122"/>
                <a:ea typeface="微软雅黑" panose="020B0503020204020204" pitchFamily="34" charset="-122"/>
              </a:rPr>
              <a:t>五、热污染及其防治</a:t>
            </a:r>
          </a:p>
          <a:p>
            <a:pPr eaLnBrk="1" hangingPunct="1">
              <a:lnSpc>
                <a:spcPct val="105000"/>
              </a:lnSpc>
              <a:spcAft>
                <a:spcPct val="20000"/>
              </a:spcAft>
            </a:pPr>
            <a:r>
              <a:rPr lang="zh-CN" altLang="en-US" sz="3600" b="1" dirty="0">
                <a:latin typeface="微软雅黑" panose="020B0503020204020204" pitchFamily="34" charset="-122"/>
                <a:ea typeface="微软雅黑" panose="020B0503020204020204" pitchFamily="34" charset="-122"/>
              </a:rPr>
              <a:t>六、光污染及其防治</a:t>
            </a:r>
          </a:p>
        </p:txBody>
      </p:sp>
    </p:spTree>
    <p:extLst>
      <p:ext uri="{BB962C8B-B14F-4D97-AF65-F5344CB8AC3E}">
        <p14:creationId xmlns:p14="http://schemas.microsoft.com/office/powerpoint/2010/main" val="30888808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a:extLst>
              <a:ext uri="{FF2B5EF4-FFF2-40B4-BE49-F238E27FC236}">
                <a16:creationId xmlns:a16="http://schemas.microsoft.com/office/drawing/2014/main" id="{F7761DEA-8F71-413A-A4EE-1E3ABD13954D}"/>
              </a:ext>
            </a:extLst>
          </p:cNvPr>
          <p:cNvSpPr>
            <a:spLocks noGrp="1" noChangeArrowheads="1"/>
          </p:cNvSpPr>
          <p:nvPr>
            <p:ph type="body" idx="1"/>
          </p:nvPr>
        </p:nvSpPr>
        <p:spPr>
          <a:xfrm>
            <a:off x="457200" y="980728"/>
            <a:ext cx="8424862" cy="5472906"/>
          </a:xfrm>
        </p:spPr>
        <p:txBody>
          <a:bodyPr/>
          <a:lstStyle/>
          <a:p>
            <a:pPr eaLnBrk="1" hangingPunct="1">
              <a:lnSpc>
                <a:spcPct val="105000"/>
              </a:lnSpc>
              <a:spcAft>
                <a:spcPct val="20000"/>
              </a:spcAft>
            </a:pPr>
            <a:r>
              <a:rPr lang="zh-CN" altLang="en-US" b="1" dirty="0">
                <a:latin typeface="微软雅黑" panose="020B0503020204020204" pitchFamily="34" charset="-122"/>
                <a:ea typeface="微软雅黑" panose="020B0503020204020204" pitchFamily="34" charset="-122"/>
              </a:rPr>
              <a:t>第一节   概述</a:t>
            </a:r>
            <a:r>
              <a:rPr lang="zh-CN" altLang="en-US" sz="2400" dirty="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a:p>
            <a:pPr eaLnBrk="1" hangingPunct="1">
              <a:lnSpc>
                <a:spcPct val="105000"/>
              </a:lnSpc>
              <a:spcAft>
                <a:spcPct val="20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光是以电磁波显示传播的辐射能，人眼看到的是可见光，范围</a:t>
            </a:r>
            <a:r>
              <a:rPr lang="en-US" altLang="zh-CN" sz="2400" b="1" dirty="0">
                <a:latin typeface="微软雅黑" panose="020B0503020204020204" pitchFamily="34" charset="-122"/>
                <a:ea typeface="微软雅黑" panose="020B0503020204020204" pitchFamily="34" charset="-122"/>
              </a:rPr>
              <a:t>380-780nm</a:t>
            </a:r>
            <a:r>
              <a:rPr lang="zh-CN" altLang="en-US" sz="2400" b="1" dirty="0">
                <a:latin typeface="微软雅黑" panose="020B0503020204020204" pitchFamily="34" charset="-122"/>
                <a:ea typeface="微软雅黑" panose="020B0503020204020204" pitchFamily="34" charset="-122"/>
              </a:rPr>
              <a:t>。在此波长范围中不同波长的可见光会引起人眼产生不同的颜色，并随着波长的变化而变化。</a:t>
            </a:r>
            <a:endParaRPr lang="en-US" altLang="zh-CN" sz="2400" b="1" dirty="0">
              <a:solidFill>
                <a:srgbClr val="FF3300"/>
              </a:solidFill>
              <a:latin typeface="微软雅黑" panose="020B0503020204020204" pitchFamily="34" charset="-122"/>
              <a:ea typeface="微软雅黑" panose="020B0503020204020204" pitchFamily="34" charset="-122"/>
            </a:endParaRPr>
          </a:p>
          <a:p>
            <a:pPr eaLnBrk="1" hangingPunct="1">
              <a:lnSpc>
                <a:spcPct val="105000"/>
              </a:lnSpc>
              <a:spcAft>
                <a:spcPct val="20000"/>
              </a:spcAft>
              <a:buNone/>
            </a:pPr>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 </a:t>
            </a:r>
            <a:r>
              <a:rPr lang="en-US" altLang="zh-CN" sz="2400" b="1" dirty="0">
                <a:solidFill>
                  <a:srgbClr val="FF3300"/>
                </a:solidFill>
                <a:latin typeface="微软雅黑" panose="020B0503020204020204" pitchFamily="34" charset="-122"/>
                <a:ea typeface="微软雅黑" panose="020B0503020204020204" pitchFamily="34" charset="-122"/>
              </a:rPr>
              <a:t>1.</a:t>
            </a:r>
            <a:r>
              <a:rPr lang="zh-CN" altLang="en-US" sz="2400" b="1" dirty="0">
                <a:solidFill>
                  <a:srgbClr val="FF3300"/>
                </a:solidFill>
                <a:latin typeface="微软雅黑" panose="020B0503020204020204" pitchFamily="34" charset="-122"/>
                <a:ea typeface="微软雅黑" panose="020B0503020204020204" pitchFamily="34" charset="-122"/>
              </a:rPr>
              <a:t>光的基本物理量</a:t>
            </a:r>
            <a:r>
              <a:rPr lang="zh-CN" altLang="en-US" sz="2400" b="1" dirty="0">
                <a:latin typeface="微软雅黑" panose="020B0503020204020204" pitchFamily="34" charset="-122"/>
                <a:ea typeface="微软雅黑" panose="020B0503020204020204" pitchFamily="34" charset="-122"/>
              </a:rPr>
              <a:t>：</a:t>
            </a:r>
          </a:p>
          <a:p>
            <a:pPr eaLnBrk="1" hangingPunct="1">
              <a:lnSpc>
                <a:spcPct val="105000"/>
              </a:lnSpc>
              <a:spcAft>
                <a:spcPct val="20000"/>
              </a:spcAft>
              <a:buFont typeface="Wingdings" panose="05000000000000000000" pitchFamily="2" charset="2"/>
              <a:buNone/>
            </a:pP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en-US" sz="2000" b="1" dirty="0">
                <a:solidFill>
                  <a:srgbClr val="0000FF"/>
                </a:solidFill>
                <a:latin typeface="微软雅黑" panose="020B0503020204020204" pitchFamily="34" charset="-122"/>
                <a:ea typeface="微软雅黑" panose="020B0503020204020204" pitchFamily="34" charset="-122"/>
              </a:rPr>
              <a:t>※</a:t>
            </a:r>
            <a:r>
              <a:rPr lang="en-US" altLang="zh-CN" sz="2000" b="1" dirty="0">
                <a:solidFill>
                  <a:srgbClr val="0000FF"/>
                </a:solidFill>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光通量</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以人眼的光感觉量为标准来评价光的辐射通量。</a:t>
            </a:r>
          </a:p>
          <a:p>
            <a:pPr eaLnBrk="1" hangingPunct="1">
              <a:lnSpc>
                <a:spcPct val="105000"/>
              </a:lnSpc>
              <a:spcAft>
                <a:spcPct val="20000"/>
              </a:spcAft>
              <a:buFont typeface="Wingdings" panose="05000000000000000000" pitchFamily="2" charset="2"/>
              <a:buNone/>
            </a:pP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en-US" sz="2000" b="1" dirty="0">
                <a:solidFill>
                  <a:srgbClr val="0000FF"/>
                </a:solidFill>
                <a:latin typeface="微软雅黑" panose="020B0503020204020204" pitchFamily="34" charset="-122"/>
                <a:ea typeface="微软雅黑" panose="020B0503020204020204" pitchFamily="34" charset="-122"/>
              </a:rPr>
              <a:t>※</a:t>
            </a:r>
            <a:r>
              <a:rPr lang="en-US" altLang="zh-CN" sz="2000" b="1" dirty="0">
                <a:solidFill>
                  <a:srgbClr val="0000FF"/>
                </a:solidFill>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发光强度</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光通量在空间的分布状况，即光通量的空间密度。</a:t>
            </a:r>
          </a:p>
          <a:p>
            <a:pPr eaLnBrk="1" hangingPunct="1">
              <a:lnSpc>
                <a:spcPct val="105000"/>
              </a:lnSpc>
              <a:spcAft>
                <a:spcPct val="20000"/>
              </a:spcAft>
              <a:buFont typeface="Wingdings" panose="05000000000000000000" pitchFamily="2" charset="2"/>
              <a:buNone/>
            </a:pP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en-US" sz="2000" b="1" dirty="0">
                <a:solidFill>
                  <a:srgbClr val="0000FF"/>
                </a:solidFill>
                <a:latin typeface="微软雅黑" panose="020B0503020204020204" pitchFamily="34" charset="-122"/>
                <a:ea typeface="微软雅黑" panose="020B0503020204020204" pitchFamily="34" charset="-122"/>
              </a:rPr>
              <a:t>※</a:t>
            </a:r>
            <a:r>
              <a:rPr lang="en-US" altLang="zh-CN" sz="2000" b="1" dirty="0">
                <a:solidFill>
                  <a:srgbClr val="0000FF"/>
                </a:solidFill>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照度</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被照面上单位面积上所接受的光通量数值。</a:t>
            </a:r>
          </a:p>
          <a:p>
            <a:pPr eaLnBrk="1" hangingPunct="1">
              <a:lnSpc>
                <a:spcPct val="105000"/>
              </a:lnSpc>
              <a:spcAft>
                <a:spcPct val="20000"/>
              </a:spcAft>
              <a:buFont typeface="Wingdings" panose="05000000000000000000" pitchFamily="2" charset="2"/>
              <a:buNone/>
            </a:pP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en-US" sz="2000" b="1" dirty="0">
                <a:solidFill>
                  <a:srgbClr val="0000FF"/>
                </a:solidFill>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亮度</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发光体在视线方向单位面积上的发光强度。</a:t>
            </a:r>
          </a:p>
          <a:p>
            <a:pPr eaLnBrk="1" hangingPunct="1">
              <a:lnSpc>
                <a:spcPct val="105000"/>
              </a:lnSpc>
              <a:spcAft>
                <a:spcPct val="20000"/>
              </a:spcAft>
              <a:buFont typeface="Wingdings" panose="05000000000000000000" pitchFamily="2" charset="2"/>
              <a:buNone/>
            </a:pP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en-US" sz="2000" b="1" dirty="0">
                <a:solidFill>
                  <a:srgbClr val="0000FF"/>
                </a:solidFill>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曝光量</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受照表面的照度对被照时间的积分。</a:t>
            </a:r>
          </a:p>
          <a:p>
            <a:pPr eaLnBrk="1" hangingPunct="1">
              <a:lnSpc>
                <a:spcPct val="105000"/>
              </a:lnSpc>
              <a:spcAft>
                <a:spcPct val="20000"/>
              </a:spcAft>
              <a:buFont typeface="Wingdings" panose="05000000000000000000" pitchFamily="2" charset="2"/>
              <a:buNone/>
            </a:pP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en-US" sz="2000" b="1" dirty="0">
                <a:solidFill>
                  <a:srgbClr val="0000FF"/>
                </a:solidFill>
                <a:latin typeface="微软雅黑" panose="020B0503020204020204" pitchFamily="34" charset="-122"/>
                <a:ea typeface="微软雅黑" panose="020B0503020204020204" pitchFamily="34" charset="-122"/>
              </a:rPr>
              <a:t>※</a:t>
            </a:r>
            <a:r>
              <a:rPr lang="en-US" altLang="zh-CN" sz="2000" b="1" dirty="0">
                <a:solidFill>
                  <a:srgbClr val="0000FF"/>
                </a:solidFill>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色彩：用来描述光环境的舒适度（</a:t>
            </a:r>
            <a:r>
              <a:rPr lang="zh-CN" altLang="en-US" sz="2000" b="1" dirty="0">
                <a:solidFill>
                  <a:srgbClr val="FF3300"/>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a:t>
            </a:r>
          </a:p>
          <a:p>
            <a:pPr eaLnBrk="1" hangingPunct="1">
              <a:lnSpc>
                <a:spcPct val="105000"/>
              </a:lnSpc>
              <a:spcAft>
                <a:spcPct val="20000"/>
              </a:spcAft>
              <a:buFont typeface="Wingdings" panose="05000000000000000000" pitchFamily="2" charset="2"/>
              <a:buNone/>
            </a:pP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en-US" sz="2000" b="1" dirty="0">
                <a:solidFill>
                  <a:srgbClr val="0000FF"/>
                </a:solidFill>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明度</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光的明暗程度，或称色彩的明暗程度。</a:t>
            </a:r>
          </a:p>
        </p:txBody>
      </p:sp>
      <p:sp>
        <p:nvSpPr>
          <p:cNvPr id="48131" name="Rectangle 3">
            <a:extLst>
              <a:ext uri="{FF2B5EF4-FFF2-40B4-BE49-F238E27FC236}">
                <a16:creationId xmlns:a16="http://schemas.microsoft.com/office/drawing/2014/main" id="{1943647A-BF60-452B-A078-B9C2759EEE78}"/>
              </a:ext>
            </a:extLst>
          </p:cNvPr>
          <p:cNvSpPr>
            <a:spLocks noGrp="1" noChangeArrowheads="1"/>
          </p:cNvSpPr>
          <p:nvPr>
            <p:ph type="title"/>
          </p:nvPr>
        </p:nvSpPr>
        <p:spPr>
          <a:xfrm>
            <a:off x="457200" y="277813"/>
            <a:ext cx="8229600" cy="558899"/>
          </a:xfrm>
          <a:noFill/>
        </p:spPr>
        <p:txBody>
          <a:bodyPr/>
          <a:lstStyle/>
          <a:p>
            <a:pPr algn="ctr" eaLnBrk="1" hangingPunct="1"/>
            <a:r>
              <a:rPr lang="zh-CN" altLang="en-US" b="1" dirty="0">
                <a:latin typeface="黑体" panose="02010609060101010101" pitchFamily="49" charset="-122"/>
                <a:ea typeface="黑体" panose="02010609060101010101" pitchFamily="49" charset="-122"/>
              </a:rPr>
              <a:t>六、光污染及其防治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8434">
                                            <p:txEl>
                                              <p:pRg st="2" end="2"/>
                                            </p:txEl>
                                          </p:spTgt>
                                        </p:tgtEl>
                                        <p:attrNameLst>
                                          <p:attrName>style.visibility</p:attrName>
                                        </p:attrNameLst>
                                      </p:cBhvr>
                                      <p:to>
                                        <p:strVal val="visible"/>
                                      </p:to>
                                    </p:set>
                                    <p:animEffect transition="in" filter="blinds(horizontal)">
                                      <p:cBhvr>
                                        <p:cTn id="7" dur="500"/>
                                        <p:tgtEl>
                                          <p:spTgt spid="65843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58434">
                                            <p:txEl>
                                              <p:pRg st="3" end="3"/>
                                            </p:txEl>
                                          </p:spTgt>
                                        </p:tgtEl>
                                        <p:attrNameLst>
                                          <p:attrName>style.visibility</p:attrName>
                                        </p:attrNameLst>
                                      </p:cBhvr>
                                      <p:to>
                                        <p:strVal val="visible"/>
                                      </p:to>
                                    </p:set>
                                    <p:animEffect transition="in" filter="blinds(horizontal)">
                                      <p:cBhvr>
                                        <p:cTn id="10" dur="500"/>
                                        <p:tgtEl>
                                          <p:spTgt spid="658434">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58434">
                                            <p:txEl>
                                              <p:pRg st="4" end="4"/>
                                            </p:txEl>
                                          </p:spTgt>
                                        </p:tgtEl>
                                        <p:attrNameLst>
                                          <p:attrName>style.visibility</p:attrName>
                                        </p:attrNameLst>
                                      </p:cBhvr>
                                      <p:to>
                                        <p:strVal val="visible"/>
                                      </p:to>
                                    </p:set>
                                    <p:animEffect transition="in" filter="blinds(horizontal)">
                                      <p:cBhvr>
                                        <p:cTn id="13" dur="500"/>
                                        <p:tgtEl>
                                          <p:spTgt spid="658434">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58434">
                                            <p:txEl>
                                              <p:pRg st="5" end="5"/>
                                            </p:txEl>
                                          </p:spTgt>
                                        </p:tgtEl>
                                        <p:attrNameLst>
                                          <p:attrName>style.visibility</p:attrName>
                                        </p:attrNameLst>
                                      </p:cBhvr>
                                      <p:to>
                                        <p:strVal val="visible"/>
                                      </p:to>
                                    </p:set>
                                    <p:animEffect transition="in" filter="blinds(horizontal)">
                                      <p:cBhvr>
                                        <p:cTn id="16" dur="500"/>
                                        <p:tgtEl>
                                          <p:spTgt spid="658434">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58434">
                                            <p:txEl>
                                              <p:pRg st="6" end="6"/>
                                            </p:txEl>
                                          </p:spTgt>
                                        </p:tgtEl>
                                        <p:attrNameLst>
                                          <p:attrName>style.visibility</p:attrName>
                                        </p:attrNameLst>
                                      </p:cBhvr>
                                      <p:to>
                                        <p:strVal val="visible"/>
                                      </p:to>
                                    </p:set>
                                    <p:animEffect transition="in" filter="blinds(horizontal)">
                                      <p:cBhvr>
                                        <p:cTn id="19" dur="500"/>
                                        <p:tgtEl>
                                          <p:spTgt spid="658434">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58434">
                                            <p:txEl>
                                              <p:pRg st="7" end="7"/>
                                            </p:txEl>
                                          </p:spTgt>
                                        </p:tgtEl>
                                        <p:attrNameLst>
                                          <p:attrName>style.visibility</p:attrName>
                                        </p:attrNameLst>
                                      </p:cBhvr>
                                      <p:to>
                                        <p:strVal val="visible"/>
                                      </p:to>
                                    </p:set>
                                    <p:animEffect transition="in" filter="blinds(horizontal)">
                                      <p:cBhvr>
                                        <p:cTn id="22" dur="500"/>
                                        <p:tgtEl>
                                          <p:spTgt spid="658434">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58434">
                                            <p:txEl>
                                              <p:pRg st="8" end="8"/>
                                            </p:txEl>
                                          </p:spTgt>
                                        </p:tgtEl>
                                        <p:attrNameLst>
                                          <p:attrName>style.visibility</p:attrName>
                                        </p:attrNameLst>
                                      </p:cBhvr>
                                      <p:to>
                                        <p:strVal val="visible"/>
                                      </p:to>
                                    </p:set>
                                    <p:animEffect transition="in" filter="blinds(horizontal)">
                                      <p:cBhvr>
                                        <p:cTn id="25" dur="500"/>
                                        <p:tgtEl>
                                          <p:spTgt spid="658434">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58434">
                                            <p:txEl>
                                              <p:pRg st="9" end="9"/>
                                            </p:txEl>
                                          </p:spTgt>
                                        </p:tgtEl>
                                        <p:attrNameLst>
                                          <p:attrName>style.visibility</p:attrName>
                                        </p:attrNameLst>
                                      </p:cBhvr>
                                      <p:to>
                                        <p:strVal val="visible"/>
                                      </p:to>
                                    </p:set>
                                    <p:animEffect transition="in" filter="blinds(horizontal)">
                                      <p:cBhvr>
                                        <p:cTn id="28" dur="500"/>
                                        <p:tgtEl>
                                          <p:spTgt spid="65843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80AA29E-C466-4339-B454-6D03D487FAB5}"/>
              </a:ext>
            </a:extLst>
          </p:cNvPr>
          <p:cNvSpPr>
            <a:spLocks noGrp="1" noChangeArrowheads="1"/>
          </p:cNvSpPr>
          <p:nvPr>
            <p:ph type="body" idx="1"/>
          </p:nvPr>
        </p:nvSpPr>
        <p:spPr>
          <a:xfrm>
            <a:off x="484348" y="1039542"/>
            <a:ext cx="8424862" cy="5076825"/>
          </a:xfrm>
        </p:spPr>
        <p:txBody>
          <a:bodyPr/>
          <a:lstStyle/>
          <a:p>
            <a:pPr eaLnBrk="1" hangingPunct="1">
              <a:lnSpc>
                <a:spcPct val="105000"/>
              </a:lnSpc>
              <a:spcAft>
                <a:spcPct val="20000"/>
              </a:spcAft>
            </a:pPr>
            <a:r>
              <a:rPr lang="zh-CN" altLang="en-US" sz="3200" b="1" dirty="0">
                <a:latin typeface="微软雅黑" panose="020B0503020204020204" pitchFamily="34" charset="-122"/>
                <a:ea typeface="微软雅黑" panose="020B0503020204020204" pitchFamily="34" charset="-122"/>
              </a:rPr>
              <a:t>第一节   概述</a:t>
            </a:r>
            <a:r>
              <a:rPr lang="zh-CN" altLang="en-US"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a:p>
            <a:pPr eaLnBrk="1" hangingPunct="1">
              <a:lnSpc>
                <a:spcPct val="105000"/>
              </a:lnSpc>
              <a:spcAft>
                <a:spcPct val="20000"/>
              </a:spcAft>
              <a:buNone/>
            </a:pPr>
            <a:r>
              <a:rPr lang="zh-CN" altLang="en-US" b="1" dirty="0">
                <a:solidFill>
                  <a:srgbClr val="FF0000"/>
                </a:solidFill>
                <a:latin typeface="黑体" panose="02010609060101010101" pitchFamily="49" charset="-122"/>
                <a:ea typeface="黑体" panose="02010609060101010101" pitchFamily="49" charset="-122"/>
                <a:sym typeface="Wingdings 2" panose="05020102010507070707" pitchFamily="18" charset="2"/>
              </a:rPr>
              <a:t> </a:t>
            </a:r>
            <a:r>
              <a:rPr lang="en-US" altLang="zh-CN" b="1" dirty="0">
                <a:solidFill>
                  <a:srgbClr val="FF3300"/>
                </a:solidFill>
                <a:latin typeface="微软雅黑" panose="020B0503020204020204" pitchFamily="34" charset="-122"/>
                <a:ea typeface="微软雅黑" panose="020B0503020204020204" pitchFamily="34" charset="-122"/>
              </a:rPr>
              <a:t>2.</a:t>
            </a:r>
            <a:r>
              <a:rPr lang="zh-CN" altLang="en-US" b="1" dirty="0">
                <a:solidFill>
                  <a:srgbClr val="FF3300"/>
                </a:solidFill>
                <a:latin typeface="微软雅黑" panose="020B0503020204020204" pitchFamily="34" charset="-122"/>
                <a:ea typeface="微软雅黑" panose="020B0503020204020204" pitchFamily="34" charset="-122"/>
              </a:rPr>
              <a:t>光源及其类型</a:t>
            </a:r>
            <a:r>
              <a:rPr lang="zh-CN" altLang="en-US" b="1" dirty="0">
                <a:latin typeface="微软雅黑" panose="020B0503020204020204" pitchFamily="34" charset="-122"/>
                <a:ea typeface="微软雅黑" panose="020B0503020204020204" pitchFamily="34" charset="-122"/>
              </a:rPr>
              <a:t>：</a:t>
            </a:r>
          </a:p>
          <a:p>
            <a:pPr eaLnBrk="1" hangingPunct="1">
              <a:lnSpc>
                <a:spcPct val="105000"/>
              </a:lnSpc>
              <a:spcAft>
                <a:spcPct val="20000"/>
              </a:spcAft>
              <a:buFont typeface="Wingdings" panose="05000000000000000000" pitchFamily="2" charset="2"/>
              <a:buNone/>
            </a:pPr>
            <a:r>
              <a:rPr lang="zh-CN" altLang="en-US" sz="2400" b="1" dirty="0">
                <a:solidFill>
                  <a:srgbClr val="0000FF"/>
                </a:solidFill>
                <a:latin typeface="微软雅黑" panose="020B0503020204020204" pitchFamily="34" charset="-122"/>
                <a:ea typeface="微软雅黑" panose="020B0503020204020204" pitchFamily="34" charset="-122"/>
              </a:rPr>
              <a:t> </a:t>
            </a:r>
            <a:r>
              <a:rPr lang="en-US" altLang="en-US" sz="2400" b="1" dirty="0">
                <a:solidFill>
                  <a:srgbClr val="0000FF"/>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光源：自然光源和人工光源。</a:t>
            </a:r>
            <a:r>
              <a:rPr lang="zh-CN" altLang="en-US" dirty="0">
                <a:latin typeface="微软雅黑" panose="020B0503020204020204" pitchFamily="34" charset="-122"/>
                <a:ea typeface="微软雅黑" panose="020B0503020204020204" pitchFamily="34" charset="-122"/>
              </a:rPr>
              <a:t> </a:t>
            </a:r>
          </a:p>
          <a:p>
            <a:pPr eaLnBrk="1" hangingPunct="1">
              <a:lnSpc>
                <a:spcPct val="105000"/>
              </a:lnSpc>
              <a:spcAft>
                <a:spcPct val="20000"/>
              </a:spcAft>
              <a:buFont typeface="Wingdings" panose="05000000000000000000" pitchFamily="2" charset="2"/>
              <a:buNone/>
            </a:pPr>
            <a:r>
              <a:rPr lang="zh-CN" altLang="en-US" sz="2400" b="1" dirty="0">
                <a:solidFill>
                  <a:srgbClr val="0000FF"/>
                </a:solidFill>
                <a:latin typeface="微软雅黑" panose="020B0503020204020204" pitchFamily="34" charset="-122"/>
                <a:ea typeface="微软雅黑" panose="020B0503020204020204" pitchFamily="34" charset="-122"/>
              </a:rPr>
              <a:t> </a:t>
            </a:r>
            <a:r>
              <a:rPr lang="en-US" altLang="en-US" sz="2400" b="1" dirty="0">
                <a:solidFill>
                  <a:srgbClr val="0000FF"/>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类型</a:t>
            </a:r>
            <a:r>
              <a:rPr lang="en-US" altLang="zh-CN" sz="2400" b="1" dirty="0">
                <a:latin typeface="微软雅黑" panose="020B0503020204020204" pitchFamily="34" charset="-122"/>
                <a:ea typeface="微软雅黑" panose="020B0503020204020204" pitchFamily="34" charset="-122"/>
              </a:rPr>
              <a:t>:</a:t>
            </a:r>
          </a:p>
          <a:p>
            <a:pPr eaLnBrk="1" hangingPunct="1">
              <a:lnSpc>
                <a:spcPct val="105000"/>
              </a:lnSpc>
              <a:spcAft>
                <a:spcPct val="20000"/>
              </a:spcAft>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   ① </a:t>
            </a:r>
            <a:r>
              <a:rPr lang="zh-CN" altLang="en-US" sz="2400" b="1" dirty="0">
                <a:latin typeface="微软雅黑" panose="020B0503020204020204" pitchFamily="34" charset="-122"/>
                <a:ea typeface="微软雅黑" panose="020B0503020204020204" pitchFamily="34" charset="-122"/>
              </a:rPr>
              <a:t>自然光源：</a:t>
            </a:r>
            <a:r>
              <a:rPr lang="zh-CN" altLang="en-US" sz="2400" b="1" dirty="0">
                <a:solidFill>
                  <a:srgbClr val="0000FF"/>
                </a:solidFill>
                <a:latin typeface="微软雅黑" panose="020B0503020204020204" pitchFamily="34" charset="-122"/>
                <a:ea typeface="微软雅黑" panose="020B0503020204020204" pitchFamily="34" charset="-122"/>
              </a:rPr>
              <a:t>太阳和月亮</a:t>
            </a:r>
          </a:p>
          <a:p>
            <a:pPr eaLnBrk="1" hangingPunct="1">
              <a:lnSpc>
                <a:spcPct val="105000"/>
              </a:lnSpc>
              <a:spcAft>
                <a:spcPct val="20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② 人工光源：</a:t>
            </a:r>
          </a:p>
          <a:p>
            <a:pPr eaLnBrk="1" hangingPunct="1">
              <a:lnSpc>
                <a:spcPct val="105000"/>
              </a:lnSpc>
              <a:spcAft>
                <a:spcPct val="20000"/>
              </a:spcAft>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cs typeface="Arial" panose="020B0604020202020204" pitchFamily="34" charset="0"/>
              </a:rPr>
              <a:t>         ☼ </a:t>
            </a:r>
            <a:r>
              <a:rPr lang="zh-CN" altLang="en-US" sz="2400" b="1" dirty="0">
                <a:latin typeface="微软雅黑" panose="020B0503020204020204" pitchFamily="34" charset="-122"/>
                <a:ea typeface="微软雅黑" panose="020B0503020204020204" pitchFamily="34" charset="-122"/>
              </a:rPr>
              <a:t>热辐射光源；</a:t>
            </a:r>
            <a:r>
              <a:rPr lang="zh-CN" altLang="en-US" sz="2400" b="1" dirty="0">
                <a:solidFill>
                  <a:srgbClr val="FF3300"/>
                </a:solidFill>
                <a:latin typeface="微软雅黑" panose="020B0503020204020204" pitchFamily="34" charset="-122"/>
                <a:ea typeface="微软雅黑" panose="020B0503020204020204" pitchFamily="34" charset="-122"/>
                <a:cs typeface="Arial" panose="020B0604020202020204" pitchFamily="34" charset="0"/>
              </a:rPr>
              <a:t>         ☼ </a:t>
            </a:r>
            <a:r>
              <a:rPr lang="zh-CN" altLang="en-US" sz="2400" b="1" dirty="0">
                <a:latin typeface="微软雅黑" panose="020B0503020204020204" pitchFamily="34" charset="-122"/>
                <a:ea typeface="微软雅黑" panose="020B0503020204020204" pitchFamily="34" charset="-122"/>
              </a:rPr>
              <a:t>气体放电光源；</a:t>
            </a:r>
          </a:p>
          <a:p>
            <a:pPr eaLnBrk="1" hangingPunct="1">
              <a:lnSpc>
                <a:spcPct val="105000"/>
              </a:lnSpc>
              <a:spcAft>
                <a:spcPct val="20000"/>
              </a:spcAft>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cs typeface="Arial" panose="020B0604020202020204" pitchFamily="34" charset="0"/>
              </a:rPr>
              <a:t>         ☼ </a:t>
            </a:r>
            <a:r>
              <a:rPr lang="zh-CN" altLang="en-US" sz="2400" b="1" dirty="0">
                <a:latin typeface="微软雅黑" panose="020B0503020204020204" pitchFamily="34" charset="-122"/>
                <a:ea typeface="微软雅黑" panose="020B0503020204020204" pitchFamily="34" charset="-122"/>
              </a:rPr>
              <a:t>其它光源。</a:t>
            </a:r>
          </a:p>
        </p:txBody>
      </p:sp>
      <p:sp>
        <p:nvSpPr>
          <p:cNvPr id="49155" name="Rectangle 3">
            <a:extLst>
              <a:ext uri="{FF2B5EF4-FFF2-40B4-BE49-F238E27FC236}">
                <a16:creationId xmlns:a16="http://schemas.microsoft.com/office/drawing/2014/main" id="{061AA5EA-96CB-43FA-AA29-A71E9005C8D4}"/>
              </a:ext>
            </a:extLst>
          </p:cNvPr>
          <p:cNvSpPr>
            <a:spLocks noGrp="1" noChangeArrowheads="1"/>
          </p:cNvSpPr>
          <p:nvPr>
            <p:ph type="title"/>
          </p:nvPr>
        </p:nvSpPr>
        <p:spPr>
          <a:xfrm>
            <a:off x="457200" y="277813"/>
            <a:ext cx="8229600" cy="486891"/>
          </a:xfrm>
          <a:noFill/>
        </p:spPr>
        <p:txBody>
          <a:bodyPr/>
          <a:lstStyle/>
          <a:p>
            <a:pPr algn="ctr" eaLnBrk="1" hangingPunct="1"/>
            <a:r>
              <a:rPr lang="zh-CN" altLang="en-US" b="1" dirty="0">
                <a:latin typeface="黑体" panose="02010609060101010101" pitchFamily="49" charset="-122"/>
                <a:ea typeface="黑体" panose="02010609060101010101" pitchFamily="49" charset="-122"/>
              </a:rPr>
              <a:t>六、光污染及其防治</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2012EC33-C30B-4FA3-A289-DAF40FB5D647}"/>
              </a:ext>
            </a:extLst>
          </p:cNvPr>
          <p:cNvSpPr>
            <a:spLocks noGrp="1" noChangeArrowheads="1"/>
          </p:cNvSpPr>
          <p:nvPr>
            <p:ph type="body" idx="1"/>
          </p:nvPr>
        </p:nvSpPr>
        <p:spPr>
          <a:xfrm>
            <a:off x="468313" y="980728"/>
            <a:ext cx="8424862" cy="5616922"/>
          </a:xfrm>
        </p:spPr>
        <p:txBody>
          <a:bodyPr/>
          <a:lstStyle/>
          <a:p>
            <a:pPr eaLnBrk="1" hangingPunct="1">
              <a:lnSpc>
                <a:spcPct val="105000"/>
              </a:lnSpc>
              <a:spcAft>
                <a:spcPct val="20000"/>
              </a:spcAft>
            </a:pPr>
            <a:r>
              <a:rPr lang="zh-CN" altLang="en-US" sz="3200" b="1" dirty="0">
                <a:latin typeface="微软雅黑" panose="020B0503020204020204" pitchFamily="34" charset="-122"/>
                <a:ea typeface="微软雅黑" panose="020B0503020204020204" pitchFamily="34" charset="-122"/>
              </a:rPr>
              <a:t>第一节   概述</a:t>
            </a:r>
            <a:r>
              <a:rPr lang="zh-CN" altLang="en-US" sz="3200" dirty="0">
                <a:latin typeface="微软雅黑" panose="020B0503020204020204" pitchFamily="34" charset="-122"/>
                <a:ea typeface="微软雅黑" panose="020B0503020204020204" pitchFamily="34" charset="-122"/>
              </a:rPr>
              <a:t> </a:t>
            </a:r>
            <a:endParaRPr lang="zh-CN" altLang="en-US" sz="3200" b="1" dirty="0">
              <a:latin typeface="微软雅黑" panose="020B0503020204020204" pitchFamily="34" charset="-122"/>
              <a:ea typeface="微软雅黑" panose="020B0503020204020204" pitchFamily="34" charset="-122"/>
            </a:endParaRPr>
          </a:p>
          <a:p>
            <a:pPr eaLnBrk="1" hangingPunct="1">
              <a:lnSpc>
                <a:spcPct val="105000"/>
              </a:lnSpc>
              <a:spcAft>
                <a:spcPct val="20000"/>
              </a:spcAft>
              <a:buFont typeface="Wingdings" panose="05000000000000000000" pitchFamily="2" charset="2"/>
              <a:buNone/>
            </a:pPr>
            <a:r>
              <a:rPr lang="en-US" altLang="zh-CN" b="1" dirty="0">
                <a:solidFill>
                  <a:srgbClr val="FF3300"/>
                </a:solidFill>
                <a:latin typeface="微软雅黑" panose="020B0503020204020204" pitchFamily="34" charset="-122"/>
                <a:ea typeface="微软雅黑" panose="020B0503020204020204" pitchFamily="34" charset="-122"/>
              </a:rPr>
              <a:t>3.</a:t>
            </a:r>
            <a:r>
              <a:rPr lang="zh-CN" altLang="en-US" b="1" dirty="0">
                <a:solidFill>
                  <a:srgbClr val="FF3300"/>
                </a:solidFill>
                <a:latin typeface="微软雅黑" panose="020B0503020204020204" pitchFamily="34" charset="-122"/>
                <a:ea typeface="微软雅黑" panose="020B0503020204020204" pitchFamily="34" charset="-122"/>
              </a:rPr>
              <a:t>光污染</a:t>
            </a:r>
            <a:r>
              <a:rPr lang="zh-CN" altLang="en-US" b="1" dirty="0">
                <a:latin typeface="微软雅黑" panose="020B0503020204020204" pitchFamily="34" charset="-122"/>
                <a:ea typeface="微软雅黑" panose="020B0503020204020204" pitchFamily="34" charset="-122"/>
              </a:rPr>
              <a:t>：</a:t>
            </a:r>
          </a:p>
          <a:p>
            <a:pPr eaLnBrk="1" hangingPunct="1">
              <a:lnSpc>
                <a:spcPct val="105000"/>
              </a:lnSpc>
              <a:spcAft>
                <a:spcPct val="20000"/>
              </a:spcAft>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是指环境中光照射</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辐射</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过强，对人类或其他生物的正常生存和发展产生不利影响的现象。</a:t>
            </a:r>
          </a:p>
          <a:p>
            <a:pPr eaLnBrk="1" hangingPunct="1">
              <a:lnSpc>
                <a:spcPct val="105000"/>
              </a:lnSpc>
              <a:spcAft>
                <a:spcPct val="20000"/>
              </a:spcAft>
              <a:buFont typeface="Wingdings" panose="05000000000000000000" pitchFamily="2" charset="2"/>
              <a:buNone/>
            </a:pPr>
            <a:r>
              <a:rPr lang="en-US" altLang="zh-CN" b="1" dirty="0">
                <a:solidFill>
                  <a:srgbClr val="FF3300"/>
                </a:solidFill>
                <a:latin typeface="微软雅黑" panose="020B0503020204020204" pitchFamily="34" charset="-122"/>
                <a:ea typeface="微软雅黑" panose="020B0503020204020204" pitchFamily="34" charset="-122"/>
              </a:rPr>
              <a:t>4.</a:t>
            </a:r>
            <a:r>
              <a:rPr lang="zh-CN" altLang="en-US" b="1" dirty="0">
                <a:solidFill>
                  <a:srgbClr val="FF3300"/>
                </a:solidFill>
                <a:latin typeface="微软雅黑" panose="020B0503020204020204" pitchFamily="34" charset="-122"/>
                <a:ea typeface="微软雅黑" panose="020B0503020204020204" pitchFamily="34" charset="-122"/>
              </a:rPr>
              <a:t>光污染的来源</a:t>
            </a:r>
            <a:r>
              <a:rPr lang="zh-CN" altLang="en-US" b="1" dirty="0">
                <a:latin typeface="微软雅黑" panose="020B0503020204020204" pitchFamily="34" charset="-122"/>
                <a:ea typeface="微软雅黑" panose="020B0503020204020204" pitchFamily="34" charset="-122"/>
              </a:rPr>
              <a:t>：</a:t>
            </a:r>
          </a:p>
          <a:p>
            <a:pPr eaLnBrk="1" hangingPunct="1">
              <a:lnSpc>
                <a:spcPct val="105000"/>
              </a:lnSpc>
              <a:spcAft>
                <a:spcPct val="20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①  玻璃幕墙所形成的光污染；</a:t>
            </a:r>
          </a:p>
          <a:p>
            <a:pPr eaLnBrk="1" hangingPunct="1">
              <a:lnSpc>
                <a:spcPct val="105000"/>
              </a:lnSpc>
              <a:spcAft>
                <a:spcPct val="20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②  夜景照明所形成的光污染。</a:t>
            </a:r>
          </a:p>
        </p:txBody>
      </p:sp>
      <p:sp>
        <p:nvSpPr>
          <p:cNvPr id="50179" name="Rectangle 3">
            <a:extLst>
              <a:ext uri="{FF2B5EF4-FFF2-40B4-BE49-F238E27FC236}">
                <a16:creationId xmlns:a16="http://schemas.microsoft.com/office/drawing/2014/main" id="{FD1AB85D-7014-4F34-A74A-12F1250CC6F9}"/>
              </a:ext>
            </a:extLst>
          </p:cNvPr>
          <p:cNvSpPr>
            <a:spLocks noGrp="1" noChangeArrowheads="1"/>
          </p:cNvSpPr>
          <p:nvPr>
            <p:ph type="title"/>
          </p:nvPr>
        </p:nvSpPr>
        <p:spPr>
          <a:xfrm>
            <a:off x="457200" y="277813"/>
            <a:ext cx="8229600" cy="558899"/>
          </a:xfrm>
          <a:noFill/>
        </p:spPr>
        <p:txBody>
          <a:bodyPr/>
          <a:lstStyle/>
          <a:p>
            <a:pPr algn="ctr" eaLnBrk="1" hangingPunct="1"/>
            <a:r>
              <a:rPr lang="zh-CN" altLang="en-US" b="1" dirty="0">
                <a:latin typeface="黑体" panose="02010609060101010101" pitchFamily="49" charset="-122"/>
                <a:ea typeface="黑体" panose="02010609060101010101" pitchFamily="49" charset="-122"/>
              </a:rPr>
              <a:t>六、光污染及其防治</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C5FFF92E-A7BF-4CC2-937D-2DAC65BDE42C}"/>
              </a:ext>
            </a:extLst>
          </p:cNvPr>
          <p:cNvSpPr>
            <a:spLocks noGrp="1" noChangeArrowheads="1"/>
          </p:cNvSpPr>
          <p:nvPr>
            <p:ph type="body" idx="1"/>
          </p:nvPr>
        </p:nvSpPr>
        <p:spPr>
          <a:xfrm>
            <a:off x="468313" y="1052513"/>
            <a:ext cx="8424862" cy="5545137"/>
          </a:xfrm>
        </p:spPr>
        <p:txBody>
          <a:bodyPr/>
          <a:lstStyle/>
          <a:p>
            <a:pPr eaLnBrk="1" hangingPunct="1">
              <a:lnSpc>
                <a:spcPct val="105000"/>
              </a:lnSpc>
              <a:spcAft>
                <a:spcPct val="20000"/>
              </a:spcAft>
            </a:pPr>
            <a:r>
              <a:rPr lang="zh-CN" altLang="en-US" b="1" dirty="0">
                <a:latin typeface="微软雅黑" panose="020B0503020204020204" pitchFamily="34" charset="-122"/>
                <a:ea typeface="微软雅黑" panose="020B0503020204020204" pitchFamily="34" charset="-122"/>
              </a:rPr>
              <a:t>第一节   概述</a:t>
            </a:r>
            <a:r>
              <a:rPr lang="zh-CN" altLang="en-US"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a:p>
            <a:pPr eaLnBrk="1" hangingPunct="1">
              <a:lnSpc>
                <a:spcPct val="105000"/>
              </a:lnSpc>
              <a:spcAft>
                <a:spcPct val="20000"/>
              </a:spcAft>
              <a:buNone/>
            </a:pPr>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 </a:t>
            </a:r>
            <a:r>
              <a:rPr lang="en-US" altLang="zh-CN" sz="2400" b="1" dirty="0">
                <a:solidFill>
                  <a:srgbClr val="FF3300"/>
                </a:solidFill>
                <a:latin typeface="微软雅黑" panose="020B0503020204020204" pitchFamily="34" charset="-122"/>
                <a:ea typeface="微软雅黑" panose="020B0503020204020204" pitchFamily="34" charset="-122"/>
              </a:rPr>
              <a:t>5.</a:t>
            </a:r>
            <a:r>
              <a:rPr lang="zh-CN" altLang="en-US" sz="2400" b="1" dirty="0">
                <a:solidFill>
                  <a:srgbClr val="FF3300"/>
                </a:solidFill>
                <a:latin typeface="微软雅黑" panose="020B0503020204020204" pitchFamily="34" charset="-122"/>
                <a:ea typeface="微软雅黑" panose="020B0503020204020204" pitchFamily="34" charset="-122"/>
              </a:rPr>
              <a:t>城市光污染种类</a:t>
            </a:r>
            <a:r>
              <a:rPr lang="zh-CN" altLang="en-US" sz="2400" b="1" dirty="0">
                <a:latin typeface="微软雅黑" panose="020B0503020204020204" pitchFamily="34" charset="-122"/>
                <a:ea typeface="微软雅黑" panose="020B0503020204020204" pitchFamily="34" charset="-122"/>
              </a:rPr>
              <a:t>：</a:t>
            </a:r>
          </a:p>
          <a:p>
            <a:pPr eaLnBrk="1" hangingPunct="1">
              <a:lnSpc>
                <a:spcPct val="105000"/>
              </a:lnSpc>
              <a:spcAft>
                <a:spcPct val="20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①白亮污染</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阳光照射强烈时，建筑物的玻璃幕墙、釉面砖墙、磨光大理石和各种涂料等反射光线，明晃白亮、眩眼夺目。</a:t>
            </a:r>
          </a:p>
          <a:p>
            <a:pPr eaLnBrk="1" hangingPunct="1">
              <a:lnSpc>
                <a:spcPct val="105000"/>
              </a:lnSpc>
              <a:spcAft>
                <a:spcPct val="20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②人工白昼</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广告灯</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瀑布灯和霓虹灯闪烁夺目</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使夜间如同白天。</a:t>
            </a:r>
          </a:p>
          <a:p>
            <a:pPr eaLnBrk="1" hangingPunct="1">
              <a:lnSpc>
                <a:spcPct val="105000"/>
              </a:lnSpc>
              <a:spcAft>
                <a:spcPct val="20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③彩光污染</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彩色光源构成了彩光污染。 </a:t>
            </a:r>
          </a:p>
          <a:p>
            <a:pPr eaLnBrk="1" hangingPunct="1">
              <a:lnSpc>
                <a:spcPct val="105000"/>
              </a:lnSpc>
              <a:spcAft>
                <a:spcPct val="20000"/>
              </a:spcAft>
              <a:buNone/>
            </a:pPr>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 </a:t>
            </a:r>
            <a:r>
              <a:rPr lang="en-US" altLang="zh-CN" sz="2400" b="1" dirty="0">
                <a:solidFill>
                  <a:srgbClr val="FF3300"/>
                </a:solidFill>
                <a:latin typeface="微软雅黑" panose="020B0503020204020204" pitchFamily="34" charset="-122"/>
                <a:ea typeface="微软雅黑" panose="020B0503020204020204" pitchFamily="34" charset="-122"/>
              </a:rPr>
              <a:t>6.</a:t>
            </a:r>
            <a:r>
              <a:rPr lang="zh-CN" altLang="en-US" sz="2400" b="1" dirty="0">
                <a:solidFill>
                  <a:srgbClr val="FF3300"/>
                </a:solidFill>
                <a:latin typeface="微软雅黑" panose="020B0503020204020204" pitchFamily="34" charset="-122"/>
                <a:ea typeface="微软雅黑" panose="020B0503020204020204" pitchFamily="34" charset="-122"/>
              </a:rPr>
              <a:t>城市光污染的危害</a:t>
            </a:r>
            <a:r>
              <a:rPr lang="zh-CN" altLang="en-US" sz="2400" b="1" dirty="0">
                <a:latin typeface="微软雅黑" panose="020B0503020204020204" pitchFamily="34" charset="-122"/>
                <a:ea typeface="微软雅黑" panose="020B0503020204020204" pitchFamily="34" charset="-122"/>
              </a:rPr>
              <a:t>：</a:t>
            </a:r>
          </a:p>
          <a:p>
            <a:pPr eaLnBrk="1" hangingPunct="1">
              <a:lnSpc>
                <a:spcPct val="105000"/>
              </a:lnSpc>
              <a:spcAft>
                <a:spcPct val="20000"/>
              </a:spcAft>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 ① 危害人体健康</a:t>
            </a:r>
            <a:r>
              <a:rPr lang="en-US" altLang="zh-CN" sz="2400" b="1"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 ② </a:t>
            </a:r>
            <a:r>
              <a:rPr lang="zh-CN" altLang="en-US" sz="2400" b="1" dirty="0">
                <a:latin typeface="微软雅黑" panose="020B0503020204020204" pitchFamily="34" charset="-122"/>
                <a:ea typeface="微软雅黑" panose="020B0503020204020204" pitchFamily="34" charset="-122"/>
              </a:rPr>
              <a:t>光污染对行车安全的影响</a:t>
            </a:r>
            <a:r>
              <a:rPr lang="en-US" altLang="zh-CN" sz="2400" b="1" dirty="0">
                <a:latin typeface="微软雅黑" panose="020B0503020204020204" pitchFamily="34" charset="-122"/>
                <a:ea typeface="微软雅黑" panose="020B0503020204020204" pitchFamily="34" charset="-122"/>
              </a:rPr>
              <a:t>;</a:t>
            </a:r>
          </a:p>
          <a:p>
            <a:pPr eaLnBrk="1" hangingPunct="1">
              <a:lnSpc>
                <a:spcPct val="105000"/>
              </a:lnSpc>
              <a:spcAft>
                <a:spcPct val="20000"/>
              </a:spcAft>
              <a:buFont typeface="Wingdings" panose="05000000000000000000" pitchFamily="2" charset="2"/>
              <a:buNone/>
            </a:pPr>
            <a:r>
              <a:rPr lang="en-US" altLang="zh-CN" sz="2400" b="1" dirty="0">
                <a:latin typeface="微软雅黑" panose="020B0503020204020204" pitchFamily="34" charset="-122"/>
                <a:ea typeface="微软雅黑" panose="020B0503020204020204" pitchFamily="34" charset="-122"/>
              </a:rPr>
              <a:t> ③ </a:t>
            </a:r>
            <a:r>
              <a:rPr lang="zh-CN" altLang="en-US" sz="2400" b="1" dirty="0">
                <a:latin typeface="微软雅黑" panose="020B0503020204020204" pitchFamily="34" charset="-122"/>
                <a:ea typeface="微软雅黑" panose="020B0503020204020204" pitchFamily="34" charset="-122"/>
              </a:rPr>
              <a:t>光污染对城市生态平衡产生不利影响。</a:t>
            </a:r>
          </a:p>
        </p:txBody>
      </p:sp>
      <p:sp>
        <p:nvSpPr>
          <p:cNvPr id="51203" name="Rectangle 3">
            <a:extLst>
              <a:ext uri="{FF2B5EF4-FFF2-40B4-BE49-F238E27FC236}">
                <a16:creationId xmlns:a16="http://schemas.microsoft.com/office/drawing/2014/main" id="{0C430FB2-1D25-4E2E-80FD-AF80DF4B71EC}"/>
              </a:ext>
            </a:extLst>
          </p:cNvPr>
          <p:cNvSpPr>
            <a:spLocks noGrp="1" noChangeArrowheads="1"/>
          </p:cNvSpPr>
          <p:nvPr>
            <p:ph type="title"/>
          </p:nvPr>
        </p:nvSpPr>
        <p:spPr>
          <a:xfrm>
            <a:off x="457200" y="277813"/>
            <a:ext cx="8229600" cy="601662"/>
          </a:xfrm>
          <a:noFill/>
        </p:spPr>
        <p:txBody>
          <a:bodyPr/>
          <a:lstStyle/>
          <a:p>
            <a:pPr algn="ctr" eaLnBrk="1" hangingPunct="1"/>
            <a:r>
              <a:rPr lang="zh-CN" altLang="en-US" b="1" dirty="0">
                <a:latin typeface="黑体" panose="02010609060101010101" pitchFamily="49" charset="-122"/>
                <a:ea typeface="黑体" panose="02010609060101010101" pitchFamily="49" charset="-122"/>
              </a:rPr>
              <a:t>六、光污染及其防治</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1763688" y="347058"/>
            <a:ext cx="3528392" cy="632230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右箭头标注 28"/>
          <p:cNvSpPr/>
          <p:nvPr/>
        </p:nvSpPr>
        <p:spPr>
          <a:xfrm>
            <a:off x="179512" y="332656"/>
            <a:ext cx="2016224" cy="6408712"/>
          </a:xfrm>
          <a:prstGeom prst="rightArrowCallou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0" name="组合 19"/>
          <p:cNvGrpSpPr/>
          <p:nvPr/>
        </p:nvGrpSpPr>
        <p:grpSpPr>
          <a:xfrm>
            <a:off x="2051889" y="1780981"/>
            <a:ext cx="3168183" cy="3592235"/>
            <a:chOff x="1907704" y="1996836"/>
            <a:chExt cx="3168183" cy="3592235"/>
          </a:xfrm>
        </p:grpSpPr>
        <p:sp>
          <p:nvSpPr>
            <p:cNvPr id="21" name="任意多边形 20"/>
            <p:cNvSpPr/>
            <p:nvPr/>
          </p:nvSpPr>
          <p:spPr>
            <a:xfrm>
              <a:off x="3635896" y="1996836"/>
              <a:ext cx="1439991" cy="1439991"/>
            </a:xfrm>
            <a:custGeom>
              <a:avLst/>
              <a:gdLst>
                <a:gd name="connsiteX0" fmla="*/ 0 w 1439991"/>
                <a:gd name="connsiteY0" fmla="*/ 719996 h 1439991"/>
                <a:gd name="connsiteX1" fmla="*/ 719996 w 1439991"/>
                <a:gd name="connsiteY1" fmla="*/ 0 h 1439991"/>
                <a:gd name="connsiteX2" fmla="*/ 1439992 w 1439991"/>
                <a:gd name="connsiteY2" fmla="*/ 719996 h 1439991"/>
                <a:gd name="connsiteX3" fmla="*/ 719996 w 1439991"/>
                <a:gd name="connsiteY3" fmla="*/ 1439992 h 1439991"/>
                <a:gd name="connsiteX4" fmla="*/ 0 w 1439991"/>
                <a:gd name="connsiteY4" fmla="*/ 719996 h 1439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991" h="1439991">
                  <a:moveTo>
                    <a:pt x="0" y="719996"/>
                  </a:moveTo>
                  <a:cubicBezTo>
                    <a:pt x="0" y="322353"/>
                    <a:pt x="322353" y="0"/>
                    <a:pt x="719996" y="0"/>
                  </a:cubicBezTo>
                  <a:cubicBezTo>
                    <a:pt x="1117639" y="0"/>
                    <a:pt x="1439992" y="322353"/>
                    <a:pt x="1439992" y="719996"/>
                  </a:cubicBezTo>
                  <a:cubicBezTo>
                    <a:pt x="1439992" y="1117639"/>
                    <a:pt x="1117639" y="1439992"/>
                    <a:pt x="719996" y="1439992"/>
                  </a:cubicBezTo>
                  <a:cubicBezTo>
                    <a:pt x="322353" y="1439992"/>
                    <a:pt x="0" y="1117639"/>
                    <a:pt x="0" y="719996"/>
                  </a:cubicBezTo>
                  <a:close/>
                </a:path>
              </a:pathLst>
            </a:custGeom>
            <a:solidFill>
              <a:schemeClr val="accent5">
                <a:lumMod val="75000"/>
              </a:schemeClr>
            </a:solidFill>
            <a:ln w="76200">
              <a:solidFill>
                <a:schemeClr val="accent5">
                  <a:lumMod val="40000"/>
                  <a:lumOff val="60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33742" tIns="233742" rIns="233742" bIns="233742" numCol="1" spcCol="1270" anchor="ctr" anchorCtr="0">
              <a:noAutofit/>
            </a:bodyPr>
            <a:lstStyle/>
            <a:p>
              <a:pPr lvl="0" algn="ctr" defTabSz="800100">
                <a:lnSpc>
                  <a:spcPct val="90000"/>
                </a:lnSpc>
                <a:spcBef>
                  <a:spcPct val="0"/>
                </a:spcBef>
                <a:spcAft>
                  <a:spcPct val="35000"/>
                </a:spcAft>
              </a:pPr>
              <a:r>
                <a:rPr lang="zh-CN" altLang="en-US" sz="1800" b="1" kern="1200" dirty="0">
                  <a:solidFill>
                    <a:schemeClr val="tx1"/>
                  </a:solidFill>
                  <a:latin typeface="微软雅黑" panose="020B0503020204020204" pitchFamily="34" charset="-122"/>
                  <a:ea typeface="微软雅黑" panose="020B0503020204020204" pitchFamily="34" charset="-122"/>
                </a:rPr>
                <a:t>人</a:t>
              </a:r>
            </a:p>
          </p:txBody>
        </p:sp>
        <p:sp>
          <p:nvSpPr>
            <p:cNvPr id="22" name="任意多边形 21"/>
            <p:cNvSpPr/>
            <p:nvPr/>
          </p:nvSpPr>
          <p:spPr>
            <a:xfrm rot="5400000">
              <a:off x="4195041" y="3556098"/>
              <a:ext cx="321917" cy="431999"/>
            </a:xfrm>
            <a:custGeom>
              <a:avLst/>
              <a:gdLst>
                <a:gd name="connsiteX0" fmla="*/ 0 w 465933"/>
                <a:gd name="connsiteY0" fmla="*/ 86400 h 431999"/>
                <a:gd name="connsiteX1" fmla="*/ 249934 w 465933"/>
                <a:gd name="connsiteY1" fmla="*/ 86400 h 431999"/>
                <a:gd name="connsiteX2" fmla="*/ 249934 w 465933"/>
                <a:gd name="connsiteY2" fmla="*/ 0 h 431999"/>
                <a:gd name="connsiteX3" fmla="*/ 465933 w 465933"/>
                <a:gd name="connsiteY3" fmla="*/ 216000 h 431999"/>
                <a:gd name="connsiteX4" fmla="*/ 249934 w 465933"/>
                <a:gd name="connsiteY4" fmla="*/ 431999 h 431999"/>
                <a:gd name="connsiteX5" fmla="*/ 249934 w 465933"/>
                <a:gd name="connsiteY5" fmla="*/ 345599 h 431999"/>
                <a:gd name="connsiteX6" fmla="*/ 0 w 465933"/>
                <a:gd name="connsiteY6" fmla="*/ 345599 h 431999"/>
                <a:gd name="connsiteX7" fmla="*/ 0 w 465933"/>
                <a:gd name="connsiteY7" fmla="*/ 86400 h 43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933" h="431999">
                  <a:moveTo>
                    <a:pt x="0" y="86400"/>
                  </a:moveTo>
                  <a:lnTo>
                    <a:pt x="249934" y="86400"/>
                  </a:lnTo>
                  <a:lnTo>
                    <a:pt x="249934" y="0"/>
                  </a:lnTo>
                  <a:lnTo>
                    <a:pt x="465933" y="216000"/>
                  </a:lnTo>
                  <a:lnTo>
                    <a:pt x="249934" y="431999"/>
                  </a:lnTo>
                  <a:lnTo>
                    <a:pt x="249934" y="345599"/>
                  </a:lnTo>
                  <a:lnTo>
                    <a:pt x="0" y="345599"/>
                  </a:lnTo>
                  <a:lnTo>
                    <a:pt x="0" y="86400"/>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86399" rIns="129600" bIns="86400" numCol="1" spcCol="1270" anchor="ctr" anchorCtr="0">
              <a:noAutofit/>
            </a:bodyPr>
            <a:lstStyle/>
            <a:p>
              <a:pPr lvl="0" algn="ctr" defTabSz="800100">
                <a:lnSpc>
                  <a:spcPct val="90000"/>
                </a:lnSpc>
                <a:spcBef>
                  <a:spcPct val="0"/>
                </a:spcBef>
                <a:spcAft>
                  <a:spcPct val="35000"/>
                </a:spcAft>
              </a:pPr>
              <a:endParaRPr lang="zh-CN" altLang="en-US" sz="1800" kern="1200">
                <a:latin typeface="微软雅黑" panose="020B0503020204020204" pitchFamily="34" charset="-122"/>
                <a:ea typeface="微软雅黑" panose="020B0503020204020204" pitchFamily="34" charset="-122"/>
              </a:endParaRPr>
            </a:p>
          </p:txBody>
        </p:sp>
        <p:sp>
          <p:nvSpPr>
            <p:cNvPr id="23" name="任意多边形 22"/>
            <p:cNvSpPr/>
            <p:nvPr/>
          </p:nvSpPr>
          <p:spPr>
            <a:xfrm>
              <a:off x="3635896" y="4149080"/>
              <a:ext cx="1439991" cy="1439991"/>
            </a:xfrm>
            <a:custGeom>
              <a:avLst/>
              <a:gdLst>
                <a:gd name="connsiteX0" fmla="*/ 0 w 1439991"/>
                <a:gd name="connsiteY0" fmla="*/ 719996 h 1439991"/>
                <a:gd name="connsiteX1" fmla="*/ 719996 w 1439991"/>
                <a:gd name="connsiteY1" fmla="*/ 0 h 1439991"/>
                <a:gd name="connsiteX2" fmla="*/ 1439992 w 1439991"/>
                <a:gd name="connsiteY2" fmla="*/ 719996 h 1439991"/>
                <a:gd name="connsiteX3" fmla="*/ 719996 w 1439991"/>
                <a:gd name="connsiteY3" fmla="*/ 1439992 h 1439991"/>
                <a:gd name="connsiteX4" fmla="*/ 0 w 1439991"/>
                <a:gd name="connsiteY4" fmla="*/ 719996 h 1439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991" h="1439991">
                  <a:moveTo>
                    <a:pt x="0" y="719996"/>
                  </a:moveTo>
                  <a:cubicBezTo>
                    <a:pt x="0" y="322353"/>
                    <a:pt x="322353" y="0"/>
                    <a:pt x="719996" y="0"/>
                  </a:cubicBezTo>
                  <a:cubicBezTo>
                    <a:pt x="1117639" y="0"/>
                    <a:pt x="1439992" y="322353"/>
                    <a:pt x="1439992" y="719996"/>
                  </a:cubicBezTo>
                  <a:cubicBezTo>
                    <a:pt x="1439992" y="1117639"/>
                    <a:pt x="1117639" y="1439992"/>
                    <a:pt x="719996" y="1439992"/>
                  </a:cubicBezTo>
                  <a:cubicBezTo>
                    <a:pt x="322353" y="1439992"/>
                    <a:pt x="0" y="1117639"/>
                    <a:pt x="0" y="719996"/>
                  </a:cubicBezTo>
                  <a:close/>
                </a:path>
              </a:pathLst>
            </a:custGeom>
            <a:solidFill>
              <a:schemeClr val="accent3">
                <a:lumMod val="60000"/>
                <a:lumOff val="40000"/>
              </a:schemeClr>
            </a:solidFill>
            <a:ln w="76200">
              <a:solidFill>
                <a:schemeClr val="accent3">
                  <a:lumMod val="40000"/>
                  <a:lumOff val="60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33742" tIns="233742" rIns="233742" bIns="233742" numCol="1" spcCol="1270" anchor="ctr" anchorCtr="0">
              <a:noAutofit/>
            </a:bodyPr>
            <a:lstStyle/>
            <a:p>
              <a:pPr lvl="0" algn="ctr" defTabSz="800100">
                <a:lnSpc>
                  <a:spcPct val="90000"/>
                </a:lnSpc>
                <a:spcBef>
                  <a:spcPct val="0"/>
                </a:spcBef>
                <a:spcAft>
                  <a:spcPct val="35000"/>
                </a:spcAft>
              </a:pPr>
              <a:r>
                <a:rPr lang="zh-CN" altLang="en-US" sz="1800" b="1" kern="1200" dirty="0">
                  <a:solidFill>
                    <a:schemeClr val="tx1"/>
                  </a:solidFill>
                  <a:latin typeface="微软雅黑" panose="020B0503020204020204" pitchFamily="34" charset="-122"/>
                  <a:ea typeface="微软雅黑" panose="020B0503020204020204" pitchFamily="34" charset="-122"/>
                </a:rPr>
                <a:t>生态</a:t>
              </a:r>
            </a:p>
          </p:txBody>
        </p:sp>
        <p:sp>
          <p:nvSpPr>
            <p:cNvPr id="24" name="任意多边形 23"/>
            <p:cNvSpPr/>
            <p:nvPr/>
          </p:nvSpPr>
          <p:spPr>
            <a:xfrm rot="2049594">
              <a:off x="3374083" y="4055227"/>
              <a:ext cx="311406" cy="432000"/>
            </a:xfrm>
            <a:custGeom>
              <a:avLst/>
              <a:gdLst>
                <a:gd name="connsiteX0" fmla="*/ 0 w 311405"/>
                <a:gd name="connsiteY0" fmla="*/ 86400 h 431999"/>
                <a:gd name="connsiteX1" fmla="*/ 155703 w 311405"/>
                <a:gd name="connsiteY1" fmla="*/ 86400 h 431999"/>
                <a:gd name="connsiteX2" fmla="*/ 155703 w 311405"/>
                <a:gd name="connsiteY2" fmla="*/ 0 h 431999"/>
                <a:gd name="connsiteX3" fmla="*/ 311405 w 311405"/>
                <a:gd name="connsiteY3" fmla="*/ 216000 h 431999"/>
                <a:gd name="connsiteX4" fmla="*/ 155703 w 311405"/>
                <a:gd name="connsiteY4" fmla="*/ 431999 h 431999"/>
                <a:gd name="connsiteX5" fmla="*/ 155703 w 311405"/>
                <a:gd name="connsiteY5" fmla="*/ 345599 h 431999"/>
                <a:gd name="connsiteX6" fmla="*/ 0 w 311405"/>
                <a:gd name="connsiteY6" fmla="*/ 345599 h 431999"/>
                <a:gd name="connsiteX7" fmla="*/ 0 w 311405"/>
                <a:gd name="connsiteY7" fmla="*/ 86400 h 43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405" h="431999">
                  <a:moveTo>
                    <a:pt x="311405" y="345599"/>
                  </a:moveTo>
                  <a:lnTo>
                    <a:pt x="155702" y="345599"/>
                  </a:lnTo>
                  <a:lnTo>
                    <a:pt x="155702" y="431999"/>
                  </a:lnTo>
                  <a:lnTo>
                    <a:pt x="0" y="215999"/>
                  </a:lnTo>
                  <a:lnTo>
                    <a:pt x="155702" y="0"/>
                  </a:lnTo>
                  <a:lnTo>
                    <a:pt x="155702" y="86400"/>
                  </a:lnTo>
                  <a:lnTo>
                    <a:pt x="311405" y="86400"/>
                  </a:lnTo>
                  <a:lnTo>
                    <a:pt x="311405" y="34559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3421" tIns="86401" rIns="0" bIns="86399" numCol="1" spcCol="1270" anchor="ctr" anchorCtr="0">
              <a:noAutofit/>
            </a:bodyPr>
            <a:lstStyle/>
            <a:p>
              <a:pPr lvl="0" algn="ctr" defTabSz="800100">
                <a:lnSpc>
                  <a:spcPct val="90000"/>
                </a:lnSpc>
                <a:spcBef>
                  <a:spcPct val="0"/>
                </a:spcBef>
                <a:spcAft>
                  <a:spcPct val="35000"/>
                </a:spcAft>
              </a:pPr>
              <a:endParaRPr lang="zh-CN" altLang="en-US" sz="1800" kern="1200">
                <a:latin typeface="微软雅黑" panose="020B0503020204020204" pitchFamily="34" charset="-122"/>
                <a:ea typeface="微软雅黑" panose="020B0503020204020204" pitchFamily="34" charset="-122"/>
              </a:endParaRPr>
            </a:p>
          </p:txBody>
        </p:sp>
        <p:sp>
          <p:nvSpPr>
            <p:cNvPr id="25" name="任意多边形 24"/>
            <p:cNvSpPr/>
            <p:nvPr/>
          </p:nvSpPr>
          <p:spPr>
            <a:xfrm>
              <a:off x="1907704" y="3072958"/>
              <a:ext cx="1439991" cy="1439991"/>
            </a:xfrm>
            <a:custGeom>
              <a:avLst/>
              <a:gdLst>
                <a:gd name="connsiteX0" fmla="*/ 0 w 1439991"/>
                <a:gd name="connsiteY0" fmla="*/ 719996 h 1439991"/>
                <a:gd name="connsiteX1" fmla="*/ 719996 w 1439991"/>
                <a:gd name="connsiteY1" fmla="*/ 0 h 1439991"/>
                <a:gd name="connsiteX2" fmla="*/ 1439992 w 1439991"/>
                <a:gd name="connsiteY2" fmla="*/ 719996 h 1439991"/>
                <a:gd name="connsiteX3" fmla="*/ 719996 w 1439991"/>
                <a:gd name="connsiteY3" fmla="*/ 1439992 h 1439991"/>
                <a:gd name="connsiteX4" fmla="*/ 0 w 1439991"/>
                <a:gd name="connsiteY4" fmla="*/ 719996 h 1439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991" h="1439991">
                  <a:moveTo>
                    <a:pt x="0" y="719996"/>
                  </a:moveTo>
                  <a:cubicBezTo>
                    <a:pt x="0" y="322353"/>
                    <a:pt x="322353" y="0"/>
                    <a:pt x="719996" y="0"/>
                  </a:cubicBezTo>
                  <a:cubicBezTo>
                    <a:pt x="1117639" y="0"/>
                    <a:pt x="1439992" y="322353"/>
                    <a:pt x="1439992" y="719996"/>
                  </a:cubicBezTo>
                  <a:cubicBezTo>
                    <a:pt x="1439992" y="1117639"/>
                    <a:pt x="1117639" y="1439992"/>
                    <a:pt x="719996" y="1439992"/>
                  </a:cubicBezTo>
                  <a:cubicBezTo>
                    <a:pt x="322353" y="1439992"/>
                    <a:pt x="0" y="1117639"/>
                    <a:pt x="0" y="719996"/>
                  </a:cubicBezTo>
                  <a:close/>
                </a:path>
              </a:pathLst>
            </a:custGeom>
            <a:solidFill>
              <a:schemeClr val="accent6">
                <a:lumMod val="75000"/>
              </a:schemeClr>
            </a:solidFill>
            <a:ln w="76200">
              <a:solidFill>
                <a:schemeClr val="accent6">
                  <a:lumMod val="40000"/>
                  <a:lumOff val="60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33742" tIns="233742" rIns="233742" bIns="233742" numCol="1" spcCol="1270" anchor="ctr" anchorCtr="0">
              <a:noAutofit/>
            </a:bodyPr>
            <a:lstStyle/>
            <a:p>
              <a:pPr lvl="0" algn="ctr" defTabSz="800100">
                <a:lnSpc>
                  <a:spcPct val="90000"/>
                </a:lnSpc>
                <a:spcBef>
                  <a:spcPct val="0"/>
                </a:spcBef>
                <a:spcAft>
                  <a:spcPct val="35000"/>
                </a:spcAft>
              </a:pPr>
              <a:r>
                <a:rPr lang="zh-CN" altLang="en-US" b="1" dirty="0">
                  <a:solidFill>
                    <a:schemeClr val="tx1"/>
                  </a:solidFill>
                  <a:latin typeface="微软雅黑" panose="020B0503020204020204" pitchFamily="34" charset="-122"/>
                  <a:ea typeface="微软雅黑" panose="020B0503020204020204" pitchFamily="34" charset="-122"/>
                </a:rPr>
                <a:t>物理环境</a:t>
              </a:r>
              <a:endParaRPr lang="zh-CN" altLang="en-US" sz="1800" b="1" kern="1200" dirty="0">
                <a:solidFill>
                  <a:schemeClr val="tx1"/>
                </a:solidFill>
                <a:latin typeface="微软雅黑" panose="020B0503020204020204" pitchFamily="34" charset="-122"/>
                <a:ea typeface="微软雅黑" panose="020B0503020204020204" pitchFamily="34" charset="-122"/>
              </a:endParaRPr>
            </a:p>
          </p:txBody>
        </p:sp>
        <p:sp>
          <p:nvSpPr>
            <p:cNvPr id="26" name="任意多边形 25"/>
            <p:cNvSpPr/>
            <p:nvPr/>
          </p:nvSpPr>
          <p:spPr>
            <a:xfrm rot="19904029">
              <a:off x="3285726" y="3005658"/>
              <a:ext cx="342378" cy="431999"/>
            </a:xfrm>
            <a:custGeom>
              <a:avLst/>
              <a:gdLst>
                <a:gd name="connsiteX0" fmla="*/ 0 w 342378"/>
                <a:gd name="connsiteY0" fmla="*/ 86400 h 431999"/>
                <a:gd name="connsiteX1" fmla="*/ 171189 w 342378"/>
                <a:gd name="connsiteY1" fmla="*/ 86400 h 431999"/>
                <a:gd name="connsiteX2" fmla="*/ 171189 w 342378"/>
                <a:gd name="connsiteY2" fmla="*/ 0 h 431999"/>
                <a:gd name="connsiteX3" fmla="*/ 342378 w 342378"/>
                <a:gd name="connsiteY3" fmla="*/ 216000 h 431999"/>
                <a:gd name="connsiteX4" fmla="*/ 171189 w 342378"/>
                <a:gd name="connsiteY4" fmla="*/ 431999 h 431999"/>
                <a:gd name="connsiteX5" fmla="*/ 171189 w 342378"/>
                <a:gd name="connsiteY5" fmla="*/ 345599 h 431999"/>
                <a:gd name="connsiteX6" fmla="*/ 0 w 342378"/>
                <a:gd name="connsiteY6" fmla="*/ 345599 h 431999"/>
                <a:gd name="connsiteX7" fmla="*/ 0 w 342378"/>
                <a:gd name="connsiteY7" fmla="*/ 86400 h 43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378" h="431999">
                  <a:moveTo>
                    <a:pt x="0" y="86400"/>
                  </a:moveTo>
                  <a:lnTo>
                    <a:pt x="171189" y="86400"/>
                  </a:lnTo>
                  <a:lnTo>
                    <a:pt x="171189" y="0"/>
                  </a:lnTo>
                  <a:lnTo>
                    <a:pt x="342378" y="216000"/>
                  </a:lnTo>
                  <a:lnTo>
                    <a:pt x="171189" y="431999"/>
                  </a:lnTo>
                  <a:lnTo>
                    <a:pt x="171189" y="345599"/>
                  </a:lnTo>
                  <a:lnTo>
                    <a:pt x="0" y="345599"/>
                  </a:lnTo>
                  <a:lnTo>
                    <a:pt x="0" y="86400"/>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86400" rIns="102713" bIns="86399" numCol="1" spcCol="1270" anchor="ctr" anchorCtr="0">
              <a:noAutofit/>
            </a:bodyPr>
            <a:lstStyle/>
            <a:p>
              <a:pPr lvl="0" algn="ctr" defTabSz="800100">
                <a:lnSpc>
                  <a:spcPct val="90000"/>
                </a:lnSpc>
                <a:spcBef>
                  <a:spcPct val="0"/>
                </a:spcBef>
                <a:spcAft>
                  <a:spcPct val="35000"/>
                </a:spcAft>
              </a:pPr>
              <a:endParaRPr lang="zh-CN" altLang="en-US" sz="1800" kern="1200">
                <a:latin typeface="微软雅黑" panose="020B0503020204020204" pitchFamily="34" charset="-122"/>
                <a:ea typeface="微软雅黑" panose="020B0503020204020204" pitchFamily="34" charset="-122"/>
              </a:endParaRPr>
            </a:p>
          </p:txBody>
        </p:sp>
      </p:grpSp>
      <p:sp>
        <p:nvSpPr>
          <p:cNvPr id="14" name="椭圆 13"/>
          <p:cNvSpPr/>
          <p:nvPr/>
        </p:nvSpPr>
        <p:spPr>
          <a:xfrm>
            <a:off x="251520" y="534278"/>
            <a:ext cx="1152128" cy="1008112"/>
          </a:xfrm>
          <a:prstGeom prst="ellipse">
            <a:avLst/>
          </a:prstGeom>
          <a:solidFill>
            <a:srgbClr val="00B0F0"/>
          </a:solidFill>
          <a:ln w="9525">
            <a:solidFill>
              <a:srgbClr val="FFFF00"/>
            </a:solidFill>
          </a:ln>
          <a:effectLst>
            <a:glow rad="127000">
              <a:schemeClr val="accent5">
                <a:lumMod val="20000"/>
                <a:lumOff val="80000"/>
              </a:schemeClr>
            </a:glow>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声</a:t>
            </a:r>
          </a:p>
        </p:txBody>
      </p:sp>
      <p:sp>
        <p:nvSpPr>
          <p:cNvPr id="15" name="椭圆 14"/>
          <p:cNvSpPr/>
          <p:nvPr/>
        </p:nvSpPr>
        <p:spPr>
          <a:xfrm>
            <a:off x="251520" y="1556792"/>
            <a:ext cx="1152128" cy="1008112"/>
          </a:xfrm>
          <a:prstGeom prst="ellipse">
            <a:avLst/>
          </a:prstGeom>
          <a:solidFill>
            <a:srgbClr val="00B0F0"/>
          </a:solidFill>
          <a:ln w="9525">
            <a:solidFill>
              <a:srgbClr val="FFFF00"/>
            </a:solidFill>
          </a:ln>
          <a:effectLst>
            <a:glow rad="127000">
              <a:schemeClr val="accent5">
                <a:lumMod val="20000"/>
                <a:lumOff val="80000"/>
              </a:schemeClr>
            </a:glow>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振动</a:t>
            </a:r>
          </a:p>
        </p:txBody>
      </p:sp>
      <p:sp>
        <p:nvSpPr>
          <p:cNvPr id="16" name="椭圆 15"/>
          <p:cNvSpPr/>
          <p:nvPr/>
        </p:nvSpPr>
        <p:spPr>
          <a:xfrm>
            <a:off x="251520" y="2579306"/>
            <a:ext cx="1152128" cy="1008112"/>
          </a:xfrm>
          <a:prstGeom prst="ellipse">
            <a:avLst/>
          </a:prstGeom>
          <a:solidFill>
            <a:srgbClr val="00B0F0"/>
          </a:solidFill>
          <a:ln w="9525">
            <a:solidFill>
              <a:srgbClr val="FFFF00"/>
            </a:solidFill>
          </a:ln>
          <a:effectLst>
            <a:glow rad="127000">
              <a:schemeClr val="accent5">
                <a:lumMod val="20000"/>
                <a:lumOff val="80000"/>
              </a:schemeClr>
            </a:glow>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电磁</a:t>
            </a:r>
          </a:p>
        </p:txBody>
      </p:sp>
      <p:sp>
        <p:nvSpPr>
          <p:cNvPr id="17" name="椭圆 16"/>
          <p:cNvSpPr/>
          <p:nvPr/>
        </p:nvSpPr>
        <p:spPr>
          <a:xfrm>
            <a:off x="251520" y="3601820"/>
            <a:ext cx="1152128" cy="1008112"/>
          </a:xfrm>
          <a:prstGeom prst="ellipse">
            <a:avLst/>
          </a:prstGeom>
          <a:solidFill>
            <a:srgbClr val="00B0F0"/>
          </a:solidFill>
          <a:ln w="9525">
            <a:solidFill>
              <a:srgbClr val="FFFF00"/>
            </a:solidFill>
          </a:ln>
          <a:effectLst>
            <a:glow rad="127000">
              <a:schemeClr val="accent5">
                <a:lumMod val="20000"/>
                <a:lumOff val="80000"/>
              </a:schemeClr>
            </a:glow>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放射</a:t>
            </a:r>
          </a:p>
        </p:txBody>
      </p:sp>
      <p:sp>
        <p:nvSpPr>
          <p:cNvPr id="18" name="椭圆 17"/>
          <p:cNvSpPr/>
          <p:nvPr/>
        </p:nvSpPr>
        <p:spPr>
          <a:xfrm>
            <a:off x="251520" y="4624334"/>
            <a:ext cx="1152128" cy="1008112"/>
          </a:xfrm>
          <a:prstGeom prst="ellipse">
            <a:avLst/>
          </a:prstGeom>
          <a:solidFill>
            <a:srgbClr val="00B0F0"/>
          </a:solidFill>
          <a:ln w="9525">
            <a:solidFill>
              <a:srgbClr val="FFFF00"/>
            </a:solidFill>
          </a:ln>
          <a:effectLst>
            <a:glow rad="127000">
              <a:schemeClr val="accent5">
                <a:lumMod val="20000"/>
                <a:lumOff val="80000"/>
              </a:schemeClr>
            </a:glow>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热</a:t>
            </a:r>
          </a:p>
        </p:txBody>
      </p:sp>
      <p:sp>
        <p:nvSpPr>
          <p:cNvPr id="19" name="椭圆 18"/>
          <p:cNvSpPr/>
          <p:nvPr/>
        </p:nvSpPr>
        <p:spPr>
          <a:xfrm>
            <a:off x="251520" y="5646846"/>
            <a:ext cx="1152128" cy="1008112"/>
          </a:xfrm>
          <a:prstGeom prst="ellipse">
            <a:avLst/>
          </a:prstGeom>
          <a:solidFill>
            <a:srgbClr val="00B0F0"/>
          </a:solidFill>
          <a:ln w="9525">
            <a:solidFill>
              <a:srgbClr val="FFFF00"/>
            </a:solidFill>
          </a:ln>
          <a:effectLst>
            <a:glow rad="127000">
              <a:schemeClr val="accent5">
                <a:lumMod val="20000"/>
                <a:lumOff val="80000"/>
              </a:schemeClr>
            </a:glow>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光</a:t>
            </a:r>
          </a:p>
        </p:txBody>
      </p:sp>
      <p:sp>
        <p:nvSpPr>
          <p:cNvPr id="30" name="圆角矩形 29"/>
          <p:cNvSpPr/>
          <p:nvPr/>
        </p:nvSpPr>
        <p:spPr>
          <a:xfrm>
            <a:off x="5436096" y="332656"/>
            <a:ext cx="3528392" cy="632230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8" name="TextBox 27"/>
          <p:cNvSpPr txBox="1"/>
          <p:nvPr/>
        </p:nvSpPr>
        <p:spPr>
          <a:xfrm>
            <a:off x="5580112" y="476672"/>
            <a:ext cx="3384376" cy="1680460"/>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nSpc>
                <a:spcPct val="110000"/>
              </a:lnSpc>
              <a:spcBef>
                <a:spcPct val="0"/>
              </a:spcBef>
              <a:buClr>
                <a:srgbClr val="FF0000"/>
              </a:buClr>
              <a:buSzPct val="90000"/>
            </a:pPr>
            <a:r>
              <a:rPr lang="zh-CN" altLang="en-US" sz="2400" b="1" dirty="0">
                <a:solidFill>
                  <a:srgbClr val="0000FF"/>
                </a:solidFill>
                <a:latin typeface="微软雅黑" panose="020B0503020204020204" pitchFamily="34" charset="-122"/>
                <a:ea typeface="微软雅黑" panose="020B0503020204020204" pitchFamily="34" charset="-122"/>
              </a:rPr>
              <a:t>环境物理学：</a:t>
            </a:r>
            <a:r>
              <a:rPr lang="zh-CN" altLang="en-US" sz="2400" b="1" dirty="0">
                <a:solidFill>
                  <a:srgbClr val="000000"/>
                </a:solidFill>
                <a:latin typeface="微软雅黑" panose="020B0503020204020204" pitchFamily="34" charset="-122"/>
                <a:ea typeface="微软雅黑" panose="020B0503020204020204" pitchFamily="34" charset="-122"/>
              </a:rPr>
              <a:t>研究物理环境同人类、生态相互作用的科学</a:t>
            </a:r>
          </a:p>
          <a:p>
            <a:endParaRPr lang="zh-CN" altLang="en-US" sz="2400" dirty="0">
              <a:latin typeface="微软雅黑" panose="020B0503020204020204" pitchFamily="34" charset="-122"/>
              <a:ea typeface="微软雅黑" panose="020B0503020204020204" pitchFamily="34" charset="-122"/>
            </a:endParaRPr>
          </a:p>
        </p:txBody>
      </p:sp>
      <p:sp>
        <p:nvSpPr>
          <p:cNvPr id="27" name="矩形 26"/>
          <p:cNvSpPr/>
          <p:nvPr/>
        </p:nvSpPr>
        <p:spPr>
          <a:xfrm>
            <a:off x="5580111" y="1772816"/>
            <a:ext cx="3384377" cy="1200329"/>
          </a:xfrm>
          <a:prstGeom prst="rect">
            <a:avLst/>
          </a:prstGeom>
        </p:spPr>
        <p:txBody>
          <a:bodyPr wrap="square">
            <a:spAutoFit/>
          </a:bodyPr>
          <a:lstStyle/>
          <a:p>
            <a:r>
              <a:rPr lang="zh-CN" altLang="en-US" sz="2400" b="1" dirty="0">
                <a:solidFill>
                  <a:srgbClr val="0000FF"/>
                </a:solidFill>
                <a:latin typeface="微软雅黑" panose="020B0503020204020204" pitchFamily="34" charset="-122"/>
                <a:ea typeface="微软雅黑" panose="020B0503020204020204" pitchFamily="34" charset="-122"/>
              </a:rPr>
              <a:t>内容：</a:t>
            </a:r>
            <a:r>
              <a:rPr lang="zh-CN" altLang="en-US" sz="2400" b="1" dirty="0">
                <a:solidFill>
                  <a:srgbClr val="000000"/>
                </a:solidFill>
                <a:latin typeface="微软雅黑" panose="020B0503020204020204" pitchFamily="34" charset="-122"/>
                <a:ea typeface="微软雅黑" panose="020B0503020204020204" pitchFamily="34" charset="-122"/>
              </a:rPr>
              <a:t>环境质量变化规律，以及保护和改善环境的措施</a:t>
            </a:r>
            <a:endParaRPr lang="zh-CN" altLang="en-US" sz="2400" dirty="0">
              <a:latin typeface="微软雅黑" panose="020B0503020204020204" pitchFamily="34" charset="-122"/>
              <a:ea typeface="微软雅黑" panose="020B0503020204020204" pitchFamily="34" charset="-122"/>
            </a:endParaRPr>
          </a:p>
        </p:txBody>
      </p:sp>
      <p:sp>
        <p:nvSpPr>
          <p:cNvPr id="31" name="AutoShape 3"/>
          <p:cNvSpPr>
            <a:spLocks noChangeArrowheads="1"/>
          </p:cNvSpPr>
          <p:nvPr/>
        </p:nvSpPr>
        <p:spPr bwMode="gray">
          <a:xfrm>
            <a:off x="5652120" y="2924944"/>
            <a:ext cx="3096345" cy="420013"/>
          </a:xfrm>
          <a:prstGeom prst="roundRect">
            <a:avLst>
              <a:gd name="adj" fmla="val 16667"/>
            </a:avLst>
          </a:prstGeom>
          <a:solidFill>
            <a:srgbClr val="FFC000"/>
          </a:solidFill>
          <a:ln w="12700" algn="ctr">
            <a:solidFill>
              <a:schemeClr val="bg1"/>
            </a:solidFill>
            <a:round/>
            <a:headEnd/>
            <a:tailEnd/>
          </a:ln>
          <a:effectLst/>
        </p:spPr>
        <p:txBody>
          <a:bodyPr wrap="none" anchor="ctr"/>
          <a:lstStyle/>
          <a:p>
            <a:pPr algn="ctr"/>
            <a:r>
              <a:rPr lang="en-US" altLang="zh-CN" sz="2400" b="1" dirty="0">
                <a:latin typeface="微软雅黑" panose="020B0503020204020204" pitchFamily="34" charset="-122"/>
                <a:ea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rPr>
              <a:t>环境声学</a:t>
            </a:r>
          </a:p>
        </p:txBody>
      </p:sp>
      <p:sp>
        <p:nvSpPr>
          <p:cNvPr id="32" name="AutoShape 4"/>
          <p:cNvSpPr>
            <a:spLocks noChangeArrowheads="1"/>
          </p:cNvSpPr>
          <p:nvPr/>
        </p:nvSpPr>
        <p:spPr bwMode="gray">
          <a:xfrm>
            <a:off x="5652120" y="3443007"/>
            <a:ext cx="3096345" cy="420014"/>
          </a:xfrm>
          <a:prstGeom prst="roundRect">
            <a:avLst>
              <a:gd name="adj" fmla="val 16667"/>
            </a:avLst>
          </a:prstGeom>
          <a:solidFill>
            <a:srgbClr val="FFC000"/>
          </a:solidFill>
          <a:ln w="12700" algn="ctr">
            <a:solidFill>
              <a:schemeClr val="bg1"/>
            </a:solidFill>
            <a:round/>
            <a:headEnd/>
            <a:tailEnd/>
          </a:ln>
          <a:effectLst/>
        </p:spPr>
        <p:txBody>
          <a:bodyPr wrap="none" anchor="ctr"/>
          <a:lstStyle/>
          <a:p>
            <a:pPr algn="ctr"/>
            <a:r>
              <a:rPr lang="en-US" altLang="zh-CN" sz="2400" b="1">
                <a:latin typeface="微软雅黑" panose="020B0503020204020204" pitchFamily="34" charset="-122"/>
                <a:ea typeface="微软雅黑" panose="020B0503020204020204" pitchFamily="34" charset="-122"/>
              </a:rPr>
              <a:t> </a:t>
            </a:r>
            <a:r>
              <a:rPr lang="zh-CN" altLang="en-US" sz="2400" b="1">
                <a:solidFill>
                  <a:srgbClr val="000000"/>
                </a:solidFill>
                <a:latin typeface="微软雅黑" panose="020B0503020204020204" pitchFamily="34" charset="-122"/>
                <a:ea typeface="微软雅黑" panose="020B0503020204020204" pitchFamily="34" charset="-122"/>
              </a:rPr>
              <a:t>环境振动学</a:t>
            </a:r>
          </a:p>
        </p:txBody>
      </p:sp>
      <p:sp>
        <p:nvSpPr>
          <p:cNvPr id="33" name="AutoShape 5"/>
          <p:cNvSpPr>
            <a:spLocks noChangeArrowheads="1"/>
          </p:cNvSpPr>
          <p:nvPr/>
        </p:nvSpPr>
        <p:spPr bwMode="gray">
          <a:xfrm>
            <a:off x="5652120" y="3961071"/>
            <a:ext cx="3096345" cy="420014"/>
          </a:xfrm>
          <a:prstGeom prst="roundRect">
            <a:avLst>
              <a:gd name="adj" fmla="val 16667"/>
            </a:avLst>
          </a:prstGeom>
          <a:solidFill>
            <a:srgbClr val="FFC000"/>
          </a:solidFill>
          <a:ln w="12700" algn="ctr">
            <a:solidFill>
              <a:schemeClr val="bg1"/>
            </a:solidFill>
            <a:round/>
            <a:headEnd/>
            <a:tailEnd/>
          </a:ln>
          <a:effectLst/>
        </p:spPr>
        <p:txBody>
          <a:bodyPr wrap="none" anchor="ctr"/>
          <a:lstStyle/>
          <a:p>
            <a:pPr algn="ctr"/>
            <a:r>
              <a:rPr lang="en-US" altLang="zh-CN" sz="2400" b="1">
                <a:latin typeface="微软雅黑" panose="020B0503020204020204" pitchFamily="34" charset="-122"/>
                <a:ea typeface="微软雅黑" panose="020B0503020204020204" pitchFamily="34" charset="-122"/>
              </a:rPr>
              <a:t> </a:t>
            </a:r>
            <a:r>
              <a:rPr lang="zh-CN" altLang="en-US" sz="2400" b="1">
                <a:solidFill>
                  <a:srgbClr val="000000"/>
                </a:solidFill>
                <a:latin typeface="微软雅黑" panose="020B0503020204020204" pitchFamily="34" charset="-122"/>
                <a:ea typeface="微软雅黑" panose="020B0503020204020204" pitchFamily="34" charset="-122"/>
              </a:rPr>
              <a:t>环境电磁学</a:t>
            </a:r>
          </a:p>
        </p:txBody>
      </p:sp>
      <p:sp>
        <p:nvSpPr>
          <p:cNvPr id="34" name="AutoShape 6"/>
          <p:cNvSpPr>
            <a:spLocks noChangeArrowheads="1"/>
          </p:cNvSpPr>
          <p:nvPr/>
        </p:nvSpPr>
        <p:spPr bwMode="gray">
          <a:xfrm>
            <a:off x="5652120" y="4479135"/>
            <a:ext cx="3096344" cy="420013"/>
          </a:xfrm>
          <a:prstGeom prst="roundRect">
            <a:avLst>
              <a:gd name="adj" fmla="val 16667"/>
            </a:avLst>
          </a:prstGeom>
          <a:solidFill>
            <a:srgbClr val="FFC000"/>
          </a:solidFill>
          <a:ln w="12700" algn="ctr">
            <a:solidFill>
              <a:schemeClr val="bg1"/>
            </a:solidFill>
            <a:round/>
            <a:headEnd/>
            <a:tailEnd/>
          </a:ln>
          <a:effectLst/>
        </p:spPr>
        <p:txBody>
          <a:bodyPr wrap="none" anchor="ctr"/>
          <a:lstStyle/>
          <a:p>
            <a:pPr algn="ctr"/>
            <a:r>
              <a:rPr lang="en-US" altLang="zh-CN" sz="2400" b="1">
                <a:latin typeface="微软雅黑" panose="020B0503020204020204" pitchFamily="34" charset="-122"/>
                <a:ea typeface="微软雅黑" panose="020B0503020204020204" pitchFamily="34" charset="-122"/>
              </a:rPr>
              <a:t> </a:t>
            </a:r>
            <a:r>
              <a:rPr lang="zh-CN" altLang="en-US" sz="2400" b="1">
                <a:solidFill>
                  <a:srgbClr val="000000"/>
                </a:solidFill>
                <a:latin typeface="微软雅黑" panose="020B0503020204020204" pitchFamily="34" charset="-122"/>
                <a:ea typeface="微软雅黑" panose="020B0503020204020204" pitchFamily="34" charset="-122"/>
              </a:rPr>
              <a:t>环境放射学</a:t>
            </a:r>
          </a:p>
        </p:txBody>
      </p:sp>
      <p:sp>
        <p:nvSpPr>
          <p:cNvPr id="36" name="AutoShape 8"/>
          <p:cNvSpPr>
            <a:spLocks noChangeArrowheads="1"/>
          </p:cNvSpPr>
          <p:nvPr/>
        </p:nvSpPr>
        <p:spPr bwMode="gray">
          <a:xfrm>
            <a:off x="5652120" y="5515261"/>
            <a:ext cx="3096344" cy="420013"/>
          </a:xfrm>
          <a:prstGeom prst="roundRect">
            <a:avLst>
              <a:gd name="adj" fmla="val 16667"/>
            </a:avLst>
          </a:prstGeom>
          <a:solidFill>
            <a:srgbClr val="FFC000"/>
          </a:solidFill>
          <a:ln w="12700" algn="ctr">
            <a:solidFill>
              <a:schemeClr val="bg1"/>
            </a:solidFill>
            <a:round/>
            <a:headEnd/>
            <a:tailEnd/>
          </a:ln>
          <a:effectLst/>
        </p:spPr>
        <p:txBody>
          <a:bodyPr wrap="none" anchor="ctr"/>
          <a:lstStyle/>
          <a:p>
            <a:pPr algn="ctr"/>
            <a:r>
              <a:rPr lang="en-US" altLang="zh-CN" sz="2400" b="1" dirty="0">
                <a:latin typeface="微软雅黑" panose="020B0503020204020204" pitchFamily="34" charset="-122"/>
                <a:ea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rPr>
              <a:t>环境光学</a:t>
            </a:r>
          </a:p>
        </p:txBody>
      </p:sp>
      <p:sp>
        <p:nvSpPr>
          <p:cNvPr id="37" name="AutoShape 9"/>
          <p:cNvSpPr>
            <a:spLocks noChangeArrowheads="1"/>
          </p:cNvSpPr>
          <p:nvPr/>
        </p:nvSpPr>
        <p:spPr bwMode="gray">
          <a:xfrm>
            <a:off x="5652120" y="4997198"/>
            <a:ext cx="3096345" cy="420013"/>
          </a:xfrm>
          <a:prstGeom prst="roundRect">
            <a:avLst>
              <a:gd name="adj" fmla="val 16667"/>
            </a:avLst>
          </a:prstGeom>
          <a:solidFill>
            <a:srgbClr val="FFC000"/>
          </a:solidFill>
          <a:ln w="12700" algn="ctr">
            <a:solidFill>
              <a:schemeClr val="bg1"/>
            </a:solidFill>
            <a:round/>
            <a:headEnd/>
            <a:tailEnd/>
          </a:ln>
          <a:effectLst/>
        </p:spPr>
        <p:txBody>
          <a:bodyPr wrap="none" anchor="ctr"/>
          <a:lstStyle/>
          <a:p>
            <a:pPr algn="ctr"/>
            <a:r>
              <a:rPr lang="en-US" altLang="zh-CN" sz="2400" b="1" dirty="0">
                <a:latin typeface="微软雅黑" panose="020B0503020204020204" pitchFamily="34" charset="-122"/>
                <a:ea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rPr>
              <a:t>环境热学</a:t>
            </a:r>
          </a:p>
        </p:txBody>
      </p:sp>
      <p:sp>
        <p:nvSpPr>
          <p:cNvPr id="39" name="AutoShape 8"/>
          <p:cNvSpPr>
            <a:spLocks noChangeArrowheads="1"/>
          </p:cNvSpPr>
          <p:nvPr/>
        </p:nvSpPr>
        <p:spPr bwMode="gray">
          <a:xfrm>
            <a:off x="5652120" y="6033323"/>
            <a:ext cx="3096344" cy="420013"/>
          </a:xfrm>
          <a:prstGeom prst="roundRect">
            <a:avLst>
              <a:gd name="adj" fmla="val 16667"/>
            </a:avLst>
          </a:prstGeom>
          <a:solidFill>
            <a:srgbClr val="FFC000"/>
          </a:solidFill>
          <a:ln w="12700" algn="ctr">
            <a:solidFill>
              <a:schemeClr val="bg1"/>
            </a:solidFill>
            <a:round/>
            <a:headEnd/>
            <a:tailEnd/>
          </a:ln>
          <a:effectLst/>
        </p:spPr>
        <p:txBody>
          <a:bodyPr wrap="none" anchor="ctr"/>
          <a:lstStyle/>
          <a:p>
            <a:pPr algn="ct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环境空气动力学</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899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9" grpId="0" animBg="1"/>
      <p:bldP spid="30" grpId="0" animBg="1"/>
      <p:bldP spid="28" grpId="0"/>
      <p:bldP spid="27" grpId="0"/>
      <p:bldP spid="31" grpId="0" animBg="1"/>
      <p:bldP spid="32" grpId="0" animBg="1"/>
      <p:bldP spid="33" grpId="0" animBg="1"/>
      <p:bldP spid="34" grpId="0" animBg="1"/>
      <p:bldP spid="36" grpId="0" animBg="1"/>
      <p:bldP spid="37" grpId="0" animBg="1"/>
      <p:bldP spid="3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6" name="Object 2">
            <a:extLst>
              <a:ext uri="{FF2B5EF4-FFF2-40B4-BE49-F238E27FC236}">
                <a16:creationId xmlns:a16="http://schemas.microsoft.com/office/drawing/2014/main" id="{675E45E1-05F3-47D4-96F9-F05350E03728}"/>
              </a:ext>
            </a:extLst>
          </p:cNvPr>
          <p:cNvGraphicFramePr>
            <a:graphicFrameLocks noChangeAspect="1"/>
          </p:cNvGraphicFramePr>
          <p:nvPr/>
        </p:nvGraphicFramePr>
        <p:xfrm>
          <a:off x="2700338" y="2889250"/>
          <a:ext cx="3024187" cy="984250"/>
        </p:xfrm>
        <a:graphic>
          <a:graphicData uri="http://schemas.openxmlformats.org/presentationml/2006/ole">
            <mc:AlternateContent xmlns:mc="http://schemas.openxmlformats.org/markup-compatibility/2006">
              <mc:Choice xmlns:v="urn:schemas-microsoft-com:vml" Requires="v">
                <p:oleObj spid="_x0000_s52317" name="公式" r:id="rId3" imgW="1054100" imgH="444500" progId="Equation.3">
                  <p:embed/>
                </p:oleObj>
              </mc:Choice>
              <mc:Fallback>
                <p:oleObj name="公式" r:id="rId3" imgW="1054100" imgH="4445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2889250"/>
                        <a:ext cx="3024187" cy="98425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27" name="Rectangle 3">
            <a:extLst>
              <a:ext uri="{FF2B5EF4-FFF2-40B4-BE49-F238E27FC236}">
                <a16:creationId xmlns:a16="http://schemas.microsoft.com/office/drawing/2014/main" id="{C324CA1F-C1C1-4482-9FBF-F1213200CA09}"/>
              </a:ext>
            </a:extLst>
          </p:cNvPr>
          <p:cNvSpPr>
            <a:spLocks noGrp="1" noChangeArrowheads="1"/>
          </p:cNvSpPr>
          <p:nvPr>
            <p:ph type="title"/>
          </p:nvPr>
        </p:nvSpPr>
        <p:spPr>
          <a:xfrm>
            <a:off x="457200" y="277813"/>
            <a:ext cx="8229600" cy="615951"/>
          </a:xfrm>
          <a:noFill/>
        </p:spPr>
        <p:txBody>
          <a:bodyPr/>
          <a:lstStyle/>
          <a:p>
            <a:pPr algn="ctr" eaLnBrk="1" hangingPunct="1"/>
            <a:r>
              <a:rPr lang="zh-CN" altLang="en-US" b="1" dirty="0">
                <a:latin typeface="黑体" panose="02010609060101010101" pitchFamily="49" charset="-122"/>
                <a:ea typeface="黑体" panose="02010609060101010101" pitchFamily="49" charset="-122"/>
              </a:rPr>
              <a:t>六、光污染及其防治</a:t>
            </a:r>
          </a:p>
        </p:txBody>
      </p:sp>
      <p:sp>
        <p:nvSpPr>
          <p:cNvPr id="662532" name="Rectangle 4">
            <a:extLst>
              <a:ext uri="{FF2B5EF4-FFF2-40B4-BE49-F238E27FC236}">
                <a16:creationId xmlns:a16="http://schemas.microsoft.com/office/drawing/2014/main" id="{33D22724-DA29-40A1-B1AB-C1C3C1E4B622}"/>
              </a:ext>
            </a:extLst>
          </p:cNvPr>
          <p:cNvSpPr>
            <a:spLocks noGrp="1" noChangeArrowheads="1"/>
          </p:cNvSpPr>
          <p:nvPr>
            <p:ph type="body" sz="half" idx="1"/>
          </p:nvPr>
        </p:nvSpPr>
        <p:spPr>
          <a:xfrm>
            <a:off x="457200" y="980728"/>
            <a:ext cx="8291513" cy="5580410"/>
          </a:xfrm>
        </p:spPr>
        <p:txBody>
          <a:bodyPr/>
          <a:lstStyle/>
          <a:p>
            <a:pPr eaLnBrk="1" hangingPunct="1">
              <a:lnSpc>
                <a:spcPct val="105000"/>
              </a:lnSpc>
              <a:spcBef>
                <a:spcPct val="25000"/>
              </a:spcBef>
              <a:spcAft>
                <a:spcPct val="20000"/>
              </a:spcAft>
            </a:pPr>
            <a:r>
              <a:rPr lang="zh-CN" altLang="en-US" sz="3200" b="1">
                <a:latin typeface="微软雅黑" panose="020B0503020204020204" pitchFamily="34" charset="-122"/>
                <a:ea typeface="微软雅黑" panose="020B0503020204020204" pitchFamily="34" charset="-122"/>
              </a:rPr>
              <a:t>第二节   光环境评价及质量标准</a:t>
            </a:r>
            <a:r>
              <a:rPr lang="zh-CN" altLang="en-US" sz="3200">
                <a:latin typeface="微软雅黑" panose="020B0503020204020204" pitchFamily="34" charset="-122"/>
                <a:ea typeface="微软雅黑" panose="020B0503020204020204" pitchFamily="34" charset="-122"/>
              </a:rPr>
              <a:t> </a:t>
            </a:r>
            <a:endParaRPr lang="zh-CN" altLang="en-US" sz="3200" b="1">
              <a:latin typeface="微软雅黑" panose="020B0503020204020204" pitchFamily="34" charset="-122"/>
              <a:ea typeface="微软雅黑" panose="020B0503020204020204" pitchFamily="34" charset="-122"/>
            </a:endParaRPr>
          </a:p>
          <a:p>
            <a:pPr algn="just" eaLnBrk="1" hangingPunct="1">
              <a:lnSpc>
                <a:spcPct val="105000"/>
              </a:lnSpc>
              <a:spcBef>
                <a:spcPct val="25000"/>
              </a:spcBef>
              <a:spcAft>
                <a:spcPct val="20000"/>
              </a:spcAft>
              <a:buFont typeface="Wingdings" panose="05000000000000000000" pitchFamily="2" charset="2"/>
              <a:buNone/>
            </a:pPr>
            <a:r>
              <a:rPr lang="zh-CN" altLang="en-US" b="1">
                <a:latin typeface="微软雅黑" panose="020B0503020204020204" pitchFamily="34" charset="-122"/>
                <a:ea typeface="微软雅黑" panose="020B0503020204020204" pitchFamily="34" charset="-122"/>
              </a:rPr>
              <a:t>一</a:t>
            </a:r>
            <a:r>
              <a:rPr lang="en-US" altLang="zh-CN" b="1">
                <a:latin typeface="微软雅黑" panose="020B0503020204020204" pitchFamily="34" charset="-122"/>
                <a:ea typeface="微软雅黑" panose="020B0503020204020204" pitchFamily="34" charset="-122"/>
              </a:rPr>
              <a:t>. </a:t>
            </a:r>
            <a:r>
              <a:rPr lang="zh-CN" altLang="en-US" b="1">
                <a:latin typeface="微软雅黑" panose="020B0503020204020204" pitchFamily="34" charset="-122"/>
                <a:ea typeface="微软雅黑" panose="020B0503020204020204" pitchFamily="34" charset="-122"/>
              </a:rPr>
              <a:t>天然光环境的评价</a:t>
            </a:r>
          </a:p>
          <a:p>
            <a:pPr algn="just" eaLnBrk="1" hangingPunct="1">
              <a:lnSpc>
                <a:spcPct val="105000"/>
              </a:lnSpc>
              <a:spcBef>
                <a:spcPct val="25000"/>
              </a:spcBef>
              <a:spcAft>
                <a:spcPct val="20000"/>
              </a:spcAft>
              <a:buFont typeface="Wingdings" panose="05000000000000000000" pitchFamily="2" charset="2"/>
              <a:buNone/>
            </a:pPr>
            <a:r>
              <a:rPr lang="en-US" altLang="zh-CN" sz="2400" b="1">
                <a:latin typeface="微软雅黑" panose="020B0503020204020204" pitchFamily="34" charset="-122"/>
                <a:ea typeface="微软雅黑" panose="020B0503020204020204" pitchFamily="34" charset="-122"/>
              </a:rPr>
              <a:t>1</a:t>
            </a:r>
            <a:r>
              <a:rPr lang="zh-CN" altLang="en-US" sz="2400" b="1">
                <a:latin typeface="微软雅黑" panose="020B0503020204020204" pitchFamily="34" charset="-122"/>
                <a:ea typeface="微软雅黑" panose="020B0503020204020204" pitchFamily="34" charset="-122"/>
              </a:rPr>
              <a:t>、采光系数</a:t>
            </a:r>
          </a:p>
          <a:p>
            <a:pPr algn="just" eaLnBrk="1" hangingPunct="1">
              <a:lnSpc>
                <a:spcPct val="105000"/>
              </a:lnSpc>
              <a:spcBef>
                <a:spcPct val="25000"/>
              </a:spcBef>
              <a:spcAft>
                <a:spcPct val="20000"/>
              </a:spcAft>
              <a:buFont typeface="Wingdings" panose="05000000000000000000" pitchFamily="2" charset="2"/>
              <a:buNone/>
            </a:pPr>
            <a:endParaRPr lang="zh-CN" altLang="en-US" sz="2400" b="1">
              <a:latin typeface="微软雅黑" panose="020B0503020204020204" pitchFamily="34" charset="-122"/>
              <a:ea typeface="微软雅黑" panose="020B0503020204020204" pitchFamily="34" charset="-122"/>
            </a:endParaRPr>
          </a:p>
          <a:p>
            <a:pPr algn="just" eaLnBrk="1" hangingPunct="1">
              <a:lnSpc>
                <a:spcPct val="105000"/>
              </a:lnSpc>
              <a:spcBef>
                <a:spcPct val="25000"/>
              </a:spcBef>
              <a:spcAft>
                <a:spcPct val="20000"/>
              </a:spcAft>
              <a:buFont typeface="Wingdings" panose="05000000000000000000" pitchFamily="2" charset="2"/>
              <a:buNone/>
            </a:pPr>
            <a:r>
              <a:rPr lang="en-US" altLang="zh-CN" sz="2400" b="1">
                <a:latin typeface="微软雅黑" panose="020B0503020204020204" pitchFamily="34" charset="-122"/>
                <a:ea typeface="微软雅黑" panose="020B0503020204020204" pitchFamily="34" charset="-122"/>
              </a:rPr>
              <a:t>2</a:t>
            </a:r>
            <a:r>
              <a:rPr lang="zh-CN" altLang="en-US" sz="2400" b="1">
                <a:latin typeface="微软雅黑" panose="020B0503020204020204" pitchFamily="34" charset="-122"/>
                <a:ea typeface="微软雅黑" panose="020B0503020204020204" pitchFamily="34" charset="-122"/>
              </a:rPr>
              <a:t>、采光系数标准</a:t>
            </a:r>
          </a:p>
          <a:p>
            <a:pPr eaLnBrk="1" hangingPunct="1">
              <a:lnSpc>
                <a:spcPct val="105000"/>
              </a:lnSpc>
              <a:spcBef>
                <a:spcPct val="25000"/>
              </a:spcBef>
              <a:spcAft>
                <a:spcPct val="20000"/>
              </a:spcAft>
              <a:buFont typeface="Wingdings" panose="05000000000000000000" pitchFamily="2" charset="2"/>
              <a:buNone/>
            </a:pPr>
            <a:r>
              <a:rPr lang="zh-CN" altLang="en-US" b="1">
                <a:latin typeface="微软雅黑" panose="020B0503020204020204" pitchFamily="34" charset="-122"/>
                <a:ea typeface="微软雅黑" panose="020B0503020204020204" pitchFamily="34" charset="-122"/>
              </a:rPr>
              <a:t>二</a:t>
            </a:r>
            <a:r>
              <a:rPr lang="en-US" altLang="zh-CN" b="1">
                <a:latin typeface="微软雅黑" panose="020B0503020204020204" pitchFamily="34" charset="-122"/>
                <a:ea typeface="微软雅黑" panose="020B0503020204020204" pitchFamily="34" charset="-122"/>
              </a:rPr>
              <a:t>. </a:t>
            </a:r>
            <a:r>
              <a:rPr lang="zh-CN" altLang="en-US" b="1">
                <a:latin typeface="微软雅黑" panose="020B0503020204020204" pitchFamily="34" charset="-122"/>
                <a:ea typeface="微软雅黑" panose="020B0503020204020204" pitchFamily="34" charset="-122"/>
              </a:rPr>
              <a:t>人工光环境的评价</a:t>
            </a:r>
          </a:p>
          <a:p>
            <a:pPr eaLnBrk="1" hangingPunct="1">
              <a:lnSpc>
                <a:spcPct val="105000"/>
              </a:lnSpc>
              <a:spcBef>
                <a:spcPct val="25000"/>
              </a:spcBef>
              <a:spcAft>
                <a:spcPct val="20000"/>
              </a:spcAft>
              <a:buFont typeface="Wingdings" panose="05000000000000000000" pitchFamily="2" charset="2"/>
              <a:buNone/>
            </a:pPr>
            <a:r>
              <a:rPr lang="en-US" altLang="zh-CN" sz="2400" b="1">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民用建筑照明设计标准</a:t>
            </a:r>
            <a:r>
              <a:rPr lang="en-US" altLang="zh-CN" sz="2400" b="1">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a:t>
            </a:r>
            <a:r>
              <a:rPr lang="en-US" altLang="zh-CN" sz="2400" b="1">
                <a:latin typeface="微软雅黑" panose="020B0503020204020204" pitchFamily="34" charset="-122"/>
                <a:ea typeface="微软雅黑" panose="020B0503020204020204" pitchFamily="34" charset="-122"/>
              </a:rPr>
              <a:t>1990</a:t>
            </a:r>
            <a:r>
              <a:rPr lang="zh-CN" altLang="en-US" sz="2400" b="1">
                <a:latin typeface="微软雅黑" panose="020B0503020204020204" pitchFamily="34" charset="-122"/>
                <a:ea typeface="微软雅黑" panose="020B0503020204020204" pitchFamily="34" charset="-122"/>
              </a:rPr>
              <a:t>，</a:t>
            </a:r>
            <a:r>
              <a:rPr lang="en-US" altLang="zh-CN" sz="2400" b="1">
                <a:latin typeface="微软雅黑" panose="020B0503020204020204" pitchFamily="34" charset="-122"/>
                <a:ea typeface="微软雅黑" panose="020B0503020204020204" pitchFamily="34" charset="-122"/>
              </a:rPr>
              <a:t>GBJ133-90</a:t>
            </a:r>
            <a:r>
              <a:rPr lang="zh-CN" altLang="en-US" sz="2400" b="1">
                <a:latin typeface="微软雅黑" panose="020B0503020204020204" pitchFamily="34" charset="-122"/>
                <a:ea typeface="微软雅黑" panose="020B0503020204020204" pitchFamily="34" charset="-122"/>
              </a:rPr>
              <a:t>）</a:t>
            </a:r>
          </a:p>
          <a:p>
            <a:pPr eaLnBrk="1" hangingPunct="1">
              <a:lnSpc>
                <a:spcPct val="105000"/>
              </a:lnSpc>
              <a:spcBef>
                <a:spcPct val="25000"/>
              </a:spcBef>
              <a:spcAft>
                <a:spcPct val="20000"/>
              </a:spcAft>
              <a:buFont typeface="Wingdings" panose="05000000000000000000" pitchFamily="2" charset="2"/>
              <a:buNone/>
            </a:pPr>
            <a:r>
              <a:rPr lang="en-US" altLang="zh-CN" sz="2400" b="1">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工业企业照明设计标准</a:t>
            </a:r>
            <a:r>
              <a:rPr lang="en-US" altLang="zh-CN" sz="2400" b="1">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a:t>
            </a:r>
            <a:r>
              <a:rPr lang="en-US" altLang="zh-CN" sz="2400" b="1">
                <a:latin typeface="微软雅黑" panose="020B0503020204020204" pitchFamily="34" charset="-122"/>
                <a:ea typeface="微软雅黑" panose="020B0503020204020204" pitchFamily="34" charset="-122"/>
              </a:rPr>
              <a:t>1992</a:t>
            </a:r>
            <a:r>
              <a:rPr lang="zh-CN" altLang="en-US" sz="2400" b="1">
                <a:latin typeface="微软雅黑" panose="020B0503020204020204" pitchFamily="34" charset="-122"/>
                <a:ea typeface="微软雅黑" panose="020B0503020204020204" pitchFamily="34" charset="-122"/>
              </a:rPr>
              <a:t>，</a:t>
            </a:r>
            <a:r>
              <a:rPr lang="en-US" altLang="zh-CN" sz="2400" b="1">
                <a:latin typeface="微软雅黑" panose="020B0503020204020204" pitchFamily="34" charset="-122"/>
                <a:ea typeface="微软雅黑" panose="020B0503020204020204" pitchFamily="34" charset="-122"/>
              </a:rPr>
              <a:t>GB50034-92</a:t>
            </a:r>
            <a:r>
              <a:rPr lang="zh-CN" altLang="en-US" sz="2400" b="1">
                <a:latin typeface="微软雅黑" panose="020B0503020204020204" pitchFamily="34" charset="-122"/>
                <a:ea typeface="微软雅黑" panose="020B0503020204020204" pitchFamily="34" charset="-122"/>
              </a:rPr>
              <a:t>）</a:t>
            </a:r>
          </a:p>
        </p:txBody>
      </p:sp>
      <p:sp>
        <p:nvSpPr>
          <p:cNvPr id="52229" name="Rectangle 5">
            <a:extLst>
              <a:ext uri="{FF2B5EF4-FFF2-40B4-BE49-F238E27FC236}">
                <a16:creationId xmlns:a16="http://schemas.microsoft.com/office/drawing/2014/main" id="{6D7CAD46-606A-4D1E-A586-9D9AB48D9680}"/>
              </a:ext>
            </a:extLst>
          </p:cNvPr>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a typeface="华文楷体" panose="02010600040101010101" pitchFamily="2" charset="-122"/>
            </a:endParaRPr>
          </a:p>
        </p:txBody>
      </p:sp>
      <p:sp>
        <p:nvSpPr>
          <p:cNvPr id="52231" name="Rectangle 70">
            <a:extLst>
              <a:ext uri="{FF2B5EF4-FFF2-40B4-BE49-F238E27FC236}">
                <a16:creationId xmlns:a16="http://schemas.microsoft.com/office/drawing/2014/main" id="{7ABECAF8-EE38-4368-A52D-9DC93A1D6D5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a typeface="华文楷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62532">
                                            <p:txEl>
                                              <p:pRg st="5" end="5"/>
                                            </p:txEl>
                                          </p:spTgt>
                                        </p:tgtEl>
                                        <p:attrNameLst>
                                          <p:attrName>style.visibility</p:attrName>
                                        </p:attrNameLst>
                                      </p:cBhvr>
                                      <p:to>
                                        <p:strVal val="visible"/>
                                      </p:to>
                                    </p:set>
                                    <p:animEffect transition="in" filter="checkerboard(across)">
                                      <p:cBhvr>
                                        <p:cTn id="7" dur="500"/>
                                        <p:tgtEl>
                                          <p:spTgt spid="662532">
                                            <p:txEl>
                                              <p:pRg st="5" end="5"/>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662532">
                                            <p:txEl>
                                              <p:pRg st="6" end="6"/>
                                            </p:txEl>
                                          </p:spTgt>
                                        </p:tgtEl>
                                        <p:attrNameLst>
                                          <p:attrName>style.visibility</p:attrName>
                                        </p:attrNameLst>
                                      </p:cBhvr>
                                      <p:to>
                                        <p:strVal val="visible"/>
                                      </p:to>
                                    </p:set>
                                    <p:animEffect transition="in" filter="checkerboard(across)">
                                      <p:cBhvr>
                                        <p:cTn id="10" dur="500"/>
                                        <p:tgtEl>
                                          <p:spTgt spid="662532">
                                            <p:txEl>
                                              <p:pRg st="6" end="6"/>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662532">
                                            <p:txEl>
                                              <p:pRg st="7" end="7"/>
                                            </p:txEl>
                                          </p:spTgt>
                                        </p:tgtEl>
                                        <p:attrNameLst>
                                          <p:attrName>style.visibility</p:attrName>
                                        </p:attrNameLst>
                                      </p:cBhvr>
                                      <p:to>
                                        <p:strVal val="visible"/>
                                      </p:to>
                                    </p:set>
                                    <p:animEffect transition="in" filter="checkerboard(across)">
                                      <p:cBhvr>
                                        <p:cTn id="13" dur="500"/>
                                        <p:tgtEl>
                                          <p:spTgt spid="66253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7B619796-5C7E-4D68-9C82-E6BA724BB383}"/>
              </a:ext>
            </a:extLst>
          </p:cNvPr>
          <p:cNvSpPr>
            <a:spLocks noGrp="1" noChangeArrowheads="1"/>
          </p:cNvSpPr>
          <p:nvPr>
            <p:ph type="title"/>
          </p:nvPr>
        </p:nvSpPr>
        <p:spPr>
          <a:xfrm>
            <a:off x="457200" y="277813"/>
            <a:ext cx="8229600" cy="558899"/>
          </a:xfrm>
          <a:noFill/>
        </p:spPr>
        <p:txBody>
          <a:bodyPr/>
          <a:lstStyle/>
          <a:p>
            <a:pPr algn="ctr" eaLnBrk="1" hangingPunct="1"/>
            <a:r>
              <a:rPr lang="zh-CN" altLang="en-US" b="1" dirty="0">
                <a:latin typeface="黑体" panose="02010609060101010101" pitchFamily="49" charset="-122"/>
                <a:ea typeface="黑体" panose="02010609060101010101" pitchFamily="49" charset="-122"/>
              </a:rPr>
              <a:t>六、光污染及其防治</a:t>
            </a:r>
          </a:p>
        </p:txBody>
      </p:sp>
      <p:sp>
        <p:nvSpPr>
          <p:cNvPr id="53251" name="Rectangle 3">
            <a:extLst>
              <a:ext uri="{FF2B5EF4-FFF2-40B4-BE49-F238E27FC236}">
                <a16:creationId xmlns:a16="http://schemas.microsoft.com/office/drawing/2014/main" id="{EDC16884-7079-4687-8432-E8E4D4004E10}"/>
              </a:ext>
            </a:extLst>
          </p:cNvPr>
          <p:cNvSpPr>
            <a:spLocks noGrp="1" noChangeArrowheads="1"/>
          </p:cNvSpPr>
          <p:nvPr>
            <p:ph type="body" sz="half" idx="1"/>
          </p:nvPr>
        </p:nvSpPr>
        <p:spPr>
          <a:xfrm>
            <a:off x="457200" y="1114524"/>
            <a:ext cx="8291513" cy="5016401"/>
          </a:xfrm>
        </p:spPr>
        <p:txBody>
          <a:bodyPr/>
          <a:lstStyle/>
          <a:p>
            <a:pPr eaLnBrk="1" hangingPunct="1">
              <a:lnSpc>
                <a:spcPct val="105000"/>
              </a:lnSpc>
              <a:spcBef>
                <a:spcPct val="25000"/>
              </a:spcBef>
              <a:spcAft>
                <a:spcPct val="25000"/>
              </a:spcAft>
            </a:pPr>
            <a:r>
              <a:rPr lang="zh-CN" altLang="en-US" sz="3200" b="1" dirty="0">
                <a:latin typeface="微软雅黑" panose="020B0503020204020204" pitchFamily="34" charset="-122"/>
                <a:ea typeface="微软雅黑" panose="020B0503020204020204" pitchFamily="34" charset="-122"/>
              </a:rPr>
              <a:t>第三节  城市光污染的防治</a:t>
            </a:r>
          </a:p>
          <a:p>
            <a:pPr eaLnBrk="1" hangingPunct="1">
              <a:lnSpc>
                <a:spcPct val="105000"/>
              </a:lnSpc>
              <a:spcBef>
                <a:spcPct val="25000"/>
              </a:spcBef>
              <a:spcAft>
                <a:spcPct val="25000"/>
              </a:spcAft>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一、可见光污染防治</a:t>
            </a:r>
          </a:p>
          <a:p>
            <a:pPr eaLnBrk="1" hangingPunct="1">
              <a:lnSpc>
                <a:spcPct val="105000"/>
              </a:lnSpc>
              <a:spcBef>
                <a:spcPct val="25000"/>
              </a:spcBef>
              <a:spcAft>
                <a:spcPct val="25000"/>
              </a:spcAft>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二、红外线污染、紫外线污染防治</a:t>
            </a:r>
          </a:p>
          <a:p>
            <a:pPr algn="just" eaLnBrk="1" hangingPunct="1">
              <a:lnSpc>
                <a:spcPct val="105000"/>
              </a:lnSpc>
              <a:spcBef>
                <a:spcPct val="25000"/>
              </a:spcBef>
              <a:spcAft>
                <a:spcPct val="25000"/>
              </a:spcAft>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三、管理措施</a:t>
            </a:r>
          </a:p>
        </p:txBody>
      </p:sp>
      <p:sp>
        <p:nvSpPr>
          <p:cNvPr id="53252" name="Rectangle 4">
            <a:extLst>
              <a:ext uri="{FF2B5EF4-FFF2-40B4-BE49-F238E27FC236}">
                <a16:creationId xmlns:a16="http://schemas.microsoft.com/office/drawing/2014/main" id="{6E102E91-F957-4631-9016-1905D9490B1E}"/>
              </a:ext>
            </a:extLst>
          </p:cNvPr>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a typeface="华文楷体" panose="02010600040101010101" pitchFamily="2" charset="-122"/>
            </a:endParaRPr>
          </a:p>
        </p:txBody>
      </p:sp>
      <p:sp>
        <p:nvSpPr>
          <p:cNvPr id="53253" name="Rectangle 5">
            <a:extLst>
              <a:ext uri="{FF2B5EF4-FFF2-40B4-BE49-F238E27FC236}">
                <a16:creationId xmlns:a16="http://schemas.microsoft.com/office/drawing/2014/main" id="{ACE7F3BC-EDF3-4ACC-8195-D89C9D64D0F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a typeface="华文楷体" panose="02010600040101010101"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rrowheads="1"/>
          </p:cNvSpPr>
          <p:nvPr/>
        </p:nvSpPr>
        <p:spPr bwMode="gray">
          <a:xfrm>
            <a:off x="395536" y="332656"/>
            <a:ext cx="3096345" cy="420013"/>
          </a:xfrm>
          <a:prstGeom prst="roundRect">
            <a:avLst>
              <a:gd name="adj" fmla="val 16667"/>
            </a:avLst>
          </a:prstGeom>
          <a:solidFill>
            <a:srgbClr val="FFC000"/>
          </a:solidFill>
          <a:ln w="12700" algn="ctr">
            <a:solidFill>
              <a:schemeClr val="bg1"/>
            </a:solidFill>
            <a:round/>
            <a:headEnd/>
            <a:tailEnd/>
          </a:ln>
          <a:effectLst/>
        </p:spPr>
        <p:txBody>
          <a:bodyPr wrap="none" anchor="ctr"/>
          <a:lstStyle/>
          <a:p>
            <a:pPr algn="ctr"/>
            <a:r>
              <a:rPr lang="en-US" altLang="zh-CN" sz="3200" b="1" dirty="0">
                <a:latin typeface="微软雅黑" panose="020B0503020204020204" pitchFamily="34" charset="-122"/>
                <a:ea typeface="微软雅黑" panose="020B0503020204020204" pitchFamily="34" charset="-122"/>
              </a:rPr>
              <a:t> </a:t>
            </a:r>
            <a:r>
              <a:rPr lang="zh-CN" altLang="en-US" sz="3200"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3200" b="1" dirty="0">
                <a:solidFill>
                  <a:srgbClr val="000000"/>
                </a:solidFill>
                <a:latin typeface="微软雅黑" panose="020B0503020204020204" pitchFamily="34" charset="-122"/>
                <a:ea typeface="微软雅黑" panose="020B0503020204020204" pitchFamily="34" charset="-122"/>
              </a:rPr>
              <a:t>环境声学</a:t>
            </a:r>
          </a:p>
        </p:txBody>
      </p:sp>
      <p:sp>
        <p:nvSpPr>
          <p:cNvPr id="9" name="Rectangle 5"/>
          <p:cNvSpPr>
            <a:spLocks noChangeArrowheads="1"/>
          </p:cNvSpPr>
          <p:nvPr/>
        </p:nvSpPr>
        <p:spPr bwMode="auto">
          <a:xfrm>
            <a:off x="304800" y="1524000"/>
            <a:ext cx="8458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Verdana" pitchFamily="34" charset="0"/>
                <a:ea typeface="宋体" charset="-122"/>
              </a:defRPr>
            </a:lvl1pPr>
            <a:lvl2pPr marL="742950" indent="-285750">
              <a:spcBef>
                <a:spcPct val="20000"/>
              </a:spcBef>
              <a:buClr>
                <a:schemeClr val="tx1"/>
              </a:buClr>
              <a:buChar char="•"/>
              <a:defRPr sz="2800">
                <a:solidFill>
                  <a:schemeClr val="tx1"/>
                </a:solidFill>
                <a:effectLst>
                  <a:outerShdw blurRad="38100" dist="38100" dir="2700000" algn="tl">
                    <a:srgbClr val="000000"/>
                  </a:outerShdw>
                </a:effectLst>
                <a:latin typeface="Verdana" pitchFamily="34" charset="0"/>
                <a:ea typeface="宋体" charset="-122"/>
              </a:defRPr>
            </a:lvl2pPr>
            <a:lvl3pPr marL="1143000" indent="-228600">
              <a:spcBef>
                <a:spcPct val="20000"/>
              </a:spcBef>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Verdana" pitchFamily="34" charset="0"/>
                <a:ea typeface="宋体" charset="-122"/>
              </a:defRPr>
            </a:lvl3pPr>
            <a:lvl4pPr marL="1600200" indent="-228600">
              <a:spcBef>
                <a:spcPct val="20000"/>
              </a:spcBef>
              <a:buClr>
                <a:schemeClr val="tx2"/>
              </a:buClr>
              <a:buChar char="•"/>
              <a:defRPr sz="2000">
                <a:solidFill>
                  <a:schemeClr val="tx1"/>
                </a:solidFill>
                <a:effectLst>
                  <a:outerShdw blurRad="38100" dist="38100" dir="2700000" algn="tl">
                    <a:srgbClr val="000000"/>
                  </a:outerShdw>
                </a:effectLst>
                <a:latin typeface="Verdana" pitchFamily="34" charset="0"/>
                <a:ea typeface="宋体" charset="-122"/>
              </a:defRPr>
            </a:lvl4pPr>
            <a:lvl5pPr marL="2057400" indent="-228600">
              <a:spcBef>
                <a:spcPct val="20000"/>
              </a:spcBef>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5pPr>
            <a:lvl6pPr marL="25146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6pPr>
            <a:lvl7pPr marL="29718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7pPr>
            <a:lvl8pPr marL="34290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8pPr>
            <a:lvl9pPr marL="38862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9pPr>
          </a:lstStyle>
          <a:p>
            <a:pPr>
              <a:lnSpc>
                <a:spcPct val="115000"/>
              </a:lnSpc>
              <a:spcBef>
                <a:spcPct val="0"/>
              </a:spcBef>
              <a:buClr>
                <a:srgbClr val="FF0000"/>
              </a:buClr>
              <a:buSzPct val="90000"/>
            </a:pPr>
            <a:r>
              <a:rPr lang="zh-CN" altLang="en-US" sz="2400" b="1" dirty="0">
                <a:solidFill>
                  <a:srgbClr val="0000CC"/>
                </a:solidFill>
                <a:effectLst/>
                <a:latin typeface="微软雅黑" panose="020B0503020204020204" pitchFamily="34" charset="-122"/>
                <a:ea typeface="微软雅黑" panose="020B0503020204020204" pitchFamily="34" charset="-122"/>
              </a:rPr>
              <a:t>定义：</a:t>
            </a:r>
            <a:r>
              <a:rPr lang="zh-CN" altLang="en-US" sz="2400" b="1" dirty="0">
                <a:solidFill>
                  <a:srgbClr val="000000"/>
                </a:solidFill>
                <a:effectLst/>
                <a:latin typeface="微软雅黑" panose="020B0503020204020204" pitchFamily="34" charset="-122"/>
                <a:ea typeface="微软雅黑" panose="020B0503020204020204" pitchFamily="34" charset="-122"/>
              </a:rPr>
              <a:t>研究声环境及其同人类活动相互作用的科学。</a:t>
            </a:r>
          </a:p>
        </p:txBody>
      </p:sp>
      <p:sp>
        <p:nvSpPr>
          <p:cNvPr id="10" name="Rectangle 6"/>
          <p:cNvSpPr>
            <a:spLocks noChangeArrowheads="1"/>
          </p:cNvSpPr>
          <p:nvPr/>
        </p:nvSpPr>
        <p:spPr bwMode="auto">
          <a:xfrm>
            <a:off x="304800" y="2276872"/>
            <a:ext cx="84582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Verdana" pitchFamily="34" charset="0"/>
                <a:ea typeface="宋体" charset="-122"/>
              </a:defRPr>
            </a:lvl1pPr>
            <a:lvl2pPr marL="742950" indent="-285750">
              <a:spcBef>
                <a:spcPct val="20000"/>
              </a:spcBef>
              <a:buClr>
                <a:schemeClr val="tx1"/>
              </a:buClr>
              <a:buChar char="•"/>
              <a:defRPr sz="2800">
                <a:solidFill>
                  <a:schemeClr val="tx1"/>
                </a:solidFill>
                <a:effectLst>
                  <a:outerShdw blurRad="38100" dist="38100" dir="2700000" algn="tl">
                    <a:srgbClr val="000000"/>
                  </a:outerShdw>
                </a:effectLst>
                <a:latin typeface="Verdana" pitchFamily="34" charset="0"/>
                <a:ea typeface="宋体" charset="-122"/>
              </a:defRPr>
            </a:lvl2pPr>
            <a:lvl3pPr marL="1143000" indent="-228600">
              <a:spcBef>
                <a:spcPct val="20000"/>
              </a:spcBef>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Verdana" pitchFamily="34" charset="0"/>
                <a:ea typeface="宋体" charset="-122"/>
              </a:defRPr>
            </a:lvl3pPr>
            <a:lvl4pPr marL="1600200" indent="-228600">
              <a:spcBef>
                <a:spcPct val="20000"/>
              </a:spcBef>
              <a:buClr>
                <a:schemeClr val="tx2"/>
              </a:buClr>
              <a:buChar char="•"/>
              <a:defRPr sz="2000">
                <a:solidFill>
                  <a:schemeClr val="tx1"/>
                </a:solidFill>
                <a:effectLst>
                  <a:outerShdw blurRad="38100" dist="38100" dir="2700000" algn="tl">
                    <a:srgbClr val="000000"/>
                  </a:outerShdw>
                </a:effectLst>
                <a:latin typeface="Verdana" pitchFamily="34" charset="0"/>
                <a:ea typeface="宋体" charset="-122"/>
              </a:defRPr>
            </a:lvl4pPr>
            <a:lvl5pPr marL="2057400" indent="-228600">
              <a:spcBef>
                <a:spcPct val="20000"/>
              </a:spcBef>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5pPr>
            <a:lvl6pPr marL="25146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6pPr>
            <a:lvl7pPr marL="29718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7pPr>
            <a:lvl8pPr marL="34290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8pPr>
            <a:lvl9pPr marL="38862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9pPr>
          </a:lstStyle>
          <a:p>
            <a:pPr>
              <a:lnSpc>
                <a:spcPct val="110000"/>
              </a:lnSpc>
              <a:spcBef>
                <a:spcPct val="0"/>
              </a:spcBef>
              <a:buClr>
                <a:srgbClr val="FF0000"/>
              </a:buClr>
              <a:buSzPct val="90000"/>
            </a:pPr>
            <a:r>
              <a:rPr lang="zh-CN" altLang="en-US" sz="2400" b="1" dirty="0">
                <a:solidFill>
                  <a:srgbClr val="0000CC"/>
                </a:solidFill>
                <a:effectLst/>
                <a:latin typeface="微软雅黑" panose="020B0503020204020204" pitchFamily="34" charset="-122"/>
                <a:ea typeface="微软雅黑" panose="020B0503020204020204" pitchFamily="34" charset="-122"/>
              </a:rPr>
              <a:t>任务：</a:t>
            </a:r>
            <a:r>
              <a:rPr lang="zh-CN" altLang="en-US" sz="2400" b="1" dirty="0">
                <a:solidFill>
                  <a:srgbClr val="000000"/>
                </a:solidFill>
                <a:effectLst/>
                <a:latin typeface="微软雅黑" panose="020B0503020204020204" pitchFamily="34" charset="-122"/>
                <a:ea typeface="微软雅黑" panose="020B0503020204020204" pitchFamily="34" charset="-122"/>
              </a:rPr>
              <a:t>研究人所需要的和不需要的声音（噪声），以改善人类的声环境。</a:t>
            </a:r>
          </a:p>
        </p:txBody>
      </p:sp>
      <p:sp>
        <p:nvSpPr>
          <p:cNvPr id="11" name="Rectangle 7"/>
          <p:cNvSpPr>
            <a:spLocks noChangeArrowheads="1"/>
          </p:cNvSpPr>
          <p:nvPr/>
        </p:nvSpPr>
        <p:spPr bwMode="auto">
          <a:xfrm>
            <a:off x="304800" y="3361928"/>
            <a:ext cx="8458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Verdana" pitchFamily="34" charset="0"/>
                <a:ea typeface="宋体" charset="-122"/>
              </a:defRPr>
            </a:lvl1pPr>
            <a:lvl2pPr marL="742950" indent="-285750">
              <a:spcBef>
                <a:spcPct val="20000"/>
              </a:spcBef>
              <a:buClr>
                <a:schemeClr val="tx1"/>
              </a:buClr>
              <a:buChar char="•"/>
              <a:defRPr sz="2800">
                <a:solidFill>
                  <a:schemeClr val="tx1"/>
                </a:solidFill>
                <a:effectLst>
                  <a:outerShdw blurRad="38100" dist="38100" dir="2700000" algn="tl">
                    <a:srgbClr val="000000"/>
                  </a:outerShdw>
                </a:effectLst>
                <a:latin typeface="Verdana" pitchFamily="34" charset="0"/>
                <a:ea typeface="宋体" charset="-122"/>
              </a:defRPr>
            </a:lvl2pPr>
            <a:lvl3pPr marL="1143000" indent="-228600">
              <a:spcBef>
                <a:spcPct val="20000"/>
              </a:spcBef>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Verdana" pitchFamily="34" charset="0"/>
                <a:ea typeface="宋体" charset="-122"/>
              </a:defRPr>
            </a:lvl3pPr>
            <a:lvl4pPr marL="1600200" indent="-228600">
              <a:spcBef>
                <a:spcPct val="20000"/>
              </a:spcBef>
              <a:buClr>
                <a:schemeClr val="tx2"/>
              </a:buClr>
              <a:buChar char="•"/>
              <a:defRPr sz="2000">
                <a:solidFill>
                  <a:schemeClr val="tx1"/>
                </a:solidFill>
                <a:effectLst>
                  <a:outerShdw blurRad="38100" dist="38100" dir="2700000" algn="tl">
                    <a:srgbClr val="000000"/>
                  </a:outerShdw>
                </a:effectLst>
                <a:latin typeface="Verdana" pitchFamily="34" charset="0"/>
                <a:ea typeface="宋体" charset="-122"/>
              </a:defRPr>
            </a:lvl4pPr>
            <a:lvl5pPr marL="2057400" indent="-228600">
              <a:spcBef>
                <a:spcPct val="20000"/>
              </a:spcBef>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5pPr>
            <a:lvl6pPr marL="25146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6pPr>
            <a:lvl7pPr marL="29718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7pPr>
            <a:lvl8pPr marL="34290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8pPr>
            <a:lvl9pPr marL="38862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9pPr>
          </a:lstStyle>
          <a:p>
            <a:pPr>
              <a:lnSpc>
                <a:spcPct val="115000"/>
              </a:lnSpc>
              <a:spcBef>
                <a:spcPct val="0"/>
              </a:spcBef>
              <a:buClr>
                <a:srgbClr val="FF0000"/>
              </a:buClr>
              <a:buSzPct val="90000"/>
            </a:pPr>
            <a:r>
              <a:rPr lang="zh-CN" altLang="en-US" sz="2400" b="1" dirty="0">
                <a:solidFill>
                  <a:srgbClr val="0000CC"/>
                </a:solidFill>
                <a:effectLst/>
                <a:latin typeface="微软雅黑" panose="020B0503020204020204" pitchFamily="34" charset="-122"/>
                <a:ea typeface="微软雅黑" panose="020B0503020204020204" pitchFamily="34" charset="-122"/>
              </a:rPr>
              <a:t>研究内容：</a:t>
            </a:r>
            <a:endParaRPr lang="en-US" altLang="zh-CN" sz="2400" b="1" dirty="0">
              <a:solidFill>
                <a:srgbClr val="0000CC"/>
              </a:solidFill>
              <a:effectLst/>
              <a:latin typeface="微软雅黑" panose="020B0503020204020204" pitchFamily="34" charset="-122"/>
              <a:ea typeface="微软雅黑" panose="020B0503020204020204" pitchFamily="34" charset="-122"/>
            </a:endParaRPr>
          </a:p>
          <a:p>
            <a:pPr lvl="1">
              <a:lnSpc>
                <a:spcPct val="115000"/>
              </a:lnSpc>
              <a:spcBef>
                <a:spcPct val="0"/>
              </a:spcBef>
              <a:buClr>
                <a:schemeClr val="accent6"/>
              </a:buClr>
              <a:buSzPct val="90000"/>
              <a:buFont typeface="Wingdings" panose="05000000000000000000" pitchFamily="2" charset="2"/>
              <a:buChar char="u"/>
            </a:pPr>
            <a:r>
              <a:rPr lang="zh-CN" altLang="en-US" sz="2400" b="1" dirty="0">
                <a:solidFill>
                  <a:srgbClr val="000000"/>
                </a:solidFill>
                <a:effectLst/>
                <a:latin typeface="微软雅黑" panose="020B0503020204020204" pitchFamily="34" charset="-122"/>
                <a:ea typeface="微软雅黑" panose="020B0503020204020204" pitchFamily="34" charset="-122"/>
              </a:rPr>
              <a:t>声音的产生、传播和接收；</a:t>
            </a:r>
            <a:endParaRPr lang="en-US" altLang="zh-CN" sz="2400" b="1" dirty="0">
              <a:solidFill>
                <a:srgbClr val="000000"/>
              </a:solidFill>
              <a:effectLst/>
              <a:latin typeface="微软雅黑" panose="020B0503020204020204" pitchFamily="34" charset="-122"/>
              <a:ea typeface="微软雅黑" panose="020B0503020204020204" pitchFamily="34" charset="-122"/>
            </a:endParaRPr>
          </a:p>
          <a:p>
            <a:pPr lvl="1">
              <a:lnSpc>
                <a:spcPct val="115000"/>
              </a:lnSpc>
              <a:spcBef>
                <a:spcPct val="0"/>
              </a:spcBef>
              <a:buClr>
                <a:schemeClr val="accent6"/>
              </a:buClr>
              <a:buSzPct val="90000"/>
              <a:buFont typeface="Wingdings" panose="05000000000000000000" pitchFamily="2" charset="2"/>
              <a:buChar char="u"/>
            </a:pPr>
            <a:r>
              <a:rPr lang="zh-CN" altLang="en-US" sz="2400" b="1" dirty="0">
                <a:solidFill>
                  <a:srgbClr val="000000"/>
                </a:solidFill>
                <a:effectLst/>
                <a:latin typeface="微软雅黑" panose="020B0503020204020204" pitchFamily="34" charset="-122"/>
                <a:ea typeface="微软雅黑" panose="020B0503020204020204" pitchFamily="34" charset="-122"/>
              </a:rPr>
              <a:t>声音对人体产生的生理、心理效应；</a:t>
            </a:r>
          </a:p>
          <a:p>
            <a:pPr lvl="1">
              <a:lnSpc>
                <a:spcPct val="115000"/>
              </a:lnSpc>
              <a:spcBef>
                <a:spcPct val="0"/>
              </a:spcBef>
              <a:buClr>
                <a:schemeClr val="accent6"/>
              </a:buClr>
              <a:buSzPct val="90000"/>
              <a:buFont typeface="Wingdings" panose="05000000000000000000" pitchFamily="2" charset="2"/>
              <a:buChar char="u"/>
            </a:pPr>
            <a:r>
              <a:rPr lang="zh-CN" altLang="en-US" sz="2400" b="1" dirty="0">
                <a:solidFill>
                  <a:srgbClr val="000000"/>
                </a:solidFill>
                <a:effectLst/>
                <a:latin typeface="微软雅黑" panose="020B0503020204020204" pitchFamily="34" charset="-122"/>
                <a:ea typeface="微软雅黑" panose="020B0503020204020204" pitchFamily="34" charset="-122"/>
              </a:rPr>
              <a:t>改善和控制声环境质量的技术和管理措施；</a:t>
            </a:r>
          </a:p>
          <a:p>
            <a:pPr lvl="1">
              <a:lnSpc>
                <a:spcPct val="115000"/>
              </a:lnSpc>
              <a:spcBef>
                <a:spcPct val="0"/>
              </a:spcBef>
              <a:buClr>
                <a:schemeClr val="accent6"/>
              </a:buClr>
              <a:buSzPct val="90000"/>
              <a:buFont typeface="Wingdings" panose="05000000000000000000" pitchFamily="2" charset="2"/>
              <a:buChar char="u"/>
            </a:pPr>
            <a:r>
              <a:rPr lang="zh-CN" altLang="en-US" sz="2400" b="1" dirty="0">
                <a:solidFill>
                  <a:srgbClr val="000000"/>
                </a:solidFill>
                <a:effectLst/>
                <a:latin typeface="微软雅黑" panose="020B0503020204020204" pitchFamily="34" charset="-122"/>
                <a:ea typeface="微软雅黑" panose="020B0503020204020204" pitchFamily="34" charset="-122"/>
              </a:rPr>
              <a:t>与振动有关的理论与控制技术。</a:t>
            </a:r>
          </a:p>
          <a:p>
            <a:pPr lvl="1">
              <a:lnSpc>
                <a:spcPct val="115000"/>
              </a:lnSpc>
              <a:spcBef>
                <a:spcPct val="0"/>
              </a:spcBef>
              <a:buClr>
                <a:schemeClr val="accent6"/>
              </a:buClr>
              <a:buSzPct val="90000"/>
              <a:buFont typeface="Wingdings" panose="05000000000000000000" pitchFamily="2" charset="2"/>
              <a:buChar char="u"/>
            </a:pPr>
            <a:r>
              <a:rPr lang="zh-CN" altLang="en-US" sz="2400" b="1" dirty="0">
                <a:solidFill>
                  <a:srgbClr val="000000"/>
                </a:solidFill>
                <a:effectLst/>
                <a:latin typeface="微软雅黑" panose="020B0503020204020204" pitchFamily="34" charset="-122"/>
                <a:ea typeface="微软雅黑" panose="020B0503020204020204" pitchFamily="34" charset="-122"/>
              </a:rPr>
              <a:t>消除振动危害的技术措施。  </a:t>
            </a:r>
          </a:p>
          <a:p>
            <a:pPr eaLnBrk="0" hangingPunct="0">
              <a:spcBef>
                <a:spcPct val="15000"/>
              </a:spcBef>
              <a:buClr>
                <a:srgbClr val="FF0000"/>
              </a:buClr>
              <a:buSzPct val="90000"/>
              <a:buFont typeface="Wingdings" pitchFamily="2" charset="2"/>
              <a:buNone/>
            </a:pPr>
            <a:endParaRPr lang="en-US" altLang="zh-CN" sz="2400" b="1" dirty="0">
              <a:solidFill>
                <a:srgbClr val="00000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374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rrowheads="1"/>
          </p:cNvSpPr>
          <p:nvPr/>
        </p:nvSpPr>
        <p:spPr bwMode="gray">
          <a:xfrm>
            <a:off x="539552" y="410225"/>
            <a:ext cx="3096345" cy="420013"/>
          </a:xfrm>
          <a:prstGeom prst="roundRect">
            <a:avLst>
              <a:gd name="adj" fmla="val 16667"/>
            </a:avLst>
          </a:prstGeom>
          <a:solidFill>
            <a:srgbClr val="FFC000"/>
          </a:solidFill>
          <a:ln w="12700" algn="ctr">
            <a:solidFill>
              <a:schemeClr val="bg1"/>
            </a:solidFill>
            <a:round/>
            <a:headEnd/>
            <a:tailEnd/>
          </a:ln>
          <a:effectLst/>
        </p:spPr>
        <p:txBody>
          <a:bodyPr wrap="none" anchor="ctr"/>
          <a:lstStyle/>
          <a:p>
            <a:pPr algn="ctr"/>
            <a:r>
              <a:rPr lang="en-US" altLang="zh-CN" sz="3200" b="1" dirty="0">
                <a:latin typeface="微软雅黑" panose="020B0503020204020204" pitchFamily="34" charset="-122"/>
                <a:ea typeface="微软雅黑" panose="020B0503020204020204" pitchFamily="34" charset="-122"/>
              </a:rPr>
              <a:t> </a:t>
            </a:r>
            <a:r>
              <a:rPr lang="zh-CN" altLang="en-US" sz="3200"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3200" b="1" dirty="0">
                <a:solidFill>
                  <a:srgbClr val="000000"/>
                </a:solidFill>
                <a:latin typeface="微软雅黑" panose="020B0503020204020204" pitchFamily="34" charset="-122"/>
                <a:ea typeface="微软雅黑" panose="020B0503020204020204" pitchFamily="34" charset="-122"/>
              </a:rPr>
              <a:t>环境振动学</a:t>
            </a:r>
          </a:p>
        </p:txBody>
      </p:sp>
      <p:sp>
        <p:nvSpPr>
          <p:cNvPr id="9" name="Rectangle 5"/>
          <p:cNvSpPr>
            <a:spLocks noChangeArrowheads="1"/>
          </p:cNvSpPr>
          <p:nvPr/>
        </p:nvSpPr>
        <p:spPr bwMode="auto">
          <a:xfrm>
            <a:off x="304800" y="1524000"/>
            <a:ext cx="8458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Verdana" pitchFamily="34" charset="0"/>
                <a:ea typeface="宋体" charset="-122"/>
              </a:defRPr>
            </a:lvl1pPr>
            <a:lvl2pPr marL="742950" indent="-285750">
              <a:spcBef>
                <a:spcPct val="20000"/>
              </a:spcBef>
              <a:buClr>
                <a:schemeClr val="tx1"/>
              </a:buClr>
              <a:buChar char="•"/>
              <a:defRPr sz="2800">
                <a:solidFill>
                  <a:schemeClr val="tx1"/>
                </a:solidFill>
                <a:effectLst>
                  <a:outerShdw blurRad="38100" dist="38100" dir="2700000" algn="tl">
                    <a:srgbClr val="000000"/>
                  </a:outerShdw>
                </a:effectLst>
                <a:latin typeface="Verdana" pitchFamily="34" charset="0"/>
                <a:ea typeface="宋体" charset="-122"/>
              </a:defRPr>
            </a:lvl2pPr>
            <a:lvl3pPr marL="1143000" indent="-228600">
              <a:spcBef>
                <a:spcPct val="20000"/>
              </a:spcBef>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Verdana" pitchFamily="34" charset="0"/>
                <a:ea typeface="宋体" charset="-122"/>
              </a:defRPr>
            </a:lvl3pPr>
            <a:lvl4pPr marL="1600200" indent="-228600">
              <a:spcBef>
                <a:spcPct val="20000"/>
              </a:spcBef>
              <a:buClr>
                <a:schemeClr val="tx2"/>
              </a:buClr>
              <a:buChar char="•"/>
              <a:defRPr sz="2000">
                <a:solidFill>
                  <a:schemeClr val="tx1"/>
                </a:solidFill>
                <a:effectLst>
                  <a:outerShdw blurRad="38100" dist="38100" dir="2700000" algn="tl">
                    <a:srgbClr val="000000"/>
                  </a:outerShdw>
                </a:effectLst>
                <a:latin typeface="Verdana" pitchFamily="34" charset="0"/>
                <a:ea typeface="宋体" charset="-122"/>
              </a:defRPr>
            </a:lvl4pPr>
            <a:lvl5pPr marL="2057400" indent="-228600">
              <a:spcBef>
                <a:spcPct val="20000"/>
              </a:spcBef>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5pPr>
            <a:lvl6pPr marL="25146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6pPr>
            <a:lvl7pPr marL="29718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7pPr>
            <a:lvl8pPr marL="34290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8pPr>
            <a:lvl9pPr marL="38862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9pPr>
          </a:lstStyle>
          <a:p>
            <a:pPr>
              <a:lnSpc>
                <a:spcPct val="115000"/>
              </a:lnSpc>
              <a:spcBef>
                <a:spcPct val="0"/>
              </a:spcBef>
              <a:buClr>
                <a:srgbClr val="FF0000"/>
              </a:buClr>
              <a:buSzPct val="90000"/>
            </a:pPr>
            <a:r>
              <a:rPr lang="zh-CN" altLang="en-US" sz="2400" b="1" dirty="0">
                <a:solidFill>
                  <a:srgbClr val="0000CC"/>
                </a:solidFill>
                <a:effectLst/>
                <a:latin typeface="微软雅黑" panose="020B0503020204020204" pitchFamily="34" charset="-122"/>
                <a:ea typeface="微软雅黑" panose="020B0503020204020204" pitchFamily="34" charset="-122"/>
              </a:rPr>
              <a:t>定义：</a:t>
            </a:r>
            <a:r>
              <a:rPr lang="zh-CN" altLang="en-US" sz="2400" b="1" dirty="0">
                <a:solidFill>
                  <a:srgbClr val="000000"/>
                </a:solidFill>
                <a:effectLst/>
                <a:latin typeface="微软雅黑" panose="020B0503020204020204" pitchFamily="34" charset="-122"/>
                <a:ea typeface="微软雅黑" panose="020B0503020204020204" pitchFamily="34" charset="-122"/>
              </a:rPr>
              <a:t>研究振动环境及其同人类活动相互作用的科学。</a:t>
            </a:r>
          </a:p>
        </p:txBody>
      </p:sp>
      <p:sp>
        <p:nvSpPr>
          <p:cNvPr id="10" name="Rectangle 6"/>
          <p:cNvSpPr>
            <a:spLocks noChangeArrowheads="1"/>
          </p:cNvSpPr>
          <p:nvPr/>
        </p:nvSpPr>
        <p:spPr bwMode="auto">
          <a:xfrm>
            <a:off x="304800" y="2276872"/>
            <a:ext cx="84582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Verdana" pitchFamily="34" charset="0"/>
                <a:ea typeface="宋体" charset="-122"/>
              </a:defRPr>
            </a:lvl1pPr>
            <a:lvl2pPr marL="742950" indent="-285750">
              <a:spcBef>
                <a:spcPct val="20000"/>
              </a:spcBef>
              <a:buClr>
                <a:schemeClr val="tx1"/>
              </a:buClr>
              <a:buChar char="•"/>
              <a:defRPr sz="2800">
                <a:solidFill>
                  <a:schemeClr val="tx1"/>
                </a:solidFill>
                <a:effectLst>
                  <a:outerShdw blurRad="38100" dist="38100" dir="2700000" algn="tl">
                    <a:srgbClr val="000000"/>
                  </a:outerShdw>
                </a:effectLst>
                <a:latin typeface="Verdana" pitchFamily="34" charset="0"/>
                <a:ea typeface="宋体" charset="-122"/>
              </a:defRPr>
            </a:lvl2pPr>
            <a:lvl3pPr marL="1143000" indent="-228600">
              <a:spcBef>
                <a:spcPct val="20000"/>
              </a:spcBef>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Verdana" pitchFamily="34" charset="0"/>
                <a:ea typeface="宋体" charset="-122"/>
              </a:defRPr>
            </a:lvl3pPr>
            <a:lvl4pPr marL="1600200" indent="-228600">
              <a:spcBef>
                <a:spcPct val="20000"/>
              </a:spcBef>
              <a:buClr>
                <a:schemeClr val="tx2"/>
              </a:buClr>
              <a:buChar char="•"/>
              <a:defRPr sz="2000">
                <a:solidFill>
                  <a:schemeClr val="tx1"/>
                </a:solidFill>
                <a:effectLst>
                  <a:outerShdw blurRad="38100" dist="38100" dir="2700000" algn="tl">
                    <a:srgbClr val="000000"/>
                  </a:outerShdw>
                </a:effectLst>
                <a:latin typeface="Verdana" pitchFamily="34" charset="0"/>
                <a:ea typeface="宋体" charset="-122"/>
              </a:defRPr>
            </a:lvl4pPr>
            <a:lvl5pPr marL="2057400" indent="-228600">
              <a:spcBef>
                <a:spcPct val="20000"/>
              </a:spcBef>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5pPr>
            <a:lvl6pPr marL="25146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6pPr>
            <a:lvl7pPr marL="29718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7pPr>
            <a:lvl8pPr marL="34290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8pPr>
            <a:lvl9pPr marL="38862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9pPr>
          </a:lstStyle>
          <a:p>
            <a:pPr>
              <a:lnSpc>
                <a:spcPct val="115000"/>
              </a:lnSpc>
              <a:spcBef>
                <a:spcPct val="0"/>
              </a:spcBef>
              <a:buClr>
                <a:srgbClr val="FF0000"/>
              </a:buClr>
              <a:buSzPct val="90000"/>
            </a:pPr>
            <a:r>
              <a:rPr lang="zh-CN" altLang="en-US" sz="2400" b="1" dirty="0">
                <a:solidFill>
                  <a:srgbClr val="0000CC"/>
                </a:solidFill>
                <a:effectLst/>
                <a:latin typeface="微软雅黑" panose="020B0503020204020204" pitchFamily="34" charset="-122"/>
                <a:ea typeface="微软雅黑" panose="020B0503020204020204" pitchFamily="34" charset="-122"/>
              </a:rPr>
              <a:t>任务：</a:t>
            </a:r>
            <a:r>
              <a:rPr lang="zh-CN" altLang="en-US" sz="2400" b="1" dirty="0">
                <a:solidFill>
                  <a:srgbClr val="000000"/>
                </a:solidFill>
                <a:effectLst/>
                <a:latin typeface="微软雅黑" panose="020B0503020204020204" pitchFamily="34" charset="-122"/>
                <a:ea typeface="微软雅黑" panose="020B0503020204020204" pitchFamily="34" charset="-122"/>
              </a:rPr>
              <a:t>揭示振动的发生机制，追踪其传播和收受过程，评估其对不同受体的影响程度，提出有效的振动控制措施。</a:t>
            </a:r>
            <a:r>
              <a:rPr lang="zh-CN" altLang="en-US" sz="2400" dirty="0">
                <a:solidFill>
                  <a:srgbClr val="000000"/>
                </a:solidFill>
                <a:effectLst/>
                <a:latin typeface="微软雅黑" panose="020B0503020204020204" pitchFamily="34" charset="-122"/>
                <a:ea typeface="微软雅黑" panose="020B0503020204020204" pitchFamily="34" charset="-122"/>
              </a:rPr>
              <a:t> </a:t>
            </a:r>
            <a:endParaRPr lang="zh-CN" altLang="en-US" sz="2400" b="1" dirty="0">
              <a:solidFill>
                <a:srgbClr val="000000"/>
              </a:solidFill>
              <a:effectLst/>
              <a:latin typeface="微软雅黑" panose="020B0503020204020204" pitchFamily="34" charset="-122"/>
              <a:ea typeface="微软雅黑" panose="020B0503020204020204" pitchFamily="34" charset="-122"/>
            </a:endParaRPr>
          </a:p>
        </p:txBody>
      </p:sp>
      <p:sp>
        <p:nvSpPr>
          <p:cNvPr id="11" name="Rectangle 7"/>
          <p:cNvSpPr>
            <a:spLocks noChangeArrowheads="1"/>
          </p:cNvSpPr>
          <p:nvPr/>
        </p:nvSpPr>
        <p:spPr bwMode="auto">
          <a:xfrm>
            <a:off x="304800" y="3429000"/>
            <a:ext cx="8458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Verdana" pitchFamily="34" charset="0"/>
                <a:ea typeface="宋体" charset="-122"/>
              </a:defRPr>
            </a:lvl1pPr>
            <a:lvl2pPr marL="742950" indent="-285750">
              <a:spcBef>
                <a:spcPct val="20000"/>
              </a:spcBef>
              <a:buClr>
                <a:schemeClr val="tx1"/>
              </a:buClr>
              <a:buChar char="•"/>
              <a:defRPr sz="2800">
                <a:solidFill>
                  <a:schemeClr val="tx1"/>
                </a:solidFill>
                <a:effectLst>
                  <a:outerShdw blurRad="38100" dist="38100" dir="2700000" algn="tl">
                    <a:srgbClr val="000000"/>
                  </a:outerShdw>
                </a:effectLst>
                <a:latin typeface="Verdana" pitchFamily="34" charset="0"/>
                <a:ea typeface="宋体" charset="-122"/>
              </a:defRPr>
            </a:lvl2pPr>
            <a:lvl3pPr marL="1143000" indent="-228600">
              <a:spcBef>
                <a:spcPct val="20000"/>
              </a:spcBef>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Verdana" pitchFamily="34" charset="0"/>
                <a:ea typeface="宋体" charset="-122"/>
              </a:defRPr>
            </a:lvl3pPr>
            <a:lvl4pPr marL="1600200" indent="-228600">
              <a:spcBef>
                <a:spcPct val="20000"/>
              </a:spcBef>
              <a:buClr>
                <a:schemeClr val="tx2"/>
              </a:buClr>
              <a:buChar char="•"/>
              <a:defRPr sz="2000">
                <a:solidFill>
                  <a:schemeClr val="tx1"/>
                </a:solidFill>
                <a:effectLst>
                  <a:outerShdw blurRad="38100" dist="38100" dir="2700000" algn="tl">
                    <a:srgbClr val="000000"/>
                  </a:outerShdw>
                </a:effectLst>
                <a:latin typeface="Verdana" pitchFamily="34" charset="0"/>
                <a:ea typeface="宋体" charset="-122"/>
              </a:defRPr>
            </a:lvl4pPr>
            <a:lvl5pPr marL="2057400" indent="-228600">
              <a:spcBef>
                <a:spcPct val="20000"/>
              </a:spcBef>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5pPr>
            <a:lvl6pPr marL="25146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6pPr>
            <a:lvl7pPr marL="29718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7pPr>
            <a:lvl8pPr marL="34290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8pPr>
            <a:lvl9pPr marL="38862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9pPr>
          </a:lstStyle>
          <a:p>
            <a:pPr>
              <a:lnSpc>
                <a:spcPct val="115000"/>
              </a:lnSpc>
              <a:spcBef>
                <a:spcPct val="0"/>
              </a:spcBef>
              <a:buClr>
                <a:srgbClr val="FF0000"/>
              </a:buClr>
              <a:buSzPct val="90000"/>
            </a:pPr>
            <a:r>
              <a:rPr lang="zh-CN" altLang="en-US" sz="2400" b="1" dirty="0">
                <a:solidFill>
                  <a:srgbClr val="0000CC"/>
                </a:solidFill>
                <a:effectLst/>
                <a:latin typeface="微软雅黑" panose="020B0503020204020204" pitchFamily="34" charset="-122"/>
                <a:ea typeface="微软雅黑" panose="020B0503020204020204" pitchFamily="34" charset="-122"/>
              </a:rPr>
              <a:t>研究内容：</a:t>
            </a:r>
            <a:r>
              <a:rPr lang="zh-CN" altLang="en-US" sz="2400" b="1" dirty="0">
                <a:solidFill>
                  <a:srgbClr val="000000"/>
                </a:solidFill>
                <a:effectLst/>
                <a:latin typeface="微软雅黑" panose="020B0503020204020204" pitchFamily="34" charset="-122"/>
                <a:ea typeface="微软雅黑" panose="020B0503020204020204" pitchFamily="34" charset="-122"/>
              </a:rPr>
              <a:t>振动的产生、传播、测试、评价</a:t>
            </a:r>
          </a:p>
          <a:p>
            <a:pPr>
              <a:lnSpc>
                <a:spcPct val="115000"/>
              </a:lnSpc>
              <a:spcBef>
                <a:spcPct val="0"/>
              </a:spcBef>
              <a:buClr>
                <a:srgbClr val="FF0000"/>
              </a:buClr>
              <a:buSzPct val="90000"/>
              <a:buFont typeface="Wingdings" pitchFamily="2" charset="2"/>
              <a:buNone/>
            </a:pPr>
            <a:r>
              <a:rPr lang="zh-CN" altLang="en-US" sz="2400" b="1" dirty="0">
                <a:solidFill>
                  <a:srgbClr val="000000"/>
                </a:solidFill>
                <a:effectLst/>
                <a:latin typeface="微软雅黑" panose="020B0503020204020204" pitchFamily="34" charset="-122"/>
                <a:ea typeface="微软雅黑" panose="020B0503020204020204" pitchFamily="34" charset="-122"/>
              </a:rPr>
              <a:t>            消除振动危害的技术措施。  </a:t>
            </a:r>
          </a:p>
          <a:p>
            <a:pPr eaLnBrk="0" hangingPunct="0">
              <a:spcBef>
                <a:spcPct val="15000"/>
              </a:spcBef>
              <a:buClr>
                <a:srgbClr val="FF0000"/>
              </a:buClr>
              <a:buSzPct val="90000"/>
              <a:buFont typeface="Wingdings" pitchFamily="2" charset="2"/>
              <a:buNone/>
            </a:pPr>
            <a:endParaRPr lang="en-US" altLang="zh-CN" sz="2400" b="1" dirty="0">
              <a:solidFill>
                <a:srgbClr val="00000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900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rrowheads="1"/>
          </p:cNvSpPr>
          <p:nvPr/>
        </p:nvSpPr>
        <p:spPr bwMode="gray">
          <a:xfrm>
            <a:off x="539552" y="332656"/>
            <a:ext cx="3096345" cy="420013"/>
          </a:xfrm>
          <a:prstGeom prst="roundRect">
            <a:avLst>
              <a:gd name="adj" fmla="val 16667"/>
            </a:avLst>
          </a:prstGeom>
          <a:solidFill>
            <a:srgbClr val="FFC000"/>
          </a:solidFill>
          <a:ln w="12700" algn="ctr">
            <a:solidFill>
              <a:schemeClr val="bg1"/>
            </a:solidFill>
            <a:round/>
            <a:headEnd/>
            <a:tailEnd/>
          </a:ln>
          <a:effectLst/>
        </p:spPr>
        <p:txBody>
          <a:bodyPr wrap="none" anchor="ctr"/>
          <a:lstStyle/>
          <a:p>
            <a:pPr algn="ctr"/>
            <a:r>
              <a:rPr lang="en-US" altLang="zh-CN" sz="3200" b="1" dirty="0">
                <a:latin typeface="微软雅黑" panose="020B0503020204020204" pitchFamily="34" charset="-122"/>
                <a:ea typeface="微软雅黑" panose="020B0503020204020204" pitchFamily="34" charset="-122"/>
              </a:rPr>
              <a:t> </a:t>
            </a:r>
            <a:r>
              <a:rPr lang="zh-CN" altLang="en-US" sz="3200"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3200" b="1" dirty="0">
                <a:solidFill>
                  <a:srgbClr val="000000"/>
                </a:solidFill>
                <a:latin typeface="微软雅黑" panose="020B0503020204020204" pitchFamily="34" charset="-122"/>
                <a:ea typeface="微软雅黑" panose="020B0503020204020204" pitchFamily="34" charset="-122"/>
              </a:rPr>
              <a:t>环境电磁学</a:t>
            </a:r>
          </a:p>
        </p:txBody>
      </p:sp>
      <p:sp>
        <p:nvSpPr>
          <p:cNvPr id="9" name="Rectangle 5"/>
          <p:cNvSpPr>
            <a:spLocks noChangeArrowheads="1"/>
          </p:cNvSpPr>
          <p:nvPr/>
        </p:nvSpPr>
        <p:spPr bwMode="auto">
          <a:xfrm>
            <a:off x="304800" y="1524000"/>
            <a:ext cx="8458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Verdana" pitchFamily="34" charset="0"/>
                <a:ea typeface="宋体" charset="-122"/>
              </a:defRPr>
            </a:lvl1pPr>
            <a:lvl2pPr marL="742950" indent="-285750">
              <a:spcBef>
                <a:spcPct val="20000"/>
              </a:spcBef>
              <a:buClr>
                <a:schemeClr val="tx1"/>
              </a:buClr>
              <a:buChar char="•"/>
              <a:defRPr sz="2800">
                <a:solidFill>
                  <a:schemeClr val="tx1"/>
                </a:solidFill>
                <a:effectLst>
                  <a:outerShdw blurRad="38100" dist="38100" dir="2700000" algn="tl">
                    <a:srgbClr val="000000"/>
                  </a:outerShdw>
                </a:effectLst>
                <a:latin typeface="Verdana" pitchFamily="34" charset="0"/>
                <a:ea typeface="宋体" charset="-122"/>
              </a:defRPr>
            </a:lvl2pPr>
            <a:lvl3pPr marL="1143000" indent="-228600">
              <a:spcBef>
                <a:spcPct val="20000"/>
              </a:spcBef>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Verdana" pitchFamily="34" charset="0"/>
                <a:ea typeface="宋体" charset="-122"/>
              </a:defRPr>
            </a:lvl3pPr>
            <a:lvl4pPr marL="1600200" indent="-228600">
              <a:spcBef>
                <a:spcPct val="20000"/>
              </a:spcBef>
              <a:buClr>
                <a:schemeClr val="tx2"/>
              </a:buClr>
              <a:buChar char="•"/>
              <a:defRPr sz="2000">
                <a:solidFill>
                  <a:schemeClr val="tx1"/>
                </a:solidFill>
                <a:effectLst>
                  <a:outerShdw blurRad="38100" dist="38100" dir="2700000" algn="tl">
                    <a:srgbClr val="000000"/>
                  </a:outerShdw>
                </a:effectLst>
                <a:latin typeface="Verdana" pitchFamily="34" charset="0"/>
                <a:ea typeface="宋体" charset="-122"/>
              </a:defRPr>
            </a:lvl4pPr>
            <a:lvl5pPr marL="2057400" indent="-228600">
              <a:spcBef>
                <a:spcPct val="20000"/>
              </a:spcBef>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5pPr>
            <a:lvl6pPr marL="25146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6pPr>
            <a:lvl7pPr marL="29718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7pPr>
            <a:lvl8pPr marL="34290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8pPr>
            <a:lvl9pPr marL="38862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9pPr>
          </a:lstStyle>
          <a:p>
            <a:pPr>
              <a:lnSpc>
                <a:spcPct val="115000"/>
              </a:lnSpc>
              <a:spcBef>
                <a:spcPct val="0"/>
              </a:spcBef>
              <a:buClr>
                <a:srgbClr val="FF0000"/>
              </a:buClr>
              <a:buSzPct val="90000"/>
            </a:pPr>
            <a:r>
              <a:rPr lang="zh-CN" altLang="en-US" sz="2400" b="1" dirty="0">
                <a:solidFill>
                  <a:srgbClr val="0000CC"/>
                </a:solidFill>
                <a:effectLst/>
                <a:latin typeface="微软雅黑" panose="020B0503020204020204" pitchFamily="34" charset="-122"/>
                <a:ea typeface="微软雅黑" panose="020B0503020204020204" pitchFamily="34" charset="-122"/>
              </a:rPr>
              <a:t>定义：</a:t>
            </a:r>
            <a:r>
              <a:rPr lang="zh-CN" altLang="en-US" sz="2400" b="1" dirty="0">
                <a:solidFill>
                  <a:srgbClr val="000000"/>
                </a:solidFill>
                <a:effectLst/>
                <a:latin typeface="微软雅黑" panose="020B0503020204020204" pitchFamily="34" charset="-122"/>
                <a:ea typeface="微软雅黑" panose="020B0503020204020204" pitchFamily="34" charset="-122"/>
              </a:rPr>
              <a:t>研究电磁环境及其同人类活动相互作用的科学。</a:t>
            </a:r>
          </a:p>
        </p:txBody>
      </p:sp>
      <p:sp>
        <p:nvSpPr>
          <p:cNvPr id="10" name="Rectangle 6"/>
          <p:cNvSpPr>
            <a:spLocks noChangeArrowheads="1"/>
          </p:cNvSpPr>
          <p:nvPr/>
        </p:nvSpPr>
        <p:spPr bwMode="auto">
          <a:xfrm>
            <a:off x="304800" y="2276872"/>
            <a:ext cx="84582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Verdana" pitchFamily="34" charset="0"/>
                <a:ea typeface="宋体" charset="-122"/>
              </a:defRPr>
            </a:lvl1pPr>
            <a:lvl2pPr marL="742950" indent="-285750">
              <a:spcBef>
                <a:spcPct val="20000"/>
              </a:spcBef>
              <a:buClr>
                <a:schemeClr val="tx1"/>
              </a:buClr>
              <a:buChar char="•"/>
              <a:defRPr sz="2800">
                <a:solidFill>
                  <a:schemeClr val="tx1"/>
                </a:solidFill>
                <a:effectLst>
                  <a:outerShdw blurRad="38100" dist="38100" dir="2700000" algn="tl">
                    <a:srgbClr val="000000"/>
                  </a:outerShdw>
                </a:effectLst>
                <a:latin typeface="Verdana" pitchFamily="34" charset="0"/>
                <a:ea typeface="宋体" charset="-122"/>
              </a:defRPr>
            </a:lvl2pPr>
            <a:lvl3pPr marL="1143000" indent="-228600">
              <a:spcBef>
                <a:spcPct val="20000"/>
              </a:spcBef>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Verdana" pitchFamily="34" charset="0"/>
                <a:ea typeface="宋体" charset="-122"/>
              </a:defRPr>
            </a:lvl3pPr>
            <a:lvl4pPr marL="1600200" indent="-228600">
              <a:spcBef>
                <a:spcPct val="20000"/>
              </a:spcBef>
              <a:buClr>
                <a:schemeClr val="tx2"/>
              </a:buClr>
              <a:buChar char="•"/>
              <a:defRPr sz="2000">
                <a:solidFill>
                  <a:schemeClr val="tx1"/>
                </a:solidFill>
                <a:effectLst>
                  <a:outerShdw blurRad="38100" dist="38100" dir="2700000" algn="tl">
                    <a:srgbClr val="000000"/>
                  </a:outerShdw>
                </a:effectLst>
                <a:latin typeface="Verdana" pitchFamily="34" charset="0"/>
                <a:ea typeface="宋体" charset="-122"/>
              </a:defRPr>
            </a:lvl4pPr>
            <a:lvl5pPr marL="2057400" indent="-228600">
              <a:spcBef>
                <a:spcPct val="20000"/>
              </a:spcBef>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5pPr>
            <a:lvl6pPr marL="25146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6pPr>
            <a:lvl7pPr marL="29718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7pPr>
            <a:lvl8pPr marL="34290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8pPr>
            <a:lvl9pPr marL="38862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9pPr>
          </a:lstStyle>
          <a:p>
            <a:pPr>
              <a:lnSpc>
                <a:spcPct val="115000"/>
              </a:lnSpc>
              <a:spcBef>
                <a:spcPct val="0"/>
              </a:spcBef>
              <a:buClr>
                <a:srgbClr val="FF0000"/>
              </a:buClr>
              <a:buSzPct val="90000"/>
            </a:pPr>
            <a:r>
              <a:rPr lang="zh-CN" altLang="en-US" sz="2400" b="1" dirty="0">
                <a:solidFill>
                  <a:srgbClr val="0000CC"/>
                </a:solidFill>
                <a:effectLst/>
                <a:latin typeface="微软雅黑" panose="020B0503020204020204" pitchFamily="34" charset="-122"/>
                <a:ea typeface="微软雅黑" panose="020B0503020204020204" pitchFamily="34" charset="-122"/>
              </a:rPr>
              <a:t>任务：</a:t>
            </a:r>
            <a:r>
              <a:rPr lang="zh-CN" altLang="en-US" sz="2400" b="1" dirty="0">
                <a:solidFill>
                  <a:srgbClr val="000000"/>
                </a:solidFill>
                <a:effectLst/>
                <a:latin typeface="微软雅黑" panose="020B0503020204020204" pitchFamily="34" charset="-122"/>
                <a:ea typeface="微软雅黑" panose="020B0503020204020204" pitchFamily="34" charset="-122"/>
              </a:rPr>
              <a:t>研究各种电磁辐射源和电磁污染对人类生存环境的影响。</a:t>
            </a:r>
            <a:r>
              <a:rPr lang="zh-CN" altLang="en-US" sz="2400" dirty="0">
                <a:latin typeface="微软雅黑" panose="020B0503020204020204" pitchFamily="34" charset="-122"/>
                <a:ea typeface="微软雅黑" panose="020B0503020204020204" pitchFamily="34" charset="-122"/>
              </a:rPr>
              <a:t> </a:t>
            </a:r>
            <a:endParaRPr lang="zh-CN" altLang="en-US" sz="2400" b="1" dirty="0">
              <a:solidFill>
                <a:srgbClr val="000000"/>
              </a:solidFill>
              <a:effectLst/>
              <a:latin typeface="微软雅黑" panose="020B0503020204020204" pitchFamily="34" charset="-122"/>
              <a:ea typeface="微软雅黑" panose="020B0503020204020204" pitchFamily="34" charset="-122"/>
            </a:endParaRPr>
          </a:p>
        </p:txBody>
      </p:sp>
      <p:sp>
        <p:nvSpPr>
          <p:cNvPr id="11" name="Rectangle 7"/>
          <p:cNvSpPr>
            <a:spLocks noChangeArrowheads="1"/>
          </p:cNvSpPr>
          <p:nvPr/>
        </p:nvSpPr>
        <p:spPr bwMode="auto">
          <a:xfrm>
            <a:off x="304800" y="3429000"/>
            <a:ext cx="8458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Verdana" pitchFamily="34" charset="0"/>
                <a:ea typeface="宋体" charset="-122"/>
              </a:defRPr>
            </a:lvl1pPr>
            <a:lvl2pPr marL="742950" indent="-285750">
              <a:spcBef>
                <a:spcPct val="20000"/>
              </a:spcBef>
              <a:buClr>
                <a:schemeClr val="tx1"/>
              </a:buClr>
              <a:buChar char="•"/>
              <a:defRPr sz="2800">
                <a:solidFill>
                  <a:schemeClr val="tx1"/>
                </a:solidFill>
                <a:effectLst>
                  <a:outerShdw blurRad="38100" dist="38100" dir="2700000" algn="tl">
                    <a:srgbClr val="000000"/>
                  </a:outerShdw>
                </a:effectLst>
                <a:latin typeface="Verdana" pitchFamily="34" charset="0"/>
                <a:ea typeface="宋体" charset="-122"/>
              </a:defRPr>
            </a:lvl2pPr>
            <a:lvl3pPr marL="1143000" indent="-228600">
              <a:spcBef>
                <a:spcPct val="20000"/>
              </a:spcBef>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Verdana" pitchFamily="34" charset="0"/>
                <a:ea typeface="宋体" charset="-122"/>
              </a:defRPr>
            </a:lvl3pPr>
            <a:lvl4pPr marL="1600200" indent="-228600">
              <a:spcBef>
                <a:spcPct val="20000"/>
              </a:spcBef>
              <a:buClr>
                <a:schemeClr val="tx2"/>
              </a:buClr>
              <a:buChar char="•"/>
              <a:defRPr sz="2000">
                <a:solidFill>
                  <a:schemeClr val="tx1"/>
                </a:solidFill>
                <a:effectLst>
                  <a:outerShdw blurRad="38100" dist="38100" dir="2700000" algn="tl">
                    <a:srgbClr val="000000"/>
                  </a:outerShdw>
                </a:effectLst>
                <a:latin typeface="Verdana" pitchFamily="34" charset="0"/>
                <a:ea typeface="宋体" charset="-122"/>
              </a:defRPr>
            </a:lvl4pPr>
            <a:lvl5pPr marL="2057400" indent="-228600">
              <a:spcBef>
                <a:spcPct val="20000"/>
              </a:spcBef>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5pPr>
            <a:lvl6pPr marL="25146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6pPr>
            <a:lvl7pPr marL="29718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7pPr>
            <a:lvl8pPr marL="34290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8pPr>
            <a:lvl9pPr marL="38862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9pPr>
          </a:lstStyle>
          <a:p>
            <a:pPr>
              <a:lnSpc>
                <a:spcPct val="115000"/>
              </a:lnSpc>
              <a:spcBef>
                <a:spcPct val="0"/>
              </a:spcBef>
              <a:buClr>
                <a:srgbClr val="FF0000"/>
              </a:buClr>
              <a:buSzPct val="90000"/>
            </a:pPr>
            <a:r>
              <a:rPr lang="zh-CN" altLang="en-US" sz="2400" b="1" dirty="0">
                <a:solidFill>
                  <a:srgbClr val="0000CC"/>
                </a:solidFill>
                <a:effectLst/>
                <a:latin typeface="微软雅黑" panose="020B0503020204020204" pitchFamily="34" charset="-122"/>
                <a:ea typeface="微软雅黑" panose="020B0503020204020204" pitchFamily="34" charset="-122"/>
              </a:rPr>
              <a:t>研究内容：</a:t>
            </a:r>
            <a:endParaRPr lang="en-US" altLang="zh-CN" sz="2400" b="1" dirty="0">
              <a:solidFill>
                <a:srgbClr val="0000CC"/>
              </a:solidFill>
              <a:effectLst/>
              <a:latin typeface="微软雅黑" panose="020B0503020204020204" pitchFamily="34" charset="-122"/>
              <a:ea typeface="微软雅黑" panose="020B0503020204020204" pitchFamily="34" charset="-122"/>
            </a:endParaRPr>
          </a:p>
          <a:p>
            <a:pPr lvl="1">
              <a:lnSpc>
                <a:spcPct val="115000"/>
              </a:lnSpc>
              <a:spcBef>
                <a:spcPct val="0"/>
              </a:spcBef>
              <a:buClr>
                <a:schemeClr val="accent6"/>
              </a:buClr>
              <a:buSzPct val="90000"/>
              <a:buFont typeface="Wingdings" panose="05000000000000000000" pitchFamily="2" charset="2"/>
              <a:buChar char="u"/>
            </a:pPr>
            <a:r>
              <a:rPr lang="zh-CN" altLang="en-US" sz="2400" b="1" dirty="0">
                <a:solidFill>
                  <a:srgbClr val="000000"/>
                </a:solidFill>
                <a:effectLst/>
                <a:latin typeface="微软雅黑" panose="020B0503020204020204" pitchFamily="34" charset="-122"/>
                <a:ea typeface="微软雅黑" panose="020B0503020204020204" pitchFamily="34" charset="-122"/>
              </a:rPr>
              <a:t>提高电子仪器和电气设备在强电磁干扰环境中的工作稳定性及可靠性；</a:t>
            </a:r>
          </a:p>
          <a:p>
            <a:pPr lvl="1">
              <a:lnSpc>
                <a:spcPct val="115000"/>
              </a:lnSpc>
              <a:spcBef>
                <a:spcPct val="0"/>
              </a:spcBef>
              <a:buClr>
                <a:schemeClr val="accent6"/>
              </a:buClr>
              <a:buSzPct val="90000"/>
              <a:buFont typeface="Wingdings" panose="05000000000000000000" pitchFamily="2" charset="2"/>
              <a:buChar char="u"/>
            </a:pPr>
            <a:r>
              <a:rPr lang="zh-CN" altLang="en-US" sz="2400" b="1" dirty="0">
                <a:solidFill>
                  <a:srgbClr val="000000"/>
                </a:solidFill>
                <a:effectLst/>
                <a:latin typeface="微软雅黑" panose="020B0503020204020204" pitchFamily="34" charset="-122"/>
                <a:ea typeface="微软雅黑" panose="020B0503020204020204" pitchFamily="34" charset="-122"/>
              </a:rPr>
              <a:t>电磁辐射的物理、化学和生物效应，对人体的作用和危害。 </a:t>
            </a:r>
          </a:p>
          <a:p>
            <a:pPr eaLnBrk="0" hangingPunct="0">
              <a:spcBef>
                <a:spcPct val="15000"/>
              </a:spcBef>
              <a:buClr>
                <a:srgbClr val="FF0000"/>
              </a:buClr>
              <a:buSzPct val="90000"/>
              <a:buFont typeface="Wingdings" pitchFamily="2" charset="2"/>
              <a:buNone/>
            </a:pPr>
            <a:endParaRPr lang="en-US" altLang="zh-CN" sz="2400" b="1" dirty="0">
              <a:solidFill>
                <a:srgbClr val="00000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095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1"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1"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Level</Template>
  <TotalTime>10519</TotalTime>
  <Words>4993</Words>
  <Application>Microsoft Office PowerPoint</Application>
  <PresentationFormat>全屏显示(4:3)</PresentationFormat>
  <Paragraphs>637</Paragraphs>
  <Slides>61</Slides>
  <Notes>9</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73" baseType="lpstr">
      <vt:lpstr>黑体</vt:lpstr>
      <vt:lpstr>华文中宋</vt:lpstr>
      <vt:lpstr>楷体_GB2312</vt:lpstr>
      <vt:lpstr>微软雅黑</vt:lpstr>
      <vt:lpstr>Arial</vt:lpstr>
      <vt:lpstr>Cambria Math</vt:lpstr>
      <vt:lpstr>Garamond</vt:lpstr>
      <vt:lpstr>Times New Roman</vt:lpstr>
      <vt:lpstr>Verdana</vt:lpstr>
      <vt:lpstr>Wingdings</vt:lpstr>
      <vt:lpstr>Level</vt:lpstr>
      <vt:lpstr>公式</vt:lpstr>
      <vt:lpstr>物理性污染与防治</vt:lpstr>
      <vt:lpstr>内  容</vt:lpstr>
      <vt:lpstr>一、物理性污染概述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内  容</vt:lpstr>
      <vt:lpstr>二、噪声污染与防治</vt:lpstr>
      <vt:lpstr>二、噪声污染与防治</vt:lpstr>
      <vt:lpstr>二、噪声污染与防治</vt:lpstr>
      <vt:lpstr>二、噪声污染与防治</vt:lpstr>
      <vt:lpstr>二、噪声污染与防治</vt:lpstr>
      <vt:lpstr>二、噪声污染与防治</vt:lpstr>
      <vt:lpstr>二、噪声污染与防治</vt:lpstr>
      <vt:lpstr>二、噪声污染与防治</vt:lpstr>
      <vt:lpstr>二、噪声污染与防治</vt:lpstr>
      <vt:lpstr>二、噪声污染与防治</vt:lpstr>
      <vt:lpstr>内  容</vt:lpstr>
      <vt:lpstr>三、电磁辐射污染与防治</vt:lpstr>
      <vt:lpstr>三、电磁辐射污染与防治</vt:lpstr>
      <vt:lpstr>三、电磁辐射污染与防治</vt:lpstr>
      <vt:lpstr>PowerPoint 演示文稿</vt:lpstr>
      <vt:lpstr>三、电磁辐射污染与防治</vt:lpstr>
      <vt:lpstr>三、电磁辐射污染与防治</vt:lpstr>
      <vt:lpstr>三、电磁辐射污染与防治</vt:lpstr>
      <vt:lpstr>三、电磁辐射污染与防治</vt:lpstr>
      <vt:lpstr>内  容</vt:lpstr>
      <vt:lpstr>四、放射性污染与防治</vt:lpstr>
      <vt:lpstr>四、放射性污染与防治</vt:lpstr>
      <vt:lpstr>四、放射性污染与防治</vt:lpstr>
      <vt:lpstr>带电粒子与物质相互作用</vt:lpstr>
      <vt:lpstr>电离辐射对人体的危害</vt:lpstr>
      <vt:lpstr>自由基与疾病</vt:lpstr>
      <vt:lpstr>四、放射性污染与防治</vt:lpstr>
      <vt:lpstr>四、放射性污染与防治</vt:lpstr>
      <vt:lpstr>四、放射性污染与防治</vt:lpstr>
      <vt:lpstr>四、放射性污染与防治</vt:lpstr>
      <vt:lpstr>四、放射性污染与防治</vt:lpstr>
      <vt:lpstr>四、放射性污染与防治</vt:lpstr>
      <vt:lpstr>四、放射性污染与防治</vt:lpstr>
      <vt:lpstr>四、放射性污染与防治</vt:lpstr>
      <vt:lpstr>四、放射性污染与控制</vt:lpstr>
      <vt:lpstr>内  容</vt:lpstr>
      <vt:lpstr>五、热污染及其防治</vt:lpstr>
      <vt:lpstr>五、热污染及其防治</vt:lpstr>
      <vt:lpstr>五、热污染及其防治</vt:lpstr>
      <vt:lpstr>五、热污染及其防治</vt:lpstr>
      <vt:lpstr>内  容</vt:lpstr>
      <vt:lpstr>六、光污染及其防治</vt:lpstr>
      <vt:lpstr>六、光污染及其防治</vt:lpstr>
      <vt:lpstr>六、光污染及其防治</vt:lpstr>
      <vt:lpstr>六、光污染及其防治</vt:lpstr>
      <vt:lpstr>六、光污染及其防治</vt:lpstr>
      <vt:lpstr>六、光污染及其防治</vt:lpstr>
    </vt:vector>
  </TitlesOfParts>
  <Company>hg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hg</dc:creator>
  <cp:lastModifiedBy>Xu Wu</cp:lastModifiedBy>
  <cp:revision>1318</cp:revision>
  <cp:lastPrinted>1601-01-01T00:00:00Z</cp:lastPrinted>
  <dcterms:created xsi:type="dcterms:W3CDTF">2004-04-13T11:39:48Z</dcterms:created>
  <dcterms:modified xsi:type="dcterms:W3CDTF">2020-10-02T07:27:52Z</dcterms:modified>
</cp:coreProperties>
</file>