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66" r:id="rId2"/>
    <p:sldMasterId id="2147483681" r:id="rId3"/>
  </p:sldMasterIdLst>
  <p:sldIdLst>
    <p:sldId id="256" r:id="rId4"/>
    <p:sldId id="380" r:id="rId5"/>
    <p:sldId id="521" r:id="rId6"/>
    <p:sldId id="395" r:id="rId7"/>
    <p:sldId id="522" r:id="rId8"/>
    <p:sldId id="523" r:id="rId9"/>
    <p:sldId id="525" r:id="rId10"/>
    <p:sldId id="728" r:id="rId11"/>
    <p:sldId id="711" r:id="rId12"/>
    <p:sldId id="675" r:id="rId13"/>
    <p:sldId id="756" r:id="rId14"/>
    <p:sldId id="771" r:id="rId15"/>
    <p:sldId id="791" r:id="rId16"/>
    <p:sldId id="528" r:id="rId17"/>
    <p:sldId id="1115" r:id="rId18"/>
    <p:sldId id="1116" r:id="rId19"/>
    <p:sldId id="1117" r:id="rId20"/>
    <p:sldId id="986" r:id="rId21"/>
    <p:sldId id="987" r:id="rId22"/>
    <p:sldId id="1127" r:id="rId23"/>
    <p:sldId id="531" r:id="rId24"/>
    <p:sldId id="1005" r:id="rId25"/>
    <p:sldId id="537" r:id="rId26"/>
    <p:sldId id="1011" r:id="rId27"/>
    <p:sldId id="1012" r:id="rId28"/>
    <p:sldId id="505" r:id="rId29"/>
    <p:sldId id="514" r:id="rId30"/>
    <p:sldId id="1158" r:id="rId31"/>
    <p:sldId id="1061" r:id="rId32"/>
    <p:sldId id="1062" r:id="rId33"/>
    <p:sldId id="1065" r:id="rId34"/>
    <p:sldId id="1073" r:id="rId35"/>
    <p:sldId id="1074" r:id="rId36"/>
    <p:sldId id="1094" r:id="rId37"/>
    <p:sldId id="1160" r:id="rId38"/>
    <p:sldId id="1085" r:id="rId39"/>
    <p:sldId id="1086" r:id="rId40"/>
    <p:sldId id="1087" r:id="rId41"/>
  </p:sldIdLst>
  <p:sldSz cx="9144000" cy="6858000" type="screen4x3"/>
  <p:notesSz cx="6858000" cy="9144000"/>
  <p:defaultTextStyle>
    <a:defPPr>
      <a:defRPr lang="en-US"/>
    </a:defPPr>
    <a:lvl1pPr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8F8F8"/>
    <a:srgbClr val="7FDBD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89" autoAdjust="0"/>
    <p:restoredTop sz="99121" autoAdjust="0"/>
  </p:normalViewPr>
  <p:slideViewPr>
    <p:cSldViewPr>
      <p:cViewPr varScale="1">
        <p:scale>
          <a:sx n="73" d="100"/>
          <a:sy n="73" d="100"/>
        </p:scale>
        <p:origin x="1224" y="6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7818"/>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slide" Target="slides/slide24.xml"/><Relationship Id="rId1"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zh-CN" altLang="en-US" noProof="0"/>
              <a:t>单击此处编辑母版标题样式</a:t>
            </a:r>
          </a:p>
        </p:txBody>
      </p:sp>
      <p:sp>
        <p:nvSpPr>
          <p:cNvPr id="86019"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zh-CN" altLang="en-US" noProof="0"/>
              <a:t>单击此处编辑母版副标题样式</a:t>
            </a:r>
          </a:p>
        </p:txBody>
      </p:sp>
      <p:sp>
        <p:nvSpPr>
          <p:cNvPr id="86020" name="Rectangle 4"/>
          <p:cNvSpPr>
            <a:spLocks noGrp="1" noChangeArrowheads="1"/>
          </p:cNvSpPr>
          <p:nvPr>
            <p:ph type="dt" sz="half" idx="2"/>
          </p:nvPr>
        </p:nvSpPr>
        <p:spPr/>
        <p:txBody>
          <a:bodyPr/>
          <a:lstStyle>
            <a:lvl1pPr>
              <a:defRPr/>
            </a:lvl1pPr>
          </a:lstStyle>
          <a:p>
            <a:endParaRPr lang="en-US" altLang="zh-CN"/>
          </a:p>
        </p:txBody>
      </p:sp>
      <p:sp>
        <p:nvSpPr>
          <p:cNvPr id="86021" name="Rectangle 5"/>
          <p:cNvSpPr>
            <a:spLocks noGrp="1" noChangeArrowheads="1"/>
          </p:cNvSpPr>
          <p:nvPr>
            <p:ph type="ftr" sz="quarter" idx="3"/>
          </p:nvPr>
        </p:nvSpPr>
        <p:spPr/>
        <p:txBody>
          <a:bodyPr/>
          <a:lstStyle>
            <a:lvl1pPr>
              <a:defRPr/>
            </a:lvl1pPr>
          </a:lstStyle>
          <a:p>
            <a:endParaRPr lang="en-US" altLang="zh-CN"/>
          </a:p>
        </p:txBody>
      </p:sp>
      <p:sp>
        <p:nvSpPr>
          <p:cNvPr id="86022" name="Rectangle 6"/>
          <p:cNvSpPr>
            <a:spLocks noGrp="1" noChangeArrowheads="1"/>
          </p:cNvSpPr>
          <p:nvPr>
            <p:ph type="sldNum" sz="quarter" idx="4"/>
          </p:nvPr>
        </p:nvSpPr>
        <p:spPr/>
        <p:txBody>
          <a:bodyPr/>
          <a:lstStyle>
            <a:lvl1pPr>
              <a:defRPr/>
            </a:lvl1pPr>
          </a:lstStyle>
          <a:p>
            <a:fld id="{8D668C35-B1D4-4270-A90F-054044722C03}" type="slidenum">
              <a:rPr lang="zh-CN" altLang="en-US"/>
              <a:pPr/>
              <a:t>‹#›</a:t>
            </a:fld>
            <a:endParaRPr lang="en-US" altLang="zh-CN"/>
          </a:p>
        </p:txBody>
      </p:sp>
      <p:grpSp>
        <p:nvGrpSpPr>
          <p:cNvPr id="86023" name="Group 7"/>
          <p:cNvGrpSpPr>
            <a:grpSpLocks/>
          </p:cNvGrpSpPr>
          <p:nvPr/>
        </p:nvGrpSpPr>
        <p:grpSpPr bwMode="auto">
          <a:xfrm>
            <a:off x="228600" y="2889250"/>
            <a:ext cx="8610600" cy="201613"/>
            <a:chOff x="144" y="1680"/>
            <a:chExt cx="5424" cy="144"/>
          </a:xfrm>
        </p:grpSpPr>
        <p:sp>
          <p:nvSpPr>
            <p:cNvPr id="86024"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5"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6"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8B72C6-D67D-4807-98DD-FF4AD978F908}" type="slidenum">
              <a:rPr lang="zh-CN" altLang="en-US"/>
              <a:pPr/>
              <a:t>‹#›</a:t>
            </a:fld>
            <a:endParaRPr lang="en-US" altLang="zh-CN"/>
          </a:p>
        </p:txBody>
      </p:sp>
    </p:spTree>
    <p:extLst>
      <p:ext uri="{BB962C8B-B14F-4D97-AF65-F5344CB8AC3E}">
        <p14:creationId xmlns:p14="http://schemas.microsoft.com/office/powerpoint/2010/main" val="2776564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D92A27A-6913-46E7-82CD-1CD8B89DC342}" type="slidenum">
              <a:rPr lang="zh-CN" altLang="en-US"/>
              <a:pPr/>
              <a:t>‹#›</a:t>
            </a:fld>
            <a:endParaRPr lang="en-US" altLang="zh-CN"/>
          </a:p>
        </p:txBody>
      </p:sp>
    </p:spTree>
    <p:extLst>
      <p:ext uri="{BB962C8B-B14F-4D97-AF65-F5344CB8AC3E}">
        <p14:creationId xmlns:p14="http://schemas.microsoft.com/office/powerpoint/2010/main" val="190351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30725"/>
          </a:xfrm>
        </p:spPr>
        <p:txBody>
          <a:bodyPr/>
          <a:lstStyle/>
          <a:p>
            <a:endParaRPr lang="zh-CN" altLang="en-US"/>
          </a:p>
        </p:txBody>
      </p:sp>
      <p:sp>
        <p:nvSpPr>
          <p:cNvPr id="4" name="日期占位符 3"/>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p:spPr>
        <p:txBody>
          <a:bodyPr/>
          <a:lstStyle>
            <a:lvl1pPr>
              <a:defRPr/>
            </a:lvl1pPr>
          </a:lstStyle>
          <a:p>
            <a:fld id="{76C2B4ED-A18A-4502-9DF9-D7AF1108FFF5}" type="slidenum">
              <a:rPr lang="zh-CN" altLang="en-US"/>
              <a:pPr/>
              <a:t>‹#›</a:t>
            </a:fld>
            <a:endParaRPr lang="en-US" altLang="zh-CN"/>
          </a:p>
        </p:txBody>
      </p:sp>
    </p:spTree>
    <p:extLst>
      <p:ext uri="{BB962C8B-B14F-4D97-AF65-F5344CB8AC3E}">
        <p14:creationId xmlns:p14="http://schemas.microsoft.com/office/powerpoint/2010/main" val="3754592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联机映像占位符 3"/>
          <p:cNvSpPr>
            <a:spLocks noGrp="1"/>
          </p:cNvSpPr>
          <p:nvPr>
            <p:ph type="clipArt" sz="half" idx="2"/>
          </p:nvPr>
        </p:nvSpPr>
        <p:spPr>
          <a:xfrm>
            <a:off x="4648200" y="1600200"/>
            <a:ext cx="4038600" cy="4530725"/>
          </a:xfrm>
        </p:spPr>
        <p:txBody>
          <a:bodyPr/>
          <a:lstStyle/>
          <a:p>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B7266B49-4898-489D-92FC-50D4281F3D2A}" type="slidenum">
              <a:rPr lang="zh-CN" altLang="en-US"/>
              <a:pPr/>
              <a:t>‹#›</a:t>
            </a:fld>
            <a:endParaRPr lang="en-US" altLang="zh-CN"/>
          </a:p>
        </p:txBody>
      </p:sp>
    </p:spTree>
    <p:extLst>
      <p:ext uri="{BB962C8B-B14F-4D97-AF65-F5344CB8AC3E}">
        <p14:creationId xmlns:p14="http://schemas.microsoft.com/office/powerpoint/2010/main" val="1432451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7B7E46E8-D5B8-48E6-ABC6-A831BD0CC82F}" type="slidenum">
              <a:rPr lang="zh-CN" altLang="en-US"/>
              <a:pPr/>
              <a:t>‹#›</a:t>
            </a:fld>
            <a:endParaRPr lang="en-US" altLang="zh-CN"/>
          </a:p>
        </p:txBody>
      </p:sp>
    </p:spTree>
    <p:extLst>
      <p:ext uri="{BB962C8B-B14F-4D97-AF65-F5344CB8AC3E}">
        <p14:creationId xmlns:p14="http://schemas.microsoft.com/office/powerpoint/2010/main" val="2756109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8EE1004-83AF-458A-B886-642E401A1971}" type="slidenum">
              <a:rPr lang="en-US" altLang="zh-CN"/>
              <a:pPr>
                <a:defRPr/>
              </a:pPr>
              <a:t>‹#›</a:t>
            </a:fld>
            <a:endParaRPr lang="en-US" altLang="zh-CN"/>
          </a:p>
        </p:txBody>
      </p:sp>
    </p:spTree>
    <p:extLst>
      <p:ext uri="{BB962C8B-B14F-4D97-AF65-F5344CB8AC3E}">
        <p14:creationId xmlns:p14="http://schemas.microsoft.com/office/powerpoint/2010/main" val="427208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D660AA5-CD6B-45B7-BC54-01CD28BD4415}" type="slidenum">
              <a:rPr lang="en-US" altLang="zh-CN"/>
              <a:pPr>
                <a:defRPr/>
              </a:pPr>
              <a:t>‹#›</a:t>
            </a:fld>
            <a:endParaRPr lang="en-US" altLang="zh-CN"/>
          </a:p>
        </p:txBody>
      </p:sp>
    </p:spTree>
    <p:extLst>
      <p:ext uri="{BB962C8B-B14F-4D97-AF65-F5344CB8AC3E}">
        <p14:creationId xmlns:p14="http://schemas.microsoft.com/office/powerpoint/2010/main" val="1677240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8CCBB80-1F3B-48A6-BFE2-696D1A1E05B4}" type="slidenum">
              <a:rPr lang="en-US" altLang="zh-CN"/>
              <a:pPr>
                <a:defRPr/>
              </a:pPr>
              <a:t>‹#›</a:t>
            </a:fld>
            <a:endParaRPr lang="en-US" altLang="zh-CN"/>
          </a:p>
        </p:txBody>
      </p:sp>
    </p:spTree>
    <p:extLst>
      <p:ext uri="{BB962C8B-B14F-4D97-AF65-F5344CB8AC3E}">
        <p14:creationId xmlns:p14="http://schemas.microsoft.com/office/powerpoint/2010/main" val="2285744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47E1B5B-2B87-40FF-B6E4-3907C99A6C0D}" type="slidenum">
              <a:rPr lang="en-US" altLang="zh-CN"/>
              <a:pPr>
                <a:defRPr/>
              </a:pPr>
              <a:t>‹#›</a:t>
            </a:fld>
            <a:endParaRPr lang="en-US" altLang="zh-CN"/>
          </a:p>
        </p:txBody>
      </p:sp>
    </p:spTree>
    <p:extLst>
      <p:ext uri="{BB962C8B-B14F-4D97-AF65-F5344CB8AC3E}">
        <p14:creationId xmlns:p14="http://schemas.microsoft.com/office/powerpoint/2010/main" val="1350922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257352C-7CF6-4E2A-8F4B-2A24A0EB2067}" type="slidenum">
              <a:rPr lang="en-US" altLang="zh-CN"/>
              <a:pPr>
                <a:defRPr/>
              </a:pPr>
              <a:t>‹#›</a:t>
            </a:fld>
            <a:endParaRPr lang="en-US" altLang="zh-CN"/>
          </a:p>
        </p:txBody>
      </p:sp>
    </p:spTree>
    <p:extLst>
      <p:ext uri="{BB962C8B-B14F-4D97-AF65-F5344CB8AC3E}">
        <p14:creationId xmlns:p14="http://schemas.microsoft.com/office/powerpoint/2010/main" val="281625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CB6E4BD-5FE9-49D2-9DD0-B2211BA8DF3B}" type="slidenum">
              <a:rPr lang="zh-CN" altLang="en-US"/>
              <a:pPr/>
              <a:t>‹#›</a:t>
            </a:fld>
            <a:endParaRPr lang="en-US" altLang="zh-CN"/>
          </a:p>
        </p:txBody>
      </p:sp>
    </p:spTree>
    <p:extLst>
      <p:ext uri="{BB962C8B-B14F-4D97-AF65-F5344CB8AC3E}">
        <p14:creationId xmlns:p14="http://schemas.microsoft.com/office/powerpoint/2010/main" val="21919314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F10A938-BF93-43B7-9CA5-3F132FED2A69}" type="slidenum">
              <a:rPr lang="en-US" altLang="zh-CN"/>
              <a:pPr>
                <a:defRPr/>
              </a:pPr>
              <a:t>‹#›</a:t>
            </a:fld>
            <a:endParaRPr lang="en-US" altLang="zh-CN"/>
          </a:p>
        </p:txBody>
      </p:sp>
    </p:spTree>
    <p:extLst>
      <p:ext uri="{BB962C8B-B14F-4D97-AF65-F5344CB8AC3E}">
        <p14:creationId xmlns:p14="http://schemas.microsoft.com/office/powerpoint/2010/main" val="3958296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58FAD9E-9CD5-4753-BA47-6180B5B508CF}" type="slidenum">
              <a:rPr lang="en-US" altLang="zh-CN"/>
              <a:pPr>
                <a:defRPr/>
              </a:pPr>
              <a:t>‹#›</a:t>
            </a:fld>
            <a:endParaRPr lang="en-US" altLang="zh-CN"/>
          </a:p>
        </p:txBody>
      </p:sp>
    </p:spTree>
    <p:extLst>
      <p:ext uri="{BB962C8B-B14F-4D97-AF65-F5344CB8AC3E}">
        <p14:creationId xmlns:p14="http://schemas.microsoft.com/office/powerpoint/2010/main" val="2293214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B8D07AF-7334-4390-930B-BBBA97155316}" type="slidenum">
              <a:rPr lang="en-US" altLang="zh-CN"/>
              <a:pPr>
                <a:defRPr/>
              </a:pPr>
              <a:t>‹#›</a:t>
            </a:fld>
            <a:endParaRPr lang="en-US" altLang="zh-CN"/>
          </a:p>
        </p:txBody>
      </p:sp>
    </p:spTree>
    <p:extLst>
      <p:ext uri="{BB962C8B-B14F-4D97-AF65-F5344CB8AC3E}">
        <p14:creationId xmlns:p14="http://schemas.microsoft.com/office/powerpoint/2010/main" val="3215462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4EFA52-F064-4EBB-91A1-D8FFF8A46657}" type="slidenum">
              <a:rPr lang="en-US" altLang="zh-CN"/>
              <a:pPr>
                <a:defRPr/>
              </a:pPr>
              <a:t>‹#›</a:t>
            </a:fld>
            <a:endParaRPr lang="en-US" altLang="zh-CN"/>
          </a:p>
        </p:txBody>
      </p:sp>
    </p:spTree>
    <p:extLst>
      <p:ext uri="{BB962C8B-B14F-4D97-AF65-F5344CB8AC3E}">
        <p14:creationId xmlns:p14="http://schemas.microsoft.com/office/powerpoint/2010/main" val="140417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94E1281-3A58-4E56-92F4-CC669C273089}" type="slidenum">
              <a:rPr lang="en-US" altLang="zh-CN"/>
              <a:pPr>
                <a:defRPr/>
              </a:pPr>
              <a:t>‹#›</a:t>
            </a:fld>
            <a:endParaRPr lang="en-US" altLang="zh-CN"/>
          </a:p>
        </p:txBody>
      </p:sp>
    </p:spTree>
    <p:extLst>
      <p:ext uri="{BB962C8B-B14F-4D97-AF65-F5344CB8AC3E}">
        <p14:creationId xmlns:p14="http://schemas.microsoft.com/office/powerpoint/2010/main" val="24340648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FB39AE-272F-4AA1-8FE5-157D6FD630E4}" type="slidenum">
              <a:rPr lang="en-US" altLang="zh-CN"/>
              <a:pPr>
                <a:defRPr/>
              </a:pPr>
              <a:t>‹#›</a:t>
            </a:fld>
            <a:endParaRPr lang="en-US" altLang="zh-CN"/>
          </a:p>
        </p:txBody>
      </p:sp>
    </p:spTree>
    <p:extLst>
      <p:ext uri="{BB962C8B-B14F-4D97-AF65-F5344CB8AC3E}">
        <p14:creationId xmlns:p14="http://schemas.microsoft.com/office/powerpoint/2010/main" val="6610985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C7F2C32-0C67-4E5F-B2FC-C21F971F9847}" type="slidenum">
              <a:rPr lang="en-US" altLang="zh-CN"/>
              <a:pPr>
                <a:defRPr/>
              </a:pPr>
              <a:t>‹#›</a:t>
            </a:fld>
            <a:endParaRPr lang="en-US" altLang="zh-CN"/>
          </a:p>
        </p:txBody>
      </p:sp>
    </p:spTree>
    <p:extLst>
      <p:ext uri="{BB962C8B-B14F-4D97-AF65-F5344CB8AC3E}">
        <p14:creationId xmlns:p14="http://schemas.microsoft.com/office/powerpoint/2010/main" val="32255753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7D1606A-6851-4287-B86E-1B0E10E471DE}" type="slidenum">
              <a:rPr lang="en-US" altLang="zh-CN"/>
              <a:pPr>
                <a:defRPr/>
              </a:pPr>
              <a:t>‹#›</a:t>
            </a:fld>
            <a:endParaRPr lang="en-US" altLang="zh-CN"/>
          </a:p>
        </p:txBody>
      </p:sp>
    </p:spTree>
    <p:extLst>
      <p:ext uri="{BB962C8B-B14F-4D97-AF65-F5344CB8AC3E}">
        <p14:creationId xmlns:p14="http://schemas.microsoft.com/office/powerpoint/2010/main" val="3427633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600200"/>
            <a:ext cx="4038600" cy="4525963"/>
          </a:xfrm>
        </p:spPr>
        <p:txBody>
          <a:bodyPr/>
          <a:lstStyle/>
          <a:p>
            <a:pPr lvl="0"/>
            <a:endParaRPr lang="zh-CN" alt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C8B9848-B302-4AE2-BED3-7B86FFB12CA7}" type="slidenum">
              <a:rPr lang="en-US" altLang="zh-CN"/>
              <a:pPr>
                <a:defRPr/>
              </a:pPr>
              <a:t>‹#›</a:t>
            </a:fld>
            <a:endParaRPr lang="en-US" altLang="zh-CN"/>
          </a:p>
        </p:txBody>
      </p:sp>
    </p:spTree>
    <p:extLst>
      <p:ext uri="{BB962C8B-B14F-4D97-AF65-F5344CB8AC3E}">
        <p14:creationId xmlns:p14="http://schemas.microsoft.com/office/powerpoint/2010/main" val="8563990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C514FF8-DB72-4026-9950-B756B58B18FD}" type="slidenum">
              <a:rPr lang="en-US" altLang="zh-CN"/>
              <a:pPr>
                <a:defRPr/>
              </a:pPr>
              <a:t>‹#›</a:t>
            </a:fld>
            <a:endParaRPr lang="en-US" altLang="zh-CN"/>
          </a:p>
        </p:txBody>
      </p:sp>
    </p:spTree>
    <p:extLst>
      <p:ext uri="{BB962C8B-B14F-4D97-AF65-F5344CB8AC3E}">
        <p14:creationId xmlns:p14="http://schemas.microsoft.com/office/powerpoint/2010/main" val="276938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5A0CF18-8757-4FF1-8E70-A743CCE9958C}" type="slidenum">
              <a:rPr lang="zh-CN" altLang="en-US"/>
              <a:pPr/>
              <a:t>‹#›</a:t>
            </a:fld>
            <a:endParaRPr lang="en-US" altLang="zh-CN"/>
          </a:p>
        </p:txBody>
      </p:sp>
    </p:spTree>
    <p:extLst>
      <p:ext uri="{BB962C8B-B14F-4D97-AF65-F5344CB8AC3E}">
        <p14:creationId xmlns:p14="http://schemas.microsoft.com/office/powerpoint/2010/main" val="31165217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8FDEFA7-A271-469E-8378-99D79A9F7BAB}" type="slidenum">
              <a:rPr lang="en-US" altLang="zh-CN"/>
              <a:pPr>
                <a:defRPr/>
              </a:pPr>
              <a:t>‹#›</a:t>
            </a:fld>
            <a:endParaRPr lang="en-US" altLang="zh-CN"/>
          </a:p>
        </p:txBody>
      </p:sp>
    </p:spTree>
    <p:extLst>
      <p:ext uri="{BB962C8B-B14F-4D97-AF65-F5344CB8AC3E}">
        <p14:creationId xmlns:p14="http://schemas.microsoft.com/office/powerpoint/2010/main" val="31601495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00602E-BEF5-4576-9FE4-59C8BCF6BDF2}" type="slidenum">
              <a:rPr lang="en-US" altLang="zh-CN"/>
              <a:pPr>
                <a:defRPr/>
              </a:pPr>
              <a:t>‹#›</a:t>
            </a:fld>
            <a:endParaRPr lang="en-US" altLang="zh-CN"/>
          </a:p>
        </p:txBody>
      </p:sp>
    </p:spTree>
    <p:extLst>
      <p:ext uri="{BB962C8B-B14F-4D97-AF65-F5344CB8AC3E}">
        <p14:creationId xmlns:p14="http://schemas.microsoft.com/office/powerpoint/2010/main" val="1440425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0D3533-82A6-46CA-AB8A-01D5CEDA2692}" type="slidenum">
              <a:rPr lang="en-US" altLang="zh-CN"/>
              <a:pPr>
                <a:defRPr/>
              </a:pPr>
              <a:t>‹#›</a:t>
            </a:fld>
            <a:endParaRPr lang="en-US" altLang="zh-CN"/>
          </a:p>
        </p:txBody>
      </p:sp>
    </p:spTree>
    <p:extLst>
      <p:ext uri="{BB962C8B-B14F-4D97-AF65-F5344CB8AC3E}">
        <p14:creationId xmlns:p14="http://schemas.microsoft.com/office/powerpoint/2010/main" val="12723567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ABDD94A-B6F1-4F37-9779-ACD83C894DCD}" type="slidenum">
              <a:rPr lang="en-US" altLang="zh-CN"/>
              <a:pPr>
                <a:defRPr/>
              </a:pPr>
              <a:t>‹#›</a:t>
            </a:fld>
            <a:endParaRPr lang="en-US" altLang="zh-CN"/>
          </a:p>
        </p:txBody>
      </p:sp>
    </p:spTree>
    <p:extLst>
      <p:ext uri="{BB962C8B-B14F-4D97-AF65-F5344CB8AC3E}">
        <p14:creationId xmlns:p14="http://schemas.microsoft.com/office/powerpoint/2010/main" val="38256153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7F3FEDA-04A0-462A-B6E2-BE19BA58AEB6}" type="slidenum">
              <a:rPr lang="en-US" altLang="zh-CN"/>
              <a:pPr>
                <a:defRPr/>
              </a:pPr>
              <a:t>‹#›</a:t>
            </a:fld>
            <a:endParaRPr lang="en-US" altLang="zh-CN"/>
          </a:p>
        </p:txBody>
      </p:sp>
    </p:spTree>
    <p:extLst>
      <p:ext uri="{BB962C8B-B14F-4D97-AF65-F5344CB8AC3E}">
        <p14:creationId xmlns:p14="http://schemas.microsoft.com/office/powerpoint/2010/main" val="4771429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598D853-9480-4078-B70A-E93DA9CFB70C}" type="slidenum">
              <a:rPr lang="en-US" altLang="zh-CN"/>
              <a:pPr>
                <a:defRPr/>
              </a:pPr>
              <a:t>‹#›</a:t>
            </a:fld>
            <a:endParaRPr lang="en-US" altLang="zh-CN"/>
          </a:p>
        </p:txBody>
      </p:sp>
    </p:spTree>
    <p:extLst>
      <p:ext uri="{BB962C8B-B14F-4D97-AF65-F5344CB8AC3E}">
        <p14:creationId xmlns:p14="http://schemas.microsoft.com/office/powerpoint/2010/main" val="12980520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F13D277-611B-4808-8D87-07F8F22830DD}" type="slidenum">
              <a:rPr lang="en-US" altLang="zh-CN"/>
              <a:pPr>
                <a:defRPr/>
              </a:pPr>
              <a:t>‹#›</a:t>
            </a:fld>
            <a:endParaRPr lang="en-US" altLang="zh-CN"/>
          </a:p>
        </p:txBody>
      </p:sp>
    </p:spTree>
    <p:extLst>
      <p:ext uri="{BB962C8B-B14F-4D97-AF65-F5344CB8AC3E}">
        <p14:creationId xmlns:p14="http://schemas.microsoft.com/office/powerpoint/2010/main" val="17854110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EA71255-D62E-4BFC-ADD4-B82E3C7F9F3B}" type="slidenum">
              <a:rPr lang="en-US" altLang="zh-CN"/>
              <a:pPr>
                <a:defRPr/>
              </a:pPr>
              <a:t>‹#›</a:t>
            </a:fld>
            <a:endParaRPr lang="en-US" altLang="zh-CN"/>
          </a:p>
        </p:txBody>
      </p:sp>
    </p:spTree>
    <p:extLst>
      <p:ext uri="{BB962C8B-B14F-4D97-AF65-F5344CB8AC3E}">
        <p14:creationId xmlns:p14="http://schemas.microsoft.com/office/powerpoint/2010/main" val="21303965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38732AF-7858-4D36-9791-9647C79771FB}" type="slidenum">
              <a:rPr lang="en-US" altLang="zh-CN"/>
              <a:pPr>
                <a:defRPr/>
              </a:pPr>
              <a:t>‹#›</a:t>
            </a:fld>
            <a:endParaRPr lang="en-US" altLang="zh-CN"/>
          </a:p>
        </p:txBody>
      </p:sp>
    </p:spTree>
    <p:extLst>
      <p:ext uri="{BB962C8B-B14F-4D97-AF65-F5344CB8AC3E}">
        <p14:creationId xmlns:p14="http://schemas.microsoft.com/office/powerpoint/2010/main" val="33538386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8AF4025-D748-4C49-AF35-3BF03B5DB553}" type="slidenum">
              <a:rPr lang="en-US" altLang="zh-CN"/>
              <a:pPr>
                <a:defRPr/>
              </a:pPr>
              <a:t>‹#›</a:t>
            </a:fld>
            <a:endParaRPr lang="en-US" altLang="zh-CN"/>
          </a:p>
        </p:txBody>
      </p:sp>
    </p:spTree>
    <p:extLst>
      <p:ext uri="{BB962C8B-B14F-4D97-AF65-F5344CB8AC3E}">
        <p14:creationId xmlns:p14="http://schemas.microsoft.com/office/powerpoint/2010/main" val="378570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630907"/>
          </a:xfrm>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B7C39C2-08DD-47CF-BD5D-7C17F40260B0}" type="slidenum">
              <a:rPr lang="zh-CN" altLang="en-US"/>
              <a:pPr/>
              <a:t>‹#›</a:t>
            </a:fld>
            <a:endParaRPr lang="en-US" altLang="zh-CN"/>
          </a:p>
        </p:txBody>
      </p:sp>
    </p:spTree>
    <p:extLst>
      <p:ext uri="{BB962C8B-B14F-4D97-AF65-F5344CB8AC3E}">
        <p14:creationId xmlns:p14="http://schemas.microsoft.com/office/powerpoint/2010/main" val="19865255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C5EABC-FD98-4C22-989B-67D96935DFA4}" type="slidenum">
              <a:rPr lang="en-US" altLang="zh-CN"/>
              <a:pPr>
                <a:defRPr/>
              </a:pPr>
              <a:t>‹#›</a:t>
            </a:fld>
            <a:endParaRPr lang="en-US" altLang="zh-CN"/>
          </a:p>
        </p:txBody>
      </p:sp>
    </p:spTree>
    <p:extLst>
      <p:ext uri="{BB962C8B-B14F-4D97-AF65-F5344CB8AC3E}">
        <p14:creationId xmlns:p14="http://schemas.microsoft.com/office/powerpoint/2010/main" val="32329123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2EAD842-3DF3-4FE1-9745-226A99A92056}" type="slidenum">
              <a:rPr lang="en-US" altLang="zh-CN"/>
              <a:pPr>
                <a:defRPr/>
              </a:pPr>
              <a:t>‹#›</a:t>
            </a:fld>
            <a:endParaRPr lang="en-US" altLang="zh-CN"/>
          </a:p>
        </p:txBody>
      </p:sp>
    </p:spTree>
    <p:extLst>
      <p:ext uri="{BB962C8B-B14F-4D97-AF65-F5344CB8AC3E}">
        <p14:creationId xmlns:p14="http://schemas.microsoft.com/office/powerpoint/2010/main" val="371591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80A6435-A9D6-4AA0-AFE9-0ED14B3C6399}" type="slidenum">
              <a:rPr lang="zh-CN" altLang="en-US"/>
              <a:pPr/>
              <a:t>‹#›</a:t>
            </a:fld>
            <a:endParaRPr lang="en-US" altLang="zh-CN"/>
          </a:p>
        </p:txBody>
      </p:sp>
    </p:spTree>
    <p:extLst>
      <p:ext uri="{BB962C8B-B14F-4D97-AF65-F5344CB8AC3E}">
        <p14:creationId xmlns:p14="http://schemas.microsoft.com/office/powerpoint/2010/main" val="163887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E76F837-1BAC-424C-802B-06E6AD311C34}" type="slidenum">
              <a:rPr lang="zh-CN" altLang="en-US"/>
              <a:pPr/>
              <a:t>‹#›</a:t>
            </a:fld>
            <a:endParaRPr lang="en-US" altLang="zh-CN"/>
          </a:p>
        </p:txBody>
      </p:sp>
    </p:spTree>
    <p:extLst>
      <p:ext uri="{BB962C8B-B14F-4D97-AF65-F5344CB8AC3E}">
        <p14:creationId xmlns:p14="http://schemas.microsoft.com/office/powerpoint/2010/main" val="165619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AFD3EC7-2CD2-426A-931D-45CB299F8FE9}" type="slidenum">
              <a:rPr lang="zh-CN" altLang="en-US"/>
              <a:pPr/>
              <a:t>‹#›</a:t>
            </a:fld>
            <a:endParaRPr lang="en-US" altLang="zh-CN"/>
          </a:p>
        </p:txBody>
      </p:sp>
    </p:spTree>
    <p:extLst>
      <p:ext uri="{BB962C8B-B14F-4D97-AF65-F5344CB8AC3E}">
        <p14:creationId xmlns:p14="http://schemas.microsoft.com/office/powerpoint/2010/main" val="1536454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F08FDEC-4F69-499C-81FA-2772E553BA9B}" type="slidenum">
              <a:rPr lang="zh-CN" altLang="en-US"/>
              <a:pPr/>
              <a:t>‹#›</a:t>
            </a:fld>
            <a:endParaRPr lang="en-US" altLang="zh-CN"/>
          </a:p>
        </p:txBody>
      </p:sp>
    </p:spTree>
    <p:extLst>
      <p:ext uri="{BB962C8B-B14F-4D97-AF65-F5344CB8AC3E}">
        <p14:creationId xmlns:p14="http://schemas.microsoft.com/office/powerpoint/2010/main" val="212555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866E11F-4FFF-42F9-B56A-743F7FA0AAEC}" type="slidenum">
              <a:rPr lang="zh-CN" altLang="en-US"/>
              <a:pPr/>
              <a:t>‹#›</a:t>
            </a:fld>
            <a:endParaRPr lang="en-US" altLang="zh-CN"/>
          </a:p>
        </p:txBody>
      </p:sp>
    </p:spTree>
    <p:extLst>
      <p:ext uri="{BB962C8B-B14F-4D97-AF65-F5344CB8AC3E}">
        <p14:creationId xmlns:p14="http://schemas.microsoft.com/office/powerpoint/2010/main" val="263271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457200" y="277814"/>
            <a:ext cx="8229600" cy="66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84995" name="Rectangle 3"/>
          <p:cNvSpPr>
            <a:spLocks noGrp="1" noChangeArrowheads="1"/>
          </p:cNvSpPr>
          <p:nvPr>
            <p:ph type="body" idx="1"/>
          </p:nvPr>
        </p:nvSpPr>
        <p:spPr bwMode="auto">
          <a:xfrm>
            <a:off x="457200" y="1087500"/>
            <a:ext cx="8229600" cy="5043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4996"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b="0">
                <a:latin typeface="+mn-lt"/>
              </a:defRPr>
            </a:lvl1pPr>
          </a:lstStyle>
          <a:p>
            <a:endParaRPr lang="en-US" altLang="zh-CN"/>
          </a:p>
        </p:txBody>
      </p:sp>
      <p:sp>
        <p:nvSpPr>
          <p:cNvPr id="8499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atin typeface="+mn-lt"/>
              </a:defRPr>
            </a:lvl1pPr>
          </a:lstStyle>
          <a:p>
            <a:endParaRPr lang="en-US" altLang="zh-CN"/>
          </a:p>
        </p:txBody>
      </p:sp>
      <p:sp>
        <p:nvSpPr>
          <p:cNvPr id="84998"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atin typeface="+mn-lt"/>
              </a:defRPr>
            </a:lvl1pPr>
          </a:lstStyle>
          <a:p>
            <a:fld id="{673604BE-CCC5-473A-A012-75416EBCD858}" type="slidenum">
              <a:rPr lang="zh-CN" altLang="en-US"/>
              <a:pPr/>
              <a:t>‹#›</a:t>
            </a:fld>
            <a:endParaRPr lang="en-US" altLang="zh-CN"/>
          </a:p>
        </p:txBody>
      </p:sp>
      <p:sp>
        <p:nvSpPr>
          <p:cNvPr id="84999"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0"/>
          </a:p>
        </p:txBody>
      </p:sp>
      <p:sp>
        <p:nvSpPr>
          <p:cNvPr id="85000" name="Line 8"/>
          <p:cNvSpPr>
            <a:spLocks noChangeShapeType="1"/>
          </p:cNvSpPr>
          <p:nvPr/>
        </p:nvSpPr>
        <p:spPr bwMode="auto">
          <a:xfrm>
            <a:off x="457200" y="1016111"/>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1"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0"/>
          </a:p>
        </p:txBody>
      </p:sp>
      <p:sp>
        <p:nvSpPr>
          <p:cNvPr id="85002"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2pPr>
      <a:lvl3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3pPr>
      <a:lvl4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4pPr>
      <a:lvl5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pitchFamily="34" charset="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pitchFamily="34" charset="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Arial" pitchFamily="34" charset="0"/>
                <a:ea typeface="+mn-ea"/>
              </a:defRPr>
            </a:lvl1pPr>
          </a:lstStyle>
          <a:p>
            <a:pPr>
              <a:defRPr/>
            </a:pPr>
            <a:fld id="{A708BF4F-DB18-4663-A59F-4D1AF4CB781C}" type="slidenum">
              <a:rPr lang="en-US" altLang="zh-CN"/>
              <a:pPr>
                <a:defRPr/>
              </a:pPr>
              <a:t>‹#›</a:t>
            </a:fld>
            <a:endParaRPr lang="en-US" altLang="zh-CN"/>
          </a:p>
        </p:txBody>
      </p:sp>
    </p:spTree>
    <p:extLst>
      <p:ext uri="{BB962C8B-B14F-4D97-AF65-F5344CB8AC3E}">
        <p14:creationId xmlns:p14="http://schemas.microsoft.com/office/powerpoint/2010/main" val="20156918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ea typeface="+mn-ea"/>
              </a:defRPr>
            </a:lvl1pPr>
          </a:lstStyle>
          <a:p>
            <a:pPr>
              <a:defRPr/>
            </a:pPr>
            <a:fld id="{1C7DD6E6-FA50-4BF2-89BF-532578546967}" type="slidenum">
              <a:rPr lang="en-US" altLang="zh-CN"/>
              <a:pPr>
                <a:defRPr/>
              </a:pPr>
              <a:t>‹#›</a:t>
            </a:fld>
            <a:endParaRPr lang="en-US" altLang="zh-CN"/>
          </a:p>
        </p:txBody>
      </p:sp>
    </p:spTree>
    <p:extLst>
      <p:ext uri="{BB962C8B-B14F-4D97-AF65-F5344CB8AC3E}">
        <p14:creationId xmlns:p14="http://schemas.microsoft.com/office/powerpoint/2010/main" val="13949644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ctrTitle"/>
          </p:nvPr>
        </p:nvSpPr>
        <p:spPr>
          <a:xfrm>
            <a:off x="0" y="1414003"/>
            <a:ext cx="9156229" cy="1080120"/>
          </a:xfrm>
        </p:spPr>
        <p:txBody>
          <a:bodyPr/>
          <a:lstStyle/>
          <a:p>
            <a:r>
              <a:rPr lang="zh-CN" altLang="en-US" sz="8000" b="1" dirty="0">
                <a:latin typeface="微软雅黑" panose="020B0503020204020204" pitchFamily="34" charset="-122"/>
                <a:ea typeface="微软雅黑" panose="020B0503020204020204" pitchFamily="34" charset="-122"/>
              </a:rPr>
              <a:t>固废处理与资源化</a:t>
            </a:r>
          </a:p>
        </p:txBody>
      </p:sp>
      <p:sp>
        <p:nvSpPr>
          <p:cNvPr id="28675" name="Rectangle 3"/>
          <p:cNvSpPr>
            <a:spLocks noGrp="1" noChangeArrowheads="1"/>
          </p:cNvSpPr>
          <p:nvPr>
            <p:ph type="subTitle" idx="1"/>
          </p:nvPr>
        </p:nvSpPr>
        <p:spPr>
          <a:xfrm>
            <a:off x="250825" y="3213100"/>
            <a:ext cx="8424863" cy="3182938"/>
          </a:xfrm>
        </p:spPr>
        <p:txBody>
          <a:bodyPr/>
          <a:lstStyle/>
          <a:p>
            <a:pPr>
              <a:spcAft>
                <a:spcPct val="10000"/>
              </a:spcAft>
            </a:pPr>
            <a:r>
              <a:rPr lang="zh-CN" altLang="en-US" sz="4800" b="1" dirty="0">
                <a:latin typeface="+mn-ea"/>
              </a:rPr>
              <a:t>环境科学与工程学院</a:t>
            </a:r>
          </a:p>
          <a:p>
            <a:pPr>
              <a:spcAft>
                <a:spcPct val="10000"/>
              </a:spcAft>
            </a:pPr>
            <a:r>
              <a:rPr lang="zh-CN" altLang="en-US" sz="4800" b="1" dirty="0">
                <a:latin typeface="+mn-ea"/>
              </a:rPr>
              <a:t>吴旭 教授</a:t>
            </a:r>
          </a:p>
          <a:p>
            <a:pPr>
              <a:spcAft>
                <a:spcPct val="20000"/>
              </a:spcAft>
            </a:pPr>
            <a:r>
              <a:rPr lang="en-US" altLang="zh-CN" sz="2800" b="1" dirty="0">
                <a:latin typeface="+mn-ea"/>
              </a:rPr>
              <a:t>Tel: 18571590300</a:t>
            </a:r>
            <a:endParaRPr lang="zh-CN" altLang="en-US" sz="2800" b="1" dirty="0">
              <a:latin typeface="+mn-ea"/>
            </a:endParaRPr>
          </a:p>
          <a:p>
            <a:pPr>
              <a:spcAft>
                <a:spcPct val="20000"/>
              </a:spcAft>
            </a:pPr>
            <a:r>
              <a:rPr lang="en-US" altLang="zh-CN" sz="2800" b="1" dirty="0">
                <a:latin typeface="+mn-ea"/>
              </a:rPr>
              <a:t>E-mail: profxuwu@hust.edu.cn</a:t>
            </a:r>
          </a:p>
        </p:txBody>
      </p:sp>
      <p:sp>
        <p:nvSpPr>
          <p:cNvPr id="28677" name="Rectangle 5"/>
          <p:cNvSpPr>
            <a:spLocks noChangeArrowheads="1"/>
          </p:cNvSpPr>
          <p:nvPr/>
        </p:nvSpPr>
        <p:spPr bwMode="auto">
          <a:xfrm>
            <a:off x="284386" y="233362"/>
            <a:ext cx="3495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rIns="54000">
            <a:spAutoFit/>
          </a:bodyPr>
          <a:lstStyle/>
          <a:p>
            <a:r>
              <a:rPr lang="en-US" altLang="zh-CN" sz="2400" dirty="0">
                <a:ea typeface="黑体" panose="02010609060101010101" pitchFamily="49" charset="-122"/>
              </a:rPr>
              <a:t>《</a:t>
            </a:r>
            <a:r>
              <a:rPr lang="zh-CN" altLang="en-US" sz="2400" dirty="0">
                <a:ea typeface="黑体" panose="02010609060101010101" pitchFamily="49" charset="-122"/>
              </a:rPr>
              <a:t>环境工程导论</a:t>
            </a:r>
            <a:r>
              <a:rPr lang="en-US" altLang="zh-CN" sz="2400">
                <a:ea typeface="黑体" panose="02010609060101010101" pitchFamily="49" charset="-122"/>
              </a:rPr>
              <a:t>》</a:t>
            </a:r>
            <a:r>
              <a:rPr lang="zh-CN" altLang="en-US" sz="2400" smtClean="0">
                <a:ea typeface="黑体" panose="02010609060101010101" pitchFamily="49" charset="-122"/>
              </a:rPr>
              <a:t>第四讲</a:t>
            </a:r>
            <a:endParaRPr lang="zh-CN" altLang="en-US" sz="2400" dirty="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2123728" y="170247"/>
            <a:ext cx="4429156" cy="500066"/>
          </a:xfrm>
        </p:spPr>
        <p:txBody>
          <a:bodyPr/>
          <a:lstStyle/>
          <a:p>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solidFill>
                  <a:schemeClr val="hlink"/>
                </a:solidFill>
                <a:ea typeface="黑体" pitchFamily="49" charset="-122"/>
              </a:rPr>
              <a:t>固体废物工业分析</a:t>
            </a:r>
          </a:p>
        </p:txBody>
      </p:sp>
      <p:sp>
        <p:nvSpPr>
          <p:cNvPr id="565251" name="Rectangle 3"/>
          <p:cNvSpPr>
            <a:spLocks noChangeArrowheads="1"/>
          </p:cNvSpPr>
          <p:nvPr/>
        </p:nvSpPr>
        <p:spPr bwMode="auto">
          <a:xfrm>
            <a:off x="467544" y="620688"/>
            <a:ext cx="8136905" cy="3168351"/>
          </a:xfrm>
          <a:prstGeom prst="rect">
            <a:avLst/>
          </a:prstGeom>
          <a:noFill/>
          <a:ln w="9525">
            <a:noFill/>
            <a:miter lim="800000"/>
            <a:headEnd/>
            <a:tailEnd/>
          </a:ln>
          <a:effectLst/>
        </p:spPr>
        <p:txBody>
          <a:bodyPr/>
          <a:lstStyle/>
          <a:p>
            <a:pPr marL="342900" indent="-342900" algn="just">
              <a:lnSpc>
                <a:spcPts val="2700"/>
              </a:lnSpc>
              <a:spcBef>
                <a:spcPts val="600"/>
              </a:spcBef>
              <a:buSzPct val="85000"/>
              <a:buFontTx/>
              <a:buBlip>
                <a:blip r:embed="rId2"/>
              </a:buBlip>
            </a:pPr>
            <a:r>
              <a:rPr kumimoji="1" lang="zh-CN" altLang="en-US" b="1" dirty="0">
                <a:solidFill>
                  <a:srgbClr val="FF0000"/>
                </a:solidFill>
                <a:latin typeface="楷体" pitchFamily="49" charset="-122"/>
              </a:rPr>
              <a:t>水分</a:t>
            </a:r>
            <a:r>
              <a:rPr kumimoji="1" lang="zh-CN" altLang="en-US" b="1" dirty="0">
                <a:solidFill>
                  <a:schemeClr val="tx2"/>
                </a:solidFill>
                <a:latin typeface="楷体" pitchFamily="49" charset="-122"/>
              </a:rPr>
              <a:t>：</a:t>
            </a:r>
            <a:r>
              <a:rPr kumimoji="1" lang="zh-CN" altLang="en-US" b="1" dirty="0">
                <a:latin typeface="楷体" pitchFamily="49" charset="-122"/>
              </a:rPr>
              <a:t>外在水分和内在水分，外在水分是以机械方式附着于物料表面的水分，内在水分是指分子结合水。</a:t>
            </a:r>
          </a:p>
          <a:p>
            <a:pPr marL="342900" indent="-342900" algn="just">
              <a:lnSpc>
                <a:spcPts val="2700"/>
              </a:lnSpc>
              <a:spcBef>
                <a:spcPts val="600"/>
              </a:spcBef>
              <a:buSzPct val="85000"/>
              <a:buFontTx/>
              <a:buBlip>
                <a:blip r:embed="rId2"/>
              </a:buBlip>
            </a:pPr>
            <a:r>
              <a:rPr kumimoji="1" lang="zh-CN" altLang="en-US" b="1" dirty="0">
                <a:solidFill>
                  <a:srgbClr val="FF0000"/>
                </a:solidFill>
                <a:latin typeface="楷体" pitchFamily="49" charset="-122"/>
              </a:rPr>
              <a:t>挥发分</a:t>
            </a:r>
            <a:r>
              <a:rPr kumimoji="1" lang="zh-CN" altLang="en-US" b="1" dirty="0">
                <a:solidFill>
                  <a:schemeClr val="tx2"/>
                </a:solidFill>
                <a:latin typeface="楷体" pitchFamily="49" charset="-122"/>
              </a:rPr>
              <a:t>：</a:t>
            </a:r>
            <a:r>
              <a:rPr kumimoji="1" lang="zh-CN" altLang="en-US" b="1" dirty="0">
                <a:latin typeface="楷体" pitchFamily="49" charset="-122"/>
              </a:rPr>
              <a:t>主要是气态碳氢化合物、氢、一氧化碳、硫化氢等组成的可燃混合气体。</a:t>
            </a:r>
            <a:r>
              <a:rPr kumimoji="1" lang="zh-CN" altLang="en-US" dirty="0">
                <a:latin typeface="楷体" pitchFamily="49" charset="-122"/>
              </a:rPr>
              <a:t> </a:t>
            </a:r>
          </a:p>
          <a:p>
            <a:pPr marL="342900" indent="-342900" algn="just">
              <a:lnSpc>
                <a:spcPts val="2700"/>
              </a:lnSpc>
              <a:spcBef>
                <a:spcPts val="600"/>
              </a:spcBef>
              <a:buSzPct val="85000"/>
              <a:buFontTx/>
              <a:buBlip>
                <a:blip r:embed="rId2"/>
              </a:buBlip>
            </a:pPr>
            <a:r>
              <a:rPr kumimoji="1" lang="zh-CN" altLang="en-US" b="1" dirty="0">
                <a:solidFill>
                  <a:srgbClr val="FF0000"/>
                </a:solidFill>
                <a:latin typeface="楷体" pitchFamily="49" charset="-122"/>
              </a:rPr>
              <a:t>固定碳</a:t>
            </a:r>
            <a:r>
              <a:rPr kumimoji="1" lang="zh-CN" altLang="en-US" b="1" dirty="0">
                <a:solidFill>
                  <a:schemeClr val="tx2"/>
                </a:solidFill>
                <a:latin typeface="楷体" pitchFamily="49" charset="-122"/>
              </a:rPr>
              <a:t>：</a:t>
            </a:r>
            <a:r>
              <a:rPr kumimoji="1" lang="zh-CN" altLang="en-US" b="1" dirty="0">
                <a:latin typeface="楷体" pitchFamily="49" charset="-122"/>
              </a:rPr>
              <a:t>燃料中以固体形态燃烧的那一部分碳。</a:t>
            </a:r>
          </a:p>
          <a:p>
            <a:pPr marL="342900" indent="-342900" algn="just">
              <a:lnSpc>
                <a:spcPts val="2700"/>
              </a:lnSpc>
              <a:spcBef>
                <a:spcPts val="600"/>
              </a:spcBef>
              <a:buSzPct val="85000"/>
              <a:buFontTx/>
              <a:buBlip>
                <a:blip r:embed="rId2"/>
              </a:buBlip>
            </a:pPr>
            <a:r>
              <a:rPr kumimoji="1" lang="zh-CN" altLang="en-US" b="1" dirty="0">
                <a:solidFill>
                  <a:srgbClr val="FF0000"/>
                </a:solidFill>
                <a:latin typeface="楷体" pitchFamily="49" charset="-122"/>
              </a:rPr>
              <a:t>灰分</a:t>
            </a:r>
            <a:r>
              <a:rPr kumimoji="1" lang="zh-CN" altLang="en-US" b="1" dirty="0">
                <a:solidFill>
                  <a:schemeClr val="tx2"/>
                </a:solidFill>
                <a:latin typeface="楷体" pitchFamily="49" charset="-122"/>
              </a:rPr>
              <a:t>：</a:t>
            </a:r>
            <a:r>
              <a:rPr kumimoji="1" lang="zh-CN" altLang="en-US" b="1" dirty="0">
                <a:latin typeface="楷体" pitchFamily="49" charset="-122"/>
              </a:rPr>
              <a:t>不可燃的无机物和可燃物的燃烬后的余渣。</a:t>
            </a:r>
          </a:p>
          <a:p>
            <a:pPr marL="342900" indent="-342900" algn="just">
              <a:lnSpc>
                <a:spcPts val="2700"/>
              </a:lnSpc>
              <a:spcBef>
                <a:spcPts val="600"/>
              </a:spcBef>
              <a:buSzPct val="85000"/>
              <a:buFontTx/>
              <a:buBlip>
                <a:blip r:embed="rId2"/>
              </a:buBlip>
            </a:pPr>
            <a:r>
              <a:rPr kumimoji="1" lang="zh-CN" altLang="en-US" b="1" dirty="0">
                <a:solidFill>
                  <a:srgbClr val="FF0000"/>
                </a:solidFill>
                <a:latin typeface="楷体" pitchFamily="49" charset="-122"/>
              </a:rPr>
              <a:t>热值</a:t>
            </a:r>
            <a:r>
              <a:rPr kumimoji="1" lang="zh-CN" altLang="en-US" b="1" dirty="0">
                <a:solidFill>
                  <a:schemeClr val="tx2"/>
                </a:solidFill>
                <a:latin typeface="楷体" pitchFamily="49" charset="-122"/>
              </a:rPr>
              <a:t>：</a:t>
            </a:r>
            <a:r>
              <a:rPr kumimoji="1" lang="zh-CN" altLang="en-US" b="1" dirty="0">
                <a:latin typeface="楷体" pitchFamily="49" charset="-122"/>
              </a:rPr>
              <a:t>单位重量的物质完全燃烧后，冷却到原来的温度所放出的热量，也称为物质的发热量。</a:t>
            </a:r>
          </a:p>
        </p:txBody>
      </p:sp>
      <p:grpSp>
        <p:nvGrpSpPr>
          <p:cNvPr id="9" name="组合 8"/>
          <p:cNvGrpSpPr/>
          <p:nvPr/>
        </p:nvGrpSpPr>
        <p:grpSpPr>
          <a:xfrm>
            <a:off x="357158" y="3857628"/>
            <a:ext cx="8358246" cy="2464611"/>
            <a:chOff x="357158" y="3893347"/>
            <a:chExt cx="8358246" cy="2464611"/>
          </a:xfrm>
        </p:grpSpPr>
        <p:pic>
          <p:nvPicPr>
            <p:cNvPr id="611329" name="Picture 1"/>
            <p:cNvPicPr>
              <a:picLocks noChangeAspect="1" noChangeArrowheads="1"/>
            </p:cNvPicPr>
            <p:nvPr/>
          </p:nvPicPr>
          <p:blipFill>
            <a:blip r:embed="rId3"/>
            <a:srcRect/>
            <a:stretch>
              <a:fillRect/>
            </a:stretch>
          </p:blipFill>
          <p:spPr bwMode="auto">
            <a:xfrm>
              <a:off x="5357818" y="3900118"/>
              <a:ext cx="3357586" cy="2457840"/>
            </a:xfrm>
            <a:prstGeom prst="rect">
              <a:avLst/>
            </a:prstGeom>
            <a:noFill/>
            <a:ln w="28575">
              <a:solidFill>
                <a:schemeClr val="accent1">
                  <a:lumMod val="50000"/>
                </a:schemeClr>
              </a:solidFill>
              <a:miter lim="800000"/>
              <a:headEnd/>
              <a:tailEnd/>
            </a:ln>
            <a:effectLst/>
          </p:spPr>
        </p:pic>
        <p:pic>
          <p:nvPicPr>
            <p:cNvPr id="611330" name="Picture 2"/>
            <p:cNvPicPr>
              <a:picLocks noChangeAspect="1" noChangeArrowheads="1"/>
            </p:cNvPicPr>
            <p:nvPr/>
          </p:nvPicPr>
          <p:blipFill>
            <a:blip r:embed="rId4"/>
            <a:srcRect/>
            <a:stretch>
              <a:fillRect/>
            </a:stretch>
          </p:blipFill>
          <p:spPr bwMode="auto">
            <a:xfrm>
              <a:off x="357158" y="3893347"/>
              <a:ext cx="4929222" cy="2464611"/>
            </a:xfrm>
            <a:prstGeom prst="rect">
              <a:avLst/>
            </a:prstGeom>
            <a:noFill/>
            <a:ln w="28575">
              <a:solidFill>
                <a:schemeClr val="accent1">
                  <a:lumMod val="50000"/>
                </a:schemeClr>
              </a:solidFill>
              <a:miter lim="800000"/>
              <a:headEnd/>
              <a:tailEnd/>
            </a:ln>
            <a:effectLs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EB93BD3-19D3-4675-993B-6198FF5EDAD7}"/>
              </a:ext>
            </a:extLst>
          </p:cNvPr>
          <p:cNvSpPr txBox="1">
            <a:spLocks noChangeArrowheads="1"/>
          </p:cNvSpPr>
          <p:nvPr/>
        </p:nvSpPr>
        <p:spPr bwMode="auto">
          <a:xfrm>
            <a:off x="457200" y="274638"/>
            <a:ext cx="8229600" cy="706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2800" b="1" kern="0" dirty="0">
                <a:solidFill>
                  <a:schemeClr val="hlink"/>
                </a:solidFill>
                <a:latin typeface="黑体" pitchFamily="49" charset="-122"/>
                <a:ea typeface="黑体" pitchFamily="49" charset="-122"/>
              </a:rPr>
              <a:t>常用的物理性质指标</a:t>
            </a:r>
          </a:p>
        </p:txBody>
      </p:sp>
      <p:pic>
        <p:nvPicPr>
          <p:cNvPr id="3" name="图片 2">
            <a:extLst>
              <a:ext uri="{FF2B5EF4-FFF2-40B4-BE49-F238E27FC236}">
                <a16:creationId xmlns:a16="http://schemas.microsoft.com/office/drawing/2014/main" id="{18E10162-5EB2-4156-B66B-BB097D0DA870}"/>
              </a:ext>
            </a:extLst>
          </p:cNvPr>
          <p:cNvPicPr>
            <a:picLocks noChangeAspect="1"/>
          </p:cNvPicPr>
          <p:nvPr/>
        </p:nvPicPr>
        <p:blipFill>
          <a:blip r:embed="rId2"/>
          <a:stretch>
            <a:fillRect/>
          </a:stretch>
        </p:blipFill>
        <p:spPr>
          <a:xfrm>
            <a:off x="4762" y="1268760"/>
            <a:ext cx="9134475" cy="5048250"/>
          </a:xfrm>
          <a:prstGeom prst="rect">
            <a:avLst/>
          </a:prstGeom>
        </p:spPr>
      </p:pic>
    </p:spTree>
    <p:extLst>
      <p:ext uri="{BB962C8B-B14F-4D97-AF65-F5344CB8AC3E}">
        <p14:creationId xmlns:p14="http://schemas.microsoft.com/office/powerpoint/2010/main" val="3905135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0406C49A-7A7E-4FA9-A1EC-6E7B6A1D6038}"/>
              </a:ext>
            </a:extLst>
          </p:cNvPr>
          <p:cNvPicPr>
            <a:picLocks noGrp="1" noChangeAspect="1"/>
          </p:cNvPicPr>
          <p:nvPr>
            <p:ph idx="1"/>
          </p:nvPr>
        </p:nvPicPr>
        <p:blipFill>
          <a:blip r:embed="rId2"/>
          <a:stretch>
            <a:fillRect/>
          </a:stretch>
        </p:blipFill>
        <p:spPr>
          <a:xfrm>
            <a:off x="-17922" y="1038177"/>
            <a:ext cx="9112161" cy="4383065"/>
          </a:xfrm>
          <a:prstGeom prst="rect">
            <a:avLst/>
          </a:prstGeom>
        </p:spPr>
      </p:pic>
      <p:sp>
        <p:nvSpPr>
          <p:cNvPr id="5" name="Rectangle 2">
            <a:extLst>
              <a:ext uri="{FF2B5EF4-FFF2-40B4-BE49-F238E27FC236}">
                <a16:creationId xmlns:a16="http://schemas.microsoft.com/office/drawing/2014/main" id="{9D2957B0-65ED-43C3-ABF4-CE14452F545F}"/>
              </a:ext>
            </a:extLst>
          </p:cNvPr>
          <p:cNvSpPr>
            <a:spLocks noGrp="1" noChangeArrowheads="1"/>
          </p:cNvSpPr>
          <p:nvPr>
            <p:ph type="title"/>
          </p:nvPr>
        </p:nvSpPr>
        <p:spPr>
          <a:xfrm>
            <a:off x="651960" y="476672"/>
            <a:ext cx="7772400" cy="579438"/>
          </a:xfrm>
        </p:spPr>
        <p:txBody>
          <a:bodyPr/>
          <a:lstStyle/>
          <a:p>
            <a:r>
              <a:rPr lang="zh-CN" altLang="en-US" sz="32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solidFill>
                  <a:srgbClr val="0070C0"/>
                </a:solidFill>
                <a:latin typeface="微软雅黑" panose="020B0503020204020204" pitchFamily="34" charset="-122"/>
                <a:ea typeface="微软雅黑" panose="020B0503020204020204" pitchFamily="34" charset="-122"/>
              </a:rPr>
              <a:t>高位热值和低位热值</a:t>
            </a:r>
          </a:p>
        </p:txBody>
      </p:sp>
      <p:sp>
        <p:nvSpPr>
          <p:cNvPr id="6" name="文本框 5">
            <a:extLst>
              <a:ext uri="{FF2B5EF4-FFF2-40B4-BE49-F238E27FC236}">
                <a16:creationId xmlns:a16="http://schemas.microsoft.com/office/drawing/2014/main" id="{9245F277-E5FC-4A1E-B62F-A839B5D9F341}"/>
              </a:ext>
            </a:extLst>
          </p:cNvPr>
          <p:cNvSpPr txBox="1"/>
          <p:nvPr/>
        </p:nvSpPr>
        <p:spPr>
          <a:xfrm>
            <a:off x="536673" y="5439175"/>
            <a:ext cx="8002973" cy="830997"/>
          </a:xfrm>
          <a:prstGeom prst="rect">
            <a:avLst/>
          </a:prstGeom>
          <a:noFill/>
        </p:spPr>
        <p:txBody>
          <a:bodyPr wrap="square" rtlCol="0">
            <a:spAutoFit/>
          </a:bodyPr>
          <a:lstStyle/>
          <a:p>
            <a:r>
              <a:rPr lang="zh-CN" altLang="en-US" sz="2400" dirty="0"/>
              <a:t>两种热值的主要差别是水的蒸发热</a:t>
            </a:r>
            <a:r>
              <a:rPr lang="en-US" altLang="zh-CN" sz="2400" dirty="0"/>
              <a:t>(</a:t>
            </a:r>
            <a:r>
              <a:rPr lang="zh-CN" altLang="en-US" sz="2400" dirty="0"/>
              <a:t>潜热</a:t>
            </a:r>
            <a:r>
              <a:rPr lang="en-US" altLang="zh-CN" sz="2400" dirty="0"/>
              <a:t>),</a:t>
            </a:r>
            <a:r>
              <a:rPr lang="zh-CN" altLang="en-US" sz="2400" dirty="0"/>
              <a:t> 这在锅炉设备中不能利用。因此，低位热值又叫真热值。</a:t>
            </a:r>
          </a:p>
        </p:txBody>
      </p:sp>
    </p:spTree>
    <p:extLst>
      <p:ext uri="{BB962C8B-B14F-4D97-AF65-F5344CB8AC3E}">
        <p14:creationId xmlns:p14="http://schemas.microsoft.com/office/powerpoint/2010/main" val="234332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15E9EBA-7D24-45C1-B595-1753BA0A04D6}"/>
              </a:ext>
            </a:extLst>
          </p:cNvPr>
          <p:cNvSpPr txBox="1">
            <a:spLocks/>
          </p:cNvSpPr>
          <p:nvPr/>
        </p:nvSpPr>
        <p:spPr bwMode="auto">
          <a:xfrm>
            <a:off x="529210" y="160337"/>
            <a:ext cx="8229600" cy="5715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2800" b="1" kern="0" dirty="0">
                <a:solidFill>
                  <a:srgbClr val="009999"/>
                </a:solidFill>
                <a:latin typeface="黑体" pitchFamily="49" charset="-122"/>
                <a:ea typeface="黑体" pitchFamily="49" charset="-122"/>
              </a:rPr>
              <a:t>危险废物的鉴别方法</a:t>
            </a:r>
            <a:endParaRPr lang="zh-CN" altLang="en-US" kern="0" dirty="0"/>
          </a:p>
        </p:txBody>
      </p:sp>
      <p:pic>
        <p:nvPicPr>
          <p:cNvPr id="5" name="内容占位符 4">
            <a:extLst>
              <a:ext uri="{FF2B5EF4-FFF2-40B4-BE49-F238E27FC236}">
                <a16:creationId xmlns:a16="http://schemas.microsoft.com/office/drawing/2014/main" id="{D334AB09-FB0D-43A6-B610-E87DCBF91A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08" y="973241"/>
            <a:ext cx="8856984" cy="4911518"/>
          </a:xfrm>
        </p:spPr>
      </p:pic>
    </p:spTree>
    <p:extLst>
      <p:ext uri="{BB962C8B-B14F-4D97-AF65-F5344CB8AC3E}">
        <p14:creationId xmlns:p14="http://schemas.microsoft.com/office/powerpoint/2010/main" val="406112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340976" y="260350"/>
            <a:ext cx="8568183" cy="612366"/>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3600" b="1" dirty="0">
                <a:latin typeface="微软雅黑" panose="020B0503020204020204" pitchFamily="34" charset="-122"/>
                <a:ea typeface="微软雅黑" panose="020B0503020204020204" pitchFamily="34" charset="-122"/>
              </a:rPr>
              <a:t>四、</a:t>
            </a:r>
            <a:r>
              <a:rPr lang="en-US" altLang="zh-CN" sz="3600" b="1" dirty="0">
                <a:latin typeface="微软雅黑" panose="020B0503020204020204" pitchFamily="34" charset="-122"/>
                <a:ea typeface="微软雅黑" panose="020B0503020204020204" pitchFamily="34" charset="-122"/>
              </a:rPr>
              <a:t>MSW</a:t>
            </a:r>
            <a:r>
              <a:rPr lang="zh-CN" altLang="en-US" sz="3600" b="1" dirty="0">
                <a:latin typeface="微软雅黑" panose="020B0503020204020204" pitchFamily="34" charset="-122"/>
                <a:ea typeface="微软雅黑" panose="020B0503020204020204" pitchFamily="34" charset="-122"/>
              </a:rPr>
              <a:t>生物转化技术－堆肥</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厌养发酵</a:t>
            </a:r>
          </a:p>
        </p:txBody>
      </p:sp>
      <p:sp>
        <p:nvSpPr>
          <p:cNvPr id="453635" name="Rectangle 3"/>
          <p:cNvSpPr>
            <a:spLocks noGrp="1" noChangeArrowheads="1"/>
          </p:cNvSpPr>
          <p:nvPr>
            <p:ph type="body" idx="1"/>
          </p:nvPr>
        </p:nvSpPr>
        <p:spPr>
          <a:xfrm>
            <a:off x="457200" y="1232757"/>
            <a:ext cx="8435975" cy="5364894"/>
          </a:xfrm>
        </p:spPr>
        <p:txBody>
          <a:bodyPr/>
          <a:lstStyle/>
          <a:p>
            <a:pPr>
              <a:spcBef>
                <a:spcPct val="15000"/>
              </a:spcBef>
              <a:spcAft>
                <a:spcPct val="15000"/>
              </a:spcAft>
            </a:pPr>
            <a:r>
              <a:rPr lang="zh-CN" altLang="en-US" sz="3200" b="1" dirty="0">
                <a:latin typeface="微软雅黑" panose="020B0503020204020204" pitchFamily="34" charset="-122"/>
                <a:ea typeface="微软雅黑" panose="020B0503020204020204" pitchFamily="34" charset="-122"/>
              </a:rPr>
              <a:t>一</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城市生活垃圾生物转化技术</a:t>
            </a:r>
          </a:p>
          <a:p>
            <a:pPr>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zh-CN" altLang="zh-CN" sz="2400" b="1" dirty="0">
                <a:latin typeface="微软雅黑" panose="020B0503020204020204" pitchFamily="34" charset="-122"/>
                <a:ea typeface="微软雅黑" panose="020B0503020204020204" pitchFamily="34" charset="-122"/>
              </a:rPr>
              <a:t>生物转化技术是利用微生物对有机固体废物的分解作用，从而实现其无害化和资源化。</a:t>
            </a:r>
            <a:endParaRPr lang="zh-CN" altLang="en-US" sz="2400" b="1" dirty="0">
              <a:latin typeface="微软雅黑" panose="020B0503020204020204" pitchFamily="34" charset="-122"/>
              <a:ea typeface="微软雅黑" panose="020B0503020204020204" pitchFamily="34" charset="-122"/>
            </a:endParaRPr>
          </a:p>
          <a:p>
            <a:pPr>
              <a:spcBef>
                <a:spcPct val="15000"/>
              </a:spcBef>
              <a:spcAft>
                <a:spcPct val="15000"/>
              </a:spcAft>
              <a:buNone/>
            </a:pP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zh-CN" sz="2400" b="1" dirty="0">
                <a:solidFill>
                  <a:srgbClr val="0000FF"/>
                </a:solidFill>
                <a:latin typeface="微软雅黑" panose="020B0503020204020204" pitchFamily="34" charset="-122"/>
                <a:ea typeface="微软雅黑" panose="020B0503020204020204" pitchFamily="34" charset="-122"/>
              </a:rPr>
              <a:t>堆肥化处理技术</a:t>
            </a:r>
            <a:r>
              <a:rPr lang="zh-CN"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依靠自然界中广泛分布的一些微生物，人为地促进可生物降解的有机物，通过生物化学作用，向稳定的腐殖质的生物转化过程。</a:t>
            </a:r>
          </a:p>
          <a:p>
            <a:pPr>
              <a:spcBef>
                <a:spcPct val="15000"/>
              </a:spcBef>
              <a:spcAft>
                <a:spcPct val="15000"/>
              </a:spcAft>
              <a:buFont typeface="Wingdings" panose="05000000000000000000" pitchFamily="2" charset="2"/>
              <a:buNone/>
            </a:pPr>
            <a:r>
              <a:rPr lang="zh-CN" altLang="zh-CN" sz="2400" b="1" dirty="0">
                <a:solidFill>
                  <a:srgbClr val="0000FF"/>
                </a:solidFill>
                <a:latin typeface="微软雅黑" panose="020B0503020204020204" pitchFamily="34" charset="-122"/>
                <a:ea typeface="微软雅黑" panose="020B0503020204020204" pitchFamily="34" charset="-122"/>
              </a:rPr>
              <a:t>沼气化处理技术：</a:t>
            </a:r>
            <a:r>
              <a:rPr lang="zh-CN" altLang="en-US" sz="2400" b="1" dirty="0">
                <a:latin typeface="微软雅黑" panose="020B0503020204020204" pitchFamily="34" charset="-122"/>
                <a:ea typeface="微软雅黑" panose="020B0503020204020204" pitchFamily="34" charset="-122"/>
              </a:rPr>
              <a:t>将固体废物中的碳水化合物、蛋白质、脂肪等有机物，在人为控制的温度、湿度、酸碱度的厌氧环境中</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即厌氧发酵</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，经多种微生物的作用，生成以甲烷为主的气体混合物的过程。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53635">
                                            <p:txEl>
                                              <p:pRg st="3" end="3"/>
                                            </p:txEl>
                                          </p:spTgt>
                                        </p:tgtEl>
                                        <p:attrNameLst>
                                          <p:attrName>style.visibility</p:attrName>
                                        </p:attrNameLst>
                                      </p:cBhvr>
                                      <p:to>
                                        <p:strVal val="visible"/>
                                      </p:to>
                                    </p:set>
                                    <p:anim calcmode="discrete" valueType="clr">
                                      <p:cBhvr override="childStyle">
                                        <p:cTn id="7" dur="80"/>
                                        <p:tgtEl>
                                          <p:spTgt spid="45363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53635">
                                            <p:txEl>
                                              <p:pRg st="3" end="3"/>
                                            </p:txEl>
                                          </p:spTgt>
                                        </p:tgtEl>
                                        <p:attrNameLst>
                                          <p:attrName>fillcolor</p:attrName>
                                        </p:attrNameLst>
                                      </p:cBhvr>
                                      <p:tavLst>
                                        <p:tav tm="0">
                                          <p:val>
                                            <p:clrVal>
                                              <a:schemeClr val="accent2"/>
                                            </p:clrVal>
                                          </p:val>
                                        </p:tav>
                                        <p:tav tm="50000">
                                          <p:val>
                                            <p:clrVal>
                                              <a:schemeClr val="hlink"/>
                                            </p:clrVal>
                                          </p:val>
                                        </p:tav>
                                      </p:tavLst>
                                    </p:anim>
                                    <p:set>
                                      <p:cBhvr>
                                        <p:cTn id="9" dur="80"/>
                                        <p:tgtEl>
                                          <p:spTgt spid="45363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91" name="Rectangle 7"/>
          <p:cNvSpPr>
            <a:spLocks noChangeArrowheads="1"/>
          </p:cNvSpPr>
          <p:nvPr/>
        </p:nvSpPr>
        <p:spPr bwMode="auto">
          <a:xfrm>
            <a:off x="0" y="0"/>
            <a:ext cx="9144000" cy="47625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楷体" pitchFamily="49" charset="-122"/>
              <a:cs typeface="+mn-cs"/>
            </a:endParaRPr>
          </a:p>
        </p:txBody>
      </p:sp>
      <p:sp>
        <p:nvSpPr>
          <p:cNvPr id="26" name="Rectangle 9"/>
          <p:cNvSpPr>
            <a:spLocks noRot="1" noChangeArrowheads="1"/>
          </p:cNvSpPr>
          <p:nvPr/>
        </p:nvSpPr>
        <p:spPr bwMode="auto">
          <a:xfrm>
            <a:off x="468313" y="44450"/>
            <a:ext cx="8280400" cy="360363"/>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固体废物生物处理</a:t>
            </a:r>
          </a:p>
        </p:txBody>
      </p:sp>
      <p:sp>
        <p:nvSpPr>
          <p:cNvPr id="349193" name="Rectangle 9"/>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华中科技大学环境科学与工程学院      </a:t>
            </a:r>
          </a:p>
        </p:txBody>
      </p:sp>
      <p:pic>
        <p:nvPicPr>
          <p:cNvPr id="8" name="图片 7"/>
          <p:cNvPicPr>
            <a:picLocks noChangeAspect="1"/>
          </p:cNvPicPr>
          <p:nvPr/>
        </p:nvPicPr>
        <p:blipFill>
          <a:blip r:embed="rId2"/>
          <a:stretch>
            <a:fillRect/>
          </a:stretch>
        </p:blipFill>
        <p:spPr>
          <a:xfrm>
            <a:off x="665566" y="764704"/>
            <a:ext cx="7812868" cy="5060553"/>
          </a:xfrm>
          <a:prstGeom prst="rect">
            <a:avLst/>
          </a:prstGeom>
        </p:spPr>
      </p:pic>
    </p:spTree>
    <p:extLst>
      <p:ext uri="{BB962C8B-B14F-4D97-AF65-F5344CB8AC3E}">
        <p14:creationId xmlns:p14="http://schemas.microsoft.com/office/powerpoint/2010/main" val="1957109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91" name="Rectangle 7"/>
          <p:cNvSpPr>
            <a:spLocks noChangeArrowheads="1"/>
          </p:cNvSpPr>
          <p:nvPr/>
        </p:nvSpPr>
        <p:spPr bwMode="auto">
          <a:xfrm>
            <a:off x="0" y="0"/>
            <a:ext cx="9144000" cy="47625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楷体" pitchFamily="49" charset="-122"/>
              <a:cs typeface="+mn-cs"/>
            </a:endParaRPr>
          </a:p>
        </p:txBody>
      </p:sp>
      <p:sp>
        <p:nvSpPr>
          <p:cNvPr id="26" name="Rectangle 9"/>
          <p:cNvSpPr>
            <a:spLocks noRot="1" noChangeArrowheads="1"/>
          </p:cNvSpPr>
          <p:nvPr/>
        </p:nvSpPr>
        <p:spPr bwMode="auto">
          <a:xfrm>
            <a:off x="468313" y="44450"/>
            <a:ext cx="8280400" cy="360363"/>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固体废物生物处理</a:t>
            </a:r>
          </a:p>
        </p:txBody>
      </p:sp>
      <p:sp>
        <p:nvSpPr>
          <p:cNvPr id="349193" name="Rectangle 9"/>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华中科技大学环境科学与工程学院      </a:t>
            </a:r>
          </a:p>
        </p:txBody>
      </p:sp>
      <p:pic>
        <p:nvPicPr>
          <p:cNvPr id="2" name="图片 1"/>
          <p:cNvPicPr>
            <a:picLocks noChangeAspect="1"/>
          </p:cNvPicPr>
          <p:nvPr/>
        </p:nvPicPr>
        <p:blipFill>
          <a:blip r:embed="rId2"/>
          <a:stretch>
            <a:fillRect/>
          </a:stretch>
        </p:blipFill>
        <p:spPr>
          <a:xfrm>
            <a:off x="630071" y="463198"/>
            <a:ext cx="7956884" cy="5766715"/>
          </a:xfrm>
          <a:prstGeom prst="rect">
            <a:avLst/>
          </a:prstGeom>
        </p:spPr>
      </p:pic>
    </p:spTree>
    <p:extLst>
      <p:ext uri="{BB962C8B-B14F-4D97-AF65-F5344CB8AC3E}">
        <p14:creationId xmlns:p14="http://schemas.microsoft.com/office/powerpoint/2010/main" val="639104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91" name="Rectangle 7"/>
          <p:cNvSpPr>
            <a:spLocks noChangeArrowheads="1"/>
          </p:cNvSpPr>
          <p:nvPr/>
        </p:nvSpPr>
        <p:spPr bwMode="auto">
          <a:xfrm>
            <a:off x="0" y="0"/>
            <a:ext cx="9144000" cy="47625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楷体" pitchFamily="49" charset="-122"/>
              <a:cs typeface="+mn-cs"/>
            </a:endParaRPr>
          </a:p>
        </p:txBody>
      </p:sp>
      <p:sp>
        <p:nvSpPr>
          <p:cNvPr id="26" name="Rectangle 9"/>
          <p:cNvSpPr>
            <a:spLocks noRot="1" noChangeArrowheads="1"/>
          </p:cNvSpPr>
          <p:nvPr/>
        </p:nvSpPr>
        <p:spPr bwMode="auto">
          <a:xfrm>
            <a:off x="468313" y="44450"/>
            <a:ext cx="8280400" cy="360363"/>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固体废物生物处理</a:t>
            </a:r>
          </a:p>
        </p:txBody>
      </p:sp>
      <p:sp>
        <p:nvSpPr>
          <p:cNvPr id="349193" name="Rectangle 9"/>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华中科技大学环境科学与工程学院      </a:t>
            </a:r>
          </a:p>
        </p:txBody>
      </p:sp>
      <p:pic>
        <p:nvPicPr>
          <p:cNvPr id="2" name="图片 1"/>
          <p:cNvPicPr>
            <a:picLocks noChangeAspect="1"/>
          </p:cNvPicPr>
          <p:nvPr/>
        </p:nvPicPr>
        <p:blipFill>
          <a:blip r:embed="rId2"/>
          <a:stretch>
            <a:fillRect/>
          </a:stretch>
        </p:blipFill>
        <p:spPr>
          <a:xfrm>
            <a:off x="468313" y="476672"/>
            <a:ext cx="8280400" cy="5880142"/>
          </a:xfrm>
          <a:prstGeom prst="rect">
            <a:avLst/>
          </a:prstGeom>
        </p:spPr>
      </p:pic>
    </p:spTree>
    <p:extLst>
      <p:ext uri="{BB962C8B-B14F-4D97-AF65-F5344CB8AC3E}">
        <p14:creationId xmlns:p14="http://schemas.microsoft.com/office/powerpoint/2010/main" val="447019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42988" y="620713"/>
            <a:ext cx="6985000" cy="579437"/>
          </a:xfrm>
        </p:spPr>
        <p:txBody>
          <a:bodyPr/>
          <a:lstStyle/>
          <a:p>
            <a:pPr eaLnBrk="1" hangingPunct="1"/>
            <a:r>
              <a:rPr lang="zh-CN" altLang="en-US" sz="28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800" b="1" dirty="0">
                <a:solidFill>
                  <a:schemeClr val="hlink"/>
                </a:solidFill>
                <a:latin typeface="宋体" pitchFamily="2" charset="-122"/>
                <a:ea typeface="黑体" pitchFamily="49" charset="-122"/>
              </a:rPr>
              <a:t>好氧堆肥的基本原理</a:t>
            </a:r>
          </a:p>
        </p:txBody>
      </p:sp>
      <p:grpSp>
        <p:nvGrpSpPr>
          <p:cNvPr id="11267" name="Group 5"/>
          <p:cNvGrpSpPr>
            <a:grpSpLocks/>
          </p:cNvGrpSpPr>
          <p:nvPr/>
        </p:nvGrpSpPr>
        <p:grpSpPr bwMode="auto">
          <a:xfrm>
            <a:off x="0" y="0"/>
            <a:ext cx="9144000" cy="476250"/>
            <a:chOff x="0" y="0"/>
            <a:chExt cx="5760" cy="300"/>
          </a:xfrm>
        </p:grpSpPr>
        <p:sp>
          <p:nvSpPr>
            <p:cNvPr id="11291" name="Rectangle 6"/>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73"/>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固体废物处理与处置</a:t>
              </a:r>
            </a:p>
          </p:txBody>
        </p:sp>
      </p:grpSp>
      <p:sp>
        <p:nvSpPr>
          <p:cNvPr id="892936" name="Rectangle 8"/>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华中科技大学环境科学与工程学院      </a:t>
            </a:r>
          </a:p>
        </p:txBody>
      </p:sp>
      <p:sp>
        <p:nvSpPr>
          <p:cNvPr id="11269" name="Rectangle 9"/>
          <p:cNvSpPr>
            <a:spLocks noChangeArrowheads="1"/>
          </p:cNvSpPr>
          <p:nvPr/>
        </p:nvSpPr>
        <p:spPr bwMode="auto">
          <a:xfrm>
            <a:off x="395288" y="1233488"/>
            <a:ext cx="8497887" cy="1552575"/>
          </a:xfrm>
          <a:prstGeom prst="rect">
            <a:avLst/>
          </a:prstGeom>
          <a:noFill/>
          <a:ln w="9525">
            <a:noFill/>
            <a:miter lim="800000"/>
            <a:headEnd/>
            <a:tailEnd/>
          </a:ln>
          <a:effectLst/>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Arial" charset="0"/>
                <a:ea typeface="楷体" pitchFamily="49" charset="-122"/>
                <a:cs typeface="+mn-cs"/>
              </a:rPr>
              <a:t>好氧堆肥是依靠专性好氧细菌和兼性好氧细菌的作用降解有机物的生化过程，是通过机械的翻转搅动或通风机强制通风，保证物料充分地、均匀地与空气接触，从而使堆肥物料在较理想的状态下快速发酵的堆肥方式。</a:t>
            </a:r>
          </a:p>
        </p:txBody>
      </p:sp>
      <p:grpSp>
        <p:nvGrpSpPr>
          <p:cNvPr id="11270" name="Group 56"/>
          <p:cNvGrpSpPr>
            <a:grpSpLocks/>
          </p:cNvGrpSpPr>
          <p:nvPr/>
        </p:nvGrpSpPr>
        <p:grpSpPr bwMode="auto">
          <a:xfrm>
            <a:off x="468313" y="2954338"/>
            <a:ext cx="8480425" cy="3155950"/>
            <a:chOff x="204" y="1861"/>
            <a:chExt cx="5252" cy="1988"/>
          </a:xfrm>
        </p:grpSpPr>
        <p:sp>
          <p:nvSpPr>
            <p:cNvPr id="11271" name="Text Box 53"/>
            <p:cNvSpPr txBox="1">
              <a:spLocks noChangeArrowheads="1"/>
            </p:cNvSpPr>
            <p:nvPr/>
          </p:nvSpPr>
          <p:spPr bwMode="auto">
            <a:xfrm>
              <a:off x="3171" y="2905"/>
              <a:ext cx="1230" cy="400"/>
            </a:xfrm>
            <a:prstGeom prst="rect">
              <a:avLst/>
            </a:prstGeom>
            <a:noFill/>
            <a:ln w="9525">
              <a:solidFill>
                <a:srgbClr val="0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CO</a:t>
              </a:r>
              <a:r>
                <a:rPr kumimoji="0" lang="en-US" altLang="zh-CN" sz="1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2</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H</a:t>
              </a:r>
              <a:r>
                <a:rPr kumimoji="0" lang="en-US" altLang="zh-CN" sz="1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2</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O</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NH</a:t>
              </a:r>
              <a:r>
                <a:rPr kumimoji="0" lang="en-US" altLang="zh-CN" sz="1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3</a:t>
              </a:r>
              <a:endPar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PO</a:t>
              </a:r>
              <a:r>
                <a:rPr kumimoji="0" lang="en-US" altLang="zh-CN" sz="1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4</a:t>
              </a:r>
              <a:r>
                <a:rPr kumimoji="0" lang="en-US" altLang="zh-CN" sz="1800" b="1" i="0" u="none" strike="noStrike" kern="1200" cap="none" spc="0" normalizeH="0" baseline="30000" noProof="0">
                  <a:ln>
                    <a:noFill/>
                  </a:ln>
                  <a:solidFill>
                    <a:srgbClr val="000000"/>
                  </a:solidFill>
                  <a:effectLst/>
                  <a:uLnTx/>
                  <a:uFillTx/>
                  <a:latin typeface="Times New Roman" pitchFamily="18" charset="0"/>
                  <a:ea typeface="宋体" pitchFamily="2" charset="-122"/>
                  <a:cs typeface="+mn-cs"/>
                </a:rPr>
                <a:t>3-</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SO</a:t>
              </a:r>
              <a:r>
                <a:rPr kumimoji="0" lang="en-US" altLang="zh-CN" sz="1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4</a:t>
              </a:r>
              <a:r>
                <a:rPr kumimoji="0" lang="en-US" altLang="zh-CN" sz="1800" b="1" i="0" u="none" strike="noStrike" kern="1200" cap="none" spc="0" normalizeH="0" baseline="30000" noProof="0">
                  <a:ln>
                    <a:noFill/>
                  </a:ln>
                  <a:solidFill>
                    <a:srgbClr val="000000"/>
                  </a:solidFill>
                  <a:effectLst/>
                  <a:uLnTx/>
                  <a:uFillTx/>
                  <a:latin typeface="Times New Roman" pitchFamily="18" charset="0"/>
                  <a:ea typeface="宋体" pitchFamily="2" charset="-122"/>
                  <a:cs typeface="+mn-cs"/>
                </a:rPr>
                <a:t>2-</a:t>
              </a:r>
              <a:endParaRPr kumimoji="0" lang="en-US" altLang="zh-CN"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2" name="Text Box 36"/>
            <p:cNvSpPr txBox="1">
              <a:spLocks noChangeArrowheads="1"/>
            </p:cNvSpPr>
            <p:nvPr/>
          </p:nvSpPr>
          <p:spPr bwMode="auto">
            <a:xfrm>
              <a:off x="2181" y="2211"/>
              <a:ext cx="865" cy="250"/>
            </a:xfrm>
            <a:prstGeom prst="rect">
              <a:avLst/>
            </a:prstGeom>
            <a:noFill/>
            <a:ln w="9525">
              <a:no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同化作用</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3" name="Rectangle 37"/>
            <p:cNvSpPr>
              <a:spLocks noChangeArrowheads="1"/>
            </p:cNvSpPr>
            <p:nvPr/>
          </p:nvSpPr>
          <p:spPr bwMode="auto">
            <a:xfrm>
              <a:off x="204" y="2405"/>
              <a:ext cx="1565" cy="565"/>
            </a:xfrm>
            <a:prstGeom prst="rect">
              <a:avLst/>
            </a:prstGeom>
            <a:noFill/>
            <a:ln w="9525">
              <a:solidFill>
                <a:srgbClr val="0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堆肥有机物</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H</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O</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N</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P</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氧、微生物</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4" name="Rectangle 38"/>
            <p:cNvSpPr>
              <a:spLocks noChangeArrowheads="1"/>
            </p:cNvSpPr>
            <p:nvPr/>
          </p:nvSpPr>
          <p:spPr bwMode="auto">
            <a:xfrm>
              <a:off x="3398" y="2037"/>
              <a:ext cx="1000" cy="380"/>
            </a:xfrm>
            <a:prstGeom prst="rect">
              <a:avLst/>
            </a:prstGeom>
            <a:noFill/>
            <a:ln w="9525">
              <a:solidFill>
                <a:srgbClr val="0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细胞物质</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（微生繁殖）</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5" name="Line 39"/>
            <p:cNvSpPr>
              <a:spLocks noChangeShapeType="1"/>
            </p:cNvSpPr>
            <p:nvPr/>
          </p:nvSpPr>
          <p:spPr bwMode="auto">
            <a:xfrm>
              <a:off x="1754" y="2671"/>
              <a:ext cx="387" cy="2"/>
            </a:xfrm>
            <a:prstGeom prst="line">
              <a:avLst/>
            </a:prstGeom>
            <a:noFill/>
            <a:ln w="9525">
              <a:solidFill>
                <a:srgbClr val="000000"/>
              </a:solidFill>
              <a:round/>
              <a:headEnd/>
              <a:tailEnd type="triangle" w="sm"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6" name="Line 40"/>
            <p:cNvSpPr>
              <a:spLocks noChangeShapeType="1"/>
            </p:cNvSpPr>
            <p:nvPr/>
          </p:nvSpPr>
          <p:spPr bwMode="auto">
            <a:xfrm>
              <a:off x="2135" y="2135"/>
              <a:ext cx="0" cy="976"/>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7" name="Line 41"/>
            <p:cNvSpPr>
              <a:spLocks noChangeShapeType="1"/>
            </p:cNvSpPr>
            <p:nvPr/>
          </p:nvSpPr>
          <p:spPr bwMode="auto">
            <a:xfrm>
              <a:off x="2135" y="2134"/>
              <a:ext cx="1278" cy="1"/>
            </a:xfrm>
            <a:prstGeom prst="line">
              <a:avLst/>
            </a:prstGeom>
            <a:noFill/>
            <a:ln w="9525">
              <a:solidFill>
                <a:srgbClr val="000000"/>
              </a:solidFill>
              <a:round/>
              <a:headEnd/>
              <a:tailEnd type="triangle" w="sm"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8" name="Text Box 42"/>
            <p:cNvSpPr txBox="1">
              <a:spLocks noChangeArrowheads="1"/>
            </p:cNvSpPr>
            <p:nvPr/>
          </p:nvSpPr>
          <p:spPr bwMode="auto">
            <a:xfrm>
              <a:off x="2249" y="1861"/>
              <a:ext cx="751" cy="225"/>
            </a:xfrm>
            <a:prstGeom prst="rect">
              <a:avLst/>
            </a:prstGeom>
            <a:noFill/>
            <a:ln w="9525">
              <a:no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合成</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9" name="Text Box 43"/>
            <p:cNvSpPr txBox="1">
              <a:spLocks noChangeArrowheads="1"/>
            </p:cNvSpPr>
            <p:nvPr/>
          </p:nvSpPr>
          <p:spPr bwMode="auto">
            <a:xfrm>
              <a:off x="2249" y="2905"/>
              <a:ext cx="796" cy="206"/>
            </a:xfrm>
            <a:prstGeom prst="rect">
              <a:avLst/>
            </a:prstGeom>
            <a:noFill/>
            <a:ln w="9525">
              <a:no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氧化分解</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0" name="Text Box 44"/>
            <p:cNvSpPr txBox="1">
              <a:spLocks noChangeArrowheads="1"/>
            </p:cNvSpPr>
            <p:nvPr/>
          </p:nvSpPr>
          <p:spPr bwMode="auto">
            <a:xfrm>
              <a:off x="2203" y="3135"/>
              <a:ext cx="911" cy="268"/>
            </a:xfrm>
            <a:prstGeom prst="rect">
              <a:avLst/>
            </a:prstGeom>
            <a:noFill/>
            <a:ln w="9525">
              <a:no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异化作用</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1" name="Line 45"/>
            <p:cNvSpPr>
              <a:spLocks noChangeShapeType="1"/>
            </p:cNvSpPr>
            <p:nvPr/>
          </p:nvSpPr>
          <p:spPr bwMode="auto">
            <a:xfrm>
              <a:off x="2136" y="3110"/>
              <a:ext cx="1039" cy="3"/>
            </a:xfrm>
            <a:prstGeom prst="line">
              <a:avLst/>
            </a:prstGeom>
            <a:noFill/>
            <a:ln w="9525">
              <a:solidFill>
                <a:srgbClr val="000000"/>
              </a:solidFill>
              <a:round/>
              <a:headEnd/>
              <a:tailEnd type="triangle" w="sm"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2" name="Line 46"/>
            <p:cNvSpPr>
              <a:spLocks noChangeShapeType="1"/>
            </p:cNvSpPr>
            <p:nvPr/>
          </p:nvSpPr>
          <p:spPr bwMode="auto">
            <a:xfrm>
              <a:off x="3779" y="3306"/>
              <a:ext cx="0" cy="318"/>
            </a:xfrm>
            <a:prstGeom prst="line">
              <a:avLst/>
            </a:prstGeom>
            <a:noFill/>
            <a:ln w="9525">
              <a:solidFill>
                <a:srgbClr val="000000"/>
              </a:solidFill>
              <a:round/>
              <a:headEnd/>
              <a:tailEnd type="triangle" w="sm"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3" name="Text Box 47"/>
            <p:cNvSpPr txBox="1">
              <a:spLocks noChangeArrowheads="1"/>
            </p:cNvSpPr>
            <p:nvPr/>
          </p:nvSpPr>
          <p:spPr bwMode="auto">
            <a:xfrm>
              <a:off x="4241" y="2886"/>
              <a:ext cx="159" cy="181"/>
            </a:xfrm>
            <a:prstGeom prst="rect">
              <a:avLst/>
            </a:prstGeom>
            <a:noFill/>
            <a:ln w="9525">
              <a:noFill/>
              <a:miter lim="800000"/>
              <a:headEnd/>
              <a:tailEnd/>
            </a:ln>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4" name="Text Box 48"/>
            <p:cNvSpPr txBox="1">
              <a:spLocks noChangeArrowheads="1"/>
            </p:cNvSpPr>
            <p:nvPr/>
          </p:nvSpPr>
          <p:spPr bwMode="auto">
            <a:xfrm>
              <a:off x="4611" y="3005"/>
              <a:ext cx="594" cy="231"/>
            </a:xfrm>
            <a:prstGeom prst="rect">
              <a:avLst/>
            </a:prstGeom>
            <a:noFill/>
            <a:ln w="9525">
              <a:solidFill>
                <a:srgbClr val="0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能量</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5" name="Line 49"/>
            <p:cNvSpPr>
              <a:spLocks noChangeShapeType="1"/>
            </p:cNvSpPr>
            <p:nvPr/>
          </p:nvSpPr>
          <p:spPr bwMode="auto">
            <a:xfrm>
              <a:off x="4902" y="3236"/>
              <a:ext cx="3" cy="388"/>
            </a:xfrm>
            <a:prstGeom prst="line">
              <a:avLst/>
            </a:prstGeom>
            <a:noFill/>
            <a:ln w="9525">
              <a:solidFill>
                <a:srgbClr val="000000"/>
              </a:solidFill>
              <a:round/>
              <a:headEnd/>
              <a:tailEnd type="triangle" w="sm"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6" name="Text Box 50"/>
            <p:cNvSpPr txBox="1">
              <a:spLocks noChangeArrowheads="1"/>
            </p:cNvSpPr>
            <p:nvPr/>
          </p:nvSpPr>
          <p:spPr bwMode="auto">
            <a:xfrm>
              <a:off x="4354" y="3634"/>
              <a:ext cx="1102" cy="212"/>
            </a:xfrm>
            <a:prstGeom prst="rect">
              <a:avLst/>
            </a:prstGeom>
            <a:noFill/>
            <a:ln w="9525">
              <a:no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转化为热量</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7" name="Line 51"/>
            <p:cNvSpPr>
              <a:spLocks noChangeShapeType="1"/>
            </p:cNvSpPr>
            <p:nvPr/>
          </p:nvSpPr>
          <p:spPr bwMode="auto">
            <a:xfrm flipV="1">
              <a:off x="4902" y="2623"/>
              <a:ext cx="3" cy="382"/>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8" name="Line 52"/>
            <p:cNvSpPr>
              <a:spLocks noChangeShapeType="1"/>
            </p:cNvSpPr>
            <p:nvPr/>
          </p:nvSpPr>
          <p:spPr bwMode="auto">
            <a:xfrm flipH="1">
              <a:off x="3062" y="2623"/>
              <a:ext cx="1864" cy="1"/>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9" name="Line 54"/>
            <p:cNvSpPr>
              <a:spLocks noChangeShapeType="1"/>
            </p:cNvSpPr>
            <p:nvPr/>
          </p:nvSpPr>
          <p:spPr bwMode="auto">
            <a:xfrm flipH="1" flipV="1">
              <a:off x="3061" y="2134"/>
              <a:ext cx="1" cy="489"/>
            </a:xfrm>
            <a:prstGeom prst="line">
              <a:avLst/>
            </a:prstGeom>
            <a:noFill/>
            <a:ln w="9525">
              <a:solidFill>
                <a:srgbClr val="000000"/>
              </a:solidFill>
              <a:round/>
              <a:headEnd/>
              <a:tailEnd type="triangle" w="sm"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90" name="Text Box 55"/>
            <p:cNvSpPr txBox="1">
              <a:spLocks noChangeArrowheads="1"/>
            </p:cNvSpPr>
            <p:nvPr/>
          </p:nvSpPr>
          <p:spPr bwMode="auto">
            <a:xfrm>
              <a:off x="3398" y="3624"/>
              <a:ext cx="823" cy="225"/>
            </a:xfrm>
            <a:prstGeom prst="rect">
              <a:avLst/>
            </a:prstGeom>
            <a:noFill/>
            <a:ln w="9525">
              <a:no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排入环境</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6013" y="550863"/>
            <a:ext cx="6985000" cy="579437"/>
          </a:xfrm>
        </p:spPr>
        <p:txBody>
          <a:bodyPr/>
          <a:lstStyle/>
          <a:p>
            <a:pPr eaLnBrk="1" hangingPunct="1"/>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solidFill>
                  <a:schemeClr val="hlink"/>
                </a:solidFill>
                <a:latin typeface="宋体" pitchFamily="2" charset="-122"/>
                <a:ea typeface="黑体" pitchFamily="49" charset="-122"/>
              </a:rPr>
              <a:t>好氧堆肥的</a:t>
            </a:r>
            <a:r>
              <a:rPr lang="zh-CN" altLang="en-US" sz="2400" b="1" dirty="0">
                <a:solidFill>
                  <a:schemeClr val="hlink"/>
                </a:solidFill>
                <a:ea typeface="黑体" pitchFamily="49" charset="-122"/>
              </a:rPr>
              <a:t>三个阶段</a:t>
            </a:r>
          </a:p>
        </p:txBody>
      </p:sp>
      <p:grpSp>
        <p:nvGrpSpPr>
          <p:cNvPr id="12291" name="Group 5"/>
          <p:cNvGrpSpPr>
            <a:grpSpLocks/>
          </p:cNvGrpSpPr>
          <p:nvPr/>
        </p:nvGrpSpPr>
        <p:grpSpPr bwMode="auto">
          <a:xfrm>
            <a:off x="0" y="0"/>
            <a:ext cx="9144000" cy="476250"/>
            <a:chOff x="0" y="0"/>
            <a:chExt cx="5760" cy="300"/>
          </a:xfrm>
        </p:grpSpPr>
        <p:sp>
          <p:nvSpPr>
            <p:cNvPr id="12294" name="Rectangle 6"/>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73"/>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固体废物处理与处置</a:t>
              </a:r>
            </a:p>
          </p:txBody>
        </p:sp>
      </p:grpSp>
      <p:sp>
        <p:nvSpPr>
          <p:cNvPr id="893960" name="Rectangle 8"/>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华中科技大学环境科学与工程学院      </a:t>
            </a:r>
          </a:p>
        </p:txBody>
      </p:sp>
      <p:sp>
        <p:nvSpPr>
          <p:cNvPr id="12293" name="Rectangle 9"/>
          <p:cNvSpPr>
            <a:spLocks noChangeArrowheads="1"/>
          </p:cNvSpPr>
          <p:nvPr/>
        </p:nvSpPr>
        <p:spPr bwMode="auto">
          <a:xfrm>
            <a:off x="287338" y="1062038"/>
            <a:ext cx="8461375" cy="5327650"/>
          </a:xfrm>
          <a:prstGeom prst="rect">
            <a:avLst/>
          </a:prstGeom>
          <a:noFill/>
          <a:ln w="9525">
            <a:noFill/>
            <a:miter lim="800000"/>
            <a:headEnd/>
            <a:tailEnd/>
          </a:ln>
          <a:effectLst/>
        </p:spPr>
        <p:txBody>
          <a:bodyPr tIns="76176" bIns="0" anchor="ctr">
            <a:spAutoFit/>
          </a:bodyPr>
          <a:lstStyle/>
          <a:p>
            <a:pPr marL="0" marR="0" lvl="0" indent="0" algn="l" defTabSz="914400" rtl="0" eaLnBrk="1" fontAlgn="base" latinLnBrk="0" hangingPunct="1">
              <a:lnSpc>
                <a:spcPct val="105000"/>
              </a:lnSpc>
              <a:spcBef>
                <a:spcPct val="35000"/>
              </a:spcBef>
              <a:spcAft>
                <a:spcPct val="0"/>
              </a:spcAft>
              <a:buClrTx/>
              <a:buSzTx/>
              <a:buFontTx/>
              <a:buNone/>
              <a:tabLst/>
              <a:defRPr/>
            </a:pPr>
            <a:r>
              <a:rPr kumimoji="0" lang="zh-CN" altLang="en-US" sz="2400" b="1" i="0" u="none" strike="noStrike" kern="1200" cap="none" spc="0" normalizeH="0" baseline="0" noProof="0">
                <a:ln>
                  <a:noFill/>
                </a:ln>
                <a:solidFill>
                  <a:srgbClr val="009999"/>
                </a:solidFill>
                <a:effectLst/>
                <a:uLnTx/>
                <a:uFillTx/>
                <a:latin typeface="Times New Roman" pitchFamily="18" charset="0"/>
                <a:ea typeface="楷体_GB2312" pitchFamily="49" charset="-122"/>
                <a:cs typeface="Times New Roman" pitchFamily="18" charset="0"/>
              </a:rPr>
              <a:t>中温阶段：</a:t>
            </a:r>
            <a:r>
              <a:rPr kumimoji="0" lang="zh-CN" altLang="en-US" sz="24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Times New Roman" pitchFamily="18" charset="0"/>
              </a:rPr>
              <a:t>堆肥初期，堆体基本呈中温，嗜温性微生物较为活跃，并利用堆肥中可溶性有机物旺盛繁殖。它们在转换和利用化学能的过程中，有一部分变成热能，由于堆料有良好的保温作用，温度不断上升。</a:t>
            </a:r>
          </a:p>
          <a:p>
            <a:pPr marL="0" marR="0" lvl="0" indent="0" algn="l" defTabSz="914400" rtl="0" eaLnBrk="1" fontAlgn="base" latinLnBrk="0" hangingPunct="1">
              <a:lnSpc>
                <a:spcPct val="105000"/>
              </a:lnSpc>
              <a:spcBef>
                <a:spcPct val="35000"/>
              </a:spcBef>
              <a:spcAft>
                <a:spcPct val="0"/>
              </a:spcAft>
              <a:buClrTx/>
              <a:buSzTx/>
              <a:buFontTx/>
              <a:buNone/>
              <a:tabLst/>
              <a:defRPr/>
            </a:pPr>
            <a:r>
              <a:rPr kumimoji="0" lang="zh-CN" altLang="en-US" sz="2400" b="1" i="0" u="none" strike="noStrike" kern="1200" cap="none" spc="0" normalizeH="0" baseline="0" noProof="0">
                <a:ln>
                  <a:noFill/>
                </a:ln>
                <a:solidFill>
                  <a:srgbClr val="009999"/>
                </a:solidFill>
                <a:effectLst/>
                <a:uLnTx/>
                <a:uFillTx/>
                <a:latin typeface="Times New Roman" pitchFamily="18" charset="0"/>
                <a:ea typeface="楷体_GB2312" pitchFamily="49" charset="-122"/>
                <a:cs typeface="Times New Roman" pitchFamily="18" charset="0"/>
              </a:rPr>
              <a:t>高温阶段：</a:t>
            </a:r>
            <a:r>
              <a:rPr kumimoji="0" lang="zh-CN" altLang="en-US" sz="24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Times New Roman" pitchFamily="18" charset="0"/>
              </a:rPr>
              <a:t>当肥堆温度升到</a:t>
            </a:r>
            <a:r>
              <a:rPr kumimoji="0" lang="en-US" altLang="zh-CN" sz="24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Times New Roman" pitchFamily="18" charset="0"/>
              </a:rPr>
              <a:t>45℃</a:t>
            </a:r>
            <a:r>
              <a:rPr kumimoji="0" lang="zh-CN" altLang="en-US" sz="24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Times New Roman" pitchFamily="18" charset="0"/>
              </a:rPr>
              <a:t>以上时，即进入高温阶段。在这阶段，嗜温性微生物受到抑制甚至死亡，嗜热性微生物逐渐代替了嗜温性微生物的活动，堆肥中残留的和新形成的可溶性有机物质继续分解转化，复杂的有机化合物如半纤维素、纤维素和蛋白质等开始被强烈分解</a:t>
            </a:r>
          </a:p>
          <a:p>
            <a:pPr marL="0" marR="0" lvl="0" indent="0" algn="l" defTabSz="914400" rtl="0" eaLnBrk="1" fontAlgn="base" latinLnBrk="0" hangingPunct="1">
              <a:lnSpc>
                <a:spcPct val="105000"/>
              </a:lnSpc>
              <a:spcBef>
                <a:spcPct val="35000"/>
              </a:spcBef>
              <a:spcAft>
                <a:spcPct val="0"/>
              </a:spcAft>
              <a:buClrTx/>
              <a:buSzTx/>
              <a:buFontTx/>
              <a:buNone/>
              <a:tabLst/>
              <a:defRPr/>
            </a:pPr>
            <a:r>
              <a:rPr kumimoji="0" lang="zh-CN" altLang="en-US" sz="2400" b="1" i="0" u="none" strike="noStrike" kern="1200" cap="none" spc="0" normalizeH="0" baseline="0" noProof="0">
                <a:ln>
                  <a:noFill/>
                </a:ln>
                <a:solidFill>
                  <a:srgbClr val="009999"/>
                </a:solidFill>
                <a:effectLst/>
                <a:uLnTx/>
                <a:uFillTx/>
                <a:latin typeface="Times New Roman" pitchFamily="18" charset="0"/>
                <a:ea typeface="楷体_GB2312" pitchFamily="49" charset="-122"/>
                <a:cs typeface="Times New Roman" pitchFamily="18" charset="0"/>
              </a:rPr>
              <a:t>腐熟阶段：</a:t>
            </a:r>
            <a:r>
              <a:rPr kumimoji="0" lang="zh-CN" altLang="en-US" sz="24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Times New Roman" pitchFamily="18" charset="0"/>
              </a:rPr>
              <a:t>当堆肥物料剩下部分较难分解有机物和新形成的腐殖质时，微生物活性变低，发热量减少，温度下降。嗜温微生物又占优势，对残余有机物作进一步分解，腐殖质不断增多且稳定化，堆肥进入腐熟阶段。</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3522662" y="224644"/>
            <a:ext cx="2098675" cy="719138"/>
          </a:xfrm>
        </p:spPr>
        <p:txBody>
          <a:bodyPr/>
          <a:lstStyle/>
          <a:p>
            <a:pPr algn="ctr"/>
            <a:r>
              <a:rPr lang="zh-CN" altLang="en-US" b="1" dirty="0">
                <a:latin typeface="微软雅黑" panose="020B0503020204020204" pitchFamily="34" charset="-122"/>
                <a:ea typeface="微软雅黑" panose="020B0503020204020204" pitchFamily="34" charset="-122"/>
              </a:rPr>
              <a:t>内  容</a:t>
            </a:r>
          </a:p>
        </p:txBody>
      </p:sp>
      <p:sp>
        <p:nvSpPr>
          <p:cNvPr id="187395" name="Rectangle 3"/>
          <p:cNvSpPr>
            <a:spLocks noGrp="1" noChangeArrowheads="1"/>
          </p:cNvSpPr>
          <p:nvPr>
            <p:ph type="body" idx="1"/>
          </p:nvPr>
        </p:nvSpPr>
        <p:spPr>
          <a:xfrm>
            <a:off x="537616" y="1232756"/>
            <a:ext cx="8604250" cy="5184775"/>
          </a:xfrm>
        </p:spPr>
        <p:txBody>
          <a:bodyPr/>
          <a:lstStyle/>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一、固废来源与分类</a:t>
            </a:r>
          </a:p>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二、常见城市固废（</a:t>
            </a:r>
            <a:r>
              <a:rPr lang="en-US" altLang="zh-CN" b="1" dirty="0">
                <a:latin typeface="微软雅黑" panose="020B0503020204020204" pitchFamily="34" charset="-122"/>
                <a:ea typeface="微软雅黑" panose="020B0503020204020204" pitchFamily="34" charset="-122"/>
              </a:rPr>
              <a:t>MSW</a:t>
            </a:r>
            <a:r>
              <a:rPr lang="zh-CN" altLang="en-US" b="1" dirty="0">
                <a:latin typeface="微软雅黑" panose="020B0503020204020204" pitchFamily="34" charset="-122"/>
                <a:ea typeface="微软雅黑" panose="020B0503020204020204" pitchFamily="34" charset="-122"/>
              </a:rPr>
              <a:t>）管理系统</a:t>
            </a:r>
            <a:r>
              <a:rPr lang="en-US" altLang="zh-CN" b="1" dirty="0">
                <a:latin typeface="微软雅黑" panose="020B0503020204020204" pitchFamily="34" charset="-122"/>
                <a:ea typeface="微软雅黑" panose="020B0503020204020204" pitchFamily="34" charset="-122"/>
              </a:rPr>
              <a:t>6</a:t>
            </a:r>
            <a:r>
              <a:rPr lang="zh-CN" altLang="en-US" b="1" dirty="0">
                <a:latin typeface="微软雅黑" panose="020B0503020204020204" pitchFamily="34" charset="-122"/>
                <a:ea typeface="微软雅黑" panose="020B0503020204020204" pitchFamily="34" charset="-122"/>
              </a:rPr>
              <a:t>大功能要素</a:t>
            </a:r>
          </a:p>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三、</a:t>
            </a:r>
            <a:r>
              <a:rPr lang="en-US" altLang="zh-CN" b="1" dirty="0">
                <a:latin typeface="微软雅黑" panose="020B0503020204020204" pitchFamily="34" charset="-122"/>
                <a:ea typeface="微软雅黑" panose="020B0503020204020204" pitchFamily="34" charset="-122"/>
              </a:rPr>
              <a:t>MSW</a:t>
            </a:r>
            <a:r>
              <a:rPr lang="zh-CN" altLang="en-US" b="1" dirty="0">
                <a:latin typeface="微软雅黑" panose="020B0503020204020204" pitchFamily="34" charset="-122"/>
                <a:ea typeface="微软雅黑" panose="020B0503020204020204" pitchFamily="34" charset="-122"/>
              </a:rPr>
              <a:t>资源化思路与途径</a:t>
            </a:r>
          </a:p>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四、</a:t>
            </a:r>
            <a:r>
              <a:rPr lang="en-US" altLang="zh-CN" b="1" dirty="0">
                <a:latin typeface="微软雅黑" panose="020B0503020204020204" pitchFamily="34" charset="-122"/>
                <a:ea typeface="微软雅黑" panose="020B0503020204020204" pitchFamily="34" charset="-122"/>
              </a:rPr>
              <a:t>MSW</a:t>
            </a:r>
            <a:r>
              <a:rPr lang="zh-CN" altLang="en-US" b="1" dirty="0">
                <a:latin typeface="微软雅黑" panose="020B0503020204020204" pitchFamily="34" charset="-122"/>
                <a:ea typeface="微软雅黑" panose="020B0503020204020204" pitchFamily="34" charset="-122"/>
              </a:rPr>
              <a:t>生物转化技术－堆肥</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厌养发酵</a:t>
            </a:r>
          </a:p>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五、</a:t>
            </a:r>
            <a:r>
              <a:rPr lang="en-US" altLang="zh-CN" b="1" dirty="0">
                <a:latin typeface="微软雅黑" panose="020B0503020204020204" pitchFamily="34" charset="-122"/>
                <a:ea typeface="微软雅黑" panose="020B0503020204020204" pitchFamily="34" charset="-122"/>
              </a:rPr>
              <a:t>MSW</a:t>
            </a:r>
            <a:r>
              <a:rPr lang="zh-CN" altLang="en-US" b="1" dirty="0">
                <a:latin typeface="微软雅黑" panose="020B0503020204020204" pitchFamily="34" charset="-122"/>
                <a:ea typeface="微软雅黑" panose="020B0503020204020204" pitchFamily="34" charset="-122"/>
              </a:rPr>
              <a:t>热转化技术－垃圾焚烧</a:t>
            </a:r>
          </a:p>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六、工业固废资源化技术－材料回收与利用</a:t>
            </a:r>
          </a:p>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七、农业固废资源化技术－生物质能</a:t>
            </a:r>
          </a:p>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八、固废最终处置－填埋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5"/>
          <p:cNvGrpSpPr>
            <a:grpSpLocks/>
          </p:cNvGrpSpPr>
          <p:nvPr/>
        </p:nvGrpSpPr>
        <p:grpSpPr bwMode="auto">
          <a:xfrm>
            <a:off x="0" y="0"/>
            <a:ext cx="9144000" cy="476250"/>
            <a:chOff x="0" y="0"/>
            <a:chExt cx="5760" cy="300"/>
          </a:xfrm>
        </p:grpSpPr>
        <p:sp>
          <p:nvSpPr>
            <p:cNvPr id="11291" name="Rectangle 6"/>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73"/>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好氧堆肥的基本原理</a:t>
              </a:r>
            </a:p>
          </p:txBody>
        </p:sp>
      </p:grpSp>
      <p:sp>
        <p:nvSpPr>
          <p:cNvPr id="892936" name="Rectangle 8"/>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华中科技大学环境科学与工程学院      </a:t>
            </a:r>
          </a:p>
        </p:txBody>
      </p:sp>
      <p:pic>
        <p:nvPicPr>
          <p:cNvPr id="2" name="图片 1"/>
          <p:cNvPicPr>
            <a:picLocks noChangeAspect="1"/>
          </p:cNvPicPr>
          <p:nvPr/>
        </p:nvPicPr>
        <p:blipFill>
          <a:blip r:embed="rId2"/>
          <a:stretch>
            <a:fillRect/>
          </a:stretch>
        </p:blipFill>
        <p:spPr>
          <a:xfrm>
            <a:off x="215516" y="944724"/>
            <a:ext cx="8737986" cy="4572508"/>
          </a:xfrm>
          <a:prstGeom prst="rect">
            <a:avLst/>
          </a:prstGeom>
        </p:spPr>
      </p:pic>
    </p:spTree>
    <p:extLst>
      <p:ext uri="{BB962C8B-B14F-4D97-AF65-F5344CB8AC3E}">
        <p14:creationId xmlns:p14="http://schemas.microsoft.com/office/powerpoint/2010/main" val="3611057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468313" y="260350"/>
            <a:ext cx="8135937" cy="684374"/>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五、 </a:t>
            </a:r>
            <a:r>
              <a:rPr lang="en-US" altLang="zh-CN" sz="4000" b="1" dirty="0">
                <a:latin typeface="微软雅黑" panose="020B0503020204020204" pitchFamily="34" charset="-122"/>
                <a:ea typeface="微软雅黑" panose="020B0503020204020204" pitchFamily="34" charset="-122"/>
              </a:rPr>
              <a:t>MSW</a:t>
            </a:r>
            <a:r>
              <a:rPr lang="zh-CN" altLang="en-US" sz="4000" b="1" dirty="0">
                <a:latin typeface="微软雅黑" panose="020B0503020204020204" pitchFamily="34" charset="-122"/>
                <a:ea typeface="微软雅黑" panose="020B0503020204020204" pitchFamily="34" charset="-122"/>
              </a:rPr>
              <a:t>热转化技术－垃圾焚烧</a:t>
            </a:r>
          </a:p>
        </p:txBody>
      </p:sp>
      <p:sp>
        <p:nvSpPr>
          <p:cNvPr id="456707" name="Rectangle 3"/>
          <p:cNvSpPr>
            <a:spLocks noGrp="1" noChangeArrowheads="1"/>
          </p:cNvSpPr>
          <p:nvPr>
            <p:ph type="body" idx="1"/>
          </p:nvPr>
        </p:nvSpPr>
        <p:spPr>
          <a:xfrm>
            <a:off x="457200" y="1628775"/>
            <a:ext cx="8435975" cy="4968875"/>
          </a:xfrm>
        </p:spPr>
        <p:txBody>
          <a:bodyPr/>
          <a:lstStyle/>
          <a:p>
            <a:pPr>
              <a:lnSpc>
                <a:spcPct val="90000"/>
              </a:lnSpc>
              <a:spcBef>
                <a:spcPct val="15000"/>
              </a:spcBef>
              <a:spcAft>
                <a:spcPct val="15000"/>
              </a:spcAft>
            </a:pPr>
            <a:r>
              <a:rPr lang="zh-CN" altLang="en-US" sz="3200" b="1" dirty="0">
                <a:latin typeface="微软雅黑" panose="020B0503020204020204" pitchFamily="34" charset="-122"/>
                <a:ea typeface="微软雅黑" panose="020B0503020204020204" pitchFamily="34" charset="-122"/>
              </a:rPr>
              <a:t>一</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城市固体废物焚烧技术</a:t>
            </a:r>
            <a:endParaRPr lang="en-US" altLang="zh-CN" sz="3200" b="1" dirty="0">
              <a:latin typeface="微软雅黑" panose="020B0503020204020204" pitchFamily="34" charset="-122"/>
              <a:ea typeface="微软雅黑" panose="020B0503020204020204" pitchFamily="34" charset="-122"/>
            </a:endParaRPr>
          </a:p>
          <a:p>
            <a:pPr>
              <a:lnSpc>
                <a:spcPct val="90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是实现固体废物减量化、资源化和无害化的有效方式。</a:t>
            </a:r>
          </a:p>
          <a:p>
            <a:pPr>
              <a:lnSpc>
                <a:spcPct val="90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rPr>
              <a:t>主要生成物</a:t>
            </a:r>
            <a:r>
              <a:rPr lang="zh-CN" altLang="en-US" sz="2400" b="1" dirty="0">
                <a:latin typeface="微软雅黑" panose="020B0503020204020204" pitchFamily="34" charset="-122"/>
                <a:ea typeface="微软雅黑" panose="020B0503020204020204" pitchFamily="34" charset="-122"/>
              </a:rPr>
              <a:t>：</a:t>
            </a:r>
          </a:p>
          <a:p>
            <a:pPr>
              <a:lnSpc>
                <a:spcPct val="90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灰渣和</a:t>
            </a:r>
            <a:r>
              <a:rPr lang="en-US" altLang="zh-CN" sz="2400" b="1" dirty="0">
                <a:latin typeface="微软雅黑" panose="020B0503020204020204" pitchFamily="34" charset="-122"/>
                <a:ea typeface="微软雅黑" panose="020B0503020204020204" pitchFamily="34" charset="-122"/>
              </a:rPr>
              <a:t>CO</a:t>
            </a:r>
            <a:r>
              <a:rPr lang="en-US" altLang="zh-CN" sz="2400" b="1" baseline="-25000"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 </a:t>
            </a:r>
          </a:p>
          <a:p>
            <a:pPr>
              <a:lnSpc>
                <a:spcPct val="90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另有少量的其它二次污染物质。</a:t>
            </a:r>
          </a:p>
          <a:p>
            <a:pPr>
              <a:lnSpc>
                <a:spcPct val="90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rPr>
              <a:t>焚烧装置</a:t>
            </a:r>
            <a:r>
              <a:rPr lang="zh-CN" altLang="en-US" sz="2400" b="1" dirty="0">
                <a:latin typeface="微软雅黑" panose="020B0503020204020204" pitchFamily="34" charset="-122"/>
                <a:ea typeface="微软雅黑" panose="020B0503020204020204" pitchFamily="34" charset="-122"/>
              </a:rPr>
              <a:t>：</a:t>
            </a:r>
          </a:p>
          <a:p>
            <a:pPr>
              <a:lnSpc>
                <a:spcPct val="90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垃圾焚烧炉</a:t>
            </a:r>
          </a:p>
          <a:p>
            <a:pPr>
              <a:lnSpc>
                <a:spcPct val="90000"/>
              </a:lnSpc>
              <a:spcBef>
                <a:spcPct val="15000"/>
              </a:spcBef>
              <a:spcAft>
                <a:spcPct val="15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实 例</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FF3300"/>
                </a:solidFill>
                <a:latin typeface="微软雅黑" panose="020B0503020204020204" pitchFamily="34" charset="-122"/>
                <a:ea typeface="微软雅黑" panose="020B0503020204020204" pitchFamily="34" charset="-122"/>
              </a:rPr>
              <a:t>深圳清水河垃圾焚烧发电厂</a:t>
            </a:r>
          </a:p>
          <a:p>
            <a:pPr>
              <a:lnSpc>
                <a:spcPct val="90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引进日本三菱重工成套焚烧处理设备，焚烧炉采用马丁逆向往复炉排。</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台日处理能力为</a:t>
            </a:r>
            <a:r>
              <a:rPr lang="en-US" altLang="zh-CN" sz="2400" b="1" dirty="0">
                <a:latin typeface="微软雅黑" panose="020B0503020204020204" pitchFamily="34" charset="-122"/>
                <a:ea typeface="微软雅黑" panose="020B0503020204020204" pitchFamily="34" charset="-122"/>
              </a:rPr>
              <a:t>150 t</a:t>
            </a:r>
            <a:r>
              <a:rPr lang="zh-CN" altLang="en-US" sz="2400" b="1" dirty="0">
                <a:latin typeface="微软雅黑" panose="020B0503020204020204" pitchFamily="34" charset="-122"/>
                <a:ea typeface="微软雅黑" panose="020B0503020204020204" pitchFamily="34" charset="-122"/>
              </a:rPr>
              <a:t>的焚烧炉，日处理垃圾</a:t>
            </a:r>
            <a:r>
              <a:rPr lang="en-US" altLang="zh-CN" sz="2400" b="1" dirty="0">
                <a:latin typeface="微软雅黑" panose="020B0503020204020204" pitchFamily="34" charset="-122"/>
                <a:ea typeface="微软雅黑" panose="020B0503020204020204" pitchFamily="34" charset="-122"/>
              </a:rPr>
              <a:t>300 t</a:t>
            </a:r>
            <a:r>
              <a:rPr lang="zh-CN" altLang="en-US" sz="2400" b="1" dirty="0">
                <a:latin typeface="微软雅黑" panose="020B0503020204020204" pitchFamily="34" charset="-122"/>
                <a:ea typeface="微软雅黑" panose="020B0503020204020204" pitchFamily="34" charset="-122"/>
              </a:rPr>
              <a:t>，可处理深圳市</a:t>
            </a:r>
            <a:r>
              <a:rPr lang="en-US" altLang="zh-CN" sz="2400" b="1" dirty="0">
                <a:latin typeface="微软雅黑" panose="020B0503020204020204" pitchFamily="34" charset="-122"/>
                <a:ea typeface="微软雅黑" panose="020B0503020204020204" pitchFamily="34" charset="-122"/>
              </a:rPr>
              <a:t>25%</a:t>
            </a:r>
            <a:r>
              <a:rPr lang="zh-CN" altLang="en-US" sz="2400" b="1" dirty="0">
                <a:latin typeface="微软雅黑" panose="020B0503020204020204" pitchFamily="34" charset="-122"/>
                <a:ea typeface="微软雅黑" panose="020B0503020204020204" pitchFamily="34" charset="-122"/>
              </a:rPr>
              <a:t>的垃圾。</a:t>
            </a:r>
            <a:endParaRPr lang="en-US" altLang="zh-CN" sz="2400" b="1" dirty="0">
              <a:latin typeface="微软雅黑" panose="020B0503020204020204" pitchFamily="34" charset="-122"/>
              <a:ea typeface="微软雅黑" panose="020B0503020204020204" pitchFamily="34" charset="-122"/>
            </a:endParaRPr>
          </a:p>
        </p:txBody>
      </p:sp>
      <p:grpSp>
        <p:nvGrpSpPr>
          <p:cNvPr id="456710" name="Group 6"/>
          <p:cNvGrpSpPr>
            <a:grpSpLocks/>
          </p:cNvGrpSpPr>
          <p:nvPr/>
        </p:nvGrpSpPr>
        <p:grpSpPr bwMode="auto">
          <a:xfrm>
            <a:off x="457200" y="1268760"/>
            <a:ext cx="8435975" cy="5148572"/>
            <a:chOff x="476" y="981"/>
            <a:chExt cx="5058" cy="3016"/>
          </a:xfrm>
        </p:grpSpPr>
        <p:pic>
          <p:nvPicPr>
            <p:cNvPr id="456708" name="Picture 4" descr="9-31"/>
            <p:cNvPicPr>
              <a:picLocks noChangeAspect="1" noChangeArrowheads="1"/>
            </p:cNvPicPr>
            <p:nvPr/>
          </p:nvPicPr>
          <p:blipFill>
            <a:blip r:embed="rId2" cstate="print">
              <a:extLst>
                <a:ext uri="{28A0092B-C50C-407E-A947-70E740481C1C}">
                  <a14:useLocalDpi xmlns:a14="http://schemas.microsoft.com/office/drawing/2010/main" val="0"/>
                </a:ext>
              </a:extLst>
            </a:blip>
            <a:srcRect l="2873" t="1617" r="4398"/>
            <a:stretch>
              <a:fillRect/>
            </a:stretch>
          </p:blipFill>
          <p:spPr bwMode="auto">
            <a:xfrm>
              <a:off x="476" y="981"/>
              <a:ext cx="5035" cy="2737"/>
            </a:xfrm>
            <a:prstGeom prst="rect">
              <a:avLst/>
            </a:prstGeom>
            <a:solidFill>
              <a:schemeClr val="accent2"/>
            </a:solidFill>
          </p:spPr>
        </p:pic>
        <p:sp>
          <p:nvSpPr>
            <p:cNvPr id="456709" name="Rectangle 5"/>
            <p:cNvSpPr>
              <a:spLocks noChangeArrowheads="1"/>
            </p:cNvSpPr>
            <p:nvPr/>
          </p:nvSpPr>
          <p:spPr bwMode="auto">
            <a:xfrm>
              <a:off x="499" y="3657"/>
              <a:ext cx="5035" cy="34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sz="4400">
                  <a:solidFill>
                    <a:schemeClr val="tx2"/>
                  </a:solidFill>
                  <a:latin typeface="Garamond" panose="02020404030301010803" pitchFamily="18" charset="0"/>
                  <a:ea typeface="宋体" panose="02010600030101010101" pitchFamily="2" charset="-122"/>
                </a:defRPr>
              </a:lvl1pPr>
              <a:lvl2pPr algn="l">
                <a:defRPr sz="4400">
                  <a:solidFill>
                    <a:schemeClr val="tx2"/>
                  </a:solidFill>
                  <a:latin typeface="Garamond" panose="02020404030301010803" pitchFamily="18" charset="0"/>
                  <a:ea typeface="宋体" panose="02010600030101010101" pitchFamily="2" charset="-122"/>
                </a:defRPr>
              </a:lvl2pPr>
              <a:lvl3pPr algn="l">
                <a:defRPr sz="4400">
                  <a:solidFill>
                    <a:schemeClr val="tx2"/>
                  </a:solidFill>
                  <a:latin typeface="Garamond" panose="02020404030301010803" pitchFamily="18" charset="0"/>
                  <a:ea typeface="宋体" panose="02010600030101010101" pitchFamily="2" charset="-122"/>
                </a:defRPr>
              </a:lvl3pPr>
              <a:lvl4pPr algn="l">
                <a:defRPr sz="4400">
                  <a:solidFill>
                    <a:schemeClr val="tx2"/>
                  </a:solidFill>
                  <a:latin typeface="Garamond" panose="02020404030301010803" pitchFamily="18" charset="0"/>
                  <a:ea typeface="宋体" panose="02010600030101010101" pitchFamily="2" charset="-122"/>
                </a:defRPr>
              </a:lvl4pPr>
              <a:lvl5pPr algn="l">
                <a:defRPr sz="44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9pPr>
            </a:lstStyle>
            <a:p>
              <a:r>
                <a:rPr lang="en-US" altLang="zh-CN" sz="2400">
                  <a:solidFill>
                    <a:schemeClr val="tx1"/>
                  </a:solidFill>
                  <a:latin typeface="Times New Roman" panose="02020603050405020304" pitchFamily="18" charset="0"/>
                </a:rPr>
                <a:t>A Typical continuous-feed mass-fired municipal Combustor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6710"/>
                                        </p:tgtEl>
                                        <p:attrNameLst>
                                          <p:attrName>style.visibility</p:attrName>
                                        </p:attrNameLst>
                                      </p:cBhvr>
                                      <p:to>
                                        <p:strVal val="visible"/>
                                      </p:to>
                                    </p:set>
                                    <p:animEffect transition="in" filter="blinds(horizontal)">
                                      <p:cBhvr>
                                        <p:cTn id="7" dur="500"/>
                                        <p:tgtEl>
                                          <p:spTgt spid="456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xit" presetSubtype="16" fill="hold" nodeType="clickEffect">
                                  <p:stCondLst>
                                    <p:cond delay="0"/>
                                  </p:stCondLst>
                                  <p:childTnLst>
                                    <p:animEffect transition="out" filter="diamond(in)">
                                      <p:cBhvr>
                                        <p:cTn id="11" dur="500"/>
                                        <p:tgtEl>
                                          <p:spTgt spid="456710"/>
                                        </p:tgtEl>
                                      </p:cBhvr>
                                    </p:animEffect>
                                    <p:set>
                                      <p:cBhvr>
                                        <p:cTn id="12" dur="1" fill="hold">
                                          <p:stCondLst>
                                            <p:cond delay="499"/>
                                          </p:stCondLst>
                                        </p:cTn>
                                        <p:tgtEl>
                                          <p:spTgt spid="4567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6" name="Rectangle 6"/>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华中科技大学环境科学与工程学院      </a:t>
            </a:r>
          </a:p>
        </p:txBody>
      </p:sp>
      <p:grpSp>
        <p:nvGrpSpPr>
          <p:cNvPr id="25603" name="Group 7"/>
          <p:cNvGrpSpPr>
            <a:grpSpLocks/>
          </p:cNvGrpSpPr>
          <p:nvPr/>
        </p:nvGrpSpPr>
        <p:grpSpPr bwMode="auto">
          <a:xfrm>
            <a:off x="0" y="0"/>
            <a:ext cx="9144000" cy="476250"/>
            <a:chOff x="0" y="0"/>
            <a:chExt cx="5760" cy="300"/>
          </a:xfrm>
        </p:grpSpPr>
        <p:sp>
          <p:nvSpPr>
            <p:cNvPr id="25605" name="Rectangle 8"/>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烟气污染和控制方法</a:t>
              </a:r>
            </a:p>
          </p:txBody>
        </p:sp>
      </p:grpSp>
      <p:pic>
        <p:nvPicPr>
          <p:cNvPr id="2" name="图片 1">
            <a:extLst>
              <a:ext uri="{FF2B5EF4-FFF2-40B4-BE49-F238E27FC236}">
                <a16:creationId xmlns:a16="http://schemas.microsoft.com/office/drawing/2014/main" id="{6472C27D-64F2-4086-9CB5-E1E2CDC64795}"/>
              </a:ext>
            </a:extLst>
          </p:cNvPr>
          <p:cNvPicPr>
            <a:picLocks noChangeAspect="1"/>
          </p:cNvPicPr>
          <p:nvPr/>
        </p:nvPicPr>
        <p:blipFill>
          <a:blip r:embed="rId2"/>
          <a:stretch>
            <a:fillRect/>
          </a:stretch>
        </p:blipFill>
        <p:spPr>
          <a:xfrm>
            <a:off x="0" y="762656"/>
            <a:ext cx="9144000" cy="5332688"/>
          </a:xfrm>
          <a:prstGeom prst="rect">
            <a:avLst/>
          </a:prstGeom>
        </p:spPr>
      </p:pic>
    </p:spTree>
    <p:extLst>
      <p:ext uri="{BB962C8B-B14F-4D97-AF65-F5344CB8AC3E}">
        <p14:creationId xmlns:p14="http://schemas.microsoft.com/office/powerpoint/2010/main" val="485604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468313" y="201612"/>
            <a:ext cx="8135937" cy="780084"/>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en-US" altLang="en-US" sz="4000" b="1" dirty="0" err="1">
                <a:latin typeface="微软雅黑" panose="020B0503020204020204" pitchFamily="34" charset="-122"/>
                <a:ea typeface="微软雅黑" panose="020B0503020204020204" pitchFamily="34" charset="-122"/>
              </a:rPr>
              <a:t>焚烧烟气控制系统及</a:t>
            </a:r>
            <a:r>
              <a:rPr lang="en-US" altLang="en-US" b="1" dirty="0" err="1">
                <a:latin typeface="微软雅黑" panose="020B0503020204020204" pitchFamily="34" charset="-122"/>
                <a:ea typeface="微软雅黑" panose="020B0503020204020204" pitchFamily="34" charset="-122"/>
              </a:rPr>
              <a:t>二噁英</a:t>
            </a:r>
            <a:endParaRPr lang="zh-CN" altLang="en-US" b="1" dirty="0">
              <a:latin typeface="微软雅黑" panose="020B0503020204020204" pitchFamily="34" charset="-122"/>
              <a:ea typeface="微软雅黑" panose="020B0503020204020204" pitchFamily="34" charset="-122"/>
            </a:endParaRPr>
          </a:p>
        </p:txBody>
      </p:sp>
      <p:sp>
        <p:nvSpPr>
          <p:cNvPr id="464899" name="Rectangle 3"/>
          <p:cNvSpPr>
            <a:spLocks noGrp="1" noChangeArrowheads="1"/>
          </p:cNvSpPr>
          <p:nvPr>
            <p:ph type="body" idx="1"/>
          </p:nvPr>
        </p:nvSpPr>
        <p:spPr>
          <a:xfrm>
            <a:off x="457200" y="1196752"/>
            <a:ext cx="8435975" cy="5400898"/>
          </a:xfrm>
        </p:spPr>
        <p:txBody>
          <a:bodyPr/>
          <a:lstStyle/>
          <a:p>
            <a:pPr>
              <a:lnSpc>
                <a:spcPct val="105000"/>
              </a:lnSpc>
              <a:spcBef>
                <a:spcPct val="10000"/>
              </a:spcBef>
              <a:spcAft>
                <a:spcPct val="10000"/>
              </a:spcAft>
            </a:pPr>
            <a:r>
              <a:rPr lang="zh-CN" altLang="en-US" b="1" dirty="0">
                <a:latin typeface="微软雅黑" panose="020B0503020204020204" pitchFamily="34" charset="-122"/>
                <a:ea typeface="微软雅黑" panose="020B0503020204020204" pitchFamily="34" charset="-122"/>
              </a:rPr>
              <a:t>一</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a:t>
            </a:r>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b="1" dirty="0">
                <a:latin typeface="微软雅黑" panose="020B0503020204020204" pitchFamily="34" charset="-122"/>
                <a:ea typeface="微软雅黑" panose="020B0503020204020204" pitchFamily="34" charset="-122"/>
              </a:rPr>
              <a:t>形成机理</a:t>
            </a:r>
          </a:p>
          <a:p>
            <a:pPr>
              <a:lnSpc>
                <a:spcPct val="105000"/>
              </a:lnSpc>
              <a:spcBef>
                <a:spcPct val="10000"/>
              </a:spcBef>
              <a:spcAft>
                <a:spcPct val="10000"/>
              </a:spcAft>
              <a:buFont typeface="Wingdings" panose="05000000000000000000" pitchFamily="2" charset="2"/>
              <a:buNone/>
            </a:pPr>
            <a:r>
              <a:rPr lang="zh-CN" altLang="en-US" sz="16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二噁英的形成与加热相联系，在含有</a:t>
            </a:r>
            <a:r>
              <a:rPr lang="en-US" altLang="zh-CN" sz="2400" b="1" dirty="0">
                <a:latin typeface="微软雅黑" panose="020B0503020204020204" pitchFamily="34" charset="-122"/>
                <a:ea typeface="微软雅黑" panose="020B0503020204020204" pitchFamily="34" charset="-122"/>
              </a:rPr>
              <a:t>Cl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H</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O</a:t>
            </a:r>
            <a:r>
              <a:rPr lang="zh-CN" altLang="en-US" sz="2400" b="1" dirty="0">
                <a:latin typeface="微软雅黑" panose="020B0503020204020204" pitchFamily="34" charset="-122"/>
                <a:ea typeface="微软雅黑" panose="020B0503020204020204" pitchFamily="34" charset="-122"/>
              </a:rPr>
              <a:t>的任何情形下都能产生微量的</a:t>
            </a:r>
            <a:r>
              <a:rPr lang="en-US" altLang="zh-CN" sz="2400" b="1" dirty="0">
                <a:latin typeface="微软雅黑" panose="020B0503020204020204" pitchFamily="34" charset="-122"/>
                <a:ea typeface="微软雅黑" panose="020B0503020204020204" pitchFamily="34" charset="-122"/>
              </a:rPr>
              <a:t>PCDD/Fs</a:t>
            </a:r>
            <a:r>
              <a:rPr lang="zh-CN" altLang="en-US" sz="2400" b="1" dirty="0">
                <a:latin typeface="微软雅黑" panose="020B0503020204020204" pitchFamily="34" charset="-122"/>
                <a:ea typeface="微软雅黑" panose="020B0503020204020204" pitchFamily="34" charset="-122"/>
              </a:rPr>
              <a:t>。其形成可能有四种情况：</a:t>
            </a:r>
          </a:p>
          <a:p>
            <a:pPr>
              <a:lnSpc>
                <a:spcPct val="105000"/>
              </a:lnSpc>
              <a:spcBef>
                <a:spcPct val="10000"/>
              </a:spcBef>
              <a:spcAft>
                <a:spcPct val="10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①</a:t>
            </a:r>
            <a:r>
              <a:rPr lang="zh-CN" altLang="en-US" sz="2400" b="1" dirty="0">
                <a:latin typeface="微软雅黑" panose="020B0503020204020204" pitchFamily="34" charset="-122"/>
                <a:ea typeface="微软雅黑" panose="020B0503020204020204" pitchFamily="34" charset="-122"/>
              </a:rPr>
              <a:t>原料输入中产生；</a:t>
            </a:r>
            <a:r>
              <a:rPr lang="zh-CN" altLang="en-US" sz="2400" b="1" dirty="0">
                <a:solidFill>
                  <a:srgbClr val="FF3300"/>
                </a:solidFill>
                <a:latin typeface="微软雅黑" panose="020B0503020204020204" pitchFamily="34" charset="-122"/>
                <a:ea typeface="微软雅黑" panose="020B0503020204020204" pitchFamily="34" charset="-122"/>
              </a:rPr>
              <a:t>②</a:t>
            </a:r>
            <a:r>
              <a:rPr lang="zh-CN" altLang="en-US" sz="2400" b="1" dirty="0">
                <a:latin typeface="微软雅黑" panose="020B0503020204020204" pitchFamily="34" charset="-122"/>
                <a:ea typeface="微软雅黑" panose="020B0503020204020204" pitchFamily="34" charset="-122"/>
              </a:rPr>
              <a:t>均相气相反应形成二噁英；</a:t>
            </a:r>
          </a:p>
          <a:p>
            <a:pPr>
              <a:lnSpc>
                <a:spcPct val="105000"/>
              </a:lnSpc>
              <a:spcBef>
                <a:spcPct val="10000"/>
              </a:spcBef>
              <a:spcAft>
                <a:spcPct val="10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③</a:t>
            </a:r>
            <a:r>
              <a:rPr lang="zh-CN" altLang="en-US" sz="2400" b="1" dirty="0">
                <a:latin typeface="微软雅黑" panose="020B0503020204020204" pitchFamily="34" charset="-122"/>
                <a:ea typeface="微软雅黑" panose="020B0503020204020204" pitchFamily="34" charset="-122"/>
              </a:rPr>
              <a:t>通过有机前驱物（如苯酚、</a:t>
            </a:r>
            <a:r>
              <a:rPr lang="en-US" altLang="zh-CN" sz="2400" b="1" dirty="0">
                <a:latin typeface="微软雅黑" panose="020B0503020204020204" pitchFamily="34" charset="-122"/>
                <a:ea typeface="微软雅黑" panose="020B0503020204020204" pitchFamily="34" charset="-122"/>
              </a:rPr>
              <a:t>PAH</a:t>
            </a:r>
            <a:r>
              <a:rPr lang="zh-CN" altLang="en-US" sz="2400" b="1" dirty="0">
                <a:latin typeface="微软雅黑" panose="020B0503020204020204" pitchFamily="34" charset="-122"/>
                <a:ea typeface="微软雅黑" panose="020B0503020204020204" pitchFamily="34" charset="-122"/>
              </a:rPr>
              <a:t>乙炔等）而形成；</a:t>
            </a:r>
          </a:p>
          <a:p>
            <a:pPr>
              <a:lnSpc>
                <a:spcPct val="105000"/>
              </a:lnSpc>
              <a:spcBef>
                <a:spcPct val="10000"/>
              </a:spcBef>
              <a:spcAft>
                <a:spcPct val="10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④</a:t>
            </a:r>
            <a:r>
              <a:rPr lang="zh-CN" altLang="en-US" sz="2400" b="1" dirty="0">
                <a:latin typeface="微软雅黑" panose="020B0503020204020204" pitchFamily="34" charset="-122"/>
                <a:ea typeface="微软雅黑" panose="020B0503020204020204" pitchFamily="34" charset="-122"/>
              </a:rPr>
              <a:t>在整个合成过程（包括灰分碳、氯源和金属催化）中形成。</a:t>
            </a:r>
          </a:p>
          <a:p>
            <a:pPr>
              <a:lnSpc>
                <a:spcPct val="105000"/>
              </a:lnSpc>
              <a:spcBef>
                <a:spcPct val="10000"/>
              </a:spcBef>
              <a:spcAft>
                <a:spcPct val="10000"/>
              </a:spcAft>
            </a:pPr>
            <a:r>
              <a:rPr lang="zh-CN" altLang="en-US" b="1" dirty="0">
                <a:latin typeface="微软雅黑" panose="020B0503020204020204" pitchFamily="34" charset="-122"/>
                <a:ea typeface="微软雅黑" panose="020B0503020204020204" pitchFamily="34" charset="-122"/>
              </a:rPr>
              <a:t>二</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控制方式</a:t>
            </a:r>
          </a:p>
          <a:p>
            <a:pPr>
              <a:lnSpc>
                <a:spcPct val="105000"/>
              </a:lnSpc>
              <a:spcBef>
                <a:spcPct val="10000"/>
              </a:spcBef>
              <a:spcAft>
                <a:spcPct val="10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① </a:t>
            </a:r>
            <a:r>
              <a:rPr lang="en-US" altLang="zh-CN" sz="2400" b="1" dirty="0">
                <a:latin typeface="微软雅黑" panose="020B0503020204020204" pitchFamily="34" charset="-122"/>
                <a:ea typeface="微软雅黑" panose="020B0503020204020204" pitchFamily="34" charset="-122"/>
              </a:rPr>
              <a:t>500-700℃</a:t>
            </a:r>
            <a:r>
              <a:rPr lang="zh-CN" altLang="en-US" sz="2400" b="1" dirty="0">
                <a:latin typeface="微软雅黑" panose="020B0503020204020204" pitchFamily="34" charset="-122"/>
                <a:ea typeface="微软雅黑" panose="020B0503020204020204" pitchFamily="34" charset="-122"/>
              </a:rPr>
              <a:t>时原料或形成中停留</a:t>
            </a:r>
            <a:r>
              <a:rPr lang="en-US" altLang="zh-CN" sz="2400" b="1" dirty="0">
                <a:latin typeface="微软雅黑" panose="020B0503020204020204" pitchFamily="34" charset="-122"/>
                <a:ea typeface="微软雅黑" panose="020B0503020204020204" pitchFamily="34" charset="-122"/>
              </a:rPr>
              <a:t>2S</a:t>
            </a:r>
            <a:r>
              <a:rPr lang="zh-CN" altLang="en-US" sz="2400" b="1" dirty="0">
                <a:latin typeface="微软雅黑" panose="020B0503020204020204" pitchFamily="34" charset="-122"/>
                <a:ea typeface="微软雅黑" panose="020B0503020204020204" pitchFamily="34" charset="-122"/>
              </a:rPr>
              <a:t>以内；温度为</a:t>
            </a:r>
            <a:r>
              <a:rPr lang="en-US" altLang="zh-CN" sz="2400" b="1" dirty="0">
                <a:latin typeface="微软雅黑" panose="020B0503020204020204" pitchFamily="34" charset="-122"/>
                <a:ea typeface="微软雅黑" panose="020B0503020204020204" pitchFamily="34" charset="-122"/>
              </a:rPr>
              <a:t>850℃</a:t>
            </a:r>
            <a:r>
              <a:rPr lang="zh-CN" altLang="en-US" sz="2400" b="1" dirty="0">
                <a:latin typeface="微软雅黑" panose="020B0503020204020204" pitchFamily="34" charset="-122"/>
                <a:ea typeface="微软雅黑" panose="020B0503020204020204" pitchFamily="34" charset="-122"/>
              </a:rPr>
              <a:t>或</a:t>
            </a:r>
            <a:r>
              <a:rPr lang="en-US" altLang="zh-CN" sz="2400" b="1" dirty="0">
                <a:latin typeface="微软雅黑" panose="020B0503020204020204" pitchFamily="34" charset="-122"/>
                <a:ea typeface="微软雅黑" panose="020B0503020204020204" pitchFamily="34" charset="-122"/>
              </a:rPr>
              <a:t>1S</a:t>
            </a:r>
            <a:r>
              <a:rPr lang="zh-CN" altLang="en-US" sz="2400" b="1" dirty="0">
                <a:latin typeface="微软雅黑" panose="020B0503020204020204" pitchFamily="34" charset="-122"/>
                <a:ea typeface="微软雅黑" panose="020B0503020204020204" pitchFamily="34" charset="-122"/>
              </a:rPr>
              <a:t>内达到</a:t>
            </a:r>
            <a:r>
              <a:rPr lang="en-US" altLang="zh-CN" sz="2400" b="1" dirty="0">
                <a:latin typeface="微软雅黑" panose="020B0503020204020204" pitchFamily="34" charset="-122"/>
                <a:ea typeface="微软雅黑" panose="020B0503020204020204" pitchFamily="34" charset="-122"/>
              </a:rPr>
              <a:t>1000℃</a:t>
            </a:r>
            <a:r>
              <a:rPr lang="zh-CN" altLang="en-US" sz="2400" b="1" dirty="0">
                <a:latin typeface="微软雅黑" panose="020B0503020204020204" pitchFamily="34" charset="-122"/>
                <a:ea typeface="微软雅黑" panose="020B0503020204020204" pitchFamily="34" charset="-122"/>
              </a:rPr>
              <a:t>时，优良燃烧状态中，二噁英将被分解。</a:t>
            </a:r>
          </a:p>
          <a:p>
            <a:pPr>
              <a:lnSpc>
                <a:spcPct val="105000"/>
              </a:lnSpc>
              <a:spcBef>
                <a:spcPct val="10000"/>
              </a:spcBef>
              <a:spcAft>
                <a:spcPct val="10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②</a:t>
            </a:r>
            <a:r>
              <a:rPr lang="zh-CN" altLang="en-US" sz="2400" b="1" dirty="0">
                <a:latin typeface="微软雅黑" panose="020B0503020204020204" pitchFamily="34" charset="-122"/>
                <a:ea typeface="微软雅黑" panose="020B0503020204020204" pitchFamily="34" charset="-122"/>
              </a:rPr>
              <a:t>用静电除尘或袋式除尘器也能减少二噁英的排放量；</a:t>
            </a:r>
          </a:p>
          <a:p>
            <a:pPr>
              <a:lnSpc>
                <a:spcPct val="105000"/>
              </a:lnSpc>
              <a:spcBef>
                <a:spcPct val="10000"/>
              </a:spcBef>
              <a:spcAft>
                <a:spcPct val="10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③</a:t>
            </a:r>
            <a:r>
              <a:rPr lang="zh-CN" altLang="en-US" sz="2400" b="1" dirty="0">
                <a:latin typeface="微软雅黑" panose="020B0503020204020204" pitchFamily="34" charset="-122"/>
                <a:ea typeface="微软雅黑" panose="020B0503020204020204" pitchFamily="34" charset="-122"/>
              </a:rPr>
              <a:t>用抑制添加剂：尿素、石灰石等也能抑制二噁英的产生。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64899">
                                            <p:txEl>
                                              <p:pRg st="5" end="5"/>
                                            </p:txEl>
                                          </p:spTgt>
                                        </p:tgtEl>
                                        <p:attrNameLst>
                                          <p:attrName>style.visibility</p:attrName>
                                        </p:attrNameLst>
                                      </p:cBhvr>
                                      <p:to>
                                        <p:strVal val="visible"/>
                                      </p:to>
                                    </p:set>
                                    <p:animEffect transition="in" filter="checkerboard(across)">
                                      <p:cBhvr>
                                        <p:cTn id="7" dur="500"/>
                                        <p:tgtEl>
                                          <p:spTgt spid="464899">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64899">
                                            <p:txEl>
                                              <p:pRg st="6" end="6"/>
                                            </p:txEl>
                                          </p:spTgt>
                                        </p:tgtEl>
                                        <p:attrNameLst>
                                          <p:attrName>style.visibility</p:attrName>
                                        </p:attrNameLst>
                                      </p:cBhvr>
                                      <p:to>
                                        <p:strVal val="visible"/>
                                      </p:to>
                                    </p:set>
                                    <p:animEffect transition="in" filter="checkerboard(across)">
                                      <p:cBhvr>
                                        <p:cTn id="10" dur="500"/>
                                        <p:tgtEl>
                                          <p:spTgt spid="464899">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64899">
                                            <p:txEl>
                                              <p:pRg st="7" end="7"/>
                                            </p:txEl>
                                          </p:spTgt>
                                        </p:tgtEl>
                                        <p:attrNameLst>
                                          <p:attrName>style.visibility</p:attrName>
                                        </p:attrNameLst>
                                      </p:cBhvr>
                                      <p:to>
                                        <p:strVal val="visible"/>
                                      </p:to>
                                    </p:set>
                                    <p:animEffect transition="in" filter="checkerboard(across)">
                                      <p:cBhvr>
                                        <p:cTn id="13" dur="500"/>
                                        <p:tgtEl>
                                          <p:spTgt spid="464899">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64899">
                                            <p:txEl>
                                              <p:pRg st="8" end="8"/>
                                            </p:txEl>
                                          </p:spTgt>
                                        </p:tgtEl>
                                        <p:attrNameLst>
                                          <p:attrName>style.visibility</p:attrName>
                                        </p:attrNameLst>
                                      </p:cBhvr>
                                      <p:to>
                                        <p:strVal val="visible"/>
                                      </p:to>
                                    </p:set>
                                    <p:animEffect transition="in" filter="checkerboard(across)">
                                      <p:cBhvr>
                                        <p:cTn id="16" dur="500"/>
                                        <p:tgtEl>
                                          <p:spTgt spid="4648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102" name="Rectangle 6"/>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华中科技大学环境科学与工程学院      </a:t>
            </a:r>
          </a:p>
        </p:txBody>
      </p:sp>
      <p:grpSp>
        <p:nvGrpSpPr>
          <p:cNvPr id="31749" name="Group 7"/>
          <p:cNvGrpSpPr>
            <a:grpSpLocks/>
          </p:cNvGrpSpPr>
          <p:nvPr/>
        </p:nvGrpSpPr>
        <p:grpSpPr bwMode="auto">
          <a:xfrm>
            <a:off x="0" y="0"/>
            <a:ext cx="9144000" cy="476250"/>
            <a:chOff x="0" y="0"/>
            <a:chExt cx="5760" cy="300"/>
          </a:xfrm>
        </p:grpSpPr>
        <p:sp>
          <p:nvSpPr>
            <p:cNvPr id="31750" name="Rectangle 8"/>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灰渣污染和控制方法 </a:t>
              </a:r>
            </a:p>
          </p:txBody>
        </p:sp>
      </p:grpSp>
      <p:pic>
        <p:nvPicPr>
          <p:cNvPr id="2" name="图片 1">
            <a:extLst>
              <a:ext uri="{FF2B5EF4-FFF2-40B4-BE49-F238E27FC236}">
                <a16:creationId xmlns:a16="http://schemas.microsoft.com/office/drawing/2014/main" id="{77D44547-1E73-4DB6-A22B-0A5D200C6E5B}"/>
              </a:ext>
            </a:extLst>
          </p:cNvPr>
          <p:cNvPicPr>
            <a:picLocks noChangeAspect="1"/>
          </p:cNvPicPr>
          <p:nvPr/>
        </p:nvPicPr>
        <p:blipFill>
          <a:blip r:embed="rId2"/>
          <a:stretch>
            <a:fillRect/>
          </a:stretch>
        </p:blipFill>
        <p:spPr>
          <a:xfrm>
            <a:off x="0" y="765925"/>
            <a:ext cx="9144000" cy="5326149"/>
          </a:xfrm>
          <a:prstGeom prst="rect">
            <a:avLst/>
          </a:prstGeom>
        </p:spPr>
      </p:pic>
    </p:spTree>
    <p:extLst>
      <p:ext uri="{BB962C8B-B14F-4D97-AF65-F5344CB8AC3E}">
        <p14:creationId xmlns:p14="http://schemas.microsoft.com/office/powerpoint/2010/main" val="2481038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102" name="Rectangle 6"/>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华中科技大学环境科学与工程学院      </a:t>
            </a:r>
          </a:p>
        </p:txBody>
      </p:sp>
      <p:grpSp>
        <p:nvGrpSpPr>
          <p:cNvPr id="31749" name="Group 7"/>
          <p:cNvGrpSpPr>
            <a:grpSpLocks/>
          </p:cNvGrpSpPr>
          <p:nvPr/>
        </p:nvGrpSpPr>
        <p:grpSpPr bwMode="auto">
          <a:xfrm>
            <a:off x="0" y="0"/>
            <a:ext cx="9144000" cy="476250"/>
            <a:chOff x="0" y="0"/>
            <a:chExt cx="5760" cy="300"/>
          </a:xfrm>
        </p:grpSpPr>
        <p:sp>
          <p:nvSpPr>
            <p:cNvPr id="31750" name="Rectangle 8"/>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灰渣污染和控制方法 </a:t>
              </a:r>
            </a:p>
          </p:txBody>
        </p:sp>
      </p:grpSp>
      <p:pic>
        <p:nvPicPr>
          <p:cNvPr id="2" name="图片 1">
            <a:extLst>
              <a:ext uri="{FF2B5EF4-FFF2-40B4-BE49-F238E27FC236}">
                <a16:creationId xmlns:a16="http://schemas.microsoft.com/office/drawing/2014/main" id="{9A563F69-E87E-48E1-9657-58782E5FD03E}"/>
              </a:ext>
            </a:extLst>
          </p:cNvPr>
          <p:cNvPicPr>
            <a:picLocks noChangeAspect="1"/>
          </p:cNvPicPr>
          <p:nvPr/>
        </p:nvPicPr>
        <p:blipFill>
          <a:blip r:embed="rId2"/>
          <a:stretch>
            <a:fillRect/>
          </a:stretch>
        </p:blipFill>
        <p:spPr>
          <a:xfrm>
            <a:off x="0" y="694125"/>
            <a:ext cx="9144000" cy="5469750"/>
          </a:xfrm>
          <a:prstGeom prst="rect">
            <a:avLst/>
          </a:prstGeom>
        </p:spPr>
      </p:pic>
    </p:spTree>
    <p:extLst>
      <p:ext uri="{BB962C8B-B14F-4D97-AF65-F5344CB8AC3E}">
        <p14:creationId xmlns:p14="http://schemas.microsoft.com/office/powerpoint/2010/main" val="3875357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57200" y="2816932"/>
            <a:ext cx="8229600" cy="779463"/>
          </a:xfrm>
        </p:spPr>
        <p:txBody>
          <a:bodyPr/>
          <a:lstStyle/>
          <a:p>
            <a:pPr algn="ctr"/>
            <a:r>
              <a:rPr lang="zh-CN" altLang="en-US" sz="4300" b="1" dirty="0">
                <a:solidFill>
                  <a:schemeClr val="tx1"/>
                </a:solidFill>
                <a:latin typeface="微软雅黑" panose="020B0503020204020204" pitchFamily="34" charset="-122"/>
                <a:ea typeface="微软雅黑" panose="020B0503020204020204" pitchFamily="34" charset="-122"/>
              </a:rPr>
              <a:t>七、固废最终处置－填埋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4000" b="1"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垃圾填埋场的运行</a:t>
            </a:r>
          </a:p>
        </p:txBody>
      </p:sp>
      <p:sp>
        <p:nvSpPr>
          <p:cNvPr id="438275" name="Rectangle 3"/>
          <p:cNvSpPr>
            <a:spLocks noGrp="1" noChangeArrowheads="1"/>
          </p:cNvSpPr>
          <p:nvPr>
            <p:ph type="body" idx="1"/>
          </p:nvPr>
        </p:nvSpPr>
        <p:spPr>
          <a:xfrm>
            <a:off x="457200" y="1520788"/>
            <a:ext cx="8229600" cy="2988605"/>
          </a:xfrm>
        </p:spPr>
        <p:txBody>
          <a:bodyPr/>
          <a:lstStyle/>
          <a:p>
            <a:pPr>
              <a:lnSpc>
                <a:spcPct val="200000"/>
              </a:lnSpc>
            </a:pPr>
            <a:r>
              <a:rPr lang="zh-CN" altLang="en-US" sz="3200" b="1" dirty="0"/>
              <a:t>垃圾渗滤液的集中处理</a:t>
            </a:r>
          </a:p>
          <a:p>
            <a:pPr>
              <a:lnSpc>
                <a:spcPct val="90000"/>
              </a:lnSpc>
            </a:pPr>
            <a:r>
              <a:rPr lang="zh-CN" altLang="en-US" sz="3200" b="1" dirty="0"/>
              <a:t>填埋气的迁移与控制</a:t>
            </a:r>
          </a:p>
          <a:p>
            <a:pPr>
              <a:lnSpc>
                <a:spcPct val="150000"/>
              </a:lnSpc>
            </a:pPr>
            <a:r>
              <a:rPr lang="zh-CN" altLang="en-US" sz="3200" b="1" dirty="0"/>
              <a:t>封场处理</a:t>
            </a:r>
          </a:p>
          <a:p>
            <a:pPr>
              <a:lnSpc>
                <a:spcPct val="90000"/>
              </a:lnSpc>
            </a:pPr>
            <a:r>
              <a:rPr lang="zh-CN" altLang="en-US" sz="3200" b="1" dirty="0"/>
              <a:t>陈量垃圾的综合处理及填埋场的在利用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E46C6-06EE-40E6-BEB0-88B80D4A601F}"/>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八、危险废物安全处置与资源化</a:t>
            </a:r>
          </a:p>
        </p:txBody>
      </p:sp>
      <p:sp>
        <p:nvSpPr>
          <p:cNvPr id="5" name="Rectangle 2">
            <a:extLst>
              <a:ext uri="{FF2B5EF4-FFF2-40B4-BE49-F238E27FC236}">
                <a16:creationId xmlns:a16="http://schemas.microsoft.com/office/drawing/2014/main" id="{E8383ECB-677F-44ED-9A13-891F2DCC1CBD}"/>
              </a:ext>
            </a:extLst>
          </p:cNvPr>
          <p:cNvSpPr>
            <a:spLocks noChangeArrowheads="1"/>
          </p:cNvSpPr>
          <p:nvPr/>
        </p:nvSpPr>
        <p:spPr bwMode="auto">
          <a:xfrm>
            <a:off x="1691680" y="2112004"/>
            <a:ext cx="6165735" cy="2633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4400">
                <a:solidFill>
                  <a:schemeClr val="tx2"/>
                </a:solidFill>
                <a:latin typeface="Garamond" panose="02020404030301010803" pitchFamily="18" charset="0"/>
                <a:ea typeface="宋体" panose="02010600030101010101" pitchFamily="2" charset="-122"/>
              </a:defRPr>
            </a:lvl1pPr>
            <a:lvl2pPr algn="l" eaLnBrk="0" hangingPunct="0">
              <a:defRPr sz="4400">
                <a:solidFill>
                  <a:schemeClr val="tx2"/>
                </a:solidFill>
                <a:latin typeface="Garamond" panose="02020404030301010803" pitchFamily="18" charset="0"/>
                <a:ea typeface="宋体" panose="02010600030101010101" pitchFamily="2" charset="-122"/>
              </a:defRPr>
            </a:lvl2pPr>
            <a:lvl3pPr algn="l" eaLnBrk="0" hangingPunct="0">
              <a:defRPr sz="4400">
                <a:solidFill>
                  <a:schemeClr val="tx2"/>
                </a:solidFill>
                <a:latin typeface="Garamond" panose="02020404030301010803" pitchFamily="18" charset="0"/>
                <a:ea typeface="宋体" panose="02010600030101010101" pitchFamily="2" charset="-122"/>
              </a:defRPr>
            </a:lvl3pPr>
            <a:lvl4pPr algn="l" eaLnBrk="0" hangingPunct="0">
              <a:defRPr sz="4400">
                <a:solidFill>
                  <a:schemeClr val="tx2"/>
                </a:solidFill>
                <a:latin typeface="Garamond" panose="02020404030301010803" pitchFamily="18" charset="0"/>
                <a:ea typeface="宋体" panose="02010600030101010101" pitchFamily="2" charset="-122"/>
              </a:defRPr>
            </a:lvl4pPr>
            <a:lvl5pPr algn="l" eaLnBrk="0" hangingPunct="0">
              <a:defRPr sz="4400">
                <a:solidFill>
                  <a:schemeClr val="tx2"/>
                </a:solidFill>
                <a:latin typeface="Garamond" panose="02020404030301010803" pitchFamily="18" charset="0"/>
                <a:ea typeface="宋体" panose="02010600030101010101" pitchFamily="2" charset="-122"/>
              </a:defRPr>
            </a:lvl5pPr>
            <a:lvl6pPr marL="457200" eaLnBrk="0" fontAlgn="base" hangingPunct="0">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eaLnBrk="0" fontAlgn="base" hangingPunct="0">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eaLnBrk="0" fontAlgn="base" hangingPunct="0">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eaLnBrk="0" fontAlgn="base" hangingPunct="0">
              <a:spcBef>
                <a:spcPct val="0"/>
              </a:spcBef>
              <a:spcAft>
                <a:spcPct val="0"/>
              </a:spcAft>
              <a:defRPr sz="4400">
                <a:solidFill>
                  <a:schemeClr val="tx2"/>
                </a:solidFill>
                <a:latin typeface="Garamond" panose="02020404030301010803" pitchFamily="18" charset="0"/>
                <a:ea typeface="宋体" panose="02010600030101010101" pitchFamily="2" charset="-122"/>
              </a:defRPr>
            </a:lvl9pPr>
          </a:lstStyle>
          <a:p>
            <a:pPr eaLnBrk="1" hangingPunct="1"/>
            <a:r>
              <a:rPr lang="zh-CN" altLang="en-US" sz="40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4000" dirty="0">
                <a:solidFill>
                  <a:srgbClr val="FF3300"/>
                </a:solidFill>
                <a:latin typeface="微软雅黑" panose="020B0503020204020204" pitchFamily="34" charset="-122"/>
                <a:ea typeface="微软雅黑" panose="020B0503020204020204" pitchFamily="34" charset="-122"/>
              </a:rPr>
              <a:t>危废与一般废物的区别？</a:t>
            </a:r>
            <a:endParaRPr lang="en-US" altLang="zh-CN" sz="4000" dirty="0">
              <a:solidFill>
                <a:srgbClr val="FF3300"/>
              </a:solidFill>
              <a:latin typeface="微软雅黑" panose="020B0503020204020204" pitchFamily="34" charset="-122"/>
              <a:ea typeface="微软雅黑" panose="020B0503020204020204" pitchFamily="34" charset="-122"/>
            </a:endParaRPr>
          </a:p>
          <a:p>
            <a:pPr eaLnBrk="1" hangingPunct="1"/>
            <a:endParaRPr lang="en-US" altLang="zh-CN" sz="4000" dirty="0">
              <a:solidFill>
                <a:srgbClr val="FF3300"/>
              </a:solidFill>
              <a:latin typeface="微软雅黑" panose="020B0503020204020204" pitchFamily="34" charset="-122"/>
              <a:ea typeface="微软雅黑" panose="020B0503020204020204" pitchFamily="34" charset="-122"/>
            </a:endParaRPr>
          </a:p>
          <a:p>
            <a:pPr eaLnBrk="1" hangingPunct="1"/>
            <a:r>
              <a:rPr lang="zh-CN" altLang="en-US" sz="4000" dirty="0">
                <a:solidFill>
                  <a:srgbClr val="FF3300"/>
                </a:solidFill>
                <a:latin typeface="微软雅黑" panose="020B0503020204020204" pitchFamily="34" charset="-122"/>
                <a:ea typeface="微软雅黑" panose="020B0503020204020204" pitchFamily="34" charset="-122"/>
              </a:rPr>
              <a:t/>
            </a:r>
            <a:br>
              <a:rPr lang="zh-CN" altLang="en-US" sz="4000" dirty="0">
                <a:solidFill>
                  <a:srgbClr val="FF3300"/>
                </a:solidFill>
                <a:latin typeface="微软雅黑" panose="020B0503020204020204" pitchFamily="34" charset="-122"/>
                <a:ea typeface="微软雅黑" panose="020B0503020204020204" pitchFamily="34" charset="-122"/>
              </a:rPr>
            </a:br>
            <a:r>
              <a:rPr lang="zh-CN" altLang="en-US" sz="40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4000" dirty="0">
                <a:solidFill>
                  <a:srgbClr val="FF3300"/>
                </a:solidFill>
                <a:latin typeface="微软雅黑" panose="020B0503020204020204" pitchFamily="34" charset="-122"/>
                <a:ea typeface="微软雅黑" panose="020B0503020204020204" pitchFamily="34" charset="-122"/>
              </a:rPr>
              <a:t>危废与危险化学品的区别？</a:t>
            </a:r>
          </a:p>
        </p:txBody>
      </p:sp>
    </p:spTree>
    <p:extLst>
      <p:ext uri="{BB962C8B-B14F-4D97-AF65-F5344CB8AC3E}">
        <p14:creationId xmlns:p14="http://schemas.microsoft.com/office/powerpoint/2010/main" val="3535130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危险废物管理制度与法规</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华中科技大学环境科学与工程学院      </a:t>
            </a:r>
          </a:p>
        </p:txBody>
      </p:sp>
      <p:pic>
        <p:nvPicPr>
          <p:cNvPr id="2" name="图片 1">
            <a:extLst>
              <a:ext uri="{FF2B5EF4-FFF2-40B4-BE49-F238E27FC236}">
                <a16:creationId xmlns:a16="http://schemas.microsoft.com/office/drawing/2014/main" id="{CA2123D0-1545-45D2-89C1-68D7AF6E60C5}"/>
              </a:ext>
            </a:extLst>
          </p:cNvPr>
          <p:cNvPicPr>
            <a:picLocks noChangeAspect="1"/>
          </p:cNvPicPr>
          <p:nvPr/>
        </p:nvPicPr>
        <p:blipFill>
          <a:blip r:embed="rId2"/>
          <a:stretch>
            <a:fillRect/>
          </a:stretch>
        </p:blipFill>
        <p:spPr>
          <a:xfrm>
            <a:off x="238272" y="476250"/>
            <a:ext cx="8667455" cy="5997037"/>
          </a:xfrm>
          <a:prstGeom prst="rect">
            <a:avLst/>
          </a:prstGeom>
        </p:spPr>
      </p:pic>
    </p:spTree>
    <p:extLst>
      <p:ext uri="{BB962C8B-B14F-4D97-AF65-F5344CB8AC3E}">
        <p14:creationId xmlns:p14="http://schemas.microsoft.com/office/powerpoint/2010/main" val="348487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468313" y="260350"/>
            <a:ext cx="8135937" cy="58268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b="1" dirty="0">
                <a:latin typeface="微软雅黑" panose="020B0503020204020204" pitchFamily="34" charset="-122"/>
                <a:ea typeface="微软雅黑" panose="020B0503020204020204" pitchFamily="34" charset="-122"/>
              </a:rPr>
              <a:t>一、固废来源与分类</a:t>
            </a:r>
          </a:p>
        </p:txBody>
      </p:sp>
      <p:sp>
        <p:nvSpPr>
          <p:cNvPr id="445443" name="Rectangle 3"/>
          <p:cNvSpPr>
            <a:spLocks noGrp="1" noChangeArrowheads="1"/>
          </p:cNvSpPr>
          <p:nvPr>
            <p:ph type="body" idx="1"/>
          </p:nvPr>
        </p:nvSpPr>
        <p:spPr>
          <a:xfrm>
            <a:off x="457200" y="1484313"/>
            <a:ext cx="8435975" cy="4897437"/>
          </a:xfrm>
        </p:spPr>
        <p:txBody>
          <a:bodyPr/>
          <a:lstStyle/>
          <a:p>
            <a:pPr>
              <a:spcAft>
                <a:spcPct val="10000"/>
              </a:spcAft>
            </a:pPr>
            <a:r>
              <a:rPr lang="zh-CN" altLang="en-US" sz="3200" b="1" dirty="0">
                <a:latin typeface="Times New Roman" panose="02020603050405020304" pitchFamily="18" charset="0"/>
                <a:ea typeface="黑体" panose="02010609060101010101" pitchFamily="49" charset="-122"/>
              </a:rPr>
              <a:t>一</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基本概述</a:t>
            </a:r>
          </a:p>
          <a:p>
            <a:pPr>
              <a:spcAft>
                <a:spcPct val="10000"/>
              </a:spcAft>
              <a:buNone/>
            </a:pPr>
            <a:r>
              <a:rPr lang="zh-CN" altLang="en-US" sz="2400" b="1" dirty="0">
                <a:solidFill>
                  <a:srgbClr val="0000FF"/>
                </a:solidFill>
                <a:latin typeface="Times New Roman" panose="02020603050405020304" pitchFamily="18" charset="0"/>
                <a:ea typeface="华文楷体" panose="02010600040101010101" pitchFamily="2" charset="-122"/>
              </a:rPr>
              <a:t>① </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solidFill>
                  <a:srgbClr val="0000FF"/>
                </a:solidFill>
                <a:latin typeface="Times New Roman" panose="02020603050405020304" pitchFamily="18" charset="0"/>
                <a:ea typeface="华文楷体" panose="02010600040101010101" pitchFamily="2" charset="-122"/>
              </a:rPr>
              <a:t>固体废物</a:t>
            </a:r>
          </a:p>
          <a:p>
            <a:pPr>
              <a:spcAft>
                <a:spcPct val="10000"/>
              </a:spcAft>
              <a:buNone/>
            </a:pPr>
            <a:r>
              <a:rPr lang="zh-CN" altLang="en-US" sz="2400" b="1" dirty="0">
                <a:latin typeface="Times New Roman" panose="02020603050405020304" pitchFamily="18" charset="0"/>
                <a:ea typeface="华文楷体" panose="02010600040101010101" pitchFamily="2" charset="-122"/>
              </a:rPr>
              <a:t>     </a:t>
            </a:r>
            <a:r>
              <a:rPr lang="zh-CN" altLang="zh-CN" sz="2400" b="1" dirty="0">
                <a:solidFill>
                  <a:srgbClr val="0000FF"/>
                </a:solidFill>
                <a:latin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rPr>
              <a:t>指生产、生活和其他活动中产生的丧失原有利用价值或者虽未丧失利用价值但被抛弃或者放弃的固态、半固态和置于容器中的气态物品、物质以及法律、行政法规规定纳入固体废物管理的物品、物质。</a:t>
            </a:r>
            <a:endParaRPr lang="en-US" altLang="zh-CN" sz="2400" b="1" dirty="0">
              <a:latin typeface="Times New Roman" panose="02020603050405020304" pitchFamily="18" charset="0"/>
              <a:ea typeface="华文楷体" panose="02010600040101010101" pitchFamily="2" charset="-122"/>
            </a:endParaRPr>
          </a:p>
          <a:p>
            <a:pPr>
              <a:spcAft>
                <a:spcPct val="10000"/>
              </a:spcAft>
              <a:buFont typeface="Wingdings" panose="05000000000000000000" pitchFamily="2" charset="2"/>
              <a:buNone/>
            </a:pPr>
            <a:r>
              <a:rPr lang="zh-CN" altLang="en-US" sz="2400" b="1" dirty="0">
                <a:solidFill>
                  <a:srgbClr val="0000FF"/>
                </a:solidFill>
                <a:latin typeface="Times New Roman" panose="02020603050405020304" pitchFamily="18" charset="0"/>
                <a:ea typeface="楷体_GB2312" pitchFamily="49" charset="-122"/>
              </a:rPr>
              <a:t>②来源</a:t>
            </a:r>
          </a:p>
          <a:p>
            <a:pPr>
              <a:spcAft>
                <a:spcPct val="10000"/>
              </a:spcAft>
              <a:buFont typeface="Wingdings" panose="05000000000000000000" pitchFamily="2" charset="2"/>
              <a:buNone/>
            </a:pPr>
            <a:r>
              <a:rPr lang="zh-CN" altLang="en-US" sz="2400" dirty="0">
                <a:latin typeface="Times New Roman" panose="02020603050405020304" pitchFamily="18" charset="0"/>
                <a:ea typeface="楷体_GB2312" pitchFamily="49" charset="-122"/>
              </a:rPr>
              <a:t>    </a:t>
            </a:r>
            <a:r>
              <a:rPr lang="zh-CN" altLang="en-US" sz="2400" b="1" dirty="0">
                <a:solidFill>
                  <a:srgbClr val="FF3300"/>
                </a:solidFill>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工业生产</a:t>
            </a:r>
            <a:r>
              <a:rPr lang="zh-CN" altLang="en-US" sz="2400" dirty="0">
                <a:latin typeface="Times New Roman" panose="02020603050405020304" pitchFamily="18" charset="0"/>
                <a:ea typeface="楷体_GB2312" pitchFamily="49" charset="-122"/>
              </a:rPr>
              <a:t> ；</a:t>
            </a:r>
            <a:r>
              <a:rPr lang="zh-CN" altLang="en-US" sz="2400" b="1" dirty="0">
                <a:solidFill>
                  <a:srgbClr val="FF3300"/>
                </a:solidFill>
                <a:latin typeface="Times New Roman" panose="02020603050405020304" pitchFamily="18" charset="0"/>
                <a:ea typeface="楷体_GB2312" pitchFamily="49" charset="-122"/>
              </a:rPr>
              <a:t>  ☆  </a:t>
            </a:r>
            <a:r>
              <a:rPr lang="zh-CN" altLang="en-US" sz="2400" b="1" dirty="0">
                <a:latin typeface="Times New Roman" panose="02020603050405020304" pitchFamily="18" charset="0"/>
                <a:ea typeface="楷体_GB2312" pitchFamily="49" charset="-122"/>
              </a:rPr>
              <a:t>农业生产</a:t>
            </a:r>
          </a:p>
          <a:p>
            <a:pPr>
              <a:lnSpc>
                <a:spcPct val="95000"/>
              </a:lnSpc>
              <a:spcAft>
                <a:spcPct val="20000"/>
              </a:spcAft>
              <a:buFont typeface="Wingdings" panose="05000000000000000000" pitchFamily="2" charset="2"/>
              <a:buNone/>
            </a:pPr>
            <a:r>
              <a:rPr lang="zh-CN" altLang="en-US" sz="2400" b="1" dirty="0">
                <a:solidFill>
                  <a:srgbClr val="FF3300"/>
                </a:solidFill>
                <a:latin typeface="Times New Roman" panose="02020603050405020304" pitchFamily="18" charset="0"/>
                <a:ea typeface="楷体_GB2312" pitchFamily="49" charset="-122"/>
              </a:rPr>
              <a:t>    ☆  </a:t>
            </a:r>
            <a:r>
              <a:rPr lang="zh-CN" altLang="en-US" sz="2400" b="1" dirty="0">
                <a:latin typeface="Times New Roman" panose="02020603050405020304" pitchFamily="18" charset="0"/>
                <a:ea typeface="楷体_GB2312" pitchFamily="49" charset="-122"/>
              </a:rPr>
              <a:t>城市建设和居民生活；</a:t>
            </a:r>
            <a:r>
              <a:rPr lang="zh-CN" altLang="en-US" sz="2400" b="1" dirty="0">
                <a:solidFill>
                  <a:srgbClr val="FF3300"/>
                </a:solidFill>
                <a:latin typeface="Times New Roman" panose="02020603050405020304" pitchFamily="18" charset="0"/>
                <a:ea typeface="楷体_GB2312" pitchFamily="49" charset="-122"/>
              </a:rPr>
              <a:t>  ☆  </a:t>
            </a:r>
            <a:r>
              <a:rPr lang="zh-CN" altLang="en-US" sz="2400" b="1" dirty="0">
                <a:latin typeface="Times New Roman" panose="02020603050405020304" pitchFamily="18" charset="0"/>
                <a:ea typeface="楷体_GB2312" pitchFamily="49" charset="-122"/>
              </a:rPr>
              <a:t>教育、科研等其他行业</a:t>
            </a:r>
            <a:endParaRPr lang="zh-CN" altLang="en-US" sz="32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5443">
                                            <p:txEl>
                                              <p:pRg st="3" end="3"/>
                                            </p:txEl>
                                          </p:spTgt>
                                        </p:tgtEl>
                                        <p:attrNameLst>
                                          <p:attrName>style.visibility</p:attrName>
                                        </p:attrNameLst>
                                      </p:cBhvr>
                                      <p:to>
                                        <p:strVal val="visible"/>
                                      </p:to>
                                    </p:set>
                                    <p:animEffect transition="in" filter="blinds(horizontal)">
                                      <p:cBhvr>
                                        <p:cTn id="7" dur="500"/>
                                        <p:tgtEl>
                                          <p:spTgt spid="44544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5443">
                                            <p:txEl>
                                              <p:pRg st="4" end="4"/>
                                            </p:txEl>
                                          </p:spTgt>
                                        </p:tgtEl>
                                        <p:attrNameLst>
                                          <p:attrName>style.visibility</p:attrName>
                                        </p:attrNameLst>
                                      </p:cBhvr>
                                      <p:to>
                                        <p:strVal val="visible"/>
                                      </p:to>
                                    </p:set>
                                    <p:animEffect transition="in" filter="blinds(horizontal)">
                                      <p:cBhvr>
                                        <p:cTn id="10" dur="500"/>
                                        <p:tgtEl>
                                          <p:spTgt spid="44544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5443">
                                            <p:txEl>
                                              <p:pRg st="5" end="5"/>
                                            </p:txEl>
                                          </p:spTgt>
                                        </p:tgtEl>
                                        <p:attrNameLst>
                                          <p:attrName>style.visibility</p:attrName>
                                        </p:attrNameLst>
                                      </p:cBhvr>
                                      <p:to>
                                        <p:strVal val="visible"/>
                                      </p:to>
                                    </p:set>
                                    <p:animEffect transition="in" filter="blinds(horizontal)">
                                      <p:cBhvr>
                                        <p:cTn id="13" dur="500"/>
                                        <p:tgtEl>
                                          <p:spTgt spid="445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危险废物管理制度与法规</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华中科技大学环境科学与工程学院      </a:t>
            </a:r>
          </a:p>
        </p:txBody>
      </p:sp>
      <p:pic>
        <p:nvPicPr>
          <p:cNvPr id="2" name="图片 1">
            <a:extLst>
              <a:ext uri="{FF2B5EF4-FFF2-40B4-BE49-F238E27FC236}">
                <a16:creationId xmlns:a16="http://schemas.microsoft.com/office/drawing/2014/main" id="{D47FAF59-4C41-4227-B9B9-2144E760ABA7}"/>
              </a:ext>
            </a:extLst>
          </p:cNvPr>
          <p:cNvPicPr>
            <a:picLocks noChangeAspect="1"/>
          </p:cNvPicPr>
          <p:nvPr/>
        </p:nvPicPr>
        <p:blipFill>
          <a:blip r:embed="rId2"/>
          <a:stretch>
            <a:fillRect/>
          </a:stretch>
        </p:blipFill>
        <p:spPr>
          <a:xfrm>
            <a:off x="173627" y="336596"/>
            <a:ext cx="8796746" cy="6184807"/>
          </a:xfrm>
          <a:prstGeom prst="rect">
            <a:avLst/>
          </a:prstGeom>
        </p:spPr>
      </p:pic>
    </p:spTree>
    <p:extLst>
      <p:ext uri="{BB962C8B-B14F-4D97-AF65-F5344CB8AC3E}">
        <p14:creationId xmlns:p14="http://schemas.microsoft.com/office/powerpoint/2010/main" val="1038190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危险废物管理制度与法规</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华中科技大学环境科学与工程学院      </a:t>
            </a:r>
          </a:p>
        </p:txBody>
      </p:sp>
      <p:pic>
        <p:nvPicPr>
          <p:cNvPr id="2" name="图片 1">
            <a:extLst>
              <a:ext uri="{FF2B5EF4-FFF2-40B4-BE49-F238E27FC236}">
                <a16:creationId xmlns:a16="http://schemas.microsoft.com/office/drawing/2014/main" id="{24C40FC1-F9F0-4167-9BC6-CCE55D2DDE23}"/>
              </a:ext>
            </a:extLst>
          </p:cNvPr>
          <p:cNvPicPr>
            <a:picLocks noChangeAspect="1"/>
          </p:cNvPicPr>
          <p:nvPr/>
        </p:nvPicPr>
        <p:blipFill>
          <a:blip r:embed="rId2"/>
          <a:stretch>
            <a:fillRect/>
          </a:stretch>
        </p:blipFill>
        <p:spPr>
          <a:xfrm>
            <a:off x="0" y="284201"/>
            <a:ext cx="9144000" cy="6289598"/>
          </a:xfrm>
          <a:prstGeom prst="rect">
            <a:avLst/>
          </a:prstGeom>
        </p:spPr>
      </p:pic>
    </p:spTree>
    <p:extLst>
      <p:ext uri="{BB962C8B-B14F-4D97-AF65-F5344CB8AC3E}">
        <p14:creationId xmlns:p14="http://schemas.microsoft.com/office/powerpoint/2010/main" val="489818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algn="ctr"/>
              <a:endParaRPr lang="zh-CN" altLang="zh-CN"/>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algn="ctr">
                <a:lnSpc>
                  <a:spcPct val="80000"/>
                </a:lnSpc>
                <a:defRPr/>
              </a:pPr>
              <a:r>
                <a:rPr kumimoji="1" lang="zh-CN" altLang="en-US" sz="2400" b="1" dirty="0">
                  <a:effectLst>
                    <a:outerShdw blurRad="38100" dist="38100" dir="2700000" algn="tl">
                      <a:srgbClr val="C0C0C0"/>
                    </a:outerShdw>
                  </a:effectLst>
                  <a:latin typeface="隶书" pitchFamily="49" charset="-122"/>
                  <a:ea typeface="隶书" pitchFamily="49" charset="-122"/>
                </a:rPr>
                <a:t>危险废物处理处置的技术体系</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chemeClr val="bg2"/>
                </a:solidFill>
                <a:effectLst>
                  <a:outerShdw blurRad="38100" dist="38100" dir="2700000" algn="tl">
                    <a:srgbClr val="000000"/>
                  </a:outerShdw>
                </a:effectLst>
                <a:ea typeface="宋体" pitchFamily="2" charset="-122"/>
              </a:rPr>
              <a:t>      </a:t>
            </a:r>
            <a:r>
              <a:rPr lang="zh-CN" altLang="en-US" b="1">
                <a:solidFill>
                  <a:schemeClr val="bg2"/>
                </a:solidFill>
                <a:effectLst>
                  <a:outerShdw blurRad="38100" dist="38100" dir="2700000" algn="tl">
                    <a:srgbClr val="000000"/>
                  </a:outerShdw>
                </a:effectLst>
                <a:ea typeface="宋体" pitchFamily="2" charset="-122"/>
              </a:rPr>
              <a:t>华中科技大学环境科学与工程学院      </a:t>
            </a:r>
          </a:p>
        </p:txBody>
      </p:sp>
      <p:pic>
        <p:nvPicPr>
          <p:cNvPr id="2" name="图片 1">
            <a:extLst>
              <a:ext uri="{FF2B5EF4-FFF2-40B4-BE49-F238E27FC236}">
                <a16:creationId xmlns:a16="http://schemas.microsoft.com/office/drawing/2014/main" id="{6BE1FC5F-6B67-4F65-B70E-15F1A502A10A}"/>
              </a:ext>
            </a:extLst>
          </p:cNvPr>
          <p:cNvPicPr>
            <a:picLocks noChangeAspect="1"/>
          </p:cNvPicPr>
          <p:nvPr/>
        </p:nvPicPr>
        <p:blipFill>
          <a:blip r:embed="rId2"/>
          <a:stretch>
            <a:fillRect/>
          </a:stretch>
        </p:blipFill>
        <p:spPr>
          <a:xfrm>
            <a:off x="0" y="823601"/>
            <a:ext cx="9144000" cy="5210798"/>
          </a:xfrm>
          <a:prstGeom prst="rect">
            <a:avLst/>
          </a:prstGeom>
        </p:spPr>
      </p:pic>
    </p:spTree>
    <p:extLst>
      <p:ext uri="{BB962C8B-B14F-4D97-AF65-F5344CB8AC3E}">
        <p14:creationId xmlns:p14="http://schemas.microsoft.com/office/powerpoint/2010/main" val="1631820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algn="ctr"/>
              <a:endParaRPr lang="zh-CN" altLang="zh-CN"/>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a:lnSpc>
                  <a:spcPct val="80000"/>
                </a:lnSpc>
                <a:defRPr/>
              </a:pPr>
              <a:r>
                <a:rPr lang="zh-CN" altLang="en-US" sz="24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kumimoji="1" lang="zh-CN" altLang="en-US" sz="2400" b="1" dirty="0">
                  <a:effectLst>
                    <a:outerShdw blurRad="38100" dist="38100" dir="2700000" algn="tl">
                      <a:srgbClr val="C0C0C0"/>
                    </a:outerShdw>
                  </a:effectLst>
                  <a:latin typeface="隶书" pitchFamily="49" charset="-122"/>
                  <a:ea typeface="隶书" pitchFamily="49" charset="-122"/>
                </a:rPr>
                <a:t>危险废物源头减量</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chemeClr val="bg2"/>
                </a:solidFill>
                <a:effectLst>
                  <a:outerShdw blurRad="38100" dist="38100" dir="2700000" algn="tl">
                    <a:srgbClr val="000000"/>
                  </a:outerShdw>
                </a:effectLst>
                <a:ea typeface="宋体" pitchFamily="2" charset="-122"/>
              </a:rPr>
              <a:t>      </a:t>
            </a:r>
            <a:r>
              <a:rPr lang="zh-CN" altLang="en-US" b="1">
                <a:solidFill>
                  <a:schemeClr val="bg2"/>
                </a:solidFill>
                <a:effectLst>
                  <a:outerShdw blurRad="38100" dist="38100" dir="2700000" algn="tl">
                    <a:srgbClr val="000000"/>
                  </a:outerShdw>
                </a:effectLst>
                <a:ea typeface="宋体" pitchFamily="2" charset="-122"/>
              </a:rPr>
              <a:t>华中科技大学环境科学与工程学院      </a:t>
            </a:r>
          </a:p>
        </p:txBody>
      </p:sp>
      <p:pic>
        <p:nvPicPr>
          <p:cNvPr id="2" name="图片 1">
            <a:extLst>
              <a:ext uri="{FF2B5EF4-FFF2-40B4-BE49-F238E27FC236}">
                <a16:creationId xmlns:a16="http://schemas.microsoft.com/office/drawing/2014/main" id="{1A3C0C94-3F27-4815-B2F3-AC37356F6A10}"/>
              </a:ext>
            </a:extLst>
          </p:cNvPr>
          <p:cNvPicPr>
            <a:picLocks noChangeAspect="1"/>
          </p:cNvPicPr>
          <p:nvPr/>
        </p:nvPicPr>
        <p:blipFill>
          <a:blip r:embed="rId2"/>
          <a:stretch>
            <a:fillRect/>
          </a:stretch>
        </p:blipFill>
        <p:spPr>
          <a:xfrm>
            <a:off x="0" y="637236"/>
            <a:ext cx="9144000" cy="5583528"/>
          </a:xfrm>
          <a:prstGeom prst="rect">
            <a:avLst/>
          </a:prstGeom>
        </p:spPr>
      </p:pic>
    </p:spTree>
    <p:extLst>
      <p:ext uri="{BB962C8B-B14F-4D97-AF65-F5344CB8AC3E}">
        <p14:creationId xmlns:p14="http://schemas.microsoft.com/office/powerpoint/2010/main" val="4220274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Rectangle 4"/>
          <p:cNvSpPr>
            <a:spLocks noChangeArrowheads="1"/>
          </p:cNvSpPr>
          <p:nvPr/>
        </p:nvSpPr>
        <p:spPr bwMode="auto">
          <a:xfrm>
            <a:off x="0" y="0"/>
            <a:ext cx="9144000" cy="47625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algn="ctr"/>
            <a:endParaRPr lang="zh-CN" altLang="zh-CN"/>
          </a:p>
        </p:txBody>
      </p:sp>
      <p:sp>
        <p:nvSpPr>
          <p:cNvPr id="915462" name="Rectangle 6"/>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chemeClr val="bg2"/>
                </a:solidFill>
                <a:effectLst>
                  <a:outerShdw blurRad="38100" dist="38100" dir="2700000" algn="tl">
                    <a:srgbClr val="000000"/>
                  </a:outerShdw>
                </a:effectLst>
                <a:ea typeface="宋体" pitchFamily="2" charset="-122"/>
              </a:rPr>
              <a:t>      </a:t>
            </a:r>
            <a:r>
              <a:rPr lang="zh-CN" altLang="en-US" b="1">
                <a:solidFill>
                  <a:schemeClr val="bg2"/>
                </a:solidFill>
                <a:effectLst>
                  <a:outerShdw blurRad="38100" dist="38100" dir="2700000" algn="tl">
                    <a:srgbClr val="000000"/>
                  </a:outerShdw>
                </a:effectLst>
                <a:ea typeface="宋体" pitchFamily="2" charset="-122"/>
              </a:rPr>
              <a:t>华中科技大学环境科学与工程学院      </a:t>
            </a:r>
          </a:p>
        </p:txBody>
      </p:sp>
      <p:sp>
        <p:nvSpPr>
          <p:cNvPr id="6" name="Rectangle 9">
            <a:extLst>
              <a:ext uri="{FF2B5EF4-FFF2-40B4-BE49-F238E27FC236}">
                <a16:creationId xmlns:a16="http://schemas.microsoft.com/office/drawing/2014/main" id="{7BC7DD36-9E90-4636-BE12-F45EBAD5EF4C}"/>
              </a:ext>
            </a:extLst>
          </p:cNvPr>
          <p:cNvSpPr>
            <a:spLocks noRot="1" noChangeArrowheads="1"/>
          </p:cNvSpPr>
          <p:nvPr/>
        </p:nvSpPr>
        <p:spPr bwMode="auto">
          <a:xfrm>
            <a:off x="971550" y="80963"/>
            <a:ext cx="7200900" cy="360363"/>
          </a:xfrm>
          <a:prstGeom prst="rect">
            <a:avLst/>
          </a:prstGeom>
          <a:noFill/>
          <a:ln w="9525">
            <a:noFill/>
            <a:miter lim="800000"/>
            <a:headEnd/>
            <a:tailEnd/>
          </a:ln>
          <a:effectLst/>
        </p:spPr>
        <p:txBody>
          <a:bodyPr anchor="ctr"/>
          <a:lstStyle/>
          <a:p>
            <a:pPr>
              <a:lnSpc>
                <a:spcPct val="80000"/>
              </a:lnSpc>
              <a:defRPr/>
            </a:pPr>
            <a:r>
              <a:rPr lang="zh-CN" altLang="en-US" sz="24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kumimoji="1" lang="zh-CN" altLang="en-US" sz="2400" b="1" dirty="0">
                <a:effectLst>
                  <a:outerShdw blurRad="38100" dist="38100" dir="2700000" algn="tl">
                    <a:srgbClr val="C0C0C0"/>
                  </a:outerShdw>
                </a:effectLst>
                <a:latin typeface="隶书" pitchFamily="49" charset="-122"/>
                <a:ea typeface="隶书" pitchFamily="49" charset="-122"/>
              </a:rPr>
              <a:t>危险废物的集中贮存设施</a:t>
            </a:r>
          </a:p>
        </p:txBody>
      </p:sp>
      <p:sp>
        <p:nvSpPr>
          <p:cNvPr id="4" name="矩形 3">
            <a:extLst>
              <a:ext uri="{FF2B5EF4-FFF2-40B4-BE49-F238E27FC236}">
                <a16:creationId xmlns:a16="http://schemas.microsoft.com/office/drawing/2014/main" id="{F6B54804-ED2D-4255-AA4F-699724EF2C85}"/>
              </a:ext>
            </a:extLst>
          </p:cNvPr>
          <p:cNvSpPr/>
          <p:nvPr/>
        </p:nvSpPr>
        <p:spPr>
          <a:xfrm>
            <a:off x="145130" y="216577"/>
            <a:ext cx="5565947" cy="824136"/>
          </a:xfrm>
          <a:prstGeom prst="rect">
            <a:avLst/>
          </a:prstGeom>
        </p:spPr>
        <p:txBody>
          <a:bodyPr wrap="none">
            <a:spAutoFit/>
          </a:bodyPr>
          <a:lstStyle/>
          <a:p>
            <a:pPr marL="342900" indent="-342900">
              <a:lnSpc>
                <a:spcPct val="200000"/>
              </a:lnSpc>
              <a:buFont typeface="Wingdings" panose="05000000000000000000" pitchFamily="2" charset="2"/>
              <a:buChar char="u"/>
            </a:pPr>
            <a:r>
              <a:rPr lang="zh-CN" altLang="en-US" sz="2800" dirty="0">
                <a:solidFill>
                  <a:srgbClr val="000000"/>
                </a:solidFill>
                <a:latin typeface="微软雅黑" panose="020B0503020204020204" pitchFamily="34" charset="-122"/>
                <a:ea typeface="微软雅黑" panose="020B0503020204020204" pitchFamily="34" charset="-122"/>
              </a:rPr>
              <a:t>危险废物贮存设施的运行与管理</a:t>
            </a:r>
            <a:endParaRPr lang="en-US" altLang="zh-CN" sz="2800" dirty="0">
              <a:solidFill>
                <a:srgbClr val="000000"/>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3F0D2E9-9051-48D6-9091-13EEC57F3EF1}"/>
              </a:ext>
            </a:extLst>
          </p:cNvPr>
          <p:cNvPicPr>
            <a:picLocks noChangeAspect="1"/>
          </p:cNvPicPr>
          <p:nvPr/>
        </p:nvPicPr>
        <p:blipFill>
          <a:blip r:embed="rId2"/>
          <a:stretch>
            <a:fillRect/>
          </a:stretch>
        </p:blipFill>
        <p:spPr>
          <a:xfrm>
            <a:off x="0" y="1040713"/>
            <a:ext cx="9144000" cy="5368538"/>
          </a:xfrm>
          <a:prstGeom prst="rect">
            <a:avLst/>
          </a:prstGeom>
        </p:spPr>
      </p:pic>
    </p:spTree>
    <p:extLst>
      <p:ext uri="{BB962C8B-B14F-4D97-AF65-F5344CB8AC3E}">
        <p14:creationId xmlns:p14="http://schemas.microsoft.com/office/powerpoint/2010/main" val="595712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algn="ctr"/>
              <a:endParaRPr lang="zh-CN" altLang="zh-CN"/>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algn="ctr">
                <a:lnSpc>
                  <a:spcPct val="80000"/>
                </a:lnSpc>
                <a:defRPr/>
              </a:pPr>
              <a:r>
                <a:rPr kumimoji="1" lang="zh-CN" altLang="en-US" sz="2400" b="1" dirty="0">
                  <a:effectLst>
                    <a:outerShdw blurRad="38100" dist="38100" dir="2700000" algn="tl">
                      <a:srgbClr val="C0C0C0"/>
                    </a:outerShdw>
                  </a:effectLst>
                  <a:latin typeface="隶书" pitchFamily="49" charset="-122"/>
                  <a:ea typeface="隶书" pitchFamily="49" charset="-122"/>
                </a:rPr>
                <a:t>危险废物管理制度与法规</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chemeClr val="bg2"/>
                </a:solidFill>
                <a:effectLst>
                  <a:outerShdw blurRad="38100" dist="38100" dir="2700000" algn="tl">
                    <a:srgbClr val="000000"/>
                  </a:outerShdw>
                </a:effectLst>
                <a:ea typeface="宋体" pitchFamily="2" charset="-122"/>
              </a:rPr>
              <a:t>      </a:t>
            </a:r>
            <a:r>
              <a:rPr lang="zh-CN" altLang="en-US" b="1">
                <a:solidFill>
                  <a:schemeClr val="bg2"/>
                </a:solidFill>
                <a:effectLst>
                  <a:outerShdw blurRad="38100" dist="38100" dir="2700000" algn="tl">
                    <a:srgbClr val="000000"/>
                  </a:outerShdw>
                </a:effectLst>
                <a:ea typeface="宋体" pitchFamily="2" charset="-122"/>
              </a:rPr>
              <a:t>华中科技大学环境科学与工程学院      </a:t>
            </a:r>
          </a:p>
        </p:txBody>
      </p:sp>
      <p:sp>
        <p:nvSpPr>
          <p:cNvPr id="3" name="文本框 2">
            <a:extLst>
              <a:ext uri="{FF2B5EF4-FFF2-40B4-BE49-F238E27FC236}">
                <a16:creationId xmlns:a16="http://schemas.microsoft.com/office/drawing/2014/main" id="{8AA5B34E-310D-41FF-9E03-4D79E77B40BE}"/>
              </a:ext>
            </a:extLst>
          </p:cNvPr>
          <p:cNvSpPr txBox="1"/>
          <p:nvPr/>
        </p:nvSpPr>
        <p:spPr>
          <a:xfrm>
            <a:off x="2096723" y="441326"/>
            <a:ext cx="4950550" cy="584775"/>
          </a:xfrm>
          <a:prstGeom prst="rect">
            <a:avLst/>
          </a:prstGeom>
          <a:noFill/>
        </p:spPr>
        <p:txBody>
          <a:bodyPr wrap="square" rtlCol="0">
            <a:spAutoFit/>
          </a:bodyPr>
          <a:lstStyle/>
          <a:p>
            <a:r>
              <a:rPr lang="zh-CN" altLang="en-US" sz="32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latin typeface="微软雅黑" panose="020B0503020204020204" pitchFamily="34" charset="-122"/>
                <a:ea typeface="微软雅黑" panose="020B0503020204020204" pitchFamily="34" charset="-122"/>
              </a:rPr>
              <a:t>生产者责任延伸制度</a:t>
            </a:r>
          </a:p>
        </p:txBody>
      </p:sp>
      <p:sp>
        <p:nvSpPr>
          <p:cNvPr id="4" name="矩形 3">
            <a:extLst>
              <a:ext uri="{FF2B5EF4-FFF2-40B4-BE49-F238E27FC236}">
                <a16:creationId xmlns:a16="http://schemas.microsoft.com/office/drawing/2014/main" id="{C5B03DF2-AE93-4769-B981-8259AB6867B8}"/>
              </a:ext>
            </a:extLst>
          </p:cNvPr>
          <p:cNvSpPr/>
          <p:nvPr/>
        </p:nvSpPr>
        <p:spPr>
          <a:xfrm>
            <a:off x="319025" y="1127946"/>
            <a:ext cx="8505945" cy="4702121"/>
          </a:xfrm>
          <a:prstGeom prst="rect">
            <a:avLst/>
          </a:prstGeom>
        </p:spPr>
        <p:txBody>
          <a:bodyPr wrap="square">
            <a:spAutoFit/>
          </a:bodyPr>
          <a:lstStyle/>
          <a:p>
            <a:pPr marL="457200" indent="-457200" algn="just">
              <a:lnSpc>
                <a:spcPct val="120000"/>
              </a:lnSpc>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生产者责任延伸制度是指将生产者对其产品承担的资源环境责任从生产环节延伸到产品设计、流通消费、回收利用、废物处置等全生命周期的制度。</a:t>
            </a:r>
            <a:endParaRPr lang="en-US" altLang="zh-CN" sz="2800" dirty="0">
              <a:latin typeface="微软雅黑" panose="020B0503020204020204" pitchFamily="34" charset="-122"/>
              <a:ea typeface="微软雅黑" panose="020B0503020204020204" pitchFamily="34" charset="-122"/>
            </a:endParaRPr>
          </a:p>
          <a:p>
            <a:pPr marL="457200" indent="-457200" algn="just">
              <a:lnSpc>
                <a:spcPct val="120000"/>
              </a:lnSpc>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实施生产者责任延伸制度，是加快生态文明建设和绿色循环低碳发展的内在要求，对推进供给侧结构性改革和制造业转型升级具有积极意义。</a:t>
            </a:r>
            <a:endParaRPr lang="en-US" altLang="zh-CN" sz="2800" dirty="0">
              <a:latin typeface="微软雅黑" panose="020B0503020204020204" pitchFamily="34" charset="-122"/>
              <a:ea typeface="微软雅黑" panose="020B0503020204020204" pitchFamily="34" charset="-122"/>
            </a:endParaRPr>
          </a:p>
          <a:p>
            <a:pPr marL="457200" indent="-457200" algn="just">
              <a:lnSpc>
                <a:spcPct val="120000"/>
              </a:lnSpc>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近年来，我国在部分电器电子产品领域探索实行生产者责任延伸制度，取得了较好效果，有关经验做法应予复制和推广。</a:t>
            </a:r>
          </a:p>
        </p:txBody>
      </p:sp>
    </p:spTree>
    <p:extLst>
      <p:ext uri="{BB962C8B-B14F-4D97-AF65-F5344CB8AC3E}">
        <p14:creationId xmlns:p14="http://schemas.microsoft.com/office/powerpoint/2010/main" val="3041204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algn="ctr"/>
              <a:endParaRPr lang="zh-CN" altLang="zh-CN"/>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algn="ctr">
                <a:lnSpc>
                  <a:spcPct val="80000"/>
                </a:lnSpc>
                <a:defRPr/>
              </a:pPr>
              <a:r>
                <a:rPr kumimoji="1" lang="zh-CN" altLang="en-US" sz="2400" b="1" dirty="0">
                  <a:effectLst>
                    <a:outerShdw blurRad="38100" dist="38100" dir="2700000" algn="tl">
                      <a:srgbClr val="C0C0C0"/>
                    </a:outerShdw>
                  </a:effectLst>
                  <a:latin typeface="隶书" pitchFamily="49" charset="-122"/>
                  <a:ea typeface="隶书" pitchFamily="49" charset="-122"/>
                </a:rPr>
                <a:t>生产者责任延伸制度</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chemeClr val="bg2"/>
                </a:solidFill>
                <a:effectLst>
                  <a:outerShdw blurRad="38100" dist="38100" dir="2700000" algn="tl">
                    <a:srgbClr val="000000"/>
                  </a:outerShdw>
                </a:effectLst>
                <a:ea typeface="宋体" pitchFamily="2" charset="-122"/>
              </a:rPr>
              <a:t>      </a:t>
            </a:r>
            <a:r>
              <a:rPr lang="zh-CN" altLang="en-US" b="1">
                <a:solidFill>
                  <a:schemeClr val="bg2"/>
                </a:solidFill>
                <a:effectLst>
                  <a:outerShdw blurRad="38100" dist="38100" dir="2700000" algn="tl">
                    <a:srgbClr val="000000"/>
                  </a:outerShdw>
                </a:effectLst>
                <a:ea typeface="宋体" pitchFamily="2" charset="-122"/>
              </a:rPr>
              <a:t>华中科技大学环境科学与工程学院      </a:t>
            </a:r>
          </a:p>
        </p:txBody>
      </p:sp>
      <p:sp>
        <p:nvSpPr>
          <p:cNvPr id="5" name="矩形 4">
            <a:extLst>
              <a:ext uri="{FF2B5EF4-FFF2-40B4-BE49-F238E27FC236}">
                <a16:creationId xmlns:a16="http://schemas.microsoft.com/office/drawing/2014/main" id="{F4D4B92B-E447-4763-941B-41D2FAA9C177}"/>
              </a:ext>
            </a:extLst>
          </p:cNvPr>
          <p:cNvSpPr/>
          <p:nvPr/>
        </p:nvSpPr>
        <p:spPr>
          <a:xfrm>
            <a:off x="0" y="434226"/>
            <a:ext cx="9144000" cy="6247864"/>
          </a:xfrm>
          <a:prstGeom prst="rect">
            <a:avLst/>
          </a:prstGeom>
        </p:spPr>
        <p:txBody>
          <a:bodyPr wrap="square">
            <a:spAutoFit/>
          </a:bodyPr>
          <a:lstStyle/>
          <a:p>
            <a:pPr algn="just"/>
            <a:r>
              <a:rPr lang="zh-CN" altLang="en-US" sz="2000" dirty="0">
                <a:latin typeface="微软雅黑" panose="020B0503020204020204" pitchFamily="34" charset="-122"/>
                <a:ea typeface="微软雅黑" panose="020B0503020204020204" pitchFamily="34" charset="-122"/>
              </a:rPr>
              <a:t>综合考虑产品市场规模、环境危害和资源化价值等因素，率先确定对电器电子、汽车、铅酸蓄电池和包装物等</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类产品实施生产者责任延伸制度。在总结试点经验基础上，适时扩大产品品种和领域。</a:t>
            </a:r>
          </a:p>
          <a:p>
            <a:endParaRPr lang="zh-CN" altLang="en-US"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（一）</a:t>
            </a:r>
            <a:r>
              <a:rPr lang="zh-CN" altLang="en-US" sz="2000" b="1" dirty="0">
                <a:solidFill>
                  <a:srgbClr val="FF0000"/>
                </a:solidFill>
                <a:latin typeface="微软雅黑" panose="020B0503020204020204" pitchFamily="34" charset="-122"/>
                <a:ea typeface="微软雅黑" panose="020B0503020204020204" pitchFamily="34" charset="-122"/>
              </a:rPr>
              <a:t>电器电子产品</a:t>
            </a:r>
            <a:r>
              <a:rPr lang="zh-CN" altLang="en-US" sz="2000" dirty="0">
                <a:latin typeface="微软雅黑" panose="020B0503020204020204" pitchFamily="34" charset="-122"/>
                <a:ea typeface="微软雅黑" panose="020B0503020204020204" pitchFamily="34" charset="-122"/>
              </a:rPr>
              <a:t>。制定电器电子产品生产者责任延伸政策指引和评价标准，引导生产企业深入开展生态设计，优先应用再生原料，积极参与废弃电器电子产品回收和资源化利用。</a:t>
            </a:r>
          </a:p>
          <a:p>
            <a:endParaRPr lang="zh-CN" altLang="en-US"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支持生产企业建立废弃电器电子等产品的新型回收体系，通过依托销售网络建立逆向物流回收体系，选择商业街区、交通枢纽开展自主回收试点，运用“互联网</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提升规范回收率，选择居民区、办公区探索加强垃圾清运与再生资源回收体系的衔接，大力促进废弃电器电子产品规范回收、利用和处置，保障数据信息安全。率先在北京市开展废弃电器电子产品新型回收利用体系建设试点，并逐步扩大回收利用废弃物范围。</a:t>
            </a:r>
          </a:p>
          <a:p>
            <a:endParaRPr lang="zh-CN" altLang="en-US"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完善废弃电器电子产品回收处理相关制度，科学设置废弃电器电子产品处理企业准入标准，及时评估废弃电器电子产品处理目录的实施效果并进行动态调整。加强废弃电器电子产品处理基金征收和使用管理，建立“以收定支、自我平衡”的机制。强化法律责任，完善申请条件，加强信息公开，进一步发挥基金对生产者责任延伸的激励约束作用。</a:t>
            </a:r>
          </a:p>
        </p:txBody>
      </p:sp>
    </p:spTree>
    <p:extLst>
      <p:ext uri="{BB962C8B-B14F-4D97-AF65-F5344CB8AC3E}">
        <p14:creationId xmlns:p14="http://schemas.microsoft.com/office/powerpoint/2010/main" val="2279759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algn="ctr"/>
              <a:endParaRPr lang="zh-CN" altLang="zh-CN"/>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algn="ctr">
                <a:lnSpc>
                  <a:spcPct val="80000"/>
                </a:lnSpc>
                <a:defRPr/>
              </a:pPr>
              <a:r>
                <a:rPr kumimoji="1" lang="zh-CN" altLang="en-US" sz="2400" b="1" dirty="0">
                  <a:effectLst>
                    <a:outerShdw blurRad="38100" dist="38100" dir="2700000" algn="tl">
                      <a:srgbClr val="C0C0C0"/>
                    </a:outerShdw>
                  </a:effectLst>
                  <a:latin typeface="隶书" pitchFamily="49" charset="-122"/>
                  <a:ea typeface="隶书" pitchFamily="49" charset="-122"/>
                </a:rPr>
                <a:t>生产者责任延伸制度</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chemeClr val="bg2"/>
                </a:solidFill>
                <a:effectLst>
                  <a:outerShdw blurRad="38100" dist="38100" dir="2700000" algn="tl">
                    <a:srgbClr val="000000"/>
                  </a:outerShdw>
                </a:effectLst>
                <a:ea typeface="宋体" pitchFamily="2" charset="-122"/>
              </a:rPr>
              <a:t>      </a:t>
            </a:r>
            <a:r>
              <a:rPr lang="zh-CN" altLang="en-US" b="1">
                <a:solidFill>
                  <a:schemeClr val="bg2"/>
                </a:solidFill>
                <a:effectLst>
                  <a:outerShdw blurRad="38100" dist="38100" dir="2700000" algn="tl">
                    <a:srgbClr val="000000"/>
                  </a:outerShdw>
                </a:effectLst>
                <a:ea typeface="宋体" pitchFamily="2" charset="-122"/>
              </a:rPr>
              <a:t>华中科技大学环境科学与工程学院      </a:t>
            </a:r>
          </a:p>
        </p:txBody>
      </p:sp>
      <p:sp>
        <p:nvSpPr>
          <p:cNvPr id="4" name="矩形 3">
            <a:extLst>
              <a:ext uri="{FF2B5EF4-FFF2-40B4-BE49-F238E27FC236}">
                <a16:creationId xmlns:a16="http://schemas.microsoft.com/office/drawing/2014/main" id="{A99D60E8-665C-458E-85EC-72DAE98372E8}"/>
              </a:ext>
            </a:extLst>
          </p:cNvPr>
          <p:cNvSpPr/>
          <p:nvPr/>
        </p:nvSpPr>
        <p:spPr>
          <a:xfrm>
            <a:off x="80752" y="476250"/>
            <a:ext cx="8982490" cy="6034216"/>
          </a:xfrm>
          <a:prstGeom prst="rect">
            <a:avLst/>
          </a:prstGeom>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（二）</a:t>
            </a:r>
            <a:r>
              <a:rPr lang="zh-CN" altLang="en-US" sz="2000" b="1" dirty="0">
                <a:solidFill>
                  <a:srgbClr val="FF0000"/>
                </a:solidFill>
                <a:latin typeface="微软雅黑" panose="020B0503020204020204" pitchFamily="34" charset="-122"/>
                <a:ea typeface="微软雅黑" panose="020B0503020204020204" pitchFamily="34" charset="-122"/>
              </a:rPr>
              <a:t>汽车产品</a:t>
            </a:r>
            <a:r>
              <a:rPr lang="zh-CN" altLang="en-US" sz="2000" dirty="0">
                <a:latin typeface="微软雅黑" panose="020B0503020204020204" pitchFamily="34" charset="-122"/>
                <a:ea typeface="微软雅黑" panose="020B0503020204020204" pitchFamily="34" charset="-122"/>
              </a:rPr>
              <a:t>。制定汽车产品生产者责任延伸政策指引，明确汽车生产企业的责任延伸评价标准，产品设计要考虑可回收性、可拆解性，优先使用再生原料、安全环保材料，将用于维修保养的技术信息、诊断设备向独立维修商（包括再制造企业）开放。鼓励生产企业利用售后服务网络与符合条件的拆解企业、再制造企业合作建立逆向回收利用体系，支持回收报废汽车，推广再制造产品。探索整合汽车生产、交易、维修、保险、报废等环节基础信息，逐步建立全国统一的汽车全生命周期信息管理体系，加强报废汽车产品回收利用管理。</a:t>
            </a:r>
          </a:p>
          <a:p>
            <a:pPr>
              <a:lnSpc>
                <a:spcPct val="150000"/>
              </a:lnSpc>
            </a:pPr>
            <a:endParaRPr lang="zh-CN" altLang="en-US"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建立电动汽车动力电池回收利用体系。电动汽车及动力电池生产企业应负责建立废旧电池回收网络，利用售后服务网络回收废旧电池，统计并发布回收信息，确保废旧电池规范回收利用和安全处置。动力电池生产企业应实行产品编码，建立全生命周期追溯系统。率先在深圳等城市开展电动汽车动力电池回收利用体系建设，并在全国逐步推广。</a:t>
            </a:r>
          </a:p>
        </p:txBody>
      </p:sp>
    </p:spTree>
    <p:extLst>
      <p:ext uri="{BB962C8B-B14F-4D97-AF65-F5344CB8AC3E}">
        <p14:creationId xmlns:p14="http://schemas.microsoft.com/office/powerpoint/2010/main" val="316228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algn="ctr"/>
              <a:endParaRPr lang="zh-CN" altLang="zh-CN"/>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algn="ctr">
                <a:lnSpc>
                  <a:spcPct val="80000"/>
                </a:lnSpc>
                <a:defRPr/>
              </a:pPr>
              <a:r>
                <a:rPr kumimoji="1" lang="zh-CN" altLang="en-US" sz="2400" b="1" dirty="0">
                  <a:effectLst>
                    <a:outerShdw blurRad="38100" dist="38100" dir="2700000" algn="tl">
                      <a:srgbClr val="C0C0C0"/>
                    </a:outerShdw>
                  </a:effectLst>
                  <a:latin typeface="隶书" pitchFamily="49" charset="-122"/>
                  <a:ea typeface="隶书" pitchFamily="49" charset="-122"/>
                </a:rPr>
                <a:t>生产者责任延伸制度</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chemeClr val="bg2"/>
                </a:solidFill>
                <a:effectLst>
                  <a:outerShdw blurRad="38100" dist="38100" dir="2700000" algn="tl">
                    <a:srgbClr val="000000"/>
                  </a:outerShdw>
                </a:effectLst>
                <a:ea typeface="宋体" pitchFamily="2" charset="-122"/>
              </a:rPr>
              <a:t>      </a:t>
            </a:r>
            <a:r>
              <a:rPr lang="zh-CN" altLang="en-US" b="1">
                <a:solidFill>
                  <a:schemeClr val="bg2"/>
                </a:solidFill>
                <a:effectLst>
                  <a:outerShdw blurRad="38100" dist="38100" dir="2700000" algn="tl">
                    <a:srgbClr val="000000"/>
                  </a:outerShdw>
                </a:effectLst>
                <a:ea typeface="宋体" pitchFamily="2" charset="-122"/>
              </a:rPr>
              <a:t>华中科技大学环境科学与工程学院      </a:t>
            </a:r>
          </a:p>
        </p:txBody>
      </p:sp>
      <p:sp>
        <p:nvSpPr>
          <p:cNvPr id="2" name="矩形 1">
            <a:extLst>
              <a:ext uri="{FF2B5EF4-FFF2-40B4-BE49-F238E27FC236}">
                <a16:creationId xmlns:a16="http://schemas.microsoft.com/office/drawing/2014/main" id="{BE62E02F-EE57-41E4-8C8E-F0F4F344B87B}"/>
              </a:ext>
            </a:extLst>
          </p:cNvPr>
          <p:cNvSpPr/>
          <p:nvPr/>
        </p:nvSpPr>
        <p:spPr>
          <a:xfrm>
            <a:off x="125757" y="575455"/>
            <a:ext cx="8892480" cy="5807103"/>
          </a:xfrm>
          <a:prstGeom prst="rect">
            <a:avLst/>
          </a:prstGeom>
        </p:spPr>
        <p:txBody>
          <a:bodyPr wrap="square">
            <a:spAutoFit/>
          </a:bodyPr>
          <a:lstStyle/>
          <a:p>
            <a:pPr algn="just">
              <a:lnSpc>
                <a:spcPct val="130000"/>
              </a:lnSpc>
            </a:pPr>
            <a:r>
              <a:rPr lang="zh-CN" altLang="en-US" sz="2400" dirty="0">
                <a:latin typeface="微软雅黑" panose="020B0503020204020204" pitchFamily="34" charset="-122"/>
                <a:ea typeface="微软雅黑" panose="020B0503020204020204" pitchFamily="34" charset="-122"/>
              </a:rPr>
              <a:t>（三）</a:t>
            </a:r>
            <a:r>
              <a:rPr lang="zh-CN" altLang="en-US" sz="2400" b="1" dirty="0">
                <a:solidFill>
                  <a:srgbClr val="FF0000"/>
                </a:solidFill>
                <a:latin typeface="微软雅黑" panose="020B0503020204020204" pitchFamily="34" charset="-122"/>
                <a:ea typeface="微软雅黑" panose="020B0503020204020204" pitchFamily="34" charset="-122"/>
              </a:rPr>
              <a:t>铅酸蓄电池</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饮料纸基复合包装</a:t>
            </a:r>
            <a:r>
              <a:rPr lang="zh-CN" altLang="en-US" sz="2400" dirty="0">
                <a:latin typeface="微软雅黑" panose="020B0503020204020204" pitchFamily="34" charset="-122"/>
                <a:ea typeface="微软雅黑" panose="020B0503020204020204" pitchFamily="34" charset="-122"/>
              </a:rPr>
              <a:t>。对铅酸蓄电池、饮料纸基复合包装等产业集中度较高、循环利用产业链比较完整的特定品种，在国家层面制定、分解落实回收利用目标，并建立完善统计、核查、评价、监督和目标调节等制度。</a:t>
            </a:r>
          </a:p>
          <a:p>
            <a:pPr>
              <a:lnSpc>
                <a:spcPct val="130000"/>
              </a:lnSpc>
            </a:pPr>
            <a:endParaRPr lang="zh-CN" altLang="en-US" sz="2400" dirty="0">
              <a:latin typeface="微软雅黑" panose="020B0503020204020204" pitchFamily="34" charset="-122"/>
              <a:ea typeface="微软雅黑" panose="020B0503020204020204" pitchFamily="34" charset="-122"/>
            </a:endParaRPr>
          </a:p>
          <a:p>
            <a:pPr algn="just">
              <a:lnSpc>
                <a:spcPct val="130000"/>
              </a:lnSpc>
            </a:pPr>
            <a:r>
              <a:rPr lang="zh-CN" altLang="en-US" sz="2400" dirty="0">
                <a:latin typeface="微软雅黑" panose="020B0503020204020204" pitchFamily="34" charset="-122"/>
                <a:ea typeface="微软雅黑" panose="020B0503020204020204" pitchFamily="34" charset="-122"/>
              </a:rPr>
              <a:t>引导铅酸蓄电池生产企业建立产品全生命周期追溯系统，采取自主回收、联合回收或委托回收模式，通过生产企业自有销售渠道或专业企业在消费末端建立的网络回收铅酸蓄电池，支持采用“以旧换新”等方式提高回收率。备用电源蓄电池、储能用蓄电池报废后交给专业企业处置。探索完善生产企业集中收集和跨区域转运方式。率先在上海市建设铅酸蓄电池回收利用体系，规范处理利用采取“销一收一”模式回收的废铅酸蓄电池。</a:t>
            </a:r>
          </a:p>
        </p:txBody>
      </p:sp>
    </p:spTree>
    <p:extLst>
      <p:ext uri="{BB962C8B-B14F-4D97-AF65-F5344CB8AC3E}">
        <p14:creationId xmlns:p14="http://schemas.microsoft.com/office/powerpoint/2010/main" val="295636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2376488" y="252413"/>
            <a:ext cx="4464050" cy="725488"/>
          </a:xfrm>
        </p:spPr>
        <p:txBody>
          <a:bodyPr/>
          <a:lstStyle/>
          <a:p>
            <a:r>
              <a:rPr lang="zh-CN" altLang="en-US" sz="4000" b="1" dirty="0">
                <a:latin typeface="微软雅黑" panose="020B0503020204020204" pitchFamily="34" charset="-122"/>
                <a:ea typeface="微软雅黑" panose="020B0503020204020204" pitchFamily="34" charset="-122"/>
              </a:rPr>
              <a:t>固体废物常见分类</a:t>
            </a:r>
          </a:p>
        </p:txBody>
      </p:sp>
      <p:sp>
        <p:nvSpPr>
          <p:cNvPr id="304132" name="Text Box 4"/>
          <p:cNvSpPr txBox="1">
            <a:spLocks noChangeArrowheads="1"/>
          </p:cNvSpPr>
          <p:nvPr/>
        </p:nvSpPr>
        <p:spPr bwMode="auto">
          <a:xfrm>
            <a:off x="576263" y="1169988"/>
            <a:ext cx="8064500" cy="1552575"/>
          </a:xfrm>
          <a:prstGeom prst="rect">
            <a:avLst/>
          </a:prstGeom>
          <a:solidFill>
            <a:srgbClr val="669900"/>
          </a:solidFill>
          <a:ln>
            <a:noFill/>
          </a:ln>
          <a:effectLst/>
          <a:extLs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dirty="0">
                <a:solidFill>
                  <a:schemeClr val="bg1"/>
                </a:solidFill>
                <a:latin typeface="楷体_GB2312" pitchFamily="49" charset="-122"/>
                <a:ea typeface="楷体_GB2312" pitchFamily="49" charset="-122"/>
              </a:rPr>
              <a:t>根据</a:t>
            </a:r>
            <a:r>
              <a:rPr kumimoji="1" lang="en-US" altLang="zh-CN" sz="2400" dirty="0">
                <a:solidFill>
                  <a:schemeClr val="bg1"/>
                </a:solidFill>
                <a:latin typeface="楷体_GB2312" pitchFamily="49" charset="-122"/>
                <a:ea typeface="楷体_GB2312" pitchFamily="49" charset="-122"/>
              </a:rPr>
              <a:t>《</a:t>
            </a:r>
            <a:r>
              <a:rPr kumimoji="1" lang="zh-CN" altLang="en-US" sz="2400" dirty="0">
                <a:solidFill>
                  <a:schemeClr val="bg1"/>
                </a:solidFill>
                <a:latin typeface="楷体_GB2312" pitchFamily="49" charset="-122"/>
                <a:ea typeface="楷体_GB2312" pitchFamily="49" charset="-122"/>
              </a:rPr>
              <a:t>中华人民共和国固体废物污染环境防治法</a:t>
            </a:r>
            <a:r>
              <a:rPr kumimoji="1" lang="en-US" altLang="zh-CN" sz="2400" dirty="0">
                <a:solidFill>
                  <a:schemeClr val="bg1"/>
                </a:solidFill>
                <a:latin typeface="楷体_GB2312" pitchFamily="49" charset="-122"/>
                <a:ea typeface="楷体_GB2312" pitchFamily="49" charset="-122"/>
              </a:rPr>
              <a:t>》(1995</a:t>
            </a:r>
            <a:r>
              <a:rPr kumimoji="1" lang="zh-CN" altLang="en-US" sz="2400" dirty="0">
                <a:solidFill>
                  <a:schemeClr val="bg1"/>
                </a:solidFill>
                <a:latin typeface="楷体_GB2312" pitchFamily="49" charset="-122"/>
                <a:ea typeface="楷体_GB2312" pitchFamily="49" charset="-122"/>
              </a:rPr>
              <a:t>年公布</a:t>
            </a:r>
            <a:r>
              <a:rPr kumimoji="1" lang="en-US" altLang="zh-CN" sz="2400" dirty="0">
                <a:solidFill>
                  <a:schemeClr val="bg1"/>
                </a:solidFill>
                <a:latin typeface="楷体_GB2312" pitchFamily="49" charset="-122"/>
                <a:ea typeface="楷体_GB2312" pitchFamily="49" charset="-122"/>
              </a:rPr>
              <a:t>, </a:t>
            </a:r>
            <a:r>
              <a:rPr kumimoji="1" lang="en-US" altLang="en-US" sz="2400" dirty="0">
                <a:solidFill>
                  <a:schemeClr val="bg1"/>
                </a:solidFill>
                <a:latin typeface="楷体_GB2312" pitchFamily="49" charset="-122"/>
                <a:ea typeface="楷体_GB2312" pitchFamily="49" charset="-122"/>
              </a:rPr>
              <a:t>2004年第一次修订，并于2005年4月1日实施。</a:t>
            </a:r>
            <a:r>
              <a:rPr kumimoji="1" lang="en-US" altLang="zh-CN" sz="2400" dirty="0">
                <a:solidFill>
                  <a:schemeClr val="bg1"/>
                </a:solidFill>
                <a:latin typeface="楷体_GB2312" pitchFamily="49" charset="-122"/>
                <a:ea typeface="楷体_GB2312" pitchFamily="49" charset="-122"/>
              </a:rPr>
              <a:t>)</a:t>
            </a:r>
            <a:r>
              <a:rPr kumimoji="1" lang="zh-CN" altLang="en-US" sz="2400" dirty="0">
                <a:solidFill>
                  <a:schemeClr val="bg1"/>
                </a:solidFill>
                <a:latin typeface="楷体_GB2312" pitchFamily="49" charset="-122"/>
                <a:ea typeface="楷体_GB2312" pitchFamily="49" charset="-122"/>
              </a:rPr>
              <a:t>及国际惯例，可分为城市固体废物、工业固体废物、农业固体废物、危险废物等。</a:t>
            </a:r>
          </a:p>
        </p:txBody>
      </p:sp>
      <p:grpSp>
        <p:nvGrpSpPr>
          <p:cNvPr id="304133" name="Group 5"/>
          <p:cNvGrpSpPr>
            <a:grpSpLocks/>
          </p:cNvGrpSpPr>
          <p:nvPr/>
        </p:nvGrpSpPr>
        <p:grpSpPr bwMode="auto">
          <a:xfrm>
            <a:off x="2051050" y="3357563"/>
            <a:ext cx="1458913" cy="411162"/>
            <a:chOff x="884" y="2251"/>
            <a:chExt cx="1270" cy="317"/>
          </a:xfrm>
        </p:grpSpPr>
        <p:sp>
          <p:nvSpPr>
            <p:cNvPr id="304134" name="Line 6"/>
            <p:cNvSpPr>
              <a:spLocks noChangeShapeType="1"/>
            </p:cNvSpPr>
            <p:nvPr/>
          </p:nvSpPr>
          <p:spPr bwMode="auto">
            <a:xfrm flipH="1">
              <a:off x="884" y="2251"/>
              <a:ext cx="499" cy="31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35" name="Line 7"/>
            <p:cNvSpPr>
              <a:spLocks noChangeShapeType="1"/>
            </p:cNvSpPr>
            <p:nvPr/>
          </p:nvSpPr>
          <p:spPr bwMode="auto">
            <a:xfrm>
              <a:off x="1701" y="2251"/>
              <a:ext cx="453" cy="31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304136" name="Text Box 8"/>
          <p:cNvSpPr txBox="1">
            <a:spLocks noChangeArrowheads="1"/>
          </p:cNvSpPr>
          <p:nvPr/>
        </p:nvSpPr>
        <p:spPr bwMode="auto">
          <a:xfrm>
            <a:off x="755650" y="3716338"/>
            <a:ext cx="1223963" cy="293687"/>
          </a:xfrm>
          <a:prstGeom prst="rect">
            <a:avLst/>
          </a:prstGeom>
          <a:noFill/>
          <a:ln w="254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r>
              <a:rPr lang="zh-CN" altLang="en-US" sz="2000">
                <a:ea typeface="华文楷体" panose="02010600040101010101" pitchFamily="2" charset="-122"/>
              </a:rPr>
              <a:t>危险废物</a:t>
            </a:r>
          </a:p>
        </p:txBody>
      </p:sp>
      <p:sp>
        <p:nvSpPr>
          <p:cNvPr id="304137" name="Text Box 9"/>
          <p:cNvSpPr txBox="1">
            <a:spLocks noChangeArrowheads="1"/>
          </p:cNvSpPr>
          <p:nvPr/>
        </p:nvSpPr>
        <p:spPr bwMode="auto">
          <a:xfrm>
            <a:off x="2124075" y="2997200"/>
            <a:ext cx="1146175" cy="287338"/>
          </a:xfrm>
          <a:prstGeom prst="rect">
            <a:avLst/>
          </a:prstGeom>
          <a:noFill/>
          <a:ln w="254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r>
              <a:rPr lang="zh-CN" altLang="en-US" sz="2000">
                <a:ea typeface="华文楷体" panose="02010600040101010101" pitchFamily="2" charset="-122"/>
              </a:rPr>
              <a:t>固体废物</a:t>
            </a:r>
          </a:p>
        </p:txBody>
      </p:sp>
      <p:sp>
        <p:nvSpPr>
          <p:cNvPr id="304138" name="Text Box 10"/>
          <p:cNvSpPr txBox="1">
            <a:spLocks noChangeArrowheads="1"/>
          </p:cNvSpPr>
          <p:nvPr/>
        </p:nvSpPr>
        <p:spPr bwMode="auto">
          <a:xfrm>
            <a:off x="4140200" y="3573463"/>
            <a:ext cx="1617663" cy="320675"/>
          </a:xfrm>
          <a:prstGeom prst="rect">
            <a:avLst/>
          </a:prstGeom>
          <a:noFill/>
          <a:ln w="2540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ea typeface="华文楷体" panose="02010600040101010101" pitchFamily="2" charset="-122"/>
              </a:rPr>
              <a:t>一般固体废物</a:t>
            </a:r>
          </a:p>
        </p:txBody>
      </p:sp>
      <p:sp>
        <p:nvSpPr>
          <p:cNvPr id="304139" name="Text Box 11"/>
          <p:cNvSpPr txBox="1">
            <a:spLocks noChangeArrowheads="1"/>
          </p:cNvSpPr>
          <p:nvPr/>
        </p:nvSpPr>
        <p:spPr bwMode="auto">
          <a:xfrm>
            <a:off x="971550" y="4724400"/>
            <a:ext cx="885825" cy="1527175"/>
          </a:xfrm>
          <a:prstGeom prst="rect">
            <a:avLst/>
          </a:prstGeom>
          <a:noFill/>
          <a:ln w="254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l"/>
            <a:r>
              <a:rPr lang="zh-CN" altLang="en-US" sz="2000">
                <a:ea typeface="华文楷体" panose="02010600040101010101" pitchFamily="2" charset="-122"/>
              </a:rPr>
              <a:t>腐蚀性、毒    性、</a:t>
            </a:r>
            <a:endParaRPr lang="en-US" altLang="zh-CN" sz="2000">
              <a:ea typeface="华文楷体" panose="02010600040101010101" pitchFamily="2" charset="-122"/>
            </a:endParaRPr>
          </a:p>
          <a:p>
            <a:pPr algn="l"/>
            <a:r>
              <a:rPr lang="zh-CN" altLang="en-US" sz="2000">
                <a:ea typeface="华文楷体" panose="02010600040101010101" pitchFamily="2" charset="-122"/>
              </a:rPr>
              <a:t>易燃性、反应性、</a:t>
            </a:r>
          </a:p>
          <a:p>
            <a:pPr algn="l"/>
            <a:r>
              <a:rPr lang="zh-CN" altLang="en-US" sz="2000">
                <a:ea typeface="华文楷体" panose="02010600040101010101" pitchFamily="2" charset="-122"/>
              </a:rPr>
              <a:t>敏感性</a:t>
            </a:r>
          </a:p>
        </p:txBody>
      </p:sp>
      <p:sp>
        <p:nvSpPr>
          <p:cNvPr id="304140" name="Text Box 12"/>
          <p:cNvSpPr txBox="1">
            <a:spLocks noChangeArrowheads="1"/>
          </p:cNvSpPr>
          <p:nvPr/>
        </p:nvSpPr>
        <p:spPr bwMode="auto">
          <a:xfrm>
            <a:off x="2268538" y="4652963"/>
            <a:ext cx="1616075" cy="354012"/>
          </a:xfrm>
          <a:prstGeom prst="rect">
            <a:avLst/>
          </a:prstGeom>
          <a:noFill/>
          <a:ln w="2540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ea typeface="华文楷体" panose="02010600040101010101" pitchFamily="2" charset="-122"/>
              </a:rPr>
              <a:t>工业固体废物</a:t>
            </a:r>
          </a:p>
        </p:txBody>
      </p:sp>
      <p:sp>
        <p:nvSpPr>
          <p:cNvPr id="304141" name="Text Box 13"/>
          <p:cNvSpPr txBox="1">
            <a:spLocks noChangeArrowheads="1"/>
          </p:cNvSpPr>
          <p:nvPr/>
        </p:nvSpPr>
        <p:spPr bwMode="auto">
          <a:xfrm>
            <a:off x="4357688" y="4652963"/>
            <a:ext cx="1563687" cy="263525"/>
          </a:xfrm>
          <a:prstGeom prst="rect">
            <a:avLst/>
          </a:prstGeom>
          <a:noFill/>
          <a:ln w="2540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ea typeface="华文楷体" panose="02010600040101010101" pitchFamily="2" charset="-122"/>
              </a:rPr>
              <a:t>农业固体废物</a:t>
            </a:r>
          </a:p>
        </p:txBody>
      </p:sp>
      <p:sp>
        <p:nvSpPr>
          <p:cNvPr id="304142" name="Text Box 14"/>
          <p:cNvSpPr txBox="1">
            <a:spLocks noChangeArrowheads="1"/>
          </p:cNvSpPr>
          <p:nvPr/>
        </p:nvSpPr>
        <p:spPr bwMode="auto">
          <a:xfrm>
            <a:off x="6407150" y="4618038"/>
            <a:ext cx="1746250" cy="263525"/>
          </a:xfrm>
          <a:prstGeom prst="rect">
            <a:avLst/>
          </a:prstGeom>
          <a:noFill/>
          <a:ln w="2540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ea typeface="华文楷体" panose="02010600040101010101" pitchFamily="2" charset="-122"/>
              </a:rPr>
              <a:t>城市固体废物</a:t>
            </a:r>
          </a:p>
        </p:txBody>
      </p:sp>
      <p:sp>
        <p:nvSpPr>
          <p:cNvPr id="304145" name="Text Box 17"/>
          <p:cNvSpPr txBox="1">
            <a:spLocks noChangeArrowheads="1"/>
          </p:cNvSpPr>
          <p:nvPr/>
        </p:nvSpPr>
        <p:spPr bwMode="auto">
          <a:xfrm>
            <a:off x="2987675" y="5516563"/>
            <a:ext cx="957263" cy="647700"/>
          </a:xfrm>
          <a:prstGeom prst="rect">
            <a:avLst/>
          </a:prstGeom>
          <a:noFill/>
          <a:ln w="2540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ea typeface="华文楷体" panose="02010600040101010101" pitchFamily="2" charset="-122"/>
              </a:rPr>
              <a:t>废渣</a:t>
            </a:r>
          </a:p>
          <a:p>
            <a:r>
              <a:rPr lang="zh-CN" altLang="en-US" sz="2000">
                <a:ea typeface="华文楷体" panose="02010600040101010101" pitchFamily="2" charset="-122"/>
              </a:rPr>
              <a:t>尾矿</a:t>
            </a:r>
          </a:p>
        </p:txBody>
      </p:sp>
      <p:sp>
        <p:nvSpPr>
          <p:cNvPr id="304146" name="Text Box 18"/>
          <p:cNvSpPr txBox="1">
            <a:spLocks noChangeArrowheads="1"/>
          </p:cNvSpPr>
          <p:nvPr/>
        </p:nvSpPr>
        <p:spPr bwMode="auto">
          <a:xfrm>
            <a:off x="4645025" y="5597525"/>
            <a:ext cx="836613" cy="639763"/>
          </a:xfrm>
          <a:prstGeom prst="rect">
            <a:avLst/>
          </a:prstGeom>
          <a:noFill/>
          <a:ln w="2540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ea typeface="华文楷体" panose="02010600040101010101" pitchFamily="2" charset="-122"/>
              </a:rPr>
              <a:t>秸秆</a:t>
            </a:r>
          </a:p>
          <a:p>
            <a:r>
              <a:rPr lang="zh-CN" altLang="en-US" sz="2000">
                <a:ea typeface="华文楷体" panose="02010600040101010101" pitchFamily="2" charset="-122"/>
              </a:rPr>
              <a:t>畜粪</a:t>
            </a:r>
          </a:p>
        </p:txBody>
      </p:sp>
      <p:sp>
        <p:nvSpPr>
          <p:cNvPr id="304147" name="Text Box 19"/>
          <p:cNvSpPr txBox="1">
            <a:spLocks noChangeArrowheads="1"/>
          </p:cNvSpPr>
          <p:nvPr/>
        </p:nvSpPr>
        <p:spPr bwMode="auto">
          <a:xfrm>
            <a:off x="6443663" y="5516563"/>
            <a:ext cx="1355725" cy="677862"/>
          </a:xfrm>
          <a:prstGeom prst="rect">
            <a:avLst/>
          </a:prstGeom>
          <a:noFill/>
          <a:ln w="2540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ea typeface="华文楷体" panose="02010600040101010101" pitchFamily="2" charset="-122"/>
              </a:rPr>
              <a:t>垃圾、粪便、</a:t>
            </a:r>
          </a:p>
          <a:p>
            <a:r>
              <a:rPr lang="zh-CN" altLang="en-US" sz="2000">
                <a:ea typeface="华文楷体" panose="02010600040101010101" pitchFamily="2" charset="-122"/>
              </a:rPr>
              <a:t>污泥、粉尘</a:t>
            </a:r>
          </a:p>
        </p:txBody>
      </p:sp>
      <p:sp>
        <p:nvSpPr>
          <p:cNvPr id="304150" name="Line 22"/>
          <p:cNvSpPr>
            <a:spLocks noChangeShapeType="1"/>
          </p:cNvSpPr>
          <p:nvPr/>
        </p:nvSpPr>
        <p:spPr bwMode="auto">
          <a:xfrm>
            <a:off x="1404938" y="4149725"/>
            <a:ext cx="1587" cy="4699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51" name="Line 23"/>
          <p:cNvSpPr>
            <a:spLocks noChangeShapeType="1"/>
          </p:cNvSpPr>
          <p:nvPr/>
        </p:nvSpPr>
        <p:spPr bwMode="auto">
          <a:xfrm>
            <a:off x="5003800" y="5013325"/>
            <a:ext cx="1588" cy="4540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52" name="Line 24"/>
          <p:cNvSpPr>
            <a:spLocks noChangeShapeType="1"/>
          </p:cNvSpPr>
          <p:nvPr/>
        </p:nvSpPr>
        <p:spPr bwMode="auto">
          <a:xfrm>
            <a:off x="7092950" y="4941888"/>
            <a:ext cx="1588" cy="4540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53" name="Line 25"/>
          <p:cNvSpPr>
            <a:spLocks noChangeShapeType="1"/>
          </p:cNvSpPr>
          <p:nvPr/>
        </p:nvSpPr>
        <p:spPr bwMode="auto">
          <a:xfrm>
            <a:off x="3421063" y="5013325"/>
            <a:ext cx="1587" cy="4540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56" name="Line 28"/>
          <p:cNvSpPr>
            <a:spLocks noChangeShapeType="1"/>
          </p:cNvSpPr>
          <p:nvPr/>
        </p:nvSpPr>
        <p:spPr bwMode="auto">
          <a:xfrm flipH="1">
            <a:off x="4932363" y="4076700"/>
            <a:ext cx="6350" cy="236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57" name="Line 29"/>
          <p:cNvSpPr>
            <a:spLocks noChangeShapeType="1"/>
          </p:cNvSpPr>
          <p:nvPr/>
        </p:nvSpPr>
        <p:spPr bwMode="auto">
          <a:xfrm flipV="1">
            <a:off x="3419475" y="4365625"/>
            <a:ext cx="3673475" cy="15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58" name="Line 30"/>
          <p:cNvSpPr>
            <a:spLocks noChangeShapeType="1"/>
          </p:cNvSpPr>
          <p:nvPr/>
        </p:nvSpPr>
        <p:spPr bwMode="auto">
          <a:xfrm>
            <a:off x="3419475" y="4367213"/>
            <a:ext cx="1588" cy="2825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59" name="Line 31"/>
          <p:cNvSpPr>
            <a:spLocks noChangeShapeType="1"/>
          </p:cNvSpPr>
          <p:nvPr/>
        </p:nvSpPr>
        <p:spPr bwMode="auto">
          <a:xfrm>
            <a:off x="7092950" y="4365625"/>
            <a:ext cx="1588" cy="2825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60" name="Line 32"/>
          <p:cNvSpPr>
            <a:spLocks noChangeShapeType="1"/>
          </p:cNvSpPr>
          <p:nvPr/>
        </p:nvSpPr>
        <p:spPr bwMode="auto">
          <a:xfrm>
            <a:off x="4932363" y="4365625"/>
            <a:ext cx="1587" cy="2825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63" name="Text Box 35"/>
          <p:cNvSpPr txBox="1">
            <a:spLocks noChangeArrowheads="1"/>
          </p:cNvSpPr>
          <p:nvPr/>
        </p:nvSpPr>
        <p:spPr bwMode="auto">
          <a:xfrm>
            <a:off x="3276600" y="2997200"/>
            <a:ext cx="11509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kumimoji="1" lang="en-US" altLang="zh-CN" sz="2000">
                <a:ea typeface="华文楷体" panose="02010600040101010101" pitchFamily="2" charset="-122"/>
              </a:rPr>
              <a:t>Solid waste</a:t>
            </a:r>
          </a:p>
        </p:txBody>
      </p:sp>
      <p:sp>
        <p:nvSpPr>
          <p:cNvPr id="304164" name="Text Box 36"/>
          <p:cNvSpPr txBox="1">
            <a:spLocks noChangeArrowheads="1"/>
          </p:cNvSpPr>
          <p:nvPr/>
        </p:nvSpPr>
        <p:spPr bwMode="auto">
          <a:xfrm>
            <a:off x="7308850" y="5013325"/>
            <a:ext cx="1130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kumimoji="1" lang="en-US" altLang="zh-CN" sz="2000">
                <a:ea typeface="华文楷体" panose="02010600040101010101" pitchFamily="2" charset="-122"/>
              </a:rPr>
              <a:t>Municipal</a:t>
            </a:r>
          </a:p>
        </p:txBody>
      </p:sp>
      <p:sp>
        <p:nvSpPr>
          <p:cNvPr id="304165" name="Text Box 37"/>
          <p:cNvSpPr txBox="1">
            <a:spLocks noChangeArrowheads="1"/>
          </p:cNvSpPr>
          <p:nvPr/>
        </p:nvSpPr>
        <p:spPr bwMode="auto">
          <a:xfrm>
            <a:off x="2268538" y="5013325"/>
            <a:ext cx="1093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kumimoji="1" lang="en-US" altLang="zh-CN" sz="2000">
                <a:ea typeface="华文楷体" panose="02010600040101010101" pitchFamily="2" charset="-122"/>
              </a:rPr>
              <a:t>Industrial</a:t>
            </a:r>
          </a:p>
        </p:txBody>
      </p:sp>
      <p:sp>
        <p:nvSpPr>
          <p:cNvPr id="304166" name="Text Box 38"/>
          <p:cNvSpPr txBox="1">
            <a:spLocks noChangeArrowheads="1"/>
          </p:cNvSpPr>
          <p:nvPr/>
        </p:nvSpPr>
        <p:spPr bwMode="auto">
          <a:xfrm>
            <a:off x="5148263" y="4941888"/>
            <a:ext cx="158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kumimoji="1" lang="en-US" altLang="zh-CN" sz="2000">
                <a:ea typeface="华文楷体" panose="02010600040101010101" pitchFamily="2" charset="-122"/>
              </a:rPr>
              <a:t>Agricultural</a:t>
            </a:r>
          </a:p>
        </p:txBody>
      </p:sp>
      <p:sp>
        <p:nvSpPr>
          <p:cNvPr id="304167" name="Text Box 39"/>
          <p:cNvSpPr txBox="1">
            <a:spLocks noChangeArrowheads="1"/>
          </p:cNvSpPr>
          <p:nvPr/>
        </p:nvSpPr>
        <p:spPr bwMode="auto">
          <a:xfrm>
            <a:off x="827088" y="3357563"/>
            <a:ext cx="1223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kumimoji="1" lang="en-US" altLang="zh-CN" sz="2000">
                <a:ea typeface="华文楷体" panose="02010600040101010101" pitchFamily="2" charset="-122"/>
              </a:rPr>
              <a:t>Hazardous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4133"/>
                                        </p:tgtEl>
                                        <p:attrNameLst>
                                          <p:attrName>style.visibility</p:attrName>
                                        </p:attrNameLst>
                                      </p:cBhvr>
                                      <p:to>
                                        <p:strVal val="visible"/>
                                      </p:to>
                                    </p:set>
                                    <p:animEffect transition="in" filter="wipe(up)">
                                      <p:cBhvr>
                                        <p:cTn id="7" dur="500"/>
                                        <p:tgtEl>
                                          <p:spTgt spid="304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468313" y="260350"/>
            <a:ext cx="8135937" cy="5763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b="1" dirty="0">
                <a:latin typeface="微软雅黑" panose="020B0503020204020204" pitchFamily="34" charset="-122"/>
                <a:ea typeface="微软雅黑" panose="020B0503020204020204" pitchFamily="34" charset="-122"/>
              </a:rPr>
              <a:t>一、固废来源与分类</a:t>
            </a:r>
          </a:p>
        </p:txBody>
      </p:sp>
      <p:sp>
        <p:nvSpPr>
          <p:cNvPr id="446467" name="Rectangle 3"/>
          <p:cNvSpPr>
            <a:spLocks noGrp="1" noChangeArrowheads="1"/>
          </p:cNvSpPr>
          <p:nvPr>
            <p:ph type="body" idx="1"/>
          </p:nvPr>
        </p:nvSpPr>
        <p:spPr>
          <a:xfrm>
            <a:off x="457200" y="1160749"/>
            <a:ext cx="8435975" cy="5221002"/>
          </a:xfrm>
        </p:spPr>
        <p:txBody>
          <a:bodyPr/>
          <a:lstStyle/>
          <a:p>
            <a:pPr>
              <a:lnSpc>
                <a:spcPct val="105000"/>
              </a:lnSpc>
              <a:spcBef>
                <a:spcPct val="15000"/>
              </a:spcBef>
              <a:spcAft>
                <a:spcPct val="15000"/>
              </a:spcAft>
            </a:pPr>
            <a:r>
              <a:rPr lang="zh-CN" altLang="en-US" sz="3200" b="1" dirty="0">
                <a:latin typeface="Times New Roman" panose="02020603050405020304" pitchFamily="18" charset="0"/>
                <a:ea typeface="黑体" panose="02010609060101010101" pitchFamily="49" charset="-122"/>
              </a:rPr>
              <a:t>一</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基本概述</a:t>
            </a:r>
          </a:p>
          <a:p>
            <a:pPr>
              <a:lnSpc>
                <a:spcPct val="105000"/>
              </a:lnSpc>
              <a:spcBef>
                <a:spcPct val="15000"/>
              </a:spcBef>
              <a:spcAft>
                <a:spcPct val="15000"/>
              </a:spcAft>
              <a:buFont typeface="Wingdings" panose="05000000000000000000" pitchFamily="2" charset="2"/>
              <a:buNone/>
            </a:pPr>
            <a:r>
              <a:rPr lang="zh-CN" altLang="en-US" sz="2400" b="1" dirty="0">
                <a:latin typeface="Times New Roman" panose="02020603050405020304" pitchFamily="18" charset="0"/>
              </a:rPr>
              <a:t>③</a:t>
            </a:r>
            <a:r>
              <a:rPr lang="zh-CN" altLang="en-US" sz="2400" b="1" dirty="0">
                <a:solidFill>
                  <a:srgbClr val="0000FF"/>
                </a:solidFill>
                <a:latin typeface="Times New Roman" panose="02020603050405020304" pitchFamily="18" charset="0"/>
                <a:ea typeface="华文楷体" panose="02010600040101010101" pitchFamily="2" charset="-122"/>
              </a:rPr>
              <a:t>危险性固体废物</a:t>
            </a:r>
          </a:p>
          <a:p>
            <a:pPr>
              <a:lnSpc>
                <a:spcPct val="105000"/>
              </a:lnSpc>
              <a:spcBef>
                <a:spcPct val="15000"/>
              </a:spcBef>
              <a:spcAft>
                <a:spcPct val="15000"/>
              </a:spcAft>
              <a:buNone/>
            </a:pPr>
            <a:r>
              <a:rPr lang="zh-CN" altLang="en-US" sz="2000" b="1" dirty="0">
                <a:latin typeface="Times New Roman" panose="02020603050405020304" pitchFamily="18" charset="0"/>
                <a:ea typeface="华文楷体" panose="02010600040101010101" pitchFamily="2" charset="-122"/>
              </a:rPr>
              <a:t>     </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zh-CN" sz="2400" b="1" dirty="0">
                <a:latin typeface="Times New Roman" panose="02020603050405020304" pitchFamily="18" charset="0"/>
                <a:ea typeface="华文楷体" panose="02010600040101010101" pitchFamily="2" charset="-122"/>
              </a:rPr>
              <a:t>指列入国家危险废物明录或者根据国家规定的危险废物鉴别标准和鉴别方法认定的具有腐蚀性、毒性、易燃性、反应性和感染性等一种或一种以上危险特性，以及不排除具有以上危险特性的固体废物。</a:t>
            </a:r>
            <a:endParaRPr lang="zh-CN" altLang="en-US" sz="2400" b="1" dirty="0">
              <a:latin typeface="Times New Roman" panose="02020603050405020304" pitchFamily="18" charset="0"/>
              <a:ea typeface="华文楷体" panose="02010600040101010101" pitchFamily="2" charset="-122"/>
            </a:endParaRPr>
          </a:p>
          <a:p>
            <a:pPr>
              <a:lnSpc>
                <a:spcPct val="105000"/>
              </a:lnSpc>
              <a:spcBef>
                <a:spcPct val="15000"/>
              </a:spcBef>
              <a:spcAft>
                <a:spcPct val="15000"/>
              </a:spcAft>
              <a:buNone/>
            </a:pPr>
            <a:r>
              <a:rPr lang="zh-CN" altLang="en-US" sz="2400" b="1" dirty="0">
                <a:solidFill>
                  <a:srgbClr val="0000FF"/>
                </a:solidFill>
                <a:latin typeface="华文楷体" panose="02010600040101010101" pitchFamily="2" charset="-122"/>
                <a:ea typeface="华文楷体" panose="02010600040101010101" pitchFamily="2" charset="-122"/>
              </a:rPr>
              <a:t>④</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solidFill>
                  <a:srgbClr val="0000FF"/>
                </a:solidFill>
                <a:latin typeface="Times New Roman" panose="02020603050405020304" pitchFamily="18" charset="0"/>
                <a:ea typeface="华文楷体" panose="02010600040101010101" pitchFamily="2" charset="-122"/>
              </a:rPr>
              <a:t>城市固体废物</a:t>
            </a:r>
          </a:p>
          <a:p>
            <a:pPr>
              <a:lnSpc>
                <a:spcPct val="105000"/>
              </a:lnSpc>
              <a:spcBef>
                <a:spcPct val="15000"/>
              </a:spcBef>
              <a:spcAft>
                <a:spcPct val="15000"/>
              </a:spcAft>
              <a:buFont typeface="Wingdings" panose="05000000000000000000" pitchFamily="2" charset="2"/>
              <a:buNone/>
            </a:pPr>
            <a:r>
              <a:rPr lang="zh-CN" altLang="en-US" b="1" dirty="0">
                <a:solidFill>
                  <a:srgbClr val="FF3300"/>
                </a:solidFill>
                <a:latin typeface="Times New Roman" panose="02020603050405020304" pitchFamily="18" charset="0"/>
              </a:rPr>
              <a:t>城市垃圾</a:t>
            </a:r>
          </a:p>
          <a:p>
            <a:pPr>
              <a:lnSpc>
                <a:spcPct val="105000"/>
              </a:lnSpc>
              <a:spcBef>
                <a:spcPct val="15000"/>
              </a:spcBef>
              <a:spcAft>
                <a:spcPct val="15000"/>
              </a:spcAft>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rPr>
              <a:t>   </a:t>
            </a:r>
            <a:r>
              <a:rPr lang="zh-CN" altLang="en-US" sz="2400" b="1" dirty="0">
                <a:latin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rPr>
              <a:t>居民生活垃圾； </a:t>
            </a:r>
            <a:r>
              <a:rPr lang="zh-CN" altLang="en-US" sz="2400" b="1" dirty="0">
                <a:latin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rPr>
              <a:t>商业垃圾； </a:t>
            </a:r>
            <a:r>
              <a:rPr lang="zh-CN" altLang="en-US" sz="2400" b="1" dirty="0">
                <a:latin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rPr>
              <a:t>医院垃圾；</a:t>
            </a:r>
          </a:p>
          <a:p>
            <a:pPr>
              <a:lnSpc>
                <a:spcPct val="105000"/>
              </a:lnSpc>
              <a:spcBef>
                <a:spcPct val="15000"/>
              </a:spcBef>
              <a:spcAft>
                <a:spcPct val="15000"/>
              </a:spcAft>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rPr>
              <a:t>   </a:t>
            </a:r>
            <a:r>
              <a:rPr lang="zh-CN" altLang="en-US" sz="2400" b="1" dirty="0">
                <a:latin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rPr>
              <a:t>市政维护和管理中产生的垃圾； </a:t>
            </a:r>
            <a:r>
              <a:rPr lang="zh-CN" altLang="en-US" sz="2400" b="1" dirty="0">
                <a:latin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rPr>
              <a:t>危险垃圾</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73375" y="411163"/>
            <a:ext cx="9090623" cy="6572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二、</a:t>
            </a:r>
            <a:r>
              <a:rPr lang="zh-CN" altLang="en-US" sz="40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4000" b="1" dirty="0">
                <a:latin typeface="微软雅黑" panose="020B0503020204020204" pitchFamily="34" charset="-122"/>
                <a:ea typeface="微软雅黑" panose="020B0503020204020204" pitchFamily="34" charset="-122"/>
              </a:rPr>
              <a:t>常见</a:t>
            </a:r>
            <a:r>
              <a:rPr lang="en-US" altLang="zh-CN" sz="4000" b="1" dirty="0">
                <a:latin typeface="微软雅黑" panose="020B0503020204020204" pitchFamily="34" charset="-122"/>
                <a:ea typeface="微软雅黑" panose="020B0503020204020204" pitchFamily="34" charset="-122"/>
              </a:rPr>
              <a:t>MSW</a:t>
            </a:r>
            <a:r>
              <a:rPr lang="zh-CN" altLang="en-US" sz="4000" b="1" dirty="0">
                <a:latin typeface="微软雅黑" panose="020B0503020204020204" pitchFamily="34" charset="-122"/>
                <a:ea typeface="微软雅黑" panose="020B0503020204020204" pitchFamily="34" charset="-122"/>
              </a:rPr>
              <a:t>管理系统</a:t>
            </a:r>
            <a:r>
              <a:rPr lang="en-US" altLang="zh-CN" sz="4000" b="1" dirty="0">
                <a:latin typeface="微软雅黑" panose="020B0503020204020204" pitchFamily="34" charset="-122"/>
                <a:ea typeface="微软雅黑" panose="020B0503020204020204" pitchFamily="34" charset="-122"/>
              </a:rPr>
              <a:t>6</a:t>
            </a:r>
            <a:r>
              <a:rPr lang="zh-CN" altLang="en-US" sz="4000" b="1" dirty="0">
                <a:latin typeface="微软雅黑" panose="020B0503020204020204" pitchFamily="34" charset="-122"/>
                <a:ea typeface="微软雅黑" panose="020B0503020204020204" pitchFamily="34" charset="-122"/>
              </a:rPr>
              <a:t>大功能要素</a:t>
            </a:r>
          </a:p>
        </p:txBody>
      </p:sp>
      <p:sp>
        <p:nvSpPr>
          <p:cNvPr id="447492" name="Rectangle 4"/>
          <p:cNvSpPr>
            <a:spLocks noChangeArrowheads="1"/>
          </p:cNvSpPr>
          <p:nvPr/>
        </p:nvSpPr>
        <p:spPr bwMode="auto">
          <a:xfrm>
            <a:off x="3101975" y="1592263"/>
            <a:ext cx="2193925" cy="396875"/>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400" dirty="0">
                <a:ea typeface="华文楷体" panose="02010600040101010101" pitchFamily="2" charset="-122"/>
              </a:rPr>
              <a:t>waste generation</a:t>
            </a:r>
          </a:p>
        </p:txBody>
      </p:sp>
      <p:sp>
        <p:nvSpPr>
          <p:cNvPr id="447493" name="Line 5"/>
          <p:cNvSpPr>
            <a:spLocks noChangeShapeType="1"/>
          </p:cNvSpPr>
          <p:nvPr/>
        </p:nvSpPr>
        <p:spPr bwMode="auto">
          <a:xfrm>
            <a:off x="4270375" y="1989138"/>
            <a:ext cx="0" cy="43656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494" name="Rectangle 6"/>
          <p:cNvSpPr>
            <a:spLocks noChangeArrowheads="1"/>
          </p:cNvSpPr>
          <p:nvPr/>
        </p:nvSpPr>
        <p:spPr bwMode="auto">
          <a:xfrm>
            <a:off x="3224213" y="2454275"/>
            <a:ext cx="1965325" cy="396875"/>
          </a:xfrm>
          <a:prstGeom prst="rect">
            <a:avLst/>
          </a:prstGeom>
          <a:solidFill>
            <a:srgbClr val="CC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400">
                <a:ea typeface="华文楷体" panose="02010600040101010101" pitchFamily="2" charset="-122"/>
              </a:rPr>
              <a:t>storage</a:t>
            </a:r>
          </a:p>
        </p:txBody>
      </p:sp>
      <p:sp>
        <p:nvSpPr>
          <p:cNvPr id="447495" name="Line 7"/>
          <p:cNvSpPr>
            <a:spLocks noChangeShapeType="1"/>
          </p:cNvSpPr>
          <p:nvPr/>
        </p:nvSpPr>
        <p:spPr bwMode="auto">
          <a:xfrm>
            <a:off x="4284663" y="2852738"/>
            <a:ext cx="0" cy="504825"/>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496" name="Rectangle 8"/>
          <p:cNvSpPr>
            <a:spLocks noChangeArrowheads="1"/>
          </p:cNvSpPr>
          <p:nvPr/>
        </p:nvSpPr>
        <p:spPr bwMode="auto">
          <a:xfrm>
            <a:off x="3276600" y="3392488"/>
            <a:ext cx="1965325" cy="396875"/>
          </a:xfrm>
          <a:prstGeom prst="rect">
            <a:avLst/>
          </a:prstGeom>
          <a:solidFill>
            <a:srgbClr val="CC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400">
                <a:ea typeface="华文楷体" panose="02010600040101010101" pitchFamily="2" charset="-122"/>
              </a:rPr>
              <a:t>collection</a:t>
            </a:r>
          </a:p>
        </p:txBody>
      </p:sp>
      <p:sp>
        <p:nvSpPr>
          <p:cNvPr id="447497" name="Rectangle 9"/>
          <p:cNvSpPr>
            <a:spLocks noChangeArrowheads="1"/>
          </p:cNvSpPr>
          <p:nvPr/>
        </p:nvSpPr>
        <p:spPr bwMode="auto">
          <a:xfrm>
            <a:off x="3324225" y="5624513"/>
            <a:ext cx="1965325" cy="396875"/>
          </a:xfrm>
          <a:prstGeom prst="rect">
            <a:avLst/>
          </a:prstGeom>
          <a:solidFill>
            <a:srgbClr val="CC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400">
                <a:ea typeface="华文楷体" panose="02010600040101010101" pitchFamily="2" charset="-122"/>
              </a:rPr>
              <a:t>disposal</a:t>
            </a:r>
          </a:p>
        </p:txBody>
      </p:sp>
      <p:sp>
        <p:nvSpPr>
          <p:cNvPr id="447498" name="Rectangle 10"/>
          <p:cNvSpPr>
            <a:spLocks noChangeArrowheads="1"/>
          </p:cNvSpPr>
          <p:nvPr/>
        </p:nvSpPr>
        <p:spPr bwMode="auto">
          <a:xfrm>
            <a:off x="5184775" y="4113213"/>
            <a:ext cx="3240088" cy="684212"/>
          </a:xfrm>
          <a:prstGeom prst="rect">
            <a:avLst/>
          </a:prstGeom>
          <a:solidFill>
            <a:srgbClr val="CC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400">
                <a:ea typeface="华文楷体" panose="02010600040101010101" pitchFamily="2" charset="-122"/>
              </a:rPr>
              <a:t>processing and recovery</a:t>
            </a:r>
          </a:p>
        </p:txBody>
      </p:sp>
      <p:sp>
        <p:nvSpPr>
          <p:cNvPr id="447499" name="Rectangle 11"/>
          <p:cNvSpPr>
            <a:spLocks noChangeArrowheads="1"/>
          </p:cNvSpPr>
          <p:nvPr/>
        </p:nvSpPr>
        <p:spPr bwMode="auto">
          <a:xfrm>
            <a:off x="468313" y="4221163"/>
            <a:ext cx="3024187" cy="520700"/>
          </a:xfrm>
          <a:prstGeom prst="rect">
            <a:avLst/>
          </a:prstGeom>
          <a:solidFill>
            <a:srgbClr val="CC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400">
                <a:ea typeface="华文楷体" panose="02010600040101010101" pitchFamily="2" charset="-122"/>
              </a:rPr>
              <a:t>transfer and transport</a:t>
            </a:r>
          </a:p>
        </p:txBody>
      </p:sp>
      <p:sp>
        <p:nvSpPr>
          <p:cNvPr id="447500" name="Line 12"/>
          <p:cNvSpPr>
            <a:spLocks noChangeShapeType="1"/>
          </p:cNvSpPr>
          <p:nvPr/>
        </p:nvSpPr>
        <p:spPr bwMode="auto">
          <a:xfrm>
            <a:off x="4284663" y="3789363"/>
            <a:ext cx="0" cy="1762125"/>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01" name="Line 13"/>
          <p:cNvSpPr>
            <a:spLocks noChangeShapeType="1"/>
          </p:cNvSpPr>
          <p:nvPr/>
        </p:nvSpPr>
        <p:spPr bwMode="auto">
          <a:xfrm flipH="1">
            <a:off x="2168525" y="3544888"/>
            <a:ext cx="1082675"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02" name="Line 14"/>
          <p:cNvSpPr>
            <a:spLocks noChangeShapeType="1"/>
          </p:cNvSpPr>
          <p:nvPr/>
        </p:nvSpPr>
        <p:spPr bwMode="auto">
          <a:xfrm>
            <a:off x="2168525" y="3552751"/>
            <a:ext cx="0" cy="668337"/>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03" name="Line 15"/>
          <p:cNvSpPr>
            <a:spLocks noChangeShapeType="1"/>
          </p:cNvSpPr>
          <p:nvPr/>
        </p:nvSpPr>
        <p:spPr bwMode="auto">
          <a:xfrm>
            <a:off x="5364163" y="3573463"/>
            <a:ext cx="1282700"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04" name="Line 16"/>
          <p:cNvSpPr>
            <a:spLocks noChangeShapeType="1"/>
          </p:cNvSpPr>
          <p:nvPr/>
        </p:nvSpPr>
        <p:spPr bwMode="auto">
          <a:xfrm>
            <a:off x="6659563" y="3573463"/>
            <a:ext cx="0" cy="51911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05" name="Line 17"/>
          <p:cNvSpPr>
            <a:spLocks noChangeShapeType="1"/>
          </p:cNvSpPr>
          <p:nvPr/>
        </p:nvSpPr>
        <p:spPr bwMode="auto">
          <a:xfrm flipH="1">
            <a:off x="3527424" y="4473575"/>
            <a:ext cx="720725"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06" name="Line 18"/>
          <p:cNvSpPr>
            <a:spLocks noChangeShapeType="1"/>
          </p:cNvSpPr>
          <p:nvPr/>
        </p:nvSpPr>
        <p:spPr bwMode="auto">
          <a:xfrm>
            <a:off x="4248150" y="4473575"/>
            <a:ext cx="936625"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13" name="Line 25"/>
          <p:cNvSpPr>
            <a:spLocks noChangeShapeType="1"/>
          </p:cNvSpPr>
          <p:nvPr/>
        </p:nvSpPr>
        <p:spPr bwMode="auto">
          <a:xfrm>
            <a:off x="2154238" y="4778152"/>
            <a:ext cx="0" cy="10271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14" name="Line 26"/>
          <p:cNvSpPr>
            <a:spLocks noChangeShapeType="1"/>
          </p:cNvSpPr>
          <p:nvPr/>
        </p:nvSpPr>
        <p:spPr bwMode="auto">
          <a:xfrm>
            <a:off x="2166938" y="5789613"/>
            <a:ext cx="1038225" cy="1587"/>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15" name="Line 27"/>
          <p:cNvSpPr>
            <a:spLocks noChangeShapeType="1"/>
          </p:cNvSpPr>
          <p:nvPr/>
        </p:nvSpPr>
        <p:spPr bwMode="auto">
          <a:xfrm>
            <a:off x="6624638" y="4833938"/>
            <a:ext cx="0" cy="9842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16" name="Line 28"/>
          <p:cNvSpPr>
            <a:spLocks noChangeShapeType="1"/>
          </p:cNvSpPr>
          <p:nvPr/>
        </p:nvSpPr>
        <p:spPr bwMode="auto">
          <a:xfrm flipH="1" flipV="1">
            <a:off x="5400675" y="5842000"/>
            <a:ext cx="1216025" cy="158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17" name="Text Box 29"/>
          <p:cNvSpPr txBox="1">
            <a:spLocks noChangeArrowheads="1"/>
          </p:cNvSpPr>
          <p:nvPr/>
        </p:nvSpPr>
        <p:spPr bwMode="auto">
          <a:xfrm>
            <a:off x="5651499" y="1628775"/>
            <a:ext cx="1944835" cy="393700"/>
          </a:xfrm>
          <a:prstGeom prst="rect">
            <a:avLst/>
          </a:prstGeom>
          <a:noFill/>
          <a:ln w="1905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18000" bIns="18000"/>
          <a:lstStyle/>
          <a:p>
            <a:r>
              <a:rPr lang="zh-CN" altLang="zh-CN" dirty="0">
                <a:solidFill>
                  <a:srgbClr val="0000FF"/>
                </a:solidFill>
              </a:rPr>
              <a:t>☆</a:t>
            </a:r>
            <a:r>
              <a:rPr kumimoji="1" lang="zh-CN" altLang="en-US" sz="2400" dirty="0">
                <a:latin typeface="微软雅黑" panose="020B0503020204020204" pitchFamily="34" charset="-122"/>
                <a:ea typeface="微软雅黑" panose="020B0503020204020204" pitchFamily="34" charset="-122"/>
              </a:rPr>
              <a:t>①垃圾产生</a:t>
            </a:r>
          </a:p>
        </p:txBody>
      </p:sp>
      <p:sp>
        <p:nvSpPr>
          <p:cNvPr id="447518" name="Text Box 30"/>
          <p:cNvSpPr txBox="1">
            <a:spLocks noChangeArrowheads="1"/>
          </p:cNvSpPr>
          <p:nvPr/>
        </p:nvSpPr>
        <p:spPr bwMode="auto">
          <a:xfrm>
            <a:off x="5688013" y="2457450"/>
            <a:ext cx="1908323" cy="393700"/>
          </a:xfrm>
          <a:prstGeom prst="rect">
            <a:avLst/>
          </a:prstGeom>
          <a:noFill/>
          <a:ln w="1905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18000" bIns="18000"/>
          <a:lstStyle/>
          <a:p>
            <a:r>
              <a:rPr lang="zh-CN" altLang="zh-CN" dirty="0">
                <a:solidFill>
                  <a:srgbClr val="0000FF"/>
                </a:solidFill>
              </a:rPr>
              <a:t>☆</a:t>
            </a:r>
            <a:r>
              <a:rPr kumimoji="1" lang="zh-CN" altLang="en-US" sz="2400" dirty="0">
                <a:latin typeface="微软雅黑" panose="020B0503020204020204" pitchFamily="34" charset="-122"/>
                <a:ea typeface="微软雅黑" panose="020B0503020204020204" pitchFamily="34" charset="-122"/>
              </a:rPr>
              <a:t>②垃圾存放</a:t>
            </a:r>
          </a:p>
        </p:txBody>
      </p:sp>
      <p:sp>
        <p:nvSpPr>
          <p:cNvPr id="447519" name="Text Box 31"/>
          <p:cNvSpPr txBox="1">
            <a:spLocks noChangeArrowheads="1"/>
          </p:cNvSpPr>
          <p:nvPr/>
        </p:nvSpPr>
        <p:spPr bwMode="auto">
          <a:xfrm>
            <a:off x="5738813" y="3141663"/>
            <a:ext cx="1857523" cy="393700"/>
          </a:xfrm>
          <a:prstGeom prst="rect">
            <a:avLst/>
          </a:prstGeom>
          <a:noFill/>
          <a:ln w="1905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18000" bIns="18000"/>
          <a:lstStyle/>
          <a:p>
            <a:r>
              <a:rPr lang="zh-CN" altLang="zh-CN" dirty="0">
                <a:solidFill>
                  <a:srgbClr val="0000FF"/>
                </a:solidFill>
              </a:rPr>
              <a:t>☆</a:t>
            </a:r>
            <a:r>
              <a:rPr kumimoji="1" lang="zh-CN" altLang="en-US" sz="2400" dirty="0">
                <a:latin typeface="微软雅黑" panose="020B0503020204020204" pitchFamily="34" charset="-122"/>
                <a:ea typeface="微软雅黑" panose="020B0503020204020204" pitchFamily="34" charset="-122"/>
              </a:rPr>
              <a:t>③垃圾收集</a:t>
            </a:r>
          </a:p>
        </p:txBody>
      </p:sp>
      <p:sp>
        <p:nvSpPr>
          <p:cNvPr id="447520" name="Text Box 32"/>
          <p:cNvSpPr txBox="1">
            <a:spLocks noChangeArrowheads="1"/>
          </p:cNvSpPr>
          <p:nvPr/>
        </p:nvSpPr>
        <p:spPr bwMode="auto">
          <a:xfrm>
            <a:off x="286087" y="3669506"/>
            <a:ext cx="1850354" cy="393700"/>
          </a:xfrm>
          <a:prstGeom prst="rect">
            <a:avLst/>
          </a:prstGeom>
          <a:noFill/>
          <a:ln w="1905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18000" bIns="18000"/>
          <a:lstStyle/>
          <a:p>
            <a:r>
              <a:rPr lang="zh-CN" altLang="zh-CN" dirty="0">
                <a:solidFill>
                  <a:srgbClr val="0000FF"/>
                </a:solidFill>
              </a:rPr>
              <a:t>☆</a:t>
            </a:r>
            <a:r>
              <a:rPr kumimoji="1" lang="zh-CN" altLang="en-US" sz="2400" dirty="0">
                <a:latin typeface="微软雅黑" panose="020B0503020204020204" pitchFamily="34" charset="-122"/>
                <a:ea typeface="微软雅黑" panose="020B0503020204020204" pitchFamily="34" charset="-122"/>
              </a:rPr>
              <a:t>④垃圾转运</a:t>
            </a:r>
          </a:p>
        </p:txBody>
      </p:sp>
      <p:sp>
        <p:nvSpPr>
          <p:cNvPr id="447521" name="Text Box 33"/>
          <p:cNvSpPr txBox="1">
            <a:spLocks noChangeArrowheads="1"/>
          </p:cNvSpPr>
          <p:nvPr/>
        </p:nvSpPr>
        <p:spPr bwMode="auto">
          <a:xfrm>
            <a:off x="6422448" y="4833938"/>
            <a:ext cx="2484375" cy="393700"/>
          </a:xfrm>
          <a:prstGeom prst="rect">
            <a:avLst/>
          </a:prstGeom>
          <a:noFill/>
          <a:ln w="1905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18000" bIns="18000"/>
          <a:lstStyle/>
          <a:p>
            <a:r>
              <a:rPr lang="zh-CN" altLang="zh-CN" dirty="0">
                <a:solidFill>
                  <a:srgbClr val="0000FF"/>
                </a:solidFill>
              </a:rPr>
              <a:t>☆</a:t>
            </a:r>
            <a:r>
              <a:rPr kumimoji="1" lang="zh-CN" altLang="en-US" sz="2400" dirty="0">
                <a:latin typeface="微软雅黑" panose="020B0503020204020204" pitchFamily="34" charset="-122"/>
                <a:ea typeface="微软雅黑" panose="020B0503020204020204" pitchFamily="34" charset="-122"/>
              </a:rPr>
              <a:t>⑤处理与资源化</a:t>
            </a:r>
          </a:p>
        </p:txBody>
      </p:sp>
      <p:sp>
        <p:nvSpPr>
          <p:cNvPr id="447522" name="Text Box 34"/>
          <p:cNvSpPr txBox="1">
            <a:spLocks noChangeArrowheads="1"/>
          </p:cNvSpPr>
          <p:nvPr/>
        </p:nvSpPr>
        <p:spPr bwMode="auto">
          <a:xfrm>
            <a:off x="3348038" y="6057900"/>
            <a:ext cx="1979612" cy="393700"/>
          </a:xfrm>
          <a:prstGeom prst="rect">
            <a:avLst/>
          </a:prstGeom>
          <a:noFill/>
          <a:ln w="1905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18000" bIns="18000"/>
          <a:lstStyle/>
          <a:p>
            <a:r>
              <a:rPr lang="zh-CN" altLang="zh-CN" dirty="0">
                <a:solidFill>
                  <a:srgbClr val="0000FF"/>
                </a:solidFill>
              </a:rPr>
              <a:t>☆ </a:t>
            </a:r>
            <a:r>
              <a:rPr kumimoji="1" lang="zh-CN" altLang="en-US" sz="2400" b="0" dirty="0">
                <a:latin typeface="微软雅黑" panose="020B0503020204020204" pitchFamily="34" charset="-122"/>
                <a:ea typeface="微软雅黑" panose="020B0503020204020204" pitchFamily="34" charset="-122"/>
              </a:rPr>
              <a:t>⑥</a:t>
            </a:r>
            <a:r>
              <a:rPr kumimoji="1" lang="zh-CN" altLang="en-US" sz="2400" dirty="0">
                <a:latin typeface="微软雅黑" panose="020B0503020204020204" pitchFamily="34" charset="-122"/>
                <a:ea typeface="微软雅黑" panose="020B0503020204020204" pitchFamily="34" charset="-122"/>
              </a:rPr>
              <a:t>最终</a:t>
            </a:r>
            <a:r>
              <a:rPr lang="zh-CN" altLang="en-US" sz="2400" dirty="0">
                <a:latin typeface="微软雅黑" panose="020B0503020204020204" pitchFamily="34" charset="-122"/>
                <a:ea typeface="微软雅黑" panose="020B0503020204020204" pitchFamily="34" charset="-122"/>
              </a:rPr>
              <a:t>处置</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373093" y="260818"/>
            <a:ext cx="8604187" cy="684374"/>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二、常见</a:t>
            </a:r>
            <a:r>
              <a:rPr lang="en-US" altLang="zh-CN" sz="4000" b="1" dirty="0">
                <a:latin typeface="微软雅黑" panose="020B0503020204020204" pitchFamily="34" charset="-122"/>
                <a:ea typeface="微软雅黑" panose="020B0503020204020204" pitchFamily="34" charset="-122"/>
              </a:rPr>
              <a:t>MSW</a:t>
            </a:r>
            <a:r>
              <a:rPr lang="zh-CN" altLang="en-US" sz="4000" b="1" dirty="0">
                <a:latin typeface="微软雅黑" panose="020B0503020204020204" pitchFamily="34" charset="-122"/>
                <a:ea typeface="微软雅黑" panose="020B0503020204020204" pitchFamily="34" charset="-122"/>
              </a:rPr>
              <a:t>管理系统</a:t>
            </a:r>
            <a:r>
              <a:rPr lang="en-US" altLang="zh-CN" sz="4000" b="1" dirty="0">
                <a:latin typeface="微软雅黑" panose="020B0503020204020204" pitchFamily="34" charset="-122"/>
                <a:ea typeface="微软雅黑" panose="020B0503020204020204" pitchFamily="34" charset="-122"/>
              </a:rPr>
              <a:t>6</a:t>
            </a:r>
            <a:r>
              <a:rPr lang="zh-CN" altLang="en-US" sz="4000" b="1" dirty="0">
                <a:latin typeface="微软雅黑" panose="020B0503020204020204" pitchFamily="34" charset="-122"/>
                <a:ea typeface="微软雅黑" panose="020B0503020204020204" pitchFamily="34" charset="-122"/>
              </a:rPr>
              <a:t>大功能要素</a:t>
            </a:r>
          </a:p>
        </p:txBody>
      </p:sp>
      <p:sp>
        <p:nvSpPr>
          <p:cNvPr id="449539" name="Rectangle 3"/>
          <p:cNvSpPr>
            <a:spLocks noGrp="1" noChangeArrowheads="1"/>
          </p:cNvSpPr>
          <p:nvPr>
            <p:ph type="body" idx="1"/>
          </p:nvPr>
        </p:nvSpPr>
        <p:spPr>
          <a:xfrm>
            <a:off x="457200" y="1124745"/>
            <a:ext cx="8435975" cy="5472906"/>
          </a:xfrm>
        </p:spPr>
        <p:txBody>
          <a:bodyPr/>
          <a:lstStyle/>
          <a:p>
            <a:pPr>
              <a:spcBef>
                <a:spcPct val="15000"/>
              </a:spcBef>
              <a:spcAft>
                <a:spcPct val="15000"/>
              </a:spcAft>
            </a:pPr>
            <a:r>
              <a:rPr lang="zh-CN" altLang="en-US" sz="3200" b="1" dirty="0">
                <a:latin typeface="Times New Roman" panose="02020603050405020304" pitchFamily="18" charset="0"/>
                <a:ea typeface="黑体" panose="02010609060101010101" pitchFamily="49" charset="-122"/>
              </a:rPr>
              <a:t>一</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城市生活垃圾产量、组成及产量的变化</a:t>
            </a:r>
          </a:p>
          <a:p>
            <a:pPr>
              <a:spcBef>
                <a:spcPct val="15000"/>
              </a:spcBef>
              <a:spcAft>
                <a:spcPct val="15000"/>
              </a:spcAft>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rPr>
              <a:t>     </a:t>
            </a:r>
            <a:r>
              <a:rPr lang="zh-CN" altLang="zh-CN" sz="2400" b="1" dirty="0">
                <a:latin typeface="Times New Roman" panose="02020603050405020304" pitchFamily="18" charset="0"/>
                <a:ea typeface="华文楷体" panose="02010600040101010101" pitchFamily="2" charset="-122"/>
              </a:rPr>
              <a:t>Q = R × P</a:t>
            </a:r>
          </a:p>
          <a:p>
            <a:pPr>
              <a:spcBef>
                <a:spcPct val="15000"/>
              </a:spcBef>
              <a:spcAft>
                <a:spcPct val="15000"/>
              </a:spcAft>
              <a:buFont typeface="Wingdings" panose="05000000000000000000" pitchFamily="2" charset="2"/>
              <a:buNone/>
            </a:pPr>
            <a:r>
              <a:rPr lang="zh-CN" altLang="zh-CN" sz="2400" b="1" dirty="0">
                <a:latin typeface="Times New Roman" panose="02020603050405020304" pitchFamily="18" charset="0"/>
                <a:ea typeface="华文楷体" panose="02010600040101010101" pitchFamily="2" charset="-122"/>
              </a:rPr>
              <a:t> 式中:Q —某城市（地区）垃圾总产量（ kg/d）；</a:t>
            </a:r>
          </a:p>
          <a:p>
            <a:pPr>
              <a:spcBef>
                <a:spcPct val="15000"/>
              </a:spcBef>
              <a:spcAft>
                <a:spcPct val="15000"/>
              </a:spcAft>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rPr>
              <a:t>          </a:t>
            </a:r>
            <a:r>
              <a:rPr lang="zh-CN" altLang="zh-CN" sz="2400" b="1" dirty="0">
                <a:latin typeface="Times New Roman" panose="02020603050405020304" pitchFamily="18" charset="0"/>
                <a:ea typeface="华文楷体" panose="02010600040101010101" pitchFamily="2" charset="-122"/>
              </a:rPr>
              <a:t>R —该城市（地区）垃圾产率，（kg/人·d ）；</a:t>
            </a:r>
          </a:p>
          <a:p>
            <a:pPr>
              <a:spcBef>
                <a:spcPct val="15000"/>
              </a:spcBef>
              <a:spcAft>
                <a:spcPct val="15000"/>
              </a:spcAft>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rPr>
              <a:t>           </a:t>
            </a:r>
            <a:r>
              <a:rPr lang="zh-CN" altLang="zh-CN" sz="2400" b="1" dirty="0">
                <a:latin typeface="Times New Roman" panose="02020603050405020304" pitchFamily="18" charset="0"/>
                <a:ea typeface="华文楷体" panose="02010600040101010101" pitchFamily="2" charset="-122"/>
              </a:rPr>
              <a:t>P —该城市（地区）总人口数</a:t>
            </a:r>
            <a:endParaRPr lang="zh-CN" altLang="en-US" sz="2400" b="1" dirty="0">
              <a:latin typeface="Times New Roman" panose="02020603050405020304" pitchFamily="18" charset="0"/>
              <a:ea typeface="华文楷体" panose="02010600040101010101" pitchFamily="2" charset="-122"/>
            </a:endParaRPr>
          </a:p>
          <a:p>
            <a:pPr>
              <a:spcBef>
                <a:spcPct val="15000"/>
              </a:spcBef>
              <a:spcAft>
                <a:spcPct val="15000"/>
              </a:spcAft>
              <a:buFont typeface="Wingdings" panose="05000000000000000000" pitchFamily="2" charset="2"/>
              <a:buNone/>
            </a:pPr>
            <a:r>
              <a:rPr lang="zh-CN" altLang="en-US" sz="2400" b="1" dirty="0">
                <a:solidFill>
                  <a:srgbClr val="0000FF"/>
                </a:solidFill>
                <a:latin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rPr>
              <a:t>城市生活垃圾包括无机组份及有机组份；</a:t>
            </a:r>
          </a:p>
          <a:p>
            <a:pPr>
              <a:spcBef>
                <a:spcPct val="15000"/>
              </a:spcBef>
              <a:spcAft>
                <a:spcPct val="15000"/>
              </a:spcAft>
              <a:buClrTx/>
              <a:buSzTx/>
              <a:buFontTx/>
              <a:buNone/>
            </a:pPr>
            <a:r>
              <a:rPr lang="zh-CN" altLang="en-US" sz="2400" b="1" dirty="0">
                <a:latin typeface="Times New Roman" panose="02020603050405020304" pitchFamily="18" charset="0"/>
                <a:ea typeface="华文楷体" panose="02010600040101010101" pitchFamily="2" charset="-122"/>
              </a:rPr>
              <a:t>   </a:t>
            </a:r>
            <a:r>
              <a:rPr lang="zh-CN" altLang="en-US" sz="2400" b="1" dirty="0">
                <a:solidFill>
                  <a:srgbClr val="0000FF"/>
                </a:solidFill>
                <a:latin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rPr>
              <a:t>我国垃圾产量人均每天约</a:t>
            </a:r>
            <a:r>
              <a:rPr lang="en-US" altLang="zh-CN" sz="2400" b="1" dirty="0">
                <a:latin typeface="Times New Roman" panose="02020603050405020304" pitchFamily="18" charset="0"/>
                <a:ea typeface="华文楷体" panose="02010600040101010101" pitchFamily="2" charset="-122"/>
              </a:rPr>
              <a:t>2Kg</a:t>
            </a:r>
            <a:r>
              <a:rPr lang="zh-CN" altLang="en-US" sz="2400" b="1" dirty="0">
                <a:latin typeface="Times New Roman" panose="02020603050405020304" pitchFamily="18" charset="0"/>
                <a:ea typeface="华文楷体" panose="02010600040101010101" pitchFamily="2" charset="-122"/>
              </a:rPr>
              <a:t>。</a:t>
            </a:r>
          </a:p>
          <a:p>
            <a:pPr>
              <a:spcBef>
                <a:spcPct val="15000"/>
              </a:spcBef>
              <a:spcAft>
                <a:spcPct val="15000"/>
              </a:spcAft>
              <a:buClrTx/>
              <a:buSzTx/>
              <a:buFontTx/>
              <a:buNone/>
            </a:pPr>
            <a:r>
              <a:rPr lang="zh-CN" altLang="zh-CN" sz="2400" b="1" dirty="0">
                <a:solidFill>
                  <a:srgbClr val="0000FF"/>
                </a:solidFill>
                <a:latin typeface="Times New Roman" panose="02020603050405020304" pitchFamily="18" charset="0"/>
              </a:rPr>
              <a:t>☆</a:t>
            </a:r>
            <a:r>
              <a:rPr lang="zh-CN" altLang="en-US" sz="2400" b="1" dirty="0">
                <a:solidFill>
                  <a:srgbClr val="FF3300"/>
                </a:solidFill>
                <a:latin typeface="Times New Roman" panose="02020603050405020304" pitchFamily="18" charset="0"/>
                <a:ea typeface="黑体" panose="02010609060101010101" pitchFamily="49" charset="-122"/>
              </a:rPr>
              <a:t>讨论问题</a:t>
            </a:r>
            <a:r>
              <a:rPr lang="zh-CN" altLang="en-US" sz="2400" b="1" dirty="0">
                <a:latin typeface="Times New Roman" panose="02020603050405020304" pitchFamily="18" charset="0"/>
                <a:ea typeface="黑体" panose="02010609060101010101" pitchFamily="49" charset="-122"/>
              </a:rPr>
              <a:t>：</a:t>
            </a:r>
          </a:p>
          <a:p>
            <a:pPr>
              <a:spcBef>
                <a:spcPct val="15000"/>
              </a:spcBef>
              <a:spcAft>
                <a:spcPct val="15000"/>
              </a:spcAft>
              <a:buClrTx/>
              <a:buSzTx/>
              <a:buFontTx/>
              <a:buNone/>
            </a:pPr>
            <a:r>
              <a:rPr lang="zh-CN" altLang="en-US" sz="2400" b="1" dirty="0">
                <a:latin typeface="Times New Roman" panose="02020603050405020304" pitchFamily="18" charset="0"/>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latin typeface="Times New Roman" panose="02020603050405020304" pitchFamily="18" charset="0"/>
                <a:ea typeface="黑体" panose="02010609060101010101" pitchFamily="49" charset="-122"/>
              </a:rPr>
              <a:t> 举例分析垃圾产量及组份的变化如何反映生活水平和生活习惯的变化？</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1727684" y="248762"/>
            <a:ext cx="6300403" cy="564990"/>
          </a:xfrm>
        </p:spPr>
        <p:txBody>
          <a:bodyPr/>
          <a:lstStyle/>
          <a:p>
            <a:r>
              <a:rPr lang="zh-CN" altLang="en-US" sz="3200" b="1" dirty="0">
                <a:solidFill>
                  <a:srgbClr val="0070C0"/>
                </a:solidFill>
                <a:latin typeface="微软雅黑" panose="020B0503020204020204" pitchFamily="34" charset="-122"/>
                <a:ea typeface="微软雅黑" panose="020B0503020204020204" pitchFamily="34" charset="-122"/>
              </a:rPr>
              <a:t>固体废物性质（特性）分析的目的</a:t>
            </a:r>
          </a:p>
        </p:txBody>
      </p:sp>
      <p:sp>
        <p:nvSpPr>
          <p:cNvPr id="602115" name="Rectangle 3"/>
          <p:cNvSpPr>
            <a:spLocks noChangeArrowheads="1"/>
          </p:cNvSpPr>
          <p:nvPr/>
        </p:nvSpPr>
        <p:spPr bwMode="auto">
          <a:xfrm>
            <a:off x="326347" y="2428867"/>
            <a:ext cx="4214842" cy="2000265"/>
          </a:xfrm>
          <a:prstGeom prst="rect">
            <a:avLst/>
          </a:prstGeom>
          <a:noFill/>
          <a:ln w="9525">
            <a:noFill/>
            <a:miter lim="800000"/>
            <a:headEnd/>
            <a:tailEnd/>
          </a:ln>
          <a:effectLst/>
        </p:spPr>
        <p:txBody>
          <a:bodyPr/>
          <a:lstStyle/>
          <a:p>
            <a:pPr marL="342900" indent="-342900">
              <a:lnSpc>
                <a:spcPct val="150000"/>
              </a:lnSpc>
              <a:spcBef>
                <a:spcPts val="600"/>
              </a:spcBef>
              <a:buSzPct val="85000"/>
              <a:buFontTx/>
              <a:buBlip>
                <a:blip r:embed="rId2"/>
              </a:buBlip>
            </a:pPr>
            <a:r>
              <a:rPr kumimoji="1" lang="zh-CN" altLang="en-US" sz="2400" b="1" dirty="0">
                <a:latin typeface="楷体" pitchFamily="49" charset="-122"/>
              </a:rPr>
              <a:t>发现</a:t>
            </a:r>
            <a:r>
              <a:rPr kumimoji="1" lang="zh-CN" altLang="en-US" sz="2400" b="1" dirty="0">
                <a:solidFill>
                  <a:srgbClr val="FF0000"/>
                </a:solidFill>
                <a:latin typeface="楷体" pitchFamily="49" charset="-122"/>
              </a:rPr>
              <a:t>源控制</a:t>
            </a:r>
            <a:r>
              <a:rPr kumimoji="1" lang="zh-CN" altLang="en-US" sz="2400" b="1" dirty="0">
                <a:latin typeface="楷体" pitchFamily="49" charset="-122"/>
              </a:rPr>
              <a:t>的途径；</a:t>
            </a:r>
          </a:p>
          <a:p>
            <a:pPr marL="342900" indent="-342900">
              <a:lnSpc>
                <a:spcPct val="150000"/>
              </a:lnSpc>
              <a:spcBef>
                <a:spcPts val="600"/>
              </a:spcBef>
              <a:buSzPct val="85000"/>
              <a:buFontTx/>
              <a:buBlip>
                <a:blip r:embed="rId2"/>
              </a:buBlip>
            </a:pPr>
            <a:r>
              <a:rPr kumimoji="1" lang="zh-CN" altLang="en-US" sz="2400" b="1" dirty="0">
                <a:solidFill>
                  <a:srgbClr val="FF0000"/>
                </a:solidFill>
                <a:latin typeface="楷体" pitchFamily="49" charset="-122"/>
              </a:rPr>
              <a:t>便于分类收集</a:t>
            </a:r>
            <a:r>
              <a:rPr kumimoji="1" lang="zh-CN" altLang="en-US" sz="2400" b="1" dirty="0">
                <a:latin typeface="楷体" pitchFamily="49" charset="-122"/>
              </a:rPr>
              <a:t>；</a:t>
            </a:r>
          </a:p>
          <a:p>
            <a:pPr marL="342900" indent="-342900">
              <a:lnSpc>
                <a:spcPct val="150000"/>
              </a:lnSpc>
              <a:spcBef>
                <a:spcPts val="600"/>
              </a:spcBef>
              <a:buSzPct val="85000"/>
              <a:buFontTx/>
              <a:buBlip>
                <a:blip r:embed="rId2"/>
              </a:buBlip>
            </a:pPr>
            <a:r>
              <a:rPr kumimoji="1" lang="zh-CN" altLang="en-US" sz="2400" b="1" dirty="0">
                <a:latin typeface="楷体" pitchFamily="49" charset="-122"/>
              </a:rPr>
              <a:t>为物理</a:t>
            </a:r>
            <a:r>
              <a:rPr kumimoji="1" lang="en-US" altLang="zh-CN" sz="2400" b="1" dirty="0">
                <a:latin typeface="楷体" pitchFamily="49" charset="-122"/>
              </a:rPr>
              <a:t>/</a:t>
            </a:r>
            <a:r>
              <a:rPr kumimoji="1" lang="zh-CN" altLang="en-US" sz="2400" b="1" dirty="0">
                <a:latin typeface="楷体" pitchFamily="49" charset="-122"/>
              </a:rPr>
              <a:t>化学处理提供依据；</a:t>
            </a:r>
          </a:p>
          <a:p>
            <a:pPr marL="342900" indent="-342900">
              <a:lnSpc>
                <a:spcPct val="150000"/>
              </a:lnSpc>
              <a:spcBef>
                <a:spcPts val="600"/>
              </a:spcBef>
              <a:buSzPct val="85000"/>
              <a:buFontTx/>
              <a:buBlip>
                <a:blip r:embed="rId2"/>
              </a:buBlip>
            </a:pPr>
            <a:r>
              <a:rPr kumimoji="1" lang="zh-CN" altLang="en-US" sz="2400" b="1" dirty="0">
                <a:latin typeface="楷体" pitchFamily="49" charset="-122"/>
              </a:rPr>
              <a:t>生物处理</a:t>
            </a:r>
            <a:r>
              <a:rPr kumimoji="1" lang="en-US" altLang="zh-CN" sz="2400" b="1" dirty="0">
                <a:latin typeface="楷体" pitchFamily="49" charset="-122"/>
              </a:rPr>
              <a:t>/</a:t>
            </a:r>
            <a:r>
              <a:rPr kumimoji="1" lang="zh-CN" altLang="en-US" sz="2400" b="1" dirty="0">
                <a:latin typeface="楷体" pitchFamily="49" charset="-122"/>
              </a:rPr>
              <a:t>焚烧。</a:t>
            </a:r>
          </a:p>
        </p:txBody>
      </p:sp>
      <p:sp>
        <p:nvSpPr>
          <p:cNvPr id="602119" name="Rectangle 7"/>
          <p:cNvSpPr>
            <a:spLocks noChangeArrowheads="1"/>
          </p:cNvSpPr>
          <p:nvPr/>
        </p:nvSpPr>
        <p:spPr bwMode="auto">
          <a:xfrm>
            <a:off x="683568" y="980728"/>
            <a:ext cx="7776864" cy="938719"/>
          </a:xfrm>
          <a:prstGeom prst="rect">
            <a:avLst/>
          </a:prstGeom>
          <a:noFill/>
          <a:ln w="9525">
            <a:noFill/>
            <a:miter lim="800000"/>
            <a:headEnd/>
            <a:tailEnd/>
          </a:ln>
          <a:effectLst/>
        </p:spPr>
        <p:txBody>
          <a:bodyPr wrap="square" anchor="ctr">
            <a:spAutoFit/>
          </a:bodyPr>
          <a:lstStyle/>
          <a:p>
            <a:pPr>
              <a:lnSpc>
                <a:spcPts val="3300"/>
              </a:lnSpc>
            </a:pPr>
            <a:r>
              <a:rPr lang="zh-CN" altLang="en-US" sz="28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800" b="1" dirty="0"/>
              <a:t>探索与优化固体废物的污染控制、处理处置、及资源利用方法。 </a:t>
            </a:r>
          </a:p>
        </p:txBody>
      </p:sp>
      <p:pic>
        <p:nvPicPr>
          <p:cNvPr id="2" name="图片 1">
            <a:extLst>
              <a:ext uri="{FF2B5EF4-FFF2-40B4-BE49-F238E27FC236}">
                <a16:creationId xmlns:a16="http://schemas.microsoft.com/office/drawing/2014/main" id="{7C4E8EC2-2F77-4FEF-9117-0B0097DC8E4F}"/>
              </a:ext>
            </a:extLst>
          </p:cNvPr>
          <p:cNvPicPr>
            <a:picLocks noChangeAspect="1"/>
          </p:cNvPicPr>
          <p:nvPr/>
        </p:nvPicPr>
        <p:blipFill>
          <a:blip r:embed="rId3"/>
          <a:stretch>
            <a:fillRect/>
          </a:stretch>
        </p:blipFill>
        <p:spPr>
          <a:xfrm>
            <a:off x="4865267" y="2070140"/>
            <a:ext cx="3963376" cy="3949700"/>
          </a:xfrm>
          <a:prstGeom prst="rect">
            <a:avLst/>
          </a:prstGeom>
        </p:spPr>
      </p:pic>
      <p:sp>
        <p:nvSpPr>
          <p:cNvPr id="3" name="矩形 2">
            <a:extLst>
              <a:ext uri="{FF2B5EF4-FFF2-40B4-BE49-F238E27FC236}">
                <a16:creationId xmlns:a16="http://schemas.microsoft.com/office/drawing/2014/main" id="{7DA1DC2A-715D-42E0-8576-DD8F18BAC266}"/>
              </a:ext>
            </a:extLst>
          </p:cNvPr>
          <p:cNvSpPr/>
          <p:nvPr/>
        </p:nvSpPr>
        <p:spPr>
          <a:xfrm>
            <a:off x="6062125" y="5966139"/>
            <a:ext cx="1569660" cy="369332"/>
          </a:xfrm>
          <a:prstGeom prst="rect">
            <a:avLst/>
          </a:prstGeom>
        </p:spPr>
        <p:txBody>
          <a:bodyPr wrap="none">
            <a:spAutoFit/>
          </a:bodyPr>
          <a:lstStyle/>
          <a:p>
            <a:r>
              <a:rPr lang="zh-CN" altLang="en-US" dirty="0">
                <a:latin typeface="KaiTi" panose="02010609060101010101" pitchFamily="49" charset="-122"/>
                <a:ea typeface="KaiTi" panose="02010609060101010101" pitchFamily="49" charset="-122"/>
              </a:rPr>
              <a:t>典型分类方式</a:t>
            </a:r>
            <a:endParaRPr lang="zh-CN" altLang="en-US" dirty="0"/>
          </a:p>
        </p:txBody>
      </p:sp>
    </p:spTree>
    <p:extLst>
      <p:ext uri="{BB962C8B-B14F-4D97-AF65-F5344CB8AC3E}">
        <p14:creationId xmlns:p14="http://schemas.microsoft.com/office/powerpoint/2010/main" val="285611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1476374" y="127706"/>
            <a:ext cx="6048375" cy="564990"/>
          </a:xfrm>
        </p:spPr>
        <p:txBody>
          <a:bodyPr/>
          <a:lstStyle/>
          <a:p>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solidFill>
                  <a:schemeClr val="hlink"/>
                </a:solidFill>
                <a:latin typeface="黑体" pitchFamily="49" charset="-122"/>
                <a:ea typeface="黑体" pitchFamily="49" charset="-122"/>
              </a:rPr>
              <a:t>固体废物物理特性概述</a:t>
            </a:r>
          </a:p>
        </p:txBody>
      </p:sp>
      <p:sp>
        <p:nvSpPr>
          <p:cNvPr id="602115" name="Rectangle 3"/>
          <p:cNvSpPr>
            <a:spLocks noChangeArrowheads="1"/>
          </p:cNvSpPr>
          <p:nvPr/>
        </p:nvSpPr>
        <p:spPr bwMode="auto">
          <a:xfrm>
            <a:off x="156183" y="1584869"/>
            <a:ext cx="8847992" cy="2000265"/>
          </a:xfrm>
          <a:prstGeom prst="rect">
            <a:avLst/>
          </a:prstGeom>
          <a:noFill/>
          <a:ln w="9525">
            <a:noFill/>
            <a:miter lim="800000"/>
            <a:headEnd/>
            <a:tailEnd/>
          </a:ln>
          <a:effectLst/>
        </p:spPr>
        <p:txBody>
          <a:bodyPr/>
          <a:lstStyle/>
          <a:p>
            <a:pPr marL="342900" indent="-342900">
              <a:lnSpc>
                <a:spcPts val="2500"/>
              </a:lnSpc>
              <a:spcBef>
                <a:spcPts val="600"/>
              </a:spcBef>
              <a:buSzPct val="85000"/>
              <a:buFontTx/>
              <a:buBlip>
                <a:blip r:embed="rId2"/>
              </a:buBlip>
            </a:pPr>
            <a:r>
              <a:rPr kumimoji="1" lang="zh-CN" altLang="en-US" sz="2000" b="1" dirty="0">
                <a:solidFill>
                  <a:srgbClr val="FF0000"/>
                </a:solidFill>
                <a:latin typeface="楷体" pitchFamily="49" charset="-122"/>
              </a:rPr>
              <a:t>容重</a:t>
            </a:r>
            <a:r>
              <a:rPr kumimoji="1" lang="zh-CN" altLang="en-US" sz="2000" b="1" dirty="0">
                <a:latin typeface="楷体" pitchFamily="49" charset="-122"/>
              </a:rPr>
              <a:t>：自然容重、装载容重、填埋容重；</a:t>
            </a:r>
          </a:p>
          <a:p>
            <a:pPr marL="342900" indent="-342900">
              <a:lnSpc>
                <a:spcPts val="2500"/>
              </a:lnSpc>
              <a:spcBef>
                <a:spcPts val="600"/>
              </a:spcBef>
              <a:buSzPct val="85000"/>
              <a:buFontTx/>
              <a:buBlip>
                <a:blip r:embed="rId2"/>
              </a:buBlip>
            </a:pPr>
            <a:r>
              <a:rPr kumimoji="1" lang="zh-CN" altLang="en-US" sz="2000" b="1" dirty="0">
                <a:solidFill>
                  <a:srgbClr val="FF0000"/>
                </a:solidFill>
                <a:latin typeface="楷体" pitchFamily="49" charset="-122"/>
              </a:rPr>
              <a:t>孔隙率</a:t>
            </a:r>
            <a:r>
              <a:rPr kumimoji="1" lang="zh-CN" altLang="en-US" sz="2000" b="1" dirty="0">
                <a:latin typeface="楷体" pitchFamily="49" charset="-122"/>
              </a:rPr>
              <a:t>：物料之间空隙的体积占垃圾堆体的体积的比例；</a:t>
            </a:r>
          </a:p>
          <a:p>
            <a:pPr marL="342900" indent="-342900">
              <a:lnSpc>
                <a:spcPts val="2500"/>
              </a:lnSpc>
              <a:spcBef>
                <a:spcPts val="600"/>
              </a:spcBef>
              <a:buSzPct val="85000"/>
              <a:buFontTx/>
              <a:buBlip>
                <a:blip r:embed="rId2"/>
              </a:buBlip>
            </a:pPr>
            <a:r>
              <a:rPr kumimoji="1" lang="zh-CN" altLang="en-US" sz="2000" b="1" dirty="0">
                <a:solidFill>
                  <a:srgbClr val="FF0000"/>
                </a:solidFill>
                <a:latin typeface="楷体" pitchFamily="49" charset="-122"/>
              </a:rPr>
              <a:t>止息角</a:t>
            </a:r>
            <a:r>
              <a:rPr kumimoji="1" lang="zh-CN" altLang="en-US" sz="2000" b="1" dirty="0">
                <a:latin typeface="楷体" pitchFamily="49" charset="-122"/>
              </a:rPr>
              <a:t>：当粉状或颗粒物料不受任何限制和外力作用时，自然下落到水平面上形成锥体时，该圆锥体的表面与水平面的夹角即为止息角。</a:t>
            </a:r>
          </a:p>
          <a:p>
            <a:pPr marL="342900" indent="-342900">
              <a:lnSpc>
                <a:spcPts val="2500"/>
              </a:lnSpc>
              <a:spcBef>
                <a:spcPts val="600"/>
              </a:spcBef>
              <a:buSzPct val="85000"/>
              <a:buFontTx/>
              <a:buBlip>
                <a:blip r:embed="rId2"/>
              </a:buBlip>
            </a:pPr>
            <a:r>
              <a:rPr kumimoji="1" lang="zh-CN" altLang="en-US" sz="2000" b="1" dirty="0">
                <a:solidFill>
                  <a:srgbClr val="FF0000"/>
                </a:solidFill>
                <a:latin typeface="楷体" pitchFamily="49" charset="-122"/>
              </a:rPr>
              <a:t>粒径</a:t>
            </a:r>
            <a:r>
              <a:rPr kumimoji="1" lang="zh-CN" altLang="en-US" sz="2000" b="1" dirty="0">
                <a:latin typeface="楷体" pitchFamily="49" charset="-122"/>
              </a:rPr>
              <a:t>：表示分散固体颗粒群几何尺寸的一种尺度。</a:t>
            </a:r>
          </a:p>
        </p:txBody>
      </p:sp>
      <p:sp>
        <p:nvSpPr>
          <p:cNvPr id="602119" name="Rectangle 7"/>
          <p:cNvSpPr>
            <a:spLocks noChangeArrowheads="1"/>
          </p:cNvSpPr>
          <p:nvPr/>
        </p:nvSpPr>
        <p:spPr bwMode="auto">
          <a:xfrm>
            <a:off x="250001" y="638112"/>
            <a:ext cx="8643998" cy="888577"/>
          </a:xfrm>
          <a:prstGeom prst="rect">
            <a:avLst/>
          </a:prstGeom>
          <a:noFill/>
          <a:ln w="9525">
            <a:noFill/>
            <a:miter lim="800000"/>
            <a:headEnd/>
            <a:tailEnd/>
          </a:ln>
          <a:effectLst/>
        </p:spPr>
        <p:txBody>
          <a:bodyPr wrap="square" anchor="ctr">
            <a:spAutoFit/>
          </a:bodyPr>
          <a:lstStyle/>
          <a:p>
            <a:pPr>
              <a:lnSpc>
                <a:spcPts val="3300"/>
              </a:lnSpc>
            </a:pPr>
            <a:r>
              <a:rPr lang="zh-CN" altLang="en-US" sz="2000" b="1" dirty="0"/>
              <a:t>固体废物的物理性质是随着其构成物的性质和比例的改变而变化的。在固体废物清运处理过程中，常涉及到的物理性质有：</a:t>
            </a:r>
            <a:r>
              <a:rPr lang="zh-CN" altLang="en-US" sz="2000" b="1" dirty="0">
                <a:solidFill>
                  <a:srgbClr val="FF0000"/>
                </a:solidFill>
              </a:rPr>
              <a:t>容重</a:t>
            </a:r>
            <a:r>
              <a:rPr lang="zh-CN" altLang="en-US" sz="2000" b="1" dirty="0"/>
              <a:t>、</a:t>
            </a:r>
            <a:r>
              <a:rPr lang="zh-CN" altLang="en-US" sz="2000" b="1" dirty="0">
                <a:solidFill>
                  <a:srgbClr val="FF0000"/>
                </a:solidFill>
              </a:rPr>
              <a:t>粒径</a:t>
            </a:r>
            <a:r>
              <a:rPr lang="zh-CN" altLang="en-US" sz="2000" b="1" dirty="0"/>
              <a:t>、</a:t>
            </a:r>
            <a:r>
              <a:rPr lang="zh-CN" altLang="en-US" sz="2000" b="1" dirty="0">
                <a:solidFill>
                  <a:srgbClr val="FF0000"/>
                </a:solidFill>
              </a:rPr>
              <a:t>含水率</a:t>
            </a:r>
            <a:r>
              <a:rPr lang="zh-CN" altLang="en-US" sz="2000" b="1" dirty="0"/>
              <a:t>等。 </a:t>
            </a:r>
          </a:p>
        </p:txBody>
      </p:sp>
      <p:pic>
        <p:nvPicPr>
          <p:cNvPr id="8" name="Picture 3" descr="甘坑堆场33"/>
          <p:cNvPicPr>
            <a:picLocks noChangeAspect="1" noChangeArrowheads="1"/>
          </p:cNvPicPr>
          <p:nvPr/>
        </p:nvPicPr>
        <p:blipFill>
          <a:blip r:embed="rId3"/>
          <a:srcRect/>
          <a:stretch>
            <a:fillRect/>
          </a:stretch>
        </p:blipFill>
        <p:spPr bwMode="auto">
          <a:xfrm>
            <a:off x="156183" y="3643314"/>
            <a:ext cx="8847992" cy="2714644"/>
          </a:xfrm>
          <a:prstGeom prst="rect">
            <a:avLst/>
          </a:prstGeom>
          <a:noFill/>
          <a:ln w="28575">
            <a:solidFill>
              <a:schemeClr val="accent1">
                <a:lumMod val="50000"/>
              </a:schemeClr>
            </a:solidFill>
          </a:ln>
        </p:spPr>
      </p:pic>
    </p:spTree>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Level</Template>
  <TotalTime>7851</TotalTime>
  <Words>4490</Words>
  <Application>Microsoft Office PowerPoint</Application>
  <PresentationFormat>全屏显示(4:3)</PresentationFormat>
  <Paragraphs>211</Paragraphs>
  <Slides>38</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38</vt:i4>
      </vt:variant>
    </vt:vector>
  </HeadingPairs>
  <TitlesOfParts>
    <vt:vector size="55" baseType="lpstr">
      <vt:lpstr>Garamond</vt:lpstr>
      <vt:lpstr>KaiTi</vt:lpstr>
      <vt:lpstr>Wingdings 2</vt:lpstr>
      <vt:lpstr>黑体</vt:lpstr>
      <vt:lpstr>华文楷体</vt:lpstr>
      <vt:lpstr>楷体</vt:lpstr>
      <vt:lpstr>楷体_GB2312</vt:lpstr>
      <vt:lpstr>隶书</vt:lpstr>
      <vt:lpstr>宋体</vt:lpstr>
      <vt:lpstr>微软雅黑</vt:lpstr>
      <vt:lpstr>Arial</vt:lpstr>
      <vt:lpstr>Times New Roman</vt:lpstr>
      <vt:lpstr>Verdana</vt:lpstr>
      <vt:lpstr>Wingdings</vt:lpstr>
      <vt:lpstr>Level</vt:lpstr>
      <vt:lpstr>默认设计模板</vt:lpstr>
      <vt:lpstr>1_默认设计模板</vt:lpstr>
      <vt:lpstr>固废处理与资源化</vt:lpstr>
      <vt:lpstr>内  容</vt:lpstr>
      <vt:lpstr>一、固废来源与分类</vt:lpstr>
      <vt:lpstr>固体废物常见分类</vt:lpstr>
      <vt:lpstr>一、固废来源与分类</vt:lpstr>
      <vt:lpstr>二、常见MSW管理系统6大功能要素</vt:lpstr>
      <vt:lpstr>二、常见MSW管理系统6大功能要素</vt:lpstr>
      <vt:lpstr>固体废物性质（特性）分析的目的</vt:lpstr>
      <vt:lpstr>固体废物物理特性概述</vt:lpstr>
      <vt:lpstr>固体废物工业分析</vt:lpstr>
      <vt:lpstr>PowerPoint 演示文稿</vt:lpstr>
      <vt:lpstr>高位热值和低位热值</vt:lpstr>
      <vt:lpstr>PowerPoint 演示文稿</vt:lpstr>
      <vt:lpstr>四、MSW生物转化技术－堆肥/厌养发酵</vt:lpstr>
      <vt:lpstr>PowerPoint 演示文稿</vt:lpstr>
      <vt:lpstr>PowerPoint 演示文稿</vt:lpstr>
      <vt:lpstr>PowerPoint 演示文稿</vt:lpstr>
      <vt:lpstr>好氧堆肥的基本原理</vt:lpstr>
      <vt:lpstr>好氧堆肥的三个阶段</vt:lpstr>
      <vt:lpstr>PowerPoint 演示文稿</vt:lpstr>
      <vt:lpstr>五、 MSW热转化技术－垃圾焚烧</vt:lpstr>
      <vt:lpstr>PowerPoint 演示文稿</vt:lpstr>
      <vt:lpstr>焚烧烟气控制系统及二噁英</vt:lpstr>
      <vt:lpstr>PowerPoint 演示文稿</vt:lpstr>
      <vt:lpstr>PowerPoint 演示文稿</vt:lpstr>
      <vt:lpstr>七、固废最终处置－填埋</vt:lpstr>
      <vt:lpstr>垃圾填埋场的运行</vt:lpstr>
      <vt:lpstr>八、危险废物安全处置与资源化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hg</dc:creator>
  <cp:lastModifiedBy>Administrator</cp:lastModifiedBy>
  <cp:revision>991</cp:revision>
  <cp:lastPrinted>1601-01-01T00:00:00Z</cp:lastPrinted>
  <dcterms:created xsi:type="dcterms:W3CDTF">2004-04-13T11:39:48Z</dcterms:created>
  <dcterms:modified xsi:type="dcterms:W3CDTF">2022-09-28T10:47:17Z</dcterms:modified>
</cp:coreProperties>
</file>