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4"/>
  </p:notesMasterIdLst>
  <p:sldIdLst>
    <p:sldId id="531" r:id="rId2"/>
    <p:sldId id="380" r:id="rId3"/>
    <p:sldId id="538" r:id="rId4"/>
    <p:sldId id="757" r:id="rId5"/>
    <p:sldId id="448" r:id="rId6"/>
    <p:sldId id="540" r:id="rId7"/>
    <p:sldId id="541" r:id="rId8"/>
    <p:sldId id="754" r:id="rId9"/>
    <p:sldId id="539" r:id="rId10"/>
    <p:sldId id="755" r:id="rId11"/>
    <p:sldId id="753" r:id="rId12"/>
    <p:sldId id="542" r:id="rId13"/>
    <p:sldId id="760" r:id="rId14"/>
    <p:sldId id="535" r:id="rId15"/>
    <p:sldId id="750" r:id="rId16"/>
    <p:sldId id="533" r:id="rId17"/>
    <p:sldId id="767" r:id="rId18"/>
    <p:sldId id="768" r:id="rId19"/>
    <p:sldId id="534" r:id="rId20"/>
    <p:sldId id="765" r:id="rId21"/>
    <p:sldId id="507" r:id="rId22"/>
    <p:sldId id="764" r:id="rId23"/>
    <p:sldId id="447" r:id="rId24"/>
    <p:sldId id="416" r:id="rId25"/>
    <p:sldId id="417" r:id="rId26"/>
    <p:sldId id="766" r:id="rId27"/>
    <p:sldId id="467" r:id="rId28"/>
    <p:sldId id="505" r:id="rId29"/>
    <p:sldId id="469" r:id="rId30"/>
    <p:sldId id="470" r:id="rId31"/>
    <p:sldId id="459" r:id="rId32"/>
    <p:sldId id="460" r:id="rId33"/>
    <p:sldId id="461" r:id="rId34"/>
    <p:sldId id="769" r:id="rId35"/>
    <p:sldId id="466" r:id="rId36"/>
    <p:sldId id="422" r:id="rId37"/>
    <p:sldId id="430" r:id="rId38"/>
    <p:sldId id="431" r:id="rId39"/>
    <p:sldId id="450" r:id="rId40"/>
    <p:sldId id="437" r:id="rId41"/>
    <p:sldId id="526" r:id="rId42"/>
    <p:sldId id="530" r:id="rId43"/>
  </p:sldIdLst>
  <p:sldSz cx="9144000" cy="6858000" type="screen4x3"/>
  <p:notesSz cx="6858000" cy="9144000"/>
  <p:defaultTextStyle>
    <a:defPPr>
      <a:defRPr lang="en-US"/>
    </a:defPPr>
    <a:lvl1pPr algn="ctr"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26" autoAdjust="0"/>
    <p:restoredTop sz="87013" autoAdjust="0"/>
  </p:normalViewPr>
  <p:slideViewPr>
    <p:cSldViewPr>
      <p:cViewPr varScale="1">
        <p:scale>
          <a:sx n="55" d="100"/>
          <a:sy n="55" d="100"/>
        </p:scale>
        <p:origin x="133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a:latin typeface="Times New Roman" panose="02020603050405020304" pitchFamily="18" charset="0"/>
              </a:defRPr>
            </a:lvl1pPr>
          </a:lstStyle>
          <a:p>
            <a:endParaRPr lang="zh-CN" altLang="en-US"/>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atin typeface="Times New Roman" panose="02020603050405020304" pitchFamily="18" charset="0"/>
              </a:defRPr>
            </a:lvl1pPr>
          </a:lstStyle>
          <a:p>
            <a:endParaRPr lang="en-US" altLang="zh-CN"/>
          </a:p>
        </p:txBody>
      </p:sp>
      <p:sp>
        <p:nvSpPr>
          <p:cNvPr id="342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a:latin typeface="Times New Roman" panose="02020603050405020304" pitchFamily="18" charset="0"/>
              </a:defRPr>
            </a:lvl1pPr>
          </a:lstStyle>
          <a:p>
            <a:endParaRPr lang="en-US" altLang="zh-C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atin typeface="Times New Roman" panose="02020603050405020304" pitchFamily="18" charset="0"/>
              </a:defRPr>
            </a:lvl1pPr>
          </a:lstStyle>
          <a:p>
            <a:fld id="{0CBDD638-A6C6-49C2-B687-F709EDF05856}" type="slidenum">
              <a:rPr lang="zh-CN" altLang="en-US"/>
              <a:pPr/>
              <a:t>‹#›</a:t>
            </a:fld>
            <a:endParaRPr lang="en-US" altLang="zh-CN"/>
          </a:p>
        </p:txBody>
      </p:sp>
    </p:spTree>
    <p:extLst>
      <p:ext uri="{BB962C8B-B14F-4D97-AF65-F5344CB8AC3E}">
        <p14:creationId xmlns:p14="http://schemas.microsoft.com/office/powerpoint/2010/main" val="2240327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水是地球上最丰富的化合物，海洋、陆地、大气中固态水、液态水、气态水构成一个大体连续、相互作用，又相互不断交换的圈层，称为水圈。</a:t>
            </a:r>
            <a:endParaRPr lang="zh-CN" altLang="en-US" dirty="0"/>
          </a:p>
        </p:txBody>
      </p:sp>
      <p:sp>
        <p:nvSpPr>
          <p:cNvPr id="4" name="灯片编号占位符 3"/>
          <p:cNvSpPr>
            <a:spLocks noGrp="1"/>
          </p:cNvSpPr>
          <p:nvPr>
            <p:ph type="sldNum" sz="quarter" idx="5"/>
          </p:nvPr>
        </p:nvSpPr>
        <p:spPr/>
        <p:txBody>
          <a:bodyPr/>
          <a:lstStyle/>
          <a:p>
            <a:fld id="{0CBDD638-A6C6-49C2-B687-F709EDF05856}" type="slidenum">
              <a:rPr lang="zh-CN" altLang="en-US" smtClean="0"/>
              <a:pPr/>
              <a:t>5</a:t>
            </a:fld>
            <a:endParaRPr lang="en-US" altLang="zh-CN"/>
          </a:p>
        </p:txBody>
      </p:sp>
    </p:spTree>
    <p:extLst>
      <p:ext uri="{BB962C8B-B14F-4D97-AF65-F5344CB8AC3E}">
        <p14:creationId xmlns:p14="http://schemas.microsoft.com/office/powerpoint/2010/main" val="231399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BDD638-A6C6-49C2-B687-F709EDF05856}" type="slidenum">
              <a:rPr lang="zh-CN" altLang="en-US" smtClean="0"/>
              <a:pPr/>
              <a:t>6</a:t>
            </a:fld>
            <a:endParaRPr lang="en-US" altLang="zh-CN"/>
          </a:p>
        </p:txBody>
      </p:sp>
    </p:spTree>
    <p:extLst>
      <p:ext uri="{BB962C8B-B14F-4D97-AF65-F5344CB8AC3E}">
        <p14:creationId xmlns:p14="http://schemas.microsoft.com/office/powerpoint/2010/main" val="85965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BDD638-A6C6-49C2-B687-F709EDF05856}" type="slidenum">
              <a:rPr lang="zh-CN" altLang="en-US" smtClean="0"/>
              <a:pPr/>
              <a:t>7</a:t>
            </a:fld>
            <a:endParaRPr lang="en-US" altLang="zh-CN"/>
          </a:p>
        </p:txBody>
      </p:sp>
    </p:spTree>
    <p:extLst>
      <p:ext uri="{BB962C8B-B14F-4D97-AF65-F5344CB8AC3E}">
        <p14:creationId xmlns:p14="http://schemas.microsoft.com/office/powerpoint/2010/main" val="3225720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BDD638-A6C6-49C2-B687-F709EDF05856}" type="slidenum">
              <a:rPr lang="zh-CN" altLang="en-US" smtClean="0"/>
              <a:pPr/>
              <a:t>8</a:t>
            </a:fld>
            <a:endParaRPr lang="en-US" altLang="zh-CN"/>
          </a:p>
        </p:txBody>
      </p:sp>
    </p:spTree>
    <p:extLst>
      <p:ext uri="{BB962C8B-B14F-4D97-AF65-F5344CB8AC3E}">
        <p14:creationId xmlns:p14="http://schemas.microsoft.com/office/powerpoint/2010/main" val="377758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水资源全球短缺</a:t>
            </a:r>
          </a:p>
        </p:txBody>
      </p:sp>
      <p:sp>
        <p:nvSpPr>
          <p:cNvPr id="4" name="灯片编号占位符 3"/>
          <p:cNvSpPr>
            <a:spLocks noGrp="1"/>
          </p:cNvSpPr>
          <p:nvPr>
            <p:ph type="sldNum" sz="quarter" idx="5"/>
          </p:nvPr>
        </p:nvSpPr>
        <p:spPr/>
        <p:txBody>
          <a:bodyPr/>
          <a:lstStyle/>
          <a:p>
            <a:fld id="{0CBDD638-A6C6-49C2-B687-F709EDF05856}" type="slidenum">
              <a:rPr lang="zh-CN" altLang="en-US" smtClean="0"/>
              <a:pPr/>
              <a:t>9</a:t>
            </a:fld>
            <a:endParaRPr lang="en-US" altLang="zh-CN"/>
          </a:p>
        </p:txBody>
      </p:sp>
    </p:spTree>
    <p:extLst>
      <p:ext uri="{BB962C8B-B14F-4D97-AF65-F5344CB8AC3E}">
        <p14:creationId xmlns:p14="http://schemas.microsoft.com/office/powerpoint/2010/main" val="3922194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中线工程始于长江支流汉江上游加高后的丹江口水库，通过建设专用的输水渠道，沿京广铁路西侧，送水到北京。中线工程多年平均的引水量估计约</a:t>
            </a:r>
            <a:r>
              <a:rPr lang="en-US" altLang="zh-CN" dirty="0"/>
              <a:t>130</a:t>
            </a:r>
            <a:r>
              <a:rPr lang="zh-CN" altLang="en-US" dirty="0"/>
              <a:t>亿</a:t>
            </a:r>
            <a:r>
              <a:rPr lang="en-US" altLang="zh-CN" dirty="0"/>
              <a:t>m3/</a:t>
            </a:r>
            <a:r>
              <a:rPr lang="zh-CN" altLang="en-US" dirty="0"/>
              <a:t>年，其中过黄河约</a:t>
            </a:r>
            <a:r>
              <a:rPr lang="en-US" altLang="zh-CN" dirty="0"/>
              <a:t>70~75</a:t>
            </a:r>
            <a:r>
              <a:rPr lang="zh-CN" altLang="en-US" dirty="0"/>
              <a:t>亿</a:t>
            </a:r>
            <a:r>
              <a:rPr lang="en-US" altLang="zh-CN" dirty="0"/>
              <a:t>m3/</a:t>
            </a:r>
            <a:r>
              <a:rPr lang="zh-CN" altLang="en-US" dirty="0"/>
              <a:t>年，输水主干线全长</a:t>
            </a:r>
            <a:r>
              <a:rPr lang="en-US" altLang="zh-CN" dirty="0"/>
              <a:t>1246 km</a:t>
            </a:r>
            <a:r>
              <a:rPr lang="zh-CN" altLang="en-US" dirty="0"/>
              <a:t>。</a:t>
            </a:r>
          </a:p>
        </p:txBody>
      </p:sp>
      <p:sp>
        <p:nvSpPr>
          <p:cNvPr id="4" name="灯片编号占位符 3"/>
          <p:cNvSpPr>
            <a:spLocks noGrp="1"/>
          </p:cNvSpPr>
          <p:nvPr>
            <p:ph type="sldNum" sz="quarter" idx="5"/>
          </p:nvPr>
        </p:nvSpPr>
        <p:spPr/>
        <p:txBody>
          <a:bodyPr/>
          <a:lstStyle/>
          <a:p>
            <a:fld id="{0CBDD638-A6C6-49C2-B687-F709EDF05856}" type="slidenum">
              <a:rPr lang="zh-CN" altLang="en-US" smtClean="0"/>
              <a:pPr/>
              <a:t>11</a:t>
            </a:fld>
            <a:endParaRPr lang="en-US" altLang="zh-CN"/>
          </a:p>
        </p:txBody>
      </p:sp>
    </p:spTree>
    <p:extLst>
      <p:ext uri="{BB962C8B-B14F-4D97-AF65-F5344CB8AC3E}">
        <p14:creationId xmlns:p14="http://schemas.microsoft.com/office/powerpoint/2010/main" val="850623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zh-CN" altLang="en-US" noProof="0"/>
              <a:t>单击此处编辑母版标题样式</a:t>
            </a:r>
          </a:p>
        </p:txBody>
      </p:sp>
      <p:sp>
        <p:nvSpPr>
          <p:cNvPr id="86019"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zh-CN" altLang="en-US" noProof="0"/>
              <a:t>单击此处编辑母版副标题样式</a:t>
            </a:r>
          </a:p>
        </p:txBody>
      </p:sp>
      <p:sp>
        <p:nvSpPr>
          <p:cNvPr id="86020" name="Rectangle 4"/>
          <p:cNvSpPr>
            <a:spLocks noGrp="1" noChangeArrowheads="1"/>
          </p:cNvSpPr>
          <p:nvPr>
            <p:ph type="dt" sz="half" idx="2"/>
          </p:nvPr>
        </p:nvSpPr>
        <p:spPr/>
        <p:txBody>
          <a:bodyPr/>
          <a:lstStyle>
            <a:lvl1pPr>
              <a:defRPr/>
            </a:lvl1pPr>
          </a:lstStyle>
          <a:p>
            <a:endParaRPr lang="en-US" altLang="zh-CN"/>
          </a:p>
        </p:txBody>
      </p:sp>
      <p:sp>
        <p:nvSpPr>
          <p:cNvPr id="86021" name="Rectangle 5"/>
          <p:cNvSpPr>
            <a:spLocks noGrp="1" noChangeArrowheads="1"/>
          </p:cNvSpPr>
          <p:nvPr>
            <p:ph type="ftr" sz="quarter" idx="3"/>
          </p:nvPr>
        </p:nvSpPr>
        <p:spPr/>
        <p:txBody>
          <a:bodyPr/>
          <a:lstStyle>
            <a:lvl1pPr>
              <a:defRPr/>
            </a:lvl1pPr>
          </a:lstStyle>
          <a:p>
            <a:endParaRPr lang="en-US" altLang="zh-CN"/>
          </a:p>
        </p:txBody>
      </p:sp>
      <p:sp>
        <p:nvSpPr>
          <p:cNvPr id="86022" name="Rectangle 6"/>
          <p:cNvSpPr>
            <a:spLocks noGrp="1" noChangeArrowheads="1"/>
          </p:cNvSpPr>
          <p:nvPr>
            <p:ph type="sldNum" sz="quarter" idx="4"/>
          </p:nvPr>
        </p:nvSpPr>
        <p:spPr/>
        <p:txBody>
          <a:bodyPr/>
          <a:lstStyle>
            <a:lvl1pPr>
              <a:defRPr/>
            </a:lvl1pPr>
          </a:lstStyle>
          <a:p>
            <a:fld id="{BF3535CC-D203-46F1-832E-757A5F254D15}" type="slidenum">
              <a:rPr lang="zh-CN" altLang="en-US"/>
              <a:pPr/>
              <a:t>‹#›</a:t>
            </a:fld>
            <a:endParaRPr lang="en-US" altLang="zh-CN"/>
          </a:p>
        </p:txBody>
      </p:sp>
      <p:grpSp>
        <p:nvGrpSpPr>
          <p:cNvPr id="86023" name="Group 7"/>
          <p:cNvGrpSpPr>
            <a:grpSpLocks/>
          </p:cNvGrpSpPr>
          <p:nvPr/>
        </p:nvGrpSpPr>
        <p:grpSpPr bwMode="auto">
          <a:xfrm>
            <a:off x="228600" y="2889250"/>
            <a:ext cx="8610600" cy="201613"/>
            <a:chOff x="144" y="1680"/>
            <a:chExt cx="5424" cy="144"/>
          </a:xfrm>
        </p:grpSpPr>
        <p:sp>
          <p:nvSpPr>
            <p:cNvPr id="86024"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5"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6"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30C5A80-4617-4CA0-AA4D-1494152AEE46}" type="slidenum">
              <a:rPr lang="zh-CN" altLang="en-US"/>
              <a:pPr/>
              <a:t>‹#›</a:t>
            </a:fld>
            <a:endParaRPr lang="en-US" altLang="zh-CN"/>
          </a:p>
        </p:txBody>
      </p:sp>
    </p:spTree>
    <p:extLst>
      <p:ext uri="{BB962C8B-B14F-4D97-AF65-F5344CB8AC3E}">
        <p14:creationId xmlns:p14="http://schemas.microsoft.com/office/powerpoint/2010/main" val="610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5D63CC6-8FFA-42A9-AD01-8E47EDEC2A87}" type="slidenum">
              <a:rPr lang="zh-CN" altLang="en-US"/>
              <a:pPr/>
              <a:t>‹#›</a:t>
            </a:fld>
            <a:endParaRPr lang="en-US" altLang="zh-CN"/>
          </a:p>
        </p:txBody>
      </p:sp>
    </p:spTree>
    <p:extLst>
      <p:ext uri="{BB962C8B-B14F-4D97-AF65-F5344CB8AC3E}">
        <p14:creationId xmlns:p14="http://schemas.microsoft.com/office/powerpoint/2010/main" val="3363771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7B76A2C3-DDB7-4863-8647-1A943908D4B5}" type="slidenum">
              <a:rPr lang="zh-CN" altLang="en-US"/>
              <a:pPr/>
              <a:t>‹#›</a:t>
            </a:fld>
            <a:endParaRPr lang="en-US" altLang="zh-CN"/>
          </a:p>
        </p:txBody>
      </p:sp>
    </p:spTree>
    <p:extLst>
      <p:ext uri="{BB962C8B-B14F-4D97-AF65-F5344CB8AC3E}">
        <p14:creationId xmlns:p14="http://schemas.microsoft.com/office/powerpoint/2010/main" val="234392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41E0C20-519A-4F55-A2DF-D573E29386E9}" type="slidenum">
              <a:rPr lang="zh-CN" altLang="en-US"/>
              <a:pPr/>
              <a:t>‹#›</a:t>
            </a:fld>
            <a:endParaRPr lang="en-US" altLang="zh-CN"/>
          </a:p>
        </p:txBody>
      </p:sp>
    </p:spTree>
    <p:extLst>
      <p:ext uri="{BB962C8B-B14F-4D97-AF65-F5344CB8AC3E}">
        <p14:creationId xmlns:p14="http://schemas.microsoft.com/office/powerpoint/2010/main" val="61474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958D139-2BA5-47A7-B47E-79247198D1F4}" type="slidenum">
              <a:rPr lang="zh-CN" altLang="en-US"/>
              <a:pPr/>
              <a:t>‹#›</a:t>
            </a:fld>
            <a:endParaRPr lang="en-US" altLang="zh-CN"/>
          </a:p>
        </p:txBody>
      </p:sp>
    </p:spTree>
    <p:extLst>
      <p:ext uri="{BB962C8B-B14F-4D97-AF65-F5344CB8AC3E}">
        <p14:creationId xmlns:p14="http://schemas.microsoft.com/office/powerpoint/2010/main" val="232882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324D823-D7C9-402C-A591-E1FA4D6FB6D7}" type="slidenum">
              <a:rPr lang="zh-CN" altLang="en-US"/>
              <a:pPr/>
              <a:t>‹#›</a:t>
            </a:fld>
            <a:endParaRPr lang="en-US" altLang="zh-CN"/>
          </a:p>
        </p:txBody>
      </p:sp>
    </p:spTree>
    <p:extLst>
      <p:ext uri="{BB962C8B-B14F-4D97-AF65-F5344CB8AC3E}">
        <p14:creationId xmlns:p14="http://schemas.microsoft.com/office/powerpoint/2010/main" val="44694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14718B1-026D-4B5C-91E7-6F0A56FD2CB3}" type="slidenum">
              <a:rPr lang="zh-CN" altLang="en-US"/>
              <a:pPr/>
              <a:t>‹#›</a:t>
            </a:fld>
            <a:endParaRPr lang="en-US" altLang="zh-CN"/>
          </a:p>
        </p:txBody>
      </p:sp>
    </p:spTree>
    <p:extLst>
      <p:ext uri="{BB962C8B-B14F-4D97-AF65-F5344CB8AC3E}">
        <p14:creationId xmlns:p14="http://schemas.microsoft.com/office/powerpoint/2010/main" val="6349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BB3B3A65-8863-4D06-A22B-BEDBBA7D9E03}" type="slidenum">
              <a:rPr lang="zh-CN" altLang="en-US"/>
              <a:pPr/>
              <a:t>‹#›</a:t>
            </a:fld>
            <a:endParaRPr lang="en-US" altLang="zh-CN"/>
          </a:p>
        </p:txBody>
      </p:sp>
    </p:spTree>
    <p:extLst>
      <p:ext uri="{BB962C8B-B14F-4D97-AF65-F5344CB8AC3E}">
        <p14:creationId xmlns:p14="http://schemas.microsoft.com/office/powerpoint/2010/main" val="220310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33D1071-C352-4663-B685-1F11AD6E637E}" type="slidenum">
              <a:rPr lang="zh-CN" altLang="en-US"/>
              <a:pPr/>
              <a:t>‹#›</a:t>
            </a:fld>
            <a:endParaRPr lang="en-US" altLang="zh-CN"/>
          </a:p>
        </p:txBody>
      </p:sp>
    </p:spTree>
    <p:extLst>
      <p:ext uri="{BB962C8B-B14F-4D97-AF65-F5344CB8AC3E}">
        <p14:creationId xmlns:p14="http://schemas.microsoft.com/office/powerpoint/2010/main" val="317507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7C79867-FBE2-41CB-89AE-E6F5290B2831}" type="slidenum">
              <a:rPr lang="zh-CN" altLang="en-US"/>
              <a:pPr/>
              <a:t>‹#›</a:t>
            </a:fld>
            <a:endParaRPr lang="en-US" altLang="zh-CN"/>
          </a:p>
        </p:txBody>
      </p:sp>
    </p:spTree>
    <p:extLst>
      <p:ext uri="{BB962C8B-B14F-4D97-AF65-F5344CB8AC3E}">
        <p14:creationId xmlns:p14="http://schemas.microsoft.com/office/powerpoint/2010/main" val="2461889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F5BC68C-433A-4363-9289-6409F4361D7B}" type="slidenum">
              <a:rPr lang="zh-CN" altLang="en-US"/>
              <a:pPr/>
              <a:t>‹#›</a:t>
            </a:fld>
            <a:endParaRPr lang="en-US" altLang="zh-CN"/>
          </a:p>
        </p:txBody>
      </p:sp>
    </p:spTree>
    <p:extLst>
      <p:ext uri="{BB962C8B-B14F-4D97-AF65-F5344CB8AC3E}">
        <p14:creationId xmlns:p14="http://schemas.microsoft.com/office/powerpoint/2010/main" val="346794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4995"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4996"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b="0"/>
            </a:lvl1pPr>
          </a:lstStyle>
          <a:p>
            <a:endParaRPr lang="en-US" altLang="zh-CN"/>
          </a:p>
        </p:txBody>
      </p:sp>
      <p:sp>
        <p:nvSpPr>
          <p:cNvPr id="8499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endParaRPr lang="en-US" altLang="zh-CN"/>
          </a:p>
        </p:txBody>
      </p:sp>
      <p:sp>
        <p:nvSpPr>
          <p:cNvPr id="84998"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fld id="{E5B99456-6D5F-4AFD-8A1A-7AC566BD0B20}" type="slidenum">
              <a:rPr lang="zh-CN" altLang="en-US"/>
              <a:pPr/>
              <a:t>‹#›</a:t>
            </a:fld>
            <a:endParaRPr lang="en-US" altLang="zh-CN"/>
          </a:p>
        </p:txBody>
      </p:sp>
      <p:sp>
        <p:nvSpPr>
          <p:cNvPr id="84999"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0">
              <a:latin typeface="Times New Roman" panose="02020603050405020304" pitchFamily="18" charset="0"/>
            </a:endParaRPr>
          </a:p>
        </p:txBody>
      </p:sp>
      <p:sp>
        <p:nvSpPr>
          <p:cNvPr id="85001"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0">
              <a:latin typeface="Times New Roman" panose="02020603050405020304" pitchFamily="18" charset="0"/>
            </a:endParaRPr>
          </a:p>
        </p:txBody>
      </p:sp>
      <p:sp>
        <p:nvSpPr>
          <p:cNvPr id="85002"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ctrTitle"/>
          </p:nvPr>
        </p:nvSpPr>
        <p:spPr>
          <a:xfrm>
            <a:off x="0" y="1414003"/>
            <a:ext cx="9156229" cy="1080120"/>
          </a:xfrm>
        </p:spPr>
        <p:txBody>
          <a:bodyPr/>
          <a:lstStyle/>
          <a:p>
            <a:r>
              <a:rPr lang="zh-CN" altLang="en-US" sz="8000" b="1" dirty="0">
                <a:latin typeface="微软雅黑" panose="020B0503020204020204" pitchFamily="34" charset="-122"/>
                <a:ea typeface="微软雅黑" panose="020B0503020204020204" pitchFamily="34" charset="-122"/>
              </a:rPr>
              <a:t>水污染控制工程</a:t>
            </a:r>
          </a:p>
        </p:txBody>
      </p:sp>
      <p:sp>
        <p:nvSpPr>
          <p:cNvPr id="28675" name="Rectangle 3"/>
          <p:cNvSpPr>
            <a:spLocks noGrp="1" noChangeArrowheads="1"/>
          </p:cNvSpPr>
          <p:nvPr>
            <p:ph type="subTitle" idx="1"/>
          </p:nvPr>
        </p:nvSpPr>
        <p:spPr>
          <a:xfrm>
            <a:off x="250825" y="3213100"/>
            <a:ext cx="8424863" cy="3182938"/>
          </a:xfrm>
        </p:spPr>
        <p:txBody>
          <a:bodyPr/>
          <a:lstStyle/>
          <a:p>
            <a:pPr>
              <a:spcAft>
                <a:spcPct val="10000"/>
              </a:spcAft>
            </a:pPr>
            <a:r>
              <a:rPr lang="zh-CN" altLang="en-US" sz="4800" b="1" dirty="0">
                <a:latin typeface="华文中宋" panose="02010600040101010101" pitchFamily="2" charset="-122"/>
                <a:ea typeface="华文中宋" panose="02010600040101010101" pitchFamily="2" charset="-122"/>
              </a:rPr>
              <a:t>环境科学与工程学院</a:t>
            </a:r>
          </a:p>
          <a:p>
            <a:pPr>
              <a:spcAft>
                <a:spcPct val="10000"/>
              </a:spcAft>
            </a:pPr>
            <a:r>
              <a:rPr lang="zh-CN" altLang="en-US" sz="4800" b="1" dirty="0">
                <a:latin typeface="华文中宋" panose="02010600040101010101" pitchFamily="2" charset="-122"/>
                <a:ea typeface="华文中宋" panose="02010600040101010101" pitchFamily="2" charset="-122"/>
              </a:rPr>
              <a:t>吴旭 教授</a:t>
            </a:r>
          </a:p>
          <a:p>
            <a:pPr>
              <a:spcAft>
                <a:spcPct val="20000"/>
              </a:spcAft>
            </a:pPr>
            <a:r>
              <a:rPr lang="en-US" altLang="zh-CN" sz="2800" b="1" dirty="0">
                <a:latin typeface="Times New Roman" panose="02020603050405020304" pitchFamily="18" charset="0"/>
                <a:ea typeface="黑体" panose="02010609060101010101" pitchFamily="49" charset="-122"/>
              </a:rPr>
              <a:t>Tel: 18571590300</a:t>
            </a:r>
            <a:endParaRPr lang="zh-CN" altLang="en-US" sz="2800" b="1" dirty="0">
              <a:latin typeface="Times New Roman" panose="02020603050405020304" pitchFamily="18" charset="0"/>
              <a:ea typeface="黑体" panose="02010609060101010101" pitchFamily="49" charset="-122"/>
            </a:endParaRPr>
          </a:p>
          <a:p>
            <a:pPr>
              <a:spcAft>
                <a:spcPct val="20000"/>
              </a:spcAft>
            </a:pPr>
            <a:r>
              <a:rPr lang="en-US" altLang="zh-CN" sz="2800" b="1" dirty="0">
                <a:latin typeface="Times New Roman" panose="02020603050405020304" pitchFamily="18" charset="0"/>
                <a:ea typeface="黑体" panose="02010609060101010101" pitchFamily="49" charset="-122"/>
              </a:rPr>
              <a:t>E-mail: profxuwu@hust.edu.cn</a:t>
            </a:r>
          </a:p>
        </p:txBody>
      </p:sp>
      <p:sp>
        <p:nvSpPr>
          <p:cNvPr id="28677" name="Rectangle 5"/>
          <p:cNvSpPr>
            <a:spLocks noChangeArrowheads="1"/>
          </p:cNvSpPr>
          <p:nvPr/>
        </p:nvSpPr>
        <p:spPr bwMode="auto">
          <a:xfrm>
            <a:off x="284386" y="233362"/>
            <a:ext cx="3495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rIns="54000">
            <a:spAutoFit/>
          </a:bodyPr>
          <a:lstStyle/>
          <a:p>
            <a:r>
              <a:rPr lang="en-US" altLang="zh-CN" sz="2400" dirty="0">
                <a:ea typeface="黑体" panose="02010609060101010101" pitchFamily="49" charset="-122"/>
              </a:rPr>
              <a:t>《</a:t>
            </a:r>
            <a:r>
              <a:rPr lang="zh-CN" altLang="en-US" sz="2400" dirty="0">
                <a:ea typeface="黑体" panose="02010609060101010101" pitchFamily="49" charset="-122"/>
              </a:rPr>
              <a:t>环境工程导论</a:t>
            </a:r>
            <a:r>
              <a:rPr lang="en-US" altLang="zh-CN" sz="2400" dirty="0">
                <a:ea typeface="黑体" panose="02010609060101010101" pitchFamily="49" charset="-122"/>
              </a:rPr>
              <a:t>》</a:t>
            </a:r>
            <a:r>
              <a:rPr lang="zh-CN" altLang="en-US" sz="2400" dirty="0">
                <a:ea typeface="黑体" panose="02010609060101010101" pitchFamily="49" charset="-122"/>
              </a:rPr>
              <a:t>第四讲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6911D3-8067-4DE0-98B6-C487821F6D76}"/>
              </a:ext>
            </a:extLst>
          </p:cNvPr>
          <p:cNvSpPr>
            <a:spLocks noGrp="1"/>
          </p:cNvSpPr>
          <p:nvPr>
            <p:ph idx="1"/>
          </p:nvPr>
        </p:nvSpPr>
        <p:spPr>
          <a:xfrm>
            <a:off x="457200" y="620688"/>
            <a:ext cx="8507288" cy="5968095"/>
          </a:xfrm>
        </p:spPr>
        <p:txBody>
          <a:bodyPr/>
          <a:lstStyle/>
          <a:p>
            <a:pPr>
              <a:lnSpc>
                <a:spcPct val="150000"/>
              </a:lnSpc>
            </a:pPr>
            <a:r>
              <a:rPr lang="zh-CN" altLang="en-US" b="1" dirty="0">
                <a:latin typeface="微软雅黑" panose="020B0503020204020204" pitchFamily="34" charset="-122"/>
                <a:ea typeface="微软雅黑" panose="020B0503020204020204" pitchFamily="34" charset="-122"/>
              </a:rPr>
              <a:t>水资源总量不少，人均和亩均水量不多</a:t>
            </a:r>
            <a:endParaRPr lang="en-US" altLang="zh-CN" b="1" dirty="0">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latin typeface="微软雅黑" panose="020B0503020204020204" pitchFamily="34" charset="-122"/>
                <a:ea typeface="微软雅黑" panose="020B0503020204020204" pitchFamily="34" charset="-122"/>
              </a:rPr>
              <a:t>       人均水资源量</a:t>
            </a:r>
            <a:r>
              <a:rPr lang="en-US" altLang="zh-CN" sz="2000" b="1" dirty="0">
                <a:latin typeface="微软雅黑" panose="020B0503020204020204" pitchFamily="34" charset="-122"/>
                <a:ea typeface="微软雅黑" panose="020B0503020204020204" pitchFamily="34" charset="-122"/>
              </a:rPr>
              <a:t>2220 m</a:t>
            </a:r>
            <a:r>
              <a:rPr lang="en-US" altLang="zh-CN" sz="2000" b="1" baseline="30000"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，约为世界平均水平的</a:t>
            </a:r>
            <a:r>
              <a:rPr lang="en-US" altLang="zh-CN" sz="2000" b="1" dirty="0">
                <a:latin typeface="微软雅黑" panose="020B0503020204020204" pitchFamily="34" charset="-122"/>
                <a:ea typeface="微软雅黑" panose="020B0503020204020204" pitchFamily="34" charset="-122"/>
              </a:rPr>
              <a:t>30%</a:t>
            </a:r>
            <a:r>
              <a:rPr lang="zh-CN" altLang="en-US" sz="2000" b="1" dirty="0">
                <a:latin typeface="微软雅黑" panose="020B0503020204020204" pitchFamily="34" charset="-122"/>
                <a:ea typeface="微软雅黑" panose="020B0503020204020204" pitchFamily="34" charset="-122"/>
              </a:rPr>
              <a:t>，耕地亩均水资源量</a:t>
            </a:r>
            <a:r>
              <a:rPr lang="en-US" altLang="zh-CN" sz="2000" b="1" dirty="0">
                <a:latin typeface="微软雅黑" panose="020B0503020204020204" pitchFamily="34" charset="-122"/>
                <a:ea typeface="微软雅黑" panose="020B0503020204020204" pitchFamily="34" charset="-122"/>
              </a:rPr>
              <a:t>1770 m</a:t>
            </a:r>
            <a:r>
              <a:rPr lang="en-US" altLang="zh-CN" sz="2000" b="1" baseline="30000"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，约为世界平均占有量的</a:t>
            </a:r>
            <a:r>
              <a:rPr lang="en-US" altLang="zh-CN" sz="2000" b="1" dirty="0">
                <a:latin typeface="微软雅黑" panose="020B0503020204020204" pitchFamily="34" charset="-122"/>
                <a:ea typeface="微软雅黑" panose="020B0503020204020204" pitchFamily="34" charset="-122"/>
              </a:rPr>
              <a:t>2/3</a:t>
            </a:r>
          </a:p>
          <a:p>
            <a:pPr>
              <a:lnSpc>
                <a:spcPct val="150000"/>
              </a:lnSpc>
            </a:pPr>
            <a:r>
              <a:rPr lang="zh-CN" altLang="en-US" b="1" dirty="0">
                <a:latin typeface="微软雅黑" panose="020B0503020204020204" pitchFamily="34" charset="-122"/>
                <a:ea typeface="微软雅黑" panose="020B0503020204020204" pitchFamily="34" charset="-122"/>
              </a:rPr>
              <a:t>水资源的时间分布不平衡，年内和年际变化较大</a:t>
            </a:r>
            <a:endParaRPr lang="en-US" altLang="zh-CN" b="1" dirty="0">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latin typeface="微软雅黑" panose="020B0503020204020204" pitchFamily="34" charset="-122"/>
                <a:ea typeface="微软雅黑" panose="020B0503020204020204" pitchFamily="34" charset="-122"/>
              </a:rPr>
              <a:t>       每年汛期四个月的降水量和径流量占全年</a:t>
            </a:r>
            <a:r>
              <a:rPr lang="en-US" altLang="zh-CN" sz="2000" b="1" dirty="0">
                <a:latin typeface="微软雅黑" panose="020B0503020204020204" pitchFamily="34" charset="-122"/>
                <a:ea typeface="微软雅黑" panose="020B0503020204020204" pitchFamily="34" charset="-122"/>
              </a:rPr>
              <a:t>60%~80%</a:t>
            </a:r>
          </a:p>
          <a:p>
            <a:pPr>
              <a:lnSpc>
                <a:spcPct val="150000"/>
              </a:lnSpc>
            </a:pPr>
            <a:r>
              <a:rPr lang="zh-CN" altLang="en-US" b="1" dirty="0">
                <a:latin typeface="微软雅黑" panose="020B0503020204020204" pitchFamily="34" charset="-122"/>
                <a:ea typeface="微软雅黑" panose="020B0503020204020204" pitchFamily="34" charset="-122"/>
              </a:rPr>
              <a:t>水资源的空间分布不均匀，水土资源组合不平衡</a:t>
            </a:r>
            <a:endParaRPr lang="en-US" altLang="zh-CN" b="1" dirty="0">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latin typeface="微软雅黑" panose="020B0503020204020204" pitchFamily="34" charset="-122"/>
                <a:ea typeface="微软雅黑" panose="020B0503020204020204" pitchFamily="34" charset="-122"/>
              </a:rPr>
              <a:t>       水资源有</a:t>
            </a:r>
            <a:r>
              <a:rPr lang="en-US" altLang="zh-CN" sz="2000" b="1" dirty="0">
                <a:latin typeface="微软雅黑" panose="020B0503020204020204" pitchFamily="34" charset="-122"/>
                <a:ea typeface="微软雅黑" panose="020B0503020204020204" pitchFamily="34" charset="-122"/>
              </a:rPr>
              <a:t>81%</a:t>
            </a:r>
            <a:r>
              <a:rPr lang="zh-CN" altLang="en-US" sz="2000" b="1" dirty="0">
                <a:latin typeface="微软雅黑" panose="020B0503020204020204" pitchFamily="34" charset="-122"/>
                <a:ea typeface="微软雅黑" panose="020B0503020204020204" pitchFamily="34" charset="-122"/>
              </a:rPr>
              <a:t>集中分布在长江及其以南地区，而耕地面积仅占全国耕地面积的</a:t>
            </a:r>
            <a:r>
              <a:rPr lang="en-US" altLang="zh-CN" sz="2000" b="1" dirty="0">
                <a:latin typeface="微软雅黑" panose="020B0503020204020204" pitchFamily="34" charset="-122"/>
                <a:ea typeface="微软雅黑" panose="020B0503020204020204" pitchFamily="34" charset="-122"/>
              </a:rPr>
              <a:t>36%</a:t>
            </a:r>
          </a:p>
          <a:p>
            <a:pPr>
              <a:lnSpc>
                <a:spcPct val="150000"/>
              </a:lnSpc>
            </a:pPr>
            <a:r>
              <a:rPr lang="zh-CN" altLang="en-US" b="1" dirty="0">
                <a:latin typeface="微软雅黑" panose="020B0503020204020204" pitchFamily="34" charset="-122"/>
                <a:ea typeface="微软雅黑" panose="020B0503020204020204" pitchFamily="34" charset="-122"/>
              </a:rPr>
              <a:t>水污染的蔓延，极大减少了我国的水资源可用量</a:t>
            </a:r>
            <a:endParaRPr lang="en-US" altLang="zh-CN" b="1" dirty="0">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latin typeface="微软雅黑" panose="020B0503020204020204" pitchFamily="34" charset="-122"/>
                <a:ea typeface="微软雅黑" panose="020B0503020204020204" pitchFamily="34" charset="-122"/>
              </a:rPr>
              <a:t>       全国已有近</a:t>
            </a:r>
            <a:r>
              <a:rPr lang="en-US" altLang="zh-CN" sz="2000" b="1" dirty="0">
                <a:latin typeface="微软雅黑" panose="020B0503020204020204" pitchFamily="34" charset="-122"/>
                <a:ea typeface="微软雅黑" panose="020B0503020204020204" pitchFamily="34" charset="-122"/>
              </a:rPr>
              <a:t>90%</a:t>
            </a:r>
            <a:r>
              <a:rPr lang="zh-CN" altLang="en-US" sz="2000" b="1" dirty="0">
                <a:latin typeface="微软雅黑" panose="020B0503020204020204" pitchFamily="34" charset="-122"/>
                <a:ea typeface="微软雅黑" panose="020B0503020204020204" pitchFamily="34" charset="-122"/>
              </a:rPr>
              <a:t>的城镇饮用水源受到污染</a:t>
            </a:r>
          </a:p>
        </p:txBody>
      </p:sp>
      <p:sp>
        <p:nvSpPr>
          <p:cNvPr id="4" name="Rectangle 2">
            <a:extLst>
              <a:ext uri="{FF2B5EF4-FFF2-40B4-BE49-F238E27FC236}">
                <a16:creationId xmlns:a16="http://schemas.microsoft.com/office/drawing/2014/main" id="{74ACE2E6-4123-426C-B5C7-2F7689658936}"/>
              </a:ext>
            </a:extLst>
          </p:cNvPr>
          <p:cNvSpPr>
            <a:spLocks noGrp="1" noChangeArrowheads="1"/>
          </p:cNvSpPr>
          <p:nvPr>
            <p:ph type="title"/>
          </p:nvPr>
        </p:nvSpPr>
        <p:spPr>
          <a:xfrm>
            <a:off x="2844006" y="30365"/>
            <a:ext cx="8064500" cy="65975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2400" b="1" dirty="0">
                <a:solidFill>
                  <a:schemeClr val="tx1"/>
                </a:solidFill>
                <a:latin typeface="微软雅黑" panose="020B0503020204020204" pitchFamily="34" charset="-122"/>
                <a:ea typeface="微软雅黑" panose="020B0503020204020204" pitchFamily="34" charset="-122"/>
              </a:rPr>
              <a:t>我国水资源短缺</a:t>
            </a:r>
            <a:endParaRPr lang="en-US" altLang="zh-CN" sz="2400" b="1" dirty="0">
              <a:solidFill>
                <a:schemeClr val="tx1"/>
              </a:solidFill>
              <a:ea typeface="黑体" panose="02010609060101010101" pitchFamily="49" charset="-122"/>
            </a:endParaRPr>
          </a:p>
        </p:txBody>
      </p:sp>
      <p:sp>
        <p:nvSpPr>
          <p:cNvPr id="5" name="Rectangle 2">
            <a:extLst>
              <a:ext uri="{FF2B5EF4-FFF2-40B4-BE49-F238E27FC236}">
                <a16:creationId xmlns:a16="http://schemas.microsoft.com/office/drawing/2014/main" id="{44357955-6FC6-435B-9903-7381B426C476}"/>
              </a:ext>
            </a:extLst>
          </p:cNvPr>
          <p:cNvSpPr txBox="1">
            <a:spLocks noChangeArrowheads="1"/>
          </p:cNvSpPr>
          <p:nvPr/>
        </p:nvSpPr>
        <p:spPr bwMode="auto">
          <a:xfrm>
            <a:off x="-1188244" y="-30634"/>
            <a:ext cx="8064500"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a:lstStyle>
          <a:p>
            <a:pPr algn="ctr"/>
            <a:r>
              <a:rPr lang="zh-CN" altLang="en-US" sz="4000" b="1">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6" name="矩形 5"/>
          <p:cNvSpPr/>
          <p:nvPr/>
        </p:nvSpPr>
        <p:spPr bwMode="auto">
          <a:xfrm>
            <a:off x="203200" y="69011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cxnSp>
        <p:nvCxnSpPr>
          <p:cNvPr id="7" name="直接连接符 6"/>
          <p:cNvCxnSpPr/>
          <p:nvPr/>
        </p:nvCxnSpPr>
        <p:spPr bwMode="auto">
          <a:xfrm>
            <a:off x="5436096" y="476672"/>
            <a:ext cx="360000" cy="0"/>
          </a:xfrm>
          <a:prstGeom prst="line">
            <a:avLst/>
          </a:prstGeom>
          <a:ln w="38100">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71760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81372-8752-4897-800B-54C4CBF00F83}"/>
              </a:ext>
            </a:extLst>
          </p:cNvPr>
          <p:cNvSpPr>
            <a:spLocks noGrp="1"/>
          </p:cNvSpPr>
          <p:nvPr>
            <p:ph type="title"/>
          </p:nvPr>
        </p:nvSpPr>
        <p:spPr>
          <a:xfrm>
            <a:off x="611560" y="6216725"/>
            <a:ext cx="8229600" cy="630907"/>
          </a:xfrm>
        </p:spPr>
        <p:txBody>
          <a:bodyPr/>
          <a:lstStyle/>
          <a:p>
            <a:pPr algn="ctr"/>
            <a:r>
              <a:rPr lang="zh-CN" altLang="zh-CN" sz="2400" b="1" dirty="0">
                <a:latin typeface="微软雅黑" panose="020B0503020204020204" pitchFamily="34" charset="-122"/>
                <a:ea typeface="微软雅黑" panose="020B0503020204020204" pitchFamily="34" charset="-122"/>
              </a:rPr>
              <a:t>南水北调工程总体布局图</a:t>
            </a:r>
            <a:endParaRPr lang="zh-CN" altLang="en-US" sz="2400" b="1" dirty="0">
              <a:latin typeface="微软雅黑" panose="020B0503020204020204" pitchFamily="34" charset="-122"/>
              <a:ea typeface="微软雅黑" panose="020B0503020204020204" pitchFamily="34" charset="-122"/>
            </a:endParaRPr>
          </a:p>
        </p:txBody>
      </p:sp>
      <p:pic>
        <p:nvPicPr>
          <p:cNvPr id="4" name="内容占位符 3">
            <a:extLst>
              <a:ext uri="{FF2B5EF4-FFF2-40B4-BE49-F238E27FC236}">
                <a16:creationId xmlns:a16="http://schemas.microsoft.com/office/drawing/2014/main" id="{714955C1-0A93-41FC-B996-5550296C59C8}"/>
              </a:ext>
            </a:extLst>
          </p:cNvPr>
          <p:cNvPicPr>
            <a:picLocks noGrp="1" noChangeAspect="1"/>
          </p:cNvPicPr>
          <p:nvPr>
            <p:ph idx="1"/>
          </p:nvPr>
        </p:nvPicPr>
        <p:blipFill>
          <a:blip r:embed="rId3"/>
          <a:stretch>
            <a:fillRect/>
          </a:stretch>
        </p:blipFill>
        <p:spPr>
          <a:xfrm>
            <a:off x="159178" y="908720"/>
            <a:ext cx="8984822" cy="5397536"/>
          </a:xfrm>
          <a:prstGeom prst="rect">
            <a:avLst/>
          </a:prstGeom>
        </p:spPr>
      </p:pic>
      <p:sp>
        <p:nvSpPr>
          <p:cNvPr id="5" name="Rectangle 2">
            <a:extLst>
              <a:ext uri="{FF2B5EF4-FFF2-40B4-BE49-F238E27FC236}">
                <a16:creationId xmlns:a16="http://schemas.microsoft.com/office/drawing/2014/main" id="{44357955-6FC6-435B-9903-7381B426C476}"/>
              </a:ext>
            </a:extLst>
          </p:cNvPr>
          <p:cNvSpPr txBox="1">
            <a:spLocks noChangeArrowheads="1"/>
          </p:cNvSpPr>
          <p:nvPr/>
        </p:nvSpPr>
        <p:spPr bwMode="auto">
          <a:xfrm>
            <a:off x="-1188244" y="-30634"/>
            <a:ext cx="8064500"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a:lstStyle>
          <a:p>
            <a:pPr algn="ctr"/>
            <a:r>
              <a:rPr lang="zh-CN" altLang="en-US" sz="4000" b="1">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6" name="矩形 5"/>
          <p:cNvSpPr/>
          <p:nvPr/>
        </p:nvSpPr>
        <p:spPr bwMode="auto">
          <a:xfrm>
            <a:off x="203200" y="69011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27628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1B6833F5-A2CB-4C47-8CFB-F4916EE94303}"/>
              </a:ext>
            </a:extLst>
          </p:cNvPr>
          <p:cNvSpPr>
            <a:spLocks noGrp="1"/>
          </p:cNvSpPr>
          <p:nvPr>
            <p:ph idx="1"/>
          </p:nvPr>
        </p:nvSpPr>
        <p:spPr>
          <a:xfrm>
            <a:off x="648494" y="908720"/>
            <a:ext cx="8229600" cy="5328592"/>
          </a:xfrm>
        </p:spPr>
        <p:txBody>
          <a:bodyPr/>
          <a:lstStyle/>
          <a:p>
            <a:pPr>
              <a:lnSpc>
                <a:spcPct val="200000"/>
              </a:lnSpc>
            </a:pPr>
            <a:r>
              <a:rPr lang="zh-CN" altLang="en-US" sz="3200" b="1" dirty="0">
                <a:latin typeface="微软雅黑" panose="020B0503020204020204" pitchFamily="34" charset="-122"/>
                <a:ea typeface="微软雅黑" panose="020B0503020204020204" pitchFamily="34" charset="-122"/>
              </a:rPr>
              <a:t>人与水环境的相互关系集中在三个层面：</a:t>
            </a:r>
            <a:endParaRPr lang="en-US" altLang="zh-CN" sz="3200" b="1" dirty="0">
              <a:latin typeface="微软雅黑" panose="020B0503020204020204" pitchFamily="34" charset="-122"/>
              <a:ea typeface="微软雅黑" panose="020B0503020204020204" pitchFamily="34" charset="-122"/>
            </a:endParaRPr>
          </a:p>
          <a:p>
            <a:pPr algn="ctr">
              <a:lnSpc>
                <a:spcPct val="200000"/>
              </a:lnSpc>
            </a:pPr>
            <a:r>
              <a:rPr lang="zh-CN" altLang="en-US" sz="4000" b="1" dirty="0">
                <a:latin typeface="微软雅黑" panose="020B0503020204020204" pitchFamily="34" charset="-122"/>
                <a:ea typeface="微软雅黑" panose="020B0503020204020204" pitchFamily="34" charset="-122"/>
              </a:rPr>
              <a:t>水资源</a:t>
            </a:r>
            <a:endParaRPr lang="en-US" altLang="zh-CN" sz="4000" b="1" dirty="0">
              <a:latin typeface="微软雅黑" panose="020B0503020204020204" pitchFamily="34" charset="-122"/>
              <a:ea typeface="微软雅黑" panose="020B0503020204020204" pitchFamily="34" charset="-122"/>
            </a:endParaRPr>
          </a:p>
          <a:p>
            <a:pPr algn="ctr">
              <a:lnSpc>
                <a:spcPct val="200000"/>
              </a:lnSpc>
            </a:pPr>
            <a:r>
              <a:rPr lang="zh-CN" altLang="en-US" sz="4000" b="1" dirty="0">
                <a:solidFill>
                  <a:srgbClr val="FF0000"/>
                </a:solidFill>
                <a:latin typeface="微软雅黑" panose="020B0503020204020204" pitchFamily="34" charset="-122"/>
                <a:ea typeface="微软雅黑" panose="020B0503020204020204" pitchFamily="34" charset="-122"/>
              </a:rPr>
              <a:t>水灾害</a:t>
            </a:r>
            <a:endParaRPr lang="en-US" altLang="zh-CN" sz="4000" b="1" dirty="0">
              <a:solidFill>
                <a:srgbClr val="FF0000"/>
              </a:solidFill>
              <a:latin typeface="微软雅黑" panose="020B0503020204020204" pitchFamily="34" charset="-122"/>
              <a:ea typeface="微软雅黑" panose="020B0503020204020204" pitchFamily="34" charset="-122"/>
            </a:endParaRPr>
          </a:p>
          <a:p>
            <a:pPr algn="ctr">
              <a:lnSpc>
                <a:spcPct val="200000"/>
              </a:lnSpc>
            </a:pPr>
            <a:r>
              <a:rPr lang="zh-CN" altLang="en-US" sz="4000" b="1" dirty="0">
                <a:latin typeface="微软雅黑" panose="020B0503020204020204" pitchFamily="34" charset="-122"/>
                <a:ea typeface="微软雅黑" panose="020B0503020204020204" pitchFamily="34" charset="-122"/>
              </a:rPr>
              <a:t>水污染</a:t>
            </a:r>
          </a:p>
        </p:txBody>
      </p:sp>
      <p:sp>
        <p:nvSpPr>
          <p:cNvPr id="5"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88244" y="-30634"/>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7" name="矩形 6"/>
          <p:cNvSpPr/>
          <p:nvPr/>
        </p:nvSpPr>
        <p:spPr bwMode="auto">
          <a:xfrm>
            <a:off x="203200" y="69011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541962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1B6833F5-A2CB-4C47-8CFB-F4916EE94303}"/>
              </a:ext>
            </a:extLst>
          </p:cNvPr>
          <p:cNvSpPr>
            <a:spLocks noGrp="1"/>
          </p:cNvSpPr>
          <p:nvPr>
            <p:ph idx="1"/>
          </p:nvPr>
        </p:nvSpPr>
        <p:spPr>
          <a:xfrm>
            <a:off x="648494" y="908720"/>
            <a:ext cx="8229600" cy="5328592"/>
          </a:xfrm>
        </p:spPr>
        <p:txBody>
          <a:bodyPr/>
          <a:lstStyle/>
          <a:p>
            <a:pPr>
              <a:lnSpc>
                <a:spcPct val="200000"/>
              </a:lnSpc>
            </a:pPr>
            <a:r>
              <a:rPr lang="zh-CN" altLang="en-US" sz="3200" b="1" dirty="0">
                <a:latin typeface="微软雅黑" panose="020B0503020204020204" pitchFamily="34" charset="-122"/>
                <a:ea typeface="微软雅黑" panose="020B0503020204020204" pitchFamily="34" charset="-122"/>
              </a:rPr>
              <a:t>人与水环境的相互关系集中在三个层面：</a:t>
            </a:r>
            <a:endParaRPr lang="en-US" altLang="zh-CN" sz="3200" b="1" dirty="0">
              <a:latin typeface="微软雅黑" panose="020B0503020204020204" pitchFamily="34" charset="-122"/>
              <a:ea typeface="微软雅黑" panose="020B0503020204020204" pitchFamily="34" charset="-122"/>
            </a:endParaRPr>
          </a:p>
          <a:p>
            <a:pPr algn="ctr">
              <a:lnSpc>
                <a:spcPct val="200000"/>
              </a:lnSpc>
            </a:pPr>
            <a:r>
              <a:rPr lang="zh-CN" altLang="en-US" sz="4000" b="1" dirty="0">
                <a:latin typeface="微软雅黑" panose="020B0503020204020204" pitchFamily="34" charset="-122"/>
                <a:ea typeface="微软雅黑" panose="020B0503020204020204" pitchFamily="34" charset="-122"/>
              </a:rPr>
              <a:t>水资源</a:t>
            </a:r>
            <a:endParaRPr lang="en-US" altLang="zh-CN" sz="4000" b="1" dirty="0">
              <a:latin typeface="微软雅黑" panose="020B0503020204020204" pitchFamily="34" charset="-122"/>
              <a:ea typeface="微软雅黑" panose="020B0503020204020204" pitchFamily="34" charset="-122"/>
            </a:endParaRPr>
          </a:p>
          <a:p>
            <a:pPr algn="ctr">
              <a:lnSpc>
                <a:spcPct val="200000"/>
              </a:lnSpc>
            </a:pPr>
            <a:r>
              <a:rPr lang="zh-CN" altLang="en-US" sz="4000" b="1" dirty="0">
                <a:latin typeface="微软雅黑" panose="020B0503020204020204" pitchFamily="34" charset="-122"/>
                <a:ea typeface="微软雅黑" panose="020B0503020204020204" pitchFamily="34" charset="-122"/>
              </a:rPr>
              <a:t>水灾害</a:t>
            </a:r>
            <a:endParaRPr lang="en-US" altLang="zh-CN" sz="4000" b="1" dirty="0">
              <a:latin typeface="微软雅黑" panose="020B0503020204020204" pitchFamily="34" charset="-122"/>
              <a:ea typeface="微软雅黑" panose="020B0503020204020204" pitchFamily="34" charset="-122"/>
            </a:endParaRPr>
          </a:p>
          <a:p>
            <a:pPr algn="ctr">
              <a:lnSpc>
                <a:spcPct val="200000"/>
              </a:lnSpc>
            </a:pPr>
            <a:r>
              <a:rPr lang="zh-CN" altLang="en-US" sz="4000" b="1" dirty="0">
                <a:solidFill>
                  <a:srgbClr val="FF0000"/>
                </a:solidFill>
                <a:latin typeface="微软雅黑" panose="020B0503020204020204" pitchFamily="34" charset="-122"/>
                <a:ea typeface="微软雅黑" panose="020B0503020204020204" pitchFamily="34" charset="-122"/>
              </a:rPr>
              <a:t>水污染</a:t>
            </a:r>
          </a:p>
        </p:txBody>
      </p:sp>
      <p:sp>
        <p:nvSpPr>
          <p:cNvPr id="5"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88244" y="-30634"/>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7" name="矩形 6"/>
          <p:cNvSpPr/>
          <p:nvPr/>
        </p:nvSpPr>
        <p:spPr bwMode="auto">
          <a:xfrm>
            <a:off x="203200" y="69011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9667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468313" y="980728"/>
            <a:ext cx="8424862" cy="5327997"/>
          </a:xfrm>
          <a:noFill/>
          <a:ln/>
        </p:spPr>
        <p:txBody>
          <a:bodyPr/>
          <a:lstStyle/>
          <a:p>
            <a:r>
              <a:rPr kumimoji="1" lang="zh-CN" altLang="en-US" sz="3200" b="1" dirty="0">
                <a:latin typeface="微软雅黑" panose="020B0503020204020204" pitchFamily="34" charset="-122"/>
                <a:ea typeface="微软雅黑" panose="020B0503020204020204" pitchFamily="34" charset="-122"/>
              </a:rPr>
              <a:t>水体污染的含义</a:t>
            </a:r>
          </a:p>
          <a:p>
            <a:pPr marL="0" indent="0" algn="just">
              <a:lnSpc>
                <a:spcPct val="200000"/>
              </a:lnSpc>
              <a:spcBef>
                <a:spcPts val="0"/>
              </a:spcBef>
              <a:buFont typeface="Wingdings" panose="05000000000000000000" pitchFamily="2" charset="2"/>
              <a:buNone/>
            </a:pPr>
            <a:r>
              <a:rPr kumimoji="1" lang="zh-CN" altLang="en-US" b="1" dirty="0">
                <a:latin typeface="微软雅黑" panose="020B0503020204020204" pitchFamily="34" charset="-122"/>
                <a:ea typeface="微软雅黑" panose="020B0503020204020204" pitchFamily="34" charset="-122"/>
              </a:rPr>
              <a:t>        </a:t>
            </a:r>
            <a:r>
              <a:rPr kumimoji="1" lang="zh-CN" altLang="en-US" sz="3200" b="1" dirty="0">
                <a:latin typeface="微软雅黑" panose="020B0503020204020204" pitchFamily="34" charset="-122"/>
                <a:ea typeface="微软雅黑" panose="020B0503020204020204" pitchFamily="34" charset="-122"/>
              </a:rPr>
              <a:t>指污染物进入河流、湖泊、海洋或地下水等水体后，使</a:t>
            </a:r>
            <a:r>
              <a:rPr kumimoji="1" lang="zh-CN" altLang="en-US" sz="3200" b="1" dirty="0">
                <a:solidFill>
                  <a:srgbClr val="FF0000"/>
                </a:solidFill>
                <a:latin typeface="微软雅黑" panose="020B0503020204020204" pitchFamily="34" charset="-122"/>
                <a:ea typeface="微软雅黑" panose="020B0503020204020204" pitchFamily="34" charset="-122"/>
              </a:rPr>
              <a:t>水体的水质</a:t>
            </a:r>
            <a:r>
              <a:rPr kumimoji="1" lang="zh-CN" altLang="en-US" sz="3200" b="1" dirty="0">
                <a:latin typeface="微软雅黑" panose="020B0503020204020204" pitchFamily="34" charset="-122"/>
                <a:ea typeface="微软雅黑" panose="020B0503020204020204" pitchFamily="34" charset="-122"/>
              </a:rPr>
              <a:t>和</a:t>
            </a:r>
            <a:r>
              <a:rPr kumimoji="1" lang="zh-CN" altLang="en-US" sz="3200" b="1" dirty="0">
                <a:solidFill>
                  <a:srgbClr val="FF0000"/>
                </a:solidFill>
                <a:latin typeface="微软雅黑" panose="020B0503020204020204" pitchFamily="34" charset="-122"/>
                <a:ea typeface="微软雅黑" panose="020B0503020204020204" pitchFamily="34" charset="-122"/>
              </a:rPr>
              <a:t>水体沉积物</a:t>
            </a:r>
            <a:r>
              <a:rPr kumimoji="1" lang="zh-CN" altLang="en-US" sz="3200" b="1" dirty="0">
                <a:latin typeface="微软雅黑" panose="020B0503020204020204" pitchFamily="34" charset="-122"/>
                <a:ea typeface="微软雅黑" panose="020B0503020204020204" pitchFamily="34" charset="-122"/>
              </a:rPr>
              <a:t>的物理、化学性质或生物群落组成发生变化，从而降低了水体的</a:t>
            </a:r>
            <a:r>
              <a:rPr kumimoji="1" lang="zh-CN" altLang="en-US" sz="3200" b="1" dirty="0">
                <a:solidFill>
                  <a:srgbClr val="FF0000"/>
                </a:solidFill>
                <a:latin typeface="微软雅黑" panose="020B0503020204020204" pitchFamily="34" charset="-122"/>
                <a:ea typeface="微软雅黑" panose="020B0503020204020204" pitchFamily="34" charset="-122"/>
              </a:rPr>
              <a:t>使用价值</a:t>
            </a:r>
            <a:r>
              <a:rPr kumimoji="1" lang="zh-CN" altLang="en-US" sz="3200" b="1" dirty="0">
                <a:latin typeface="微软雅黑" panose="020B0503020204020204" pitchFamily="34" charset="-122"/>
                <a:ea typeface="微软雅黑" panose="020B0503020204020204" pitchFamily="34" charset="-122"/>
              </a:rPr>
              <a:t>和</a:t>
            </a:r>
            <a:r>
              <a:rPr kumimoji="1" lang="zh-CN" altLang="en-US" sz="3200" b="1" dirty="0">
                <a:solidFill>
                  <a:srgbClr val="FF0000"/>
                </a:solidFill>
                <a:latin typeface="微软雅黑" panose="020B0503020204020204" pitchFamily="34" charset="-122"/>
                <a:ea typeface="微软雅黑" panose="020B0503020204020204" pitchFamily="34" charset="-122"/>
              </a:rPr>
              <a:t>使用功能</a:t>
            </a:r>
            <a:r>
              <a:rPr kumimoji="1" lang="zh-CN" altLang="en-US" sz="3200" b="1" dirty="0">
                <a:latin typeface="微软雅黑" panose="020B0503020204020204" pitchFamily="34" charset="-122"/>
                <a:ea typeface="微软雅黑" panose="020B0503020204020204" pitchFamily="34" charset="-122"/>
              </a:rPr>
              <a:t>的现象</a:t>
            </a:r>
            <a:r>
              <a:rPr kumimoji="1" lang="zh-CN" altLang="en-US" sz="2400" b="1" dirty="0">
                <a:latin typeface="Times New Roman" panose="02020603050405020304" pitchFamily="18" charset="0"/>
                <a:ea typeface="华文楷体" panose="02010600040101010101" pitchFamily="2" charset="-122"/>
              </a:rPr>
              <a:t>。 </a:t>
            </a:r>
          </a:p>
        </p:txBody>
      </p:sp>
      <p:sp>
        <p:nvSpPr>
          <p:cNvPr id="5"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88244" y="-30634"/>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6" name="矩形 5"/>
          <p:cNvSpPr/>
          <p:nvPr/>
        </p:nvSpPr>
        <p:spPr bwMode="auto">
          <a:xfrm>
            <a:off x="203200" y="69011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02460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468313" y="980728"/>
            <a:ext cx="8424862" cy="5327997"/>
          </a:xfrm>
          <a:noFill/>
          <a:ln/>
        </p:spPr>
        <p:txBody>
          <a:bodyPr/>
          <a:lstStyle/>
          <a:p>
            <a:r>
              <a:rPr kumimoji="1" lang="zh-CN" altLang="en-US" sz="3600" b="1" dirty="0">
                <a:latin typeface="微软雅黑" panose="020B0503020204020204" pitchFamily="34" charset="-122"/>
                <a:ea typeface="微软雅黑" panose="020B0503020204020204" pitchFamily="34" charset="-122"/>
              </a:rPr>
              <a:t>水体污染三个主要来源</a:t>
            </a:r>
          </a:p>
          <a:p>
            <a:pPr marL="0" indent="0" algn="just">
              <a:lnSpc>
                <a:spcPct val="200000"/>
              </a:lnSpc>
              <a:spcBef>
                <a:spcPts val="0"/>
              </a:spcBef>
              <a:buFont typeface="Wingdings" panose="05000000000000000000" pitchFamily="2" charset="2"/>
              <a:buNone/>
            </a:pPr>
            <a:r>
              <a:rPr kumimoji="1" lang="zh-CN" altLang="en-US" sz="3600" b="1" dirty="0">
                <a:latin typeface="微软雅黑" panose="020B0503020204020204" pitchFamily="34" charset="-122"/>
                <a:ea typeface="微软雅黑" panose="020B0503020204020204" pitchFamily="34" charset="-122"/>
              </a:rPr>
              <a:t>（</a:t>
            </a:r>
            <a:r>
              <a:rPr kumimoji="1" lang="en-US" altLang="zh-CN" sz="3600" b="1" dirty="0">
                <a:latin typeface="微软雅黑" panose="020B0503020204020204" pitchFamily="34" charset="-122"/>
                <a:ea typeface="微软雅黑" panose="020B0503020204020204" pitchFamily="34" charset="-122"/>
              </a:rPr>
              <a:t>1</a:t>
            </a:r>
            <a:r>
              <a:rPr kumimoji="1" lang="zh-CN" altLang="en-US" sz="3600" b="1" dirty="0">
                <a:latin typeface="微软雅黑" panose="020B0503020204020204" pitchFamily="34" charset="-122"/>
                <a:ea typeface="微软雅黑" panose="020B0503020204020204" pitchFamily="34" charset="-122"/>
              </a:rPr>
              <a:t>）生活污水</a:t>
            </a:r>
            <a:endParaRPr kumimoji="1" lang="en-US" altLang="zh-CN" sz="3600" b="1" dirty="0">
              <a:latin typeface="微软雅黑" panose="020B0503020204020204" pitchFamily="34" charset="-122"/>
              <a:ea typeface="微软雅黑" panose="020B0503020204020204" pitchFamily="34" charset="-122"/>
            </a:endParaRPr>
          </a:p>
          <a:p>
            <a:pPr marL="0" indent="0" algn="just">
              <a:lnSpc>
                <a:spcPct val="200000"/>
              </a:lnSpc>
              <a:spcBef>
                <a:spcPts val="0"/>
              </a:spcBef>
              <a:buFont typeface="Wingdings" panose="05000000000000000000" pitchFamily="2" charset="2"/>
              <a:buNone/>
            </a:pPr>
            <a:r>
              <a:rPr kumimoji="1" lang="zh-CN" altLang="en-US" sz="3600" b="1" dirty="0">
                <a:latin typeface="微软雅黑" panose="020B0503020204020204" pitchFamily="34" charset="-122"/>
                <a:ea typeface="微软雅黑" panose="020B0503020204020204" pitchFamily="34" charset="-122"/>
              </a:rPr>
              <a:t>（</a:t>
            </a:r>
            <a:r>
              <a:rPr kumimoji="1" lang="en-US" altLang="zh-CN" sz="3600" b="1" dirty="0">
                <a:latin typeface="微软雅黑" panose="020B0503020204020204" pitchFamily="34" charset="-122"/>
                <a:ea typeface="微软雅黑" panose="020B0503020204020204" pitchFamily="34" charset="-122"/>
              </a:rPr>
              <a:t>2</a:t>
            </a:r>
            <a:r>
              <a:rPr kumimoji="1" lang="zh-CN" altLang="en-US" sz="3600" b="1" dirty="0">
                <a:latin typeface="微软雅黑" panose="020B0503020204020204" pitchFamily="34" charset="-122"/>
                <a:ea typeface="微软雅黑" panose="020B0503020204020204" pitchFamily="34" charset="-122"/>
              </a:rPr>
              <a:t>）工业废水（生产废水，生产污水）</a:t>
            </a:r>
            <a:endParaRPr kumimoji="1" lang="en-US" altLang="zh-CN" sz="3600" b="1" dirty="0">
              <a:latin typeface="微软雅黑" panose="020B0503020204020204" pitchFamily="34" charset="-122"/>
              <a:ea typeface="微软雅黑" panose="020B0503020204020204" pitchFamily="34" charset="-122"/>
            </a:endParaRPr>
          </a:p>
          <a:p>
            <a:pPr marL="0" indent="0" algn="just">
              <a:lnSpc>
                <a:spcPct val="200000"/>
              </a:lnSpc>
              <a:spcBef>
                <a:spcPts val="0"/>
              </a:spcBef>
              <a:buNone/>
            </a:pPr>
            <a:r>
              <a:rPr kumimoji="1" lang="zh-CN" altLang="en-US" sz="3600" b="1" dirty="0">
                <a:latin typeface="微软雅黑" panose="020B0503020204020204" pitchFamily="34" charset="-122"/>
                <a:ea typeface="微软雅黑" panose="020B0503020204020204" pitchFamily="34" charset="-122"/>
              </a:rPr>
              <a:t>（</a:t>
            </a:r>
            <a:r>
              <a:rPr kumimoji="1" lang="en-US" altLang="zh-CN" sz="3600" b="1" dirty="0">
                <a:latin typeface="微软雅黑" panose="020B0503020204020204" pitchFamily="34" charset="-122"/>
                <a:ea typeface="微软雅黑" panose="020B0503020204020204" pitchFamily="34" charset="-122"/>
              </a:rPr>
              <a:t>3</a:t>
            </a:r>
            <a:r>
              <a:rPr kumimoji="1" lang="zh-CN" altLang="en-US" sz="3600" b="1" dirty="0">
                <a:latin typeface="微软雅黑" panose="020B0503020204020204" pitchFamily="34" charset="-122"/>
                <a:ea typeface="微软雅黑" panose="020B0503020204020204" pitchFamily="34" charset="-122"/>
              </a:rPr>
              <a:t>）雨、雪等降水 </a:t>
            </a:r>
          </a:p>
        </p:txBody>
      </p:sp>
      <p:sp>
        <p:nvSpPr>
          <p:cNvPr id="5"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88244" y="-30634"/>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6" name="矩形 5"/>
          <p:cNvSpPr/>
          <p:nvPr/>
        </p:nvSpPr>
        <p:spPr bwMode="auto">
          <a:xfrm>
            <a:off x="203200" y="69011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64358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468313" y="1052736"/>
            <a:ext cx="8424862" cy="5327997"/>
          </a:xfrm>
          <a:noFill/>
          <a:ln/>
        </p:spPr>
        <p:txBody>
          <a:bodyPr/>
          <a:lstStyle/>
          <a:p>
            <a:r>
              <a:rPr lang="zh-CN" altLang="en-US" sz="32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kumimoji="1" lang="zh-CN" altLang="en-US" sz="3200" b="1" dirty="0">
                <a:solidFill>
                  <a:srgbClr val="FF0000"/>
                </a:solidFill>
                <a:latin typeface="微软雅黑" panose="020B0503020204020204" pitchFamily="34" charset="-122"/>
                <a:ea typeface="微软雅黑" panose="020B0503020204020204" pitchFamily="34" charset="-122"/>
              </a:rPr>
              <a:t>水体自净作用</a:t>
            </a:r>
            <a:endParaRPr kumimoji="1" lang="en-US" altLang="zh-CN" sz="3200" b="1" dirty="0">
              <a:solidFill>
                <a:srgbClr val="FF0000"/>
              </a:solidFill>
              <a:latin typeface="微软雅黑" panose="020B0503020204020204" pitchFamily="34" charset="-122"/>
              <a:ea typeface="微软雅黑" panose="020B0503020204020204" pitchFamily="34" charset="-122"/>
            </a:endParaRPr>
          </a:p>
          <a:p>
            <a:pPr marL="0" indent="0">
              <a:buNone/>
            </a:pPr>
            <a:endParaRPr kumimoji="1" lang="zh-CN" altLang="en-US" sz="3200" b="1" dirty="0">
              <a:latin typeface="微软雅黑" panose="020B0503020204020204" pitchFamily="34" charset="-122"/>
              <a:ea typeface="微软雅黑" panose="020B0503020204020204" pitchFamily="34" charset="-122"/>
            </a:endParaRPr>
          </a:p>
          <a:p>
            <a:pPr marL="324000" indent="0" algn="just">
              <a:lnSpc>
                <a:spcPct val="150000"/>
              </a:lnSpc>
              <a:spcBef>
                <a:spcPts val="0"/>
              </a:spcBef>
              <a:buNone/>
            </a:pPr>
            <a:r>
              <a:rPr lang="zh-CN" altLang="en-US" sz="3200" b="1" dirty="0">
                <a:solidFill>
                  <a:srgbClr val="0000FF"/>
                </a:solidFill>
                <a:latin typeface="微软雅黑" panose="020B0503020204020204" pitchFamily="34" charset="-122"/>
                <a:ea typeface="微软雅黑" panose="020B0503020204020204" pitchFamily="34" charset="-122"/>
              </a:rPr>
              <a:t>    </a:t>
            </a:r>
            <a:r>
              <a:rPr lang="zh-CN" altLang="zh-CN" sz="3200" b="1" dirty="0">
                <a:solidFill>
                  <a:srgbClr val="0000FF"/>
                </a:solidFill>
                <a:latin typeface="微软雅黑" panose="020B0503020204020204" pitchFamily="34" charset="-122"/>
                <a:ea typeface="微软雅黑" panose="020B0503020204020204" pitchFamily="34" charset="-122"/>
              </a:rPr>
              <a:t>☆</a:t>
            </a:r>
            <a:r>
              <a:rPr kumimoji="1" lang="zh-CN" altLang="en-US" sz="3200" b="1" dirty="0">
                <a:latin typeface="微软雅黑" panose="020B0503020204020204" pitchFamily="34" charset="-122"/>
                <a:ea typeface="微软雅黑" panose="020B0503020204020204" pitchFamily="34" charset="-122"/>
              </a:rPr>
              <a:t>水体能够在其环境容量范围内，经过水体的物理、化学和生物作用，使排入的污染物的浓度和毒性随着时间的推移，在向下游流动的过程中自然降低。</a:t>
            </a:r>
          </a:p>
        </p:txBody>
      </p:sp>
      <p:sp>
        <p:nvSpPr>
          <p:cNvPr id="6"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88244" y="-30634"/>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7" name="矩形 6"/>
          <p:cNvSpPr/>
          <p:nvPr/>
        </p:nvSpPr>
        <p:spPr bwMode="auto">
          <a:xfrm>
            <a:off x="203200" y="69011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066437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box(in)">
                                      <p:cBhvr>
                                        <p:cTn id="7" dur="500"/>
                                        <p:tgtEl>
                                          <p:spTgt spid="30413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04131">
                                            <p:txEl>
                                              <p:pRg st="2" end="2"/>
                                            </p:txEl>
                                          </p:spTgt>
                                        </p:tgtEl>
                                        <p:attrNameLst>
                                          <p:attrName>style.visibility</p:attrName>
                                        </p:attrNameLst>
                                      </p:cBhvr>
                                      <p:to>
                                        <p:strVal val="visible"/>
                                      </p:to>
                                    </p:set>
                                    <p:animEffect transition="in" filter="box(in)">
                                      <p:cBhvr>
                                        <p:cTn id="10" dur="500"/>
                                        <p:tgtEl>
                                          <p:spTgt spid="304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124744"/>
            <a:ext cx="8352928" cy="5151538"/>
          </a:xfrm>
          <a:prstGeom prst="rect">
            <a:avLst/>
          </a:prstGeom>
        </p:spPr>
        <p:txBody>
          <a:bodyPr wrap="square">
            <a:spAutoFit/>
          </a:bodyPr>
          <a:lstStyle/>
          <a:p>
            <a:pPr algn="just">
              <a:lnSpc>
                <a:spcPct val="200000"/>
              </a:lnSpc>
            </a:pPr>
            <a:r>
              <a:rPr lang="zh-CN" altLang="en-US" sz="24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en-US" altLang="zh-CN" sz="2400" dirty="0">
                <a:solidFill>
                  <a:srgbClr val="FF3300"/>
                </a:solidFill>
                <a:latin typeface="微软雅黑" panose="020B0503020204020204" pitchFamily="34" charset="-122"/>
                <a:ea typeface="微软雅黑" panose="020B0503020204020204" pitchFamily="34" charset="-122"/>
              </a:rPr>
              <a:t>(1)</a:t>
            </a:r>
            <a:r>
              <a:rPr lang="zh-CN" altLang="en-US" sz="2400" dirty="0">
                <a:solidFill>
                  <a:srgbClr val="FF3300"/>
                </a:solidFill>
                <a:latin typeface="微软雅黑" panose="020B0503020204020204" pitchFamily="34" charset="-122"/>
                <a:ea typeface="微软雅黑" panose="020B0503020204020204" pitchFamily="34" charset="-122"/>
              </a:rPr>
              <a:t>物理净化</a:t>
            </a:r>
            <a:r>
              <a:rPr lang="zh-CN" altLang="en-US" sz="2400" dirty="0">
                <a:latin typeface="微软雅黑" panose="020B0503020204020204" pitchFamily="34" charset="-122"/>
                <a:ea typeface="微软雅黑" panose="020B0503020204020204" pitchFamily="34" charset="-122"/>
              </a:rPr>
              <a:t>  是指污染物质由于</a:t>
            </a:r>
            <a:r>
              <a:rPr lang="zh-CN" altLang="en-US" sz="2400" dirty="0">
                <a:solidFill>
                  <a:srgbClr val="FF3300"/>
                </a:solidFill>
                <a:latin typeface="微软雅黑" panose="020B0503020204020204" pitchFamily="34" charset="-122"/>
                <a:ea typeface="微软雅黑" panose="020B0503020204020204" pitchFamily="34" charset="-122"/>
              </a:rPr>
              <a:t>稀释、扩散、沉淀</a:t>
            </a:r>
            <a:r>
              <a:rPr lang="zh-CN" altLang="en-US" sz="2400" dirty="0">
                <a:latin typeface="微软雅黑" panose="020B0503020204020204" pitchFamily="34" charset="-122"/>
                <a:ea typeface="微软雅黑" panose="020B0503020204020204" pitchFamily="34" charset="-122"/>
              </a:rPr>
              <a:t>等作用而使河水污染物质浓度降低的过程。</a:t>
            </a:r>
          </a:p>
          <a:p>
            <a:pPr algn="just">
              <a:lnSpc>
                <a:spcPct val="200000"/>
              </a:lnSpc>
            </a:pPr>
            <a:r>
              <a:rPr lang="zh-CN" altLang="en-US" sz="2400" dirty="0">
                <a:latin typeface="微软雅黑" panose="020B0503020204020204" pitchFamily="34" charset="-122"/>
                <a:ea typeface="微软雅黑" panose="020B0503020204020204" pitchFamily="34" charset="-122"/>
              </a:rPr>
              <a:t>其中稀释作用是一项重要的物理净化过程。</a:t>
            </a:r>
          </a:p>
          <a:p>
            <a:pPr algn="just">
              <a:lnSpc>
                <a:spcPct val="200000"/>
              </a:lnSpc>
            </a:pPr>
            <a:r>
              <a:rPr lang="zh-CN" altLang="en-US" sz="24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en-US" altLang="zh-CN" sz="2400" dirty="0">
                <a:solidFill>
                  <a:srgbClr val="FF3300"/>
                </a:solidFill>
                <a:latin typeface="微软雅黑" panose="020B0503020204020204" pitchFamily="34" charset="-122"/>
                <a:ea typeface="微软雅黑" panose="020B0503020204020204" pitchFamily="34" charset="-122"/>
              </a:rPr>
              <a:t>(2)</a:t>
            </a:r>
            <a:r>
              <a:rPr lang="zh-CN" altLang="en-US" sz="2400" dirty="0">
                <a:solidFill>
                  <a:srgbClr val="FF3300"/>
                </a:solidFill>
                <a:latin typeface="微软雅黑" panose="020B0503020204020204" pitchFamily="34" charset="-122"/>
                <a:ea typeface="微软雅黑" panose="020B0503020204020204" pitchFamily="34" charset="-122"/>
              </a:rPr>
              <a:t>化学净化</a:t>
            </a:r>
            <a:r>
              <a:rPr lang="zh-CN" altLang="en-US" sz="2400" dirty="0">
                <a:latin typeface="微软雅黑" panose="020B0503020204020204" pitchFamily="34" charset="-122"/>
                <a:ea typeface="微软雅黑" panose="020B0503020204020204" pitchFamily="34" charset="-122"/>
              </a:rPr>
              <a:t>  是指污染物质由于氧化、还原、分解等作用而使河水污染物质浓度降低的过程。</a:t>
            </a:r>
          </a:p>
          <a:p>
            <a:pPr algn="just">
              <a:lnSpc>
                <a:spcPct val="200000"/>
              </a:lnSpc>
            </a:pPr>
            <a:r>
              <a:rPr lang="zh-CN" altLang="en-US" sz="24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en-US" altLang="zh-CN" sz="2400" dirty="0">
                <a:solidFill>
                  <a:srgbClr val="FF3300"/>
                </a:solidFill>
                <a:latin typeface="微软雅黑" panose="020B0503020204020204" pitchFamily="34" charset="-122"/>
                <a:ea typeface="微软雅黑" panose="020B0503020204020204" pitchFamily="34" charset="-122"/>
              </a:rPr>
              <a:t>(3)</a:t>
            </a:r>
            <a:r>
              <a:rPr lang="zh-CN" altLang="en-US" sz="2400" dirty="0">
                <a:solidFill>
                  <a:srgbClr val="FF3300"/>
                </a:solidFill>
                <a:latin typeface="微软雅黑" panose="020B0503020204020204" pitchFamily="34" charset="-122"/>
                <a:ea typeface="微软雅黑" panose="020B0503020204020204" pitchFamily="34" charset="-122"/>
              </a:rPr>
              <a:t>生物净化</a:t>
            </a:r>
            <a:r>
              <a:rPr lang="zh-CN" altLang="en-US" sz="2400" dirty="0">
                <a:latin typeface="微软雅黑" panose="020B0503020204020204" pitchFamily="34" charset="-122"/>
                <a:ea typeface="微软雅黑" panose="020B0503020204020204" pitchFamily="34" charset="-122"/>
              </a:rPr>
              <a:t>  由于水中生物活动，尤其是水中微生物对有机物的氧化分解作用而引起的污染物质浓度降低的过程。</a:t>
            </a:r>
          </a:p>
        </p:txBody>
      </p:sp>
      <p:sp>
        <p:nvSpPr>
          <p:cNvPr id="5"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88244" y="113382"/>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6" name="矩形 5"/>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37766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88244" y="113382"/>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5" name="矩形 4"/>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pic>
        <p:nvPicPr>
          <p:cNvPr id="8" name="图片 7"/>
          <p:cNvPicPr>
            <a:picLocks noChangeAspect="1"/>
          </p:cNvPicPr>
          <p:nvPr/>
        </p:nvPicPr>
        <p:blipFill>
          <a:blip r:embed="rId2">
            <a:clrChange>
              <a:clrFrom>
                <a:srgbClr val="000000"/>
              </a:clrFrom>
              <a:clrTo>
                <a:srgbClr val="FF3300"/>
              </a:clrTo>
            </a:clrChange>
            <a:duotone>
              <a:prstClr val="black"/>
              <a:schemeClr val="accent4">
                <a:tint val="45000"/>
                <a:satMod val="400000"/>
              </a:schemeClr>
            </a:duotone>
          </a:blip>
          <a:stretch>
            <a:fillRect/>
          </a:stretch>
        </p:blipFill>
        <p:spPr>
          <a:xfrm>
            <a:off x="304800" y="908720"/>
            <a:ext cx="8534400" cy="4772025"/>
          </a:xfrm>
          <a:prstGeom prst="rect">
            <a:avLst/>
          </a:prstGeom>
          <a:noFill/>
          <a:ln w="9525">
            <a:noFill/>
          </a:ln>
        </p:spPr>
      </p:pic>
      <p:sp>
        <p:nvSpPr>
          <p:cNvPr id="9" name="标题 54273"/>
          <p:cNvSpPr>
            <a:spLocks noGrp="1"/>
          </p:cNvSpPr>
          <p:nvPr/>
        </p:nvSpPr>
        <p:spPr>
          <a:xfrm>
            <a:off x="755576" y="5772101"/>
            <a:ext cx="8229600" cy="55880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4200" b="0" i="0" u="none" kern="1200" baseline="0">
                <a:solidFill>
                  <a:schemeClr val="tx2"/>
                </a:solidFill>
                <a:latin typeface="+mj-lt"/>
                <a:ea typeface="+mj-ea"/>
                <a:cs typeface="+mj-cs"/>
              </a:defRPr>
            </a:lvl1pPr>
          </a:lstStyle>
          <a:p>
            <a:r>
              <a:rPr lang="zh-CN" altLang="en-US" sz="2800" b="1" dirty="0">
                <a:solidFill>
                  <a:schemeClr val="tx1"/>
                </a:solidFill>
                <a:latin typeface="微软雅黑" panose="020B0503020204020204" pitchFamily="34" charset="-122"/>
                <a:ea typeface="微软雅黑" panose="020B0503020204020204" pitchFamily="34" charset="-122"/>
              </a:rPr>
              <a:t>被污染河流中生化需氧量和溶解氧的变化曲线图</a:t>
            </a:r>
            <a:br>
              <a:rPr lang="zh-CN" altLang="en-US" sz="2800" b="1" dirty="0">
                <a:solidFill>
                  <a:schemeClr val="tx1"/>
                </a:solidFill>
                <a:latin typeface="微软雅黑" panose="020B0503020204020204" pitchFamily="34" charset="-122"/>
                <a:ea typeface="微软雅黑" panose="020B0503020204020204" pitchFamily="34" charset="-122"/>
              </a:rPr>
            </a:b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1415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359569" y="1524323"/>
            <a:ext cx="8424862" cy="5327997"/>
          </a:xfrm>
          <a:noFill/>
          <a:ln/>
        </p:spPr>
        <p:txBody>
          <a:bodyPr/>
          <a:lstStyle/>
          <a:p>
            <a:r>
              <a:rPr kumimoji="1" lang="zh-CN" altLang="en-US" sz="3600" b="1" dirty="0">
                <a:latin typeface="微软雅黑" panose="020B0503020204020204" pitchFamily="34" charset="-122"/>
                <a:ea typeface="微软雅黑" panose="020B0503020204020204" pitchFamily="34" charset="-122"/>
              </a:rPr>
              <a:t>水环境容量</a:t>
            </a:r>
            <a:endParaRPr kumimoji="1" lang="en-US" altLang="zh-CN" sz="3600" b="1"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None/>
            </a:pPr>
            <a:r>
              <a:rPr kumimoji="1" lang="zh-CN" altLang="en-US" sz="3200" b="1" dirty="0">
                <a:latin typeface="微软雅黑" panose="020B0503020204020204" pitchFamily="34" charset="-122"/>
                <a:ea typeface="微软雅黑" panose="020B0503020204020204" pitchFamily="34" charset="-122"/>
              </a:rPr>
              <a:t>         在满足环境要求的情况下，受纳水体所能够容纳的最大污染物的量。</a:t>
            </a:r>
            <a:endParaRPr kumimoji="1" lang="en-US" altLang="zh-CN" sz="3200" b="1" dirty="0">
              <a:latin typeface="微软雅黑" panose="020B0503020204020204" pitchFamily="34" charset="-122"/>
              <a:ea typeface="微软雅黑" panose="020B0503020204020204" pitchFamily="34" charset="-122"/>
            </a:endParaRPr>
          </a:p>
        </p:txBody>
      </p:sp>
      <p:sp>
        <p:nvSpPr>
          <p:cNvPr id="4"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88244" y="113382"/>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6" name="矩形 5"/>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427311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304131">
                                            <p:txEl>
                                              <p:pRg st="1" end="1"/>
                                            </p:txEl>
                                          </p:spTgt>
                                        </p:tgtEl>
                                        <p:attrNameLst>
                                          <p:attrName>style.visibility</p:attrName>
                                        </p:attrNameLst>
                                      </p:cBhvr>
                                      <p:to>
                                        <p:strVal val="visible"/>
                                      </p:to>
                                    </p:set>
                                    <p:anim calcmode="discrete" valueType="clr">
                                      <p:cBhvr override="childStyle">
                                        <p:cTn id="7" dur="250"/>
                                        <p:tgtEl>
                                          <p:spTgt spid="30413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250"/>
                                        <p:tgtEl>
                                          <p:spTgt spid="304131">
                                            <p:txEl>
                                              <p:pRg st="1" end="1"/>
                                            </p:txEl>
                                          </p:spTgt>
                                        </p:tgtEl>
                                        <p:attrNameLst>
                                          <p:attrName>fillcolor</p:attrName>
                                        </p:attrNameLst>
                                      </p:cBhvr>
                                      <p:tavLst>
                                        <p:tav tm="0">
                                          <p:val>
                                            <p:clrVal>
                                              <a:schemeClr val="accent2"/>
                                            </p:clrVal>
                                          </p:val>
                                        </p:tav>
                                        <p:tav tm="50000">
                                          <p:val>
                                            <p:clrVal>
                                              <a:schemeClr val="hlink"/>
                                            </p:clrVal>
                                          </p:val>
                                        </p:tav>
                                      </p:tavLst>
                                    </p:anim>
                                    <p:set>
                                      <p:cBhvr>
                                        <p:cTn id="9" dur="250"/>
                                        <p:tgtEl>
                                          <p:spTgt spid="304131">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522661" y="548680"/>
            <a:ext cx="2098675" cy="868363"/>
          </a:xfrm>
        </p:spPr>
        <p:txBody>
          <a:bodyPr/>
          <a:lstStyle/>
          <a:p>
            <a:pPr algn="ctr"/>
            <a:r>
              <a:rPr lang="zh-CN" altLang="en-US" sz="5400" b="1" dirty="0">
                <a:latin typeface="微软雅黑" panose="020B0503020204020204" pitchFamily="34" charset="-122"/>
                <a:ea typeface="微软雅黑" panose="020B0503020204020204" pitchFamily="34" charset="-122"/>
              </a:rPr>
              <a:t>内  容</a:t>
            </a:r>
          </a:p>
        </p:txBody>
      </p:sp>
      <p:sp>
        <p:nvSpPr>
          <p:cNvPr id="187395" name="Rectangle 3"/>
          <p:cNvSpPr>
            <a:spLocks noGrp="1" noChangeArrowheads="1"/>
          </p:cNvSpPr>
          <p:nvPr>
            <p:ph type="body" idx="1"/>
          </p:nvPr>
        </p:nvSpPr>
        <p:spPr>
          <a:xfrm>
            <a:off x="539749" y="1580584"/>
            <a:ext cx="8064500" cy="4368695"/>
          </a:xfrm>
        </p:spPr>
        <p:txBody>
          <a:bodyPr/>
          <a:lstStyle/>
          <a:p>
            <a:pPr algn="ctr">
              <a:lnSpc>
                <a:spcPct val="200000"/>
              </a:lnSpc>
            </a:pPr>
            <a:r>
              <a:rPr lang="zh-CN" altLang="en-US" sz="3600" b="1" dirty="0">
                <a:solidFill>
                  <a:srgbClr val="FF0000"/>
                </a:solidFill>
                <a:latin typeface="微软雅黑" panose="020B0503020204020204" pitchFamily="34" charset="-122"/>
                <a:ea typeface="微软雅黑" panose="020B0503020204020204" pitchFamily="34" charset="-122"/>
              </a:rPr>
              <a:t>一、水环境和水体污染</a:t>
            </a:r>
          </a:p>
          <a:p>
            <a:pPr algn="ctr">
              <a:lnSpc>
                <a:spcPct val="200000"/>
              </a:lnSpc>
            </a:pPr>
            <a:r>
              <a:rPr lang="zh-CN" altLang="en-US" sz="3600" b="1" dirty="0">
                <a:latin typeface="微软雅黑" panose="020B0503020204020204" pitchFamily="34" charset="-122"/>
                <a:ea typeface="微软雅黑" panose="020B0503020204020204" pitchFamily="34" charset="-122"/>
              </a:rPr>
              <a:t>二、一般水体水质指标</a:t>
            </a:r>
          </a:p>
          <a:p>
            <a:pPr algn="ctr">
              <a:lnSpc>
                <a:spcPct val="200000"/>
              </a:lnSpc>
            </a:pPr>
            <a:r>
              <a:rPr lang="zh-CN" altLang="en-US" sz="3600" b="1" dirty="0">
                <a:latin typeface="微软雅黑" panose="020B0503020204020204" pitchFamily="34" charset="-122"/>
                <a:ea typeface="微软雅黑" panose="020B0503020204020204" pitchFamily="34" charset="-122"/>
              </a:rPr>
              <a:t>三、常见污水处理工艺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494FDE4-EE71-4E8E-823D-6D0FBAE5FC2A}"/>
              </a:ext>
            </a:extLst>
          </p:cNvPr>
          <p:cNvSpPr/>
          <p:nvPr/>
        </p:nvSpPr>
        <p:spPr>
          <a:xfrm>
            <a:off x="323528" y="1582704"/>
            <a:ext cx="8820472" cy="4655057"/>
          </a:xfrm>
          <a:prstGeom prst="rect">
            <a:avLst/>
          </a:prstGeom>
        </p:spPr>
        <p:txBody>
          <a:bodyPr wrap="square">
            <a:spAutoFit/>
          </a:bodyPr>
          <a:lstStyle/>
          <a:p>
            <a:pPr algn="just">
              <a:lnSpc>
                <a:spcPct val="150000"/>
              </a:lnSpc>
              <a:spcAft>
                <a:spcPts val="0"/>
              </a:spcAft>
            </a:pPr>
            <a:r>
              <a:rPr lang="zh-CN" altLang="en-US" sz="20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zh-CN" sz="2000" kern="100" dirty="0">
                <a:latin typeface="微软雅黑" panose="020B0503020204020204" pitchFamily="34" charset="-122"/>
                <a:ea typeface="微软雅黑" panose="020B0503020204020204" pitchFamily="34" charset="-122"/>
              </a:rPr>
              <a:t>研究表明，天然水是由溶解性物质和非溶解性物质所组成的化学成份极其复杂的溶液综合体，俄国学者阿列金曾把天然水中的溶质成份概略性地分为</a:t>
            </a:r>
            <a:r>
              <a:rPr lang="en-US" altLang="zh-CN" sz="2000" kern="100" dirty="0">
                <a:latin typeface="微软雅黑" panose="020B0503020204020204" pitchFamily="34" charset="-122"/>
                <a:ea typeface="微软雅黑" panose="020B0503020204020204" pitchFamily="34" charset="-122"/>
              </a:rPr>
              <a:t>5</a:t>
            </a:r>
            <a:r>
              <a:rPr lang="zh-CN" altLang="zh-CN" sz="2000" kern="100" dirty="0">
                <a:latin typeface="微软雅黑" panose="020B0503020204020204" pitchFamily="34" charset="-122"/>
                <a:ea typeface="微软雅黑" panose="020B0503020204020204" pitchFamily="34" charset="-122"/>
              </a:rPr>
              <a:t>组：</a:t>
            </a:r>
          </a:p>
          <a:p>
            <a:pPr algn="just">
              <a:lnSpc>
                <a:spcPct val="150000"/>
              </a:lnSpc>
              <a:spcAft>
                <a:spcPts val="0"/>
              </a:spcAft>
            </a:pPr>
            <a:r>
              <a:rPr lang="en-US" altLang="zh-CN" sz="2000" kern="1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zh-CN" sz="2000" kern="100" dirty="0">
                <a:solidFill>
                  <a:srgbClr val="FF0000"/>
                </a:solidFill>
                <a:latin typeface="微软雅黑" panose="020B0503020204020204" pitchFamily="34" charset="-122"/>
                <a:ea typeface="微软雅黑" panose="020B0503020204020204" pitchFamily="34" charset="-122"/>
              </a:rPr>
              <a:t>溶解性气体</a:t>
            </a:r>
            <a:r>
              <a:rPr lang="en-US" altLang="zh-CN" sz="2000" kern="100" dirty="0">
                <a:latin typeface="微软雅黑" panose="020B0503020204020204" pitchFamily="34" charset="-122"/>
                <a:ea typeface="微软雅黑" panose="020B0503020204020204" pitchFamily="34" charset="-122"/>
              </a:rPr>
              <a:t>  </a:t>
            </a:r>
            <a:r>
              <a:rPr lang="zh-CN" altLang="zh-CN" sz="2000" kern="100" dirty="0">
                <a:latin typeface="微软雅黑" panose="020B0503020204020204" pitchFamily="34" charset="-122"/>
                <a:ea typeface="微软雅黑" panose="020B0503020204020204" pitchFamily="34" charset="-122"/>
              </a:rPr>
              <a:t>含量较多的有</a:t>
            </a:r>
            <a:r>
              <a:rPr lang="en-US" altLang="zh-CN" sz="2000" kern="100" dirty="0">
                <a:latin typeface="微软雅黑" panose="020B0503020204020204" pitchFamily="34" charset="-122"/>
                <a:ea typeface="微软雅黑" panose="020B0503020204020204" pitchFamily="34" charset="-122"/>
              </a:rPr>
              <a:t>O</a:t>
            </a:r>
            <a:r>
              <a:rPr lang="en-US" altLang="zh-CN" sz="2000" kern="100" baseline="-25000" dirty="0">
                <a:latin typeface="微软雅黑" panose="020B0503020204020204" pitchFamily="34" charset="-122"/>
                <a:ea typeface="微软雅黑" panose="020B0503020204020204" pitchFamily="34" charset="-122"/>
              </a:rPr>
              <a:t>2</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CO</a:t>
            </a:r>
            <a:r>
              <a:rPr lang="en-US" altLang="zh-CN" sz="2000" kern="100" baseline="-25000" dirty="0">
                <a:latin typeface="微软雅黑" panose="020B0503020204020204" pitchFamily="34" charset="-122"/>
                <a:ea typeface="微软雅黑" panose="020B0503020204020204" pitchFamily="34" charset="-122"/>
              </a:rPr>
              <a:t>2</a:t>
            </a:r>
            <a:r>
              <a:rPr lang="zh-CN" altLang="zh-CN" sz="2000" kern="100" dirty="0">
                <a:latin typeface="微软雅黑" panose="020B0503020204020204" pitchFamily="34" charset="-122"/>
                <a:ea typeface="微软雅黑" panose="020B0503020204020204" pitchFamily="34" charset="-122"/>
              </a:rPr>
              <a:t>和</a:t>
            </a:r>
            <a:r>
              <a:rPr lang="en-US" altLang="zh-CN" sz="2000" kern="100" dirty="0">
                <a:latin typeface="微软雅黑" panose="020B0503020204020204" pitchFamily="34" charset="-122"/>
                <a:ea typeface="微软雅黑" panose="020B0503020204020204" pitchFamily="34" charset="-122"/>
              </a:rPr>
              <a:t>H</a:t>
            </a:r>
            <a:r>
              <a:rPr lang="en-US" altLang="zh-CN" sz="2000" kern="100" baseline="-25000" dirty="0">
                <a:latin typeface="微软雅黑" panose="020B0503020204020204" pitchFamily="34" charset="-122"/>
                <a:ea typeface="微软雅黑" panose="020B0503020204020204" pitchFamily="34" charset="-122"/>
              </a:rPr>
              <a:t>2</a:t>
            </a:r>
            <a:r>
              <a:rPr lang="en-US" altLang="zh-CN" sz="2000" kern="100" dirty="0">
                <a:latin typeface="微软雅黑" panose="020B0503020204020204" pitchFamily="34" charset="-122"/>
                <a:ea typeface="微软雅黑" panose="020B0503020204020204" pitchFamily="34" charset="-122"/>
              </a:rPr>
              <a:t>S</a:t>
            </a:r>
            <a:r>
              <a:rPr lang="zh-CN" altLang="zh-CN" sz="2000" kern="100" dirty="0">
                <a:latin typeface="微软雅黑" panose="020B0503020204020204" pitchFamily="34" charset="-122"/>
                <a:ea typeface="微软雅黑" panose="020B0503020204020204" pitchFamily="34" charset="-122"/>
              </a:rPr>
              <a:t>，含量较少的有</a:t>
            </a:r>
            <a:r>
              <a:rPr lang="en-US" altLang="zh-CN" sz="2000" kern="100" dirty="0">
                <a:latin typeface="微软雅黑" panose="020B0503020204020204" pitchFamily="34" charset="-122"/>
                <a:ea typeface="微软雅黑" panose="020B0503020204020204" pitchFamily="34" charset="-122"/>
              </a:rPr>
              <a:t>N</a:t>
            </a:r>
            <a:r>
              <a:rPr lang="en-US" altLang="zh-CN" sz="2000" kern="100" baseline="-25000" dirty="0">
                <a:latin typeface="微软雅黑" panose="020B0503020204020204" pitchFamily="34" charset="-122"/>
                <a:ea typeface="微软雅黑" panose="020B0503020204020204" pitchFamily="34" charset="-122"/>
              </a:rPr>
              <a:t>2</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CH</a:t>
            </a:r>
            <a:r>
              <a:rPr lang="en-US" altLang="zh-CN" sz="2000" kern="100" baseline="-25000" dirty="0">
                <a:latin typeface="微软雅黑" panose="020B0503020204020204" pitchFamily="34" charset="-122"/>
                <a:ea typeface="微软雅黑" panose="020B0503020204020204" pitchFamily="34" charset="-122"/>
              </a:rPr>
              <a:t>4</a:t>
            </a:r>
            <a:r>
              <a:rPr lang="zh-CN" altLang="zh-CN" sz="2000" kern="100" dirty="0">
                <a:latin typeface="微软雅黑" panose="020B0503020204020204" pitchFamily="34" charset="-122"/>
                <a:ea typeface="微软雅黑" panose="020B0503020204020204" pitchFamily="34" charset="-122"/>
              </a:rPr>
              <a:t>和</a:t>
            </a:r>
            <a:r>
              <a:rPr lang="en-US" altLang="zh-CN" sz="2000" kern="100" dirty="0">
                <a:latin typeface="微软雅黑" panose="020B0503020204020204" pitchFamily="34" charset="-122"/>
                <a:ea typeface="微软雅黑" panose="020B0503020204020204" pitchFamily="34" charset="-122"/>
              </a:rPr>
              <a:t>He</a:t>
            </a:r>
            <a:r>
              <a:rPr lang="zh-CN" altLang="zh-CN" sz="2000" kern="100" dirty="0">
                <a:latin typeface="微软雅黑" panose="020B0503020204020204" pitchFamily="34" charset="-122"/>
                <a:ea typeface="微软雅黑" panose="020B0503020204020204" pitchFamily="34" charset="-122"/>
              </a:rPr>
              <a:t>等。</a:t>
            </a:r>
          </a:p>
          <a:p>
            <a:pPr algn="just">
              <a:lnSpc>
                <a:spcPct val="150000"/>
              </a:lnSpc>
              <a:spcAft>
                <a:spcPts val="0"/>
              </a:spcAft>
            </a:pPr>
            <a:r>
              <a:rPr lang="en-US" altLang="zh-CN" sz="2000" kern="1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en-US" altLang="zh-CN" sz="2000" kern="100" dirty="0">
                <a:latin typeface="微软雅黑" panose="020B0503020204020204" pitchFamily="34" charset="-122"/>
                <a:ea typeface="微软雅黑" panose="020B0503020204020204" pitchFamily="34" charset="-122"/>
              </a:rPr>
              <a:t>  </a:t>
            </a:r>
            <a:r>
              <a:rPr lang="zh-CN" altLang="zh-CN" sz="2000" kern="100" dirty="0">
                <a:solidFill>
                  <a:srgbClr val="FF0000"/>
                </a:solidFill>
                <a:latin typeface="微软雅黑" panose="020B0503020204020204" pitchFamily="34" charset="-122"/>
                <a:ea typeface="微软雅黑" panose="020B0503020204020204" pitchFamily="34" charset="-122"/>
              </a:rPr>
              <a:t>主要离子</a:t>
            </a:r>
            <a:r>
              <a:rPr lang="en-US" altLang="zh-CN" sz="2000" kern="100" dirty="0">
                <a:solidFill>
                  <a:srgbClr val="FF0000"/>
                </a:solidFill>
                <a:latin typeface="微软雅黑" panose="020B0503020204020204" pitchFamily="34" charset="-122"/>
                <a:ea typeface="微软雅黑" panose="020B0503020204020204" pitchFamily="34" charset="-122"/>
              </a:rPr>
              <a:t>  </a:t>
            </a:r>
            <a:r>
              <a:rPr lang="en-US" altLang="zh-CN" sz="2000" kern="100" dirty="0">
                <a:latin typeface="微软雅黑" panose="020B0503020204020204" pitchFamily="34" charset="-122"/>
                <a:ea typeface="微软雅黑" panose="020B0503020204020204" pitchFamily="34" charset="-122"/>
              </a:rPr>
              <a:t>Na</a:t>
            </a:r>
            <a:r>
              <a:rPr lang="en-US" altLang="zh-CN" sz="2000" kern="100" baseline="300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K</a:t>
            </a:r>
            <a:r>
              <a:rPr lang="en-US" altLang="zh-CN" sz="2000" kern="100" baseline="300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Ca</a:t>
            </a:r>
            <a:r>
              <a:rPr lang="en-US" altLang="zh-CN" sz="2000" kern="100" baseline="30000" dirty="0">
                <a:latin typeface="微软雅黑" panose="020B0503020204020204" pitchFamily="34" charset="-122"/>
                <a:ea typeface="微软雅黑" panose="020B0503020204020204" pitchFamily="34" charset="-122"/>
              </a:rPr>
              <a:t>2+</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Mg</a:t>
            </a:r>
            <a:r>
              <a:rPr lang="en-US" altLang="zh-CN" sz="2000" kern="100" baseline="30000" dirty="0">
                <a:latin typeface="微软雅黑" panose="020B0503020204020204" pitchFamily="34" charset="-122"/>
                <a:ea typeface="微软雅黑" panose="020B0503020204020204" pitchFamily="34" charset="-122"/>
              </a:rPr>
              <a:t>2+</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Cl</a:t>
            </a:r>
            <a:r>
              <a:rPr lang="en-US" altLang="zh-CN" sz="2000" kern="100" baseline="300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SO</a:t>
            </a:r>
            <a:r>
              <a:rPr lang="en-US" altLang="zh-CN" sz="2000" kern="100" baseline="-25000" dirty="0">
                <a:latin typeface="微软雅黑" panose="020B0503020204020204" pitchFamily="34" charset="-122"/>
                <a:ea typeface="微软雅黑" panose="020B0503020204020204" pitchFamily="34" charset="-122"/>
              </a:rPr>
              <a:t>4</a:t>
            </a:r>
            <a:r>
              <a:rPr lang="en-US" altLang="zh-CN" sz="2000" kern="100" baseline="30000" dirty="0">
                <a:latin typeface="微软雅黑" panose="020B0503020204020204" pitchFamily="34" charset="-122"/>
                <a:ea typeface="微软雅黑" panose="020B0503020204020204" pitchFamily="34" charset="-122"/>
              </a:rPr>
              <a:t>2-</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HCO</a:t>
            </a:r>
            <a:r>
              <a:rPr lang="en-US" altLang="zh-CN" sz="2000" kern="100" baseline="-25000" dirty="0">
                <a:latin typeface="微软雅黑" panose="020B0503020204020204" pitchFamily="34" charset="-122"/>
                <a:ea typeface="微软雅黑" panose="020B0503020204020204" pitchFamily="34" charset="-122"/>
              </a:rPr>
              <a:t>3</a:t>
            </a:r>
            <a:r>
              <a:rPr lang="en-US" altLang="zh-CN" sz="2000" kern="100" baseline="300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CO</a:t>
            </a:r>
            <a:r>
              <a:rPr lang="en-US" altLang="zh-CN" sz="2000" kern="100" baseline="-25000" dirty="0">
                <a:latin typeface="微软雅黑" panose="020B0503020204020204" pitchFamily="34" charset="-122"/>
                <a:ea typeface="微软雅黑" panose="020B0503020204020204" pitchFamily="34" charset="-122"/>
              </a:rPr>
              <a:t>3</a:t>
            </a:r>
            <a:r>
              <a:rPr lang="en-US" altLang="zh-CN" sz="2000" kern="100" baseline="30000" dirty="0">
                <a:latin typeface="微软雅黑" panose="020B0503020204020204" pitchFamily="34" charset="-122"/>
                <a:ea typeface="微软雅黑" panose="020B0503020204020204" pitchFamily="34" charset="-122"/>
              </a:rPr>
              <a:t>2-</a:t>
            </a:r>
            <a:r>
              <a:rPr lang="zh-CN" altLang="zh-CN" sz="2000" kern="100" dirty="0">
                <a:latin typeface="微软雅黑" panose="020B0503020204020204" pitchFamily="34" charset="-122"/>
                <a:ea typeface="微软雅黑" panose="020B0503020204020204" pitchFamily="34" charset="-122"/>
              </a:rPr>
              <a:t>，是天然水中含量最多的</a:t>
            </a:r>
            <a:r>
              <a:rPr lang="en-US" altLang="zh-CN" sz="2000" kern="100" dirty="0">
                <a:latin typeface="微软雅黑" panose="020B0503020204020204" pitchFamily="34" charset="-122"/>
                <a:ea typeface="微软雅黑" panose="020B0503020204020204" pitchFamily="34" charset="-122"/>
              </a:rPr>
              <a:t>8</a:t>
            </a:r>
            <a:r>
              <a:rPr lang="zh-CN" altLang="zh-CN" sz="2000" kern="100" dirty="0">
                <a:latin typeface="微软雅黑" panose="020B0503020204020204" pitchFamily="34" charset="-122"/>
                <a:ea typeface="微软雅黑" panose="020B0503020204020204" pitchFamily="34" charset="-122"/>
              </a:rPr>
              <a:t>种离子，其含量占天然水中离子总量的</a:t>
            </a:r>
            <a:r>
              <a:rPr lang="en-US" altLang="zh-CN" sz="2000" kern="100" dirty="0">
                <a:latin typeface="微软雅黑" panose="020B0503020204020204" pitchFamily="34" charset="-122"/>
                <a:ea typeface="微软雅黑" panose="020B0503020204020204" pitchFamily="34" charset="-122"/>
              </a:rPr>
              <a:t>95%~99%</a:t>
            </a:r>
            <a:r>
              <a:rPr lang="zh-CN" altLang="zh-CN" sz="2000" kern="100" dirty="0">
                <a:latin typeface="微软雅黑" panose="020B0503020204020204" pitchFamily="34" charset="-122"/>
                <a:ea typeface="微软雅黑" panose="020B0503020204020204" pitchFamily="34" charset="-122"/>
              </a:rPr>
              <a:t>。</a:t>
            </a:r>
          </a:p>
          <a:p>
            <a:pPr algn="just">
              <a:lnSpc>
                <a:spcPct val="150000"/>
              </a:lnSpc>
              <a:spcAft>
                <a:spcPts val="0"/>
              </a:spcAft>
            </a:pPr>
            <a:r>
              <a:rPr lang="en-US" altLang="zh-CN" sz="2000" kern="1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en-US" altLang="zh-CN" sz="2000" kern="100" dirty="0">
                <a:latin typeface="微软雅黑" panose="020B0503020204020204" pitchFamily="34" charset="-122"/>
                <a:ea typeface="微软雅黑" panose="020B0503020204020204" pitchFamily="34" charset="-122"/>
              </a:rPr>
              <a:t>   </a:t>
            </a:r>
            <a:r>
              <a:rPr lang="zh-CN" altLang="zh-CN" sz="2000" kern="100" dirty="0">
                <a:solidFill>
                  <a:srgbClr val="FF0000"/>
                </a:solidFill>
                <a:latin typeface="微软雅黑" panose="020B0503020204020204" pitchFamily="34" charset="-122"/>
                <a:ea typeface="微软雅黑" panose="020B0503020204020204" pitchFamily="34" charset="-122"/>
              </a:rPr>
              <a:t>营养物质</a:t>
            </a:r>
            <a:r>
              <a:rPr lang="en-US" altLang="zh-CN" sz="2000" kern="100" dirty="0">
                <a:latin typeface="微软雅黑" panose="020B0503020204020204" pitchFamily="34" charset="-122"/>
                <a:ea typeface="微软雅黑" panose="020B0503020204020204" pitchFamily="34" charset="-122"/>
              </a:rPr>
              <a:t>  </a:t>
            </a:r>
            <a:r>
              <a:rPr lang="zh-CN" altLang="zh-CN" sz="2000" kern="100" dirty="0">
                <a:latin typeface="微软雅黑" panose="020B0503020204020204" pitchFamily="34" charset="-122"/>
                <a:ea typeface="微软雅黑" panose="020B0503020204020204" pitchFamily="34" charset="-122"/>
              </a:rPr>
              <a:t>氮和磷的化合物。</a:t>
            </a:r>
          </a:p>
          <a:p>
            <a:pPr algn="just">
              <a:lnSpc>
                <a:spcPct val="150000"/>
              </a:lnSpc>
              <a:spcAft>
                <a:spcPts val="0"/>
              </a:spcAft>
            </a:pPr>
            <a:r>
              <a:rPr lang="en-US" altLang="zh-CN" sz="2000" kern="1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en-US" altLang="zh-CN" sz="2000" kern="100" dirty="0">
                <a:latin typeface="微软雅黑" panose="020B0503020204020204" pitchFamily="34" charset="-122"/>
                <a:ea typeface="微软雅黑" panose="020B0503020204020204" pitchFamily="34" charset="-122"/>
              </a:rPr>
              <a:t>  </a:t>
            </a:r>
            <a:r>
              <a:rPr lang="zh-CN" altLang="zh-CN" sz="2000" kern="100" dirty="0">
                <a:solidFill>
                  <a:srgbClr val="FF0000"/>
                </a:solidFill>
                <a:latin typeface="微软雅黑" panose="020B0503020204020204" pitchFamily="34" charset="-122"/>
                <a:ea typeface="微软雅黑" panose="020B0503020204020204" pitchFamily="34" charset="-122"/>
              </a:rPr>
              <a:t>微量元素</a:t>
            </a:r>
            <a:r>
              <a:rPr lang="en-US" altLang="zh-CN" sz="2000" kern="100" dirty="0">
                <a:solidFill>
                  <a:srgbClr val="FF0000"/>
                </a:solidFill>
                <a:latin typeface="微软雅黑" panose="020B0503020204020204" pitchFamily="34" charset="-122"/>
                <a:ea typeface="微软雅黑" panose="020B0503020204020204" pitchFamily="34" charset="-122"/>
              </a:rPr>
              <a:t> </a:t>
            </a:r>
            <a:r>
              <a:rPr lang="en-US" altLang="zh-CN" sz="2000" kern="100" dirty="0">
                <a:latin typeface="微软雅黑" panose="020B0503020204020204" pitchFamily="34" charset="-122"/>
                <a:ea typeface="微软雅黑" panose="020B0503020204020204" pitchFamily="34" charset="-122"/>
              </a:rPr>
              <a:t> </a:t>
            </a:r>
            <a:r>
              <a:rPr lang="zh-CN" altLang="zh-CN" sz="2000" kern="100" dirty="0">
                <a:latin typeface="微软雅黑" panose="020B0503020204020204" pitchFamily="34" charset="-122"/>
                <a:ea typeface="微软雅黑" panose="020B0503020204020204" pitchFamily="34" charset="-122"/>
              </a:rPr>
              <a:t>包括天然水中含量低于</a:t>
            </a:r>
            <a:r>
              <a:rPr lang="en-US" altLang="zh-CN" sz="2000" kern="100" dirty="0">
                <a:latin typeface="微软雅黑" panose="020B0503020204020204" pitchFamily="34" charset="-122"/>
                <a:ea typeface="微软雅黑" panose="020B0503020204020204" pitchFamily="34" charset="-122"/>
              </a:rPr>
              <a:t>0.01%</a:t>
            </a:r>
            <a:r>
              <a:rPr lang="zh-CN" altLang="zh-CN" sz="2000" kern="100" dirty="0">
                <a:latin typeface="微软雅黑" panose="020B0503020204020204" pitchFamily="34" charset="-122"/>
                <a:ea typeface="微软雅黑" panose="020B0503020204020204" pitchFamily="34" charset="-122"/>
              </a:rPr>
              <a:t>的阴离子（如</a:t>
            </a:r>
            <a:r>
              <a:rPr lang="en-US" altLang="zh-CN" sz="2000" kern="100" dirty="0">
                <a:latin typeface="微软雅黑" panose="020B0503020204020204" pitchFamily="34" charset="-122"/>
                <a:ea typeface="微软雅黑" panose="020B0503020204020204" pitchFamily="34" charset="-122"/>
              </a:rPr>
              <a:t>I</a:t>
            </a:r>
            <a:r>
              <a:rPr lang="en-US" altLang="zh-CN" sz="2000" kern="100" baseline="300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Br</a:t>
            </a:r>
            <a:r>
              <a:rPr lang="en-US" altLang="zh-CN" sz="2000" kern="100" baseline="300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F</a:t>
            </a:r>
            <a:r>
              <a:rPr lang="en-US" altLang="zh-CN" sz="2000" kern="100" baseline="300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）、微量金属离子、放射性元素等。</a:t>
            </a:r>
          </a:p>
          <a:p>
            <a:pPr algn="just">
              <a:lnSpc>
                <a:spcPct val="150000"/>
              </a:lnSpc>
              <a:spcAft>
                <a:spcPts val="0"/>
              </a:spcAft>
            </a:pPr>
            <a:r>
              <a:rPr lang="en-US" altLang="zh-CN" sz="2000" kern="1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en-US" altLang="zh-CN" sz="2000" kern="100" dirty="0">
                <a:latin typeface="微软雅黑" panose="020B0503020204020204" pitchFamily="34" charset="-122"/>
                <a:ea typeface="微软雅黑" panose="020B0503020204020204" pitchFamily="34" charset="-122"/>
              </a:rPr>
              <a:t>   </a:t>
            </a:r>
            <a:r>
              <a:rPr lang="zh-CN" altLang="zh-CN" sz="2000" kern="100" dirty="0">
                <a:solidFill>
                  <a:srgbClr val="FF0000"/>
                </a:solidFill>
                <a:latin typeface="微软雅黑" panose="020B0503020204020204" pitchFamily="34" charset="-122"/>
                <a:ea typeface="微软雅黑" panose="020B0503020204020204" pitchFamily="34" charset="-122"/>
              </a:rPr>
              <a:t>有机物质</a:t>
            </a:r>
            <a:r>
              <a:rPr lang="en-US" altLang="zh-CN" sz="2000" kern="100" dirty="0">
                <a:solidFill>
                  <a:srgbClr val="FF0000"/>
                </a:solidFill>
                <a:latin typeface="微软雅黑" panose="020B0503020204020204" pitchFamily="34" charset="-122"/>
                <a:ea typeface="微软雅黑" panose="020B0503020204020204" pitchFamily="34" charset="-122"/>
              </a:rPr>
              <a:t>  </a:t>
            </a:r>
            <a:r>
              <a:rPr lang="zh-CN" altLang="zh-CN" sz="2000" kern="100" dirty="0">
                <a:latin typeface="微软雅黑" panose="020B0503020204020204" pitchFamily="34" charset="-122"/>
                <a:ea typeface="微软雅黑" panose="020B0503020204020204" pitchFamily="34" charset="-122"/>
              </a:rPr>
              <a:t>腐殖质胶体等。</a:t>
            </a:r>
          </a:p>
        </p:txBody>
      </p:sp>
      <p:sp>
        <p:nvSpPr>
          <p:cNvPr id="3"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88244" y="329406"/>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5" name="矩形 4"/>
          <p:cNvSpPr/>
          <p:nvPr/>
        </p:nvSpPr>
        <p:spPr bwMode="auto">
          <a:xfrm>
            <a:off x="203200" y="105015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747166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a:xfrm>
            <a:off x="468313" y="1269578"/>
            <a:ext cx="8424862" cy="5111750"/>
          </a:xfrm>
          <a:noFill/>
          <a:ln/>
        </p:spPr>
        <p:txBody>
          <a:bodyPr/>
          <a:lstStyle/>
          <a:p>
            <a:pPr algn="just">
              <a:lnSpc>
                <a:spcPct val="105000"/>
              </a:lnSpc>
              <a:spcAft>
                <a:spcPct val="20000"/>
              </a:spcAft>
            </a:pPr>
            <a:r>
              <a:rPr lang="zh-CN" altLang="en-US" sz="36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600" b="1" dirty="0">
                <a:latin typeface="微软雅黑" panose="020B0503020204020204" pitchFamily="34" charset="-122"/>
                <a:ea typeface="微软雅黑" panose="020B0503020204020204" pitchFamily="34" charset="-122"/>
              </a:rPr>
              <a:t>水体的富营养化</a:t>
            </a:r>
          </a:p>
          <a:p>
            <a:pPr algn="just">
              <a:lnSpc>
                <a:spcPct val="90000"/>
              </a:lnSpc>
              <a:buFont typeface="Wingdings" panose="05000000000000000000" pitchFamily="2" charset="2"/>
              <a:buNone/>
            </a:pPr>
            <a:r>
              <a:rPr lang="zh-CN" altLang="en-US" sz="3200" b="1" dirty="0">
                <a:latin typeface="微软雅黑" panose="020B0503020204020204" pitchFamily="34" charset="-122"/>
                <a:ea typeface="微软雅黑" panose="020B0503020204020204" pitchFamily="34" charset="-122"/>
              </a:rPr>
              <a:t>   是指由于</a:t>
            </a:r>
            <a:r>
              <a:rPr lang="zh-CN" altLang="en-US" sz="3200" b="1" dirty="0">
                <a:solidFill>
                  <a:srgbClr val="FF0000"/>
                </a:solidFill>
                <a:latin typeface="微软雅黑" panose="020B0503020204020204" pitchFamily="34" charset="-122"/>
                <a:ea typeface="微软雅黑" panose="020B0503020204020204" pitchFamily="34" charset="-122"/>
              </a:rPr>
              <a:t>氮、磷等</a:t>
            </a:r>
            <a:r>
              <a:rPr lang="zh-CN" altLang="en-US" sz="3200" b="1" dirty="0">
                <a:latin typeface="微软雅黑" panose="020B0503020204020204" pitchFamily="34" charset="-122"/>
                <a:ea typeface="微软雅黑" panose="020B0503020204020204" pitchFamily="34" charset="-122"/>
              </a:rPr>
              <a:t>植物营养物的排入引起水体中藻类大量繁殖的现象。发生场所常为湖泊、水库、河口和港湾等水流较缓的区域。</a:t>
            </a:r>
            <a:endParaRPr lang="en-US" altLang="zh-CN" sz="3200" b="1" dirty="0">
              <a:latin typeface="微软雅黑" panose="020B0503020204020204" pitchFamily="34" charset="-122"/>
              <a:ea typeface="微软雅黑" panose="020B0503020204020204" pitchFamily="34" charset="-122"/>
            </a:endParaRPr>
          </a:p>
          <a:p>
            <a:pPr algn="just">
              <a:lnSpc>
                <a:spcPct val="90000"/>
              </a:lnSpc>
              <a:buFont typeface="Wingdings" panose="05000000000000000000" pitchFamily="2" charset="2"/>
              <a:buNone/>
            </a:pPr>
            <a:endParaRPr lang="en-US" altLang="zh-CN" sz="3200" b="1" dirty="0">
              <a:latin typeface="微软雅黑" panose="020B0503020204020204" pitchFamily="34" charset="-122"/>
              <a:ea typeface="微软雅黑" panose="020B0503020204020204" pitchFamily="34" charset="-122"/>
            </a:endParaRPr>
          </a:p>
          <a:p>
            <a:pPr algn="just">
              <a:lnSpc>
                <a:spcPct val="90000"/>
              </a:lnSpc>
              <a:buNone/>
            </a:pPr>
            <a:r>
              <a:rPr lang="zh-CN" altLang="en-US" sz="3200" b="1" dirty="0">
                <a:latin typeface="微软雅黑" panose="020B0503020204020204" pitchFamily="34" charset="-122"/>
                <a:ea typeface="微软雅黑" panose="020B0503020204020204" pitchFamily="34" charset="-122"/>
              </a:rPr>
              <a:t> </a:t>
            </a:r>
            <a:r>
              <a:rPr lang="zh-CN" altLang="en-US" sz="32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latin typeface="微软雅黑" panose="020B0503020204020204" pitchFamily="34" charset="-122"/>
                <a:ea typeface="微软雅黑" panose="020B0503020204020204" pitchFamily="34" charset="-122"/>
              </a:rPr>
              <a:t> 一般来说，总磷和无机氮分别为</a:t>
            </a:r>
            <a:r>
              <a:rPr lang="en-US" altLang="zh-CN" sz="3200" b="1" dirty="0">
                <a:latin typeface="微软雅黑" panose="020B0503020204020204" pitchFamily="34" charset="-122"/>
                <a:ea typeface="微软雅黑" panose="020B0503020204020204" pitchFamily="34" charset="-122"/>
              </a:rPr>
              <a:t>20mg/m</a:t>
            </a:r>
            <a:r>
              <a:rPr lang="en-US" altLang="zh-CN" sz="3200" b="1" baseline="30000" dirty="0">
                <a:latin typeface="微软雅黑" panose="020B0503020204020204" pitchFamily="34" charset="-122"/>
                <a:ea typeface="微软雅黑" panose="020B0503020204020204" pitchFamily="34" charset="-122"/>
              </a:rPr>
              <a:t>3</a:t>
            </a:r>
            <a:r>
              <a:rPr lang="zh-CN" altLang="en-US" sz="3200" b="1" dirty="0">
                <a:latin typeface="微软雅黑" panose="020B0503020204020204" pitchFamily="34" charset="-122"/>
                <a:ea typeface="微软雅黑" panose="020B0503020204020204" pitchFamily="34" charset="-122"/>
              </a:rPr>
              <a:t>和</a:t>
            </a:r>
            <a:r>
              <a:rPr lang="en-US" altLang="zh-CN" sz="3200" b="1" dirty="0">
                <a:latin typeface="微软雅黑" panose="020B0503020204020204" pitchFamily="34" charset="-122"/>
                <a:ea typeface="微软雅黑" panose="020B0503020204020204" pitchFamily="34" charset="-122"/>
              </a:rPr>
              <a:t>300mg/m</a:t>
            </a:r>
            <a:r>
              <a:rPr lang="en-US" altLang="zh-CN" sz="3200" b="1" baseline="30000" dirty="0">
                <a:latin typeface="微软雅黑" panose="020B0503020204020204" pitchFamily="34" charset="-122"/>
                <a:ea typeface="微软雅黑" panose="020B0503020204020204" pitchFamily="34" charset="-122"/>
              </a:rPr>
              <a:t>3</a:t>
            </a:r>
            <a:r>
              <a:rPr lang="zh-CN" altLang="en-US" sz="3200" b="1" dirty="0">
                <a:latin typeface="微软雅黑" panose="020B0503020204020204" pitchFamily="34" charset="-122"/>
                <a:ea typeface="微软雅黑" panose="020B0503020204020204" pitchFamily="34" charset="-122"/>
              </a:rPr>
              <a:t>，就可以认为水体已处于富营养化的状态。</a:t>
            </a:r>
            <a:endParaRPr lang="en-US" altLang="zh-CN" sz="3200" b="1" dirty="0">
              <a:latin typeface="微软雅黑" panose="020B0503020204020204" pitchFamily="34" charset="-122"/>
              <a:ea typeface="微软雅黑" panose="020B0503020204020204" pitchFamily="34" charset="-122"/>
            </a:endParaRPr>
          </a:p>
          <a:p>
            <a:pPr>
              <a:lnSpc>
                <a:spcPct val="90000"/>
              </a:lnSpc>
              <a:buFont typeface="Wingdings" panose="05000000000000000000" pitchFamily="2" charset="2"/>
              <a:buNone/>
            </a:pPr>
            <a:endParaRPr lang="en-US" altLang="zh-CN" sz="3200" b="1" dirty="0">
              <a:latin typeface="微软雅黑" panose="020B0503020204020204" pitchFamily="34" charset="-122"/>
              <a:ea typeface="微软雅黑" panose="020B0503020204020204" pitchFamily="34" charset="-122"/>
            </a:endParaRPr>
          </a:p>
          <a:p>
            <a:pPr>
              <a:lnSpc>
                <a:spcPct val="90000"/>
              </a:lnSpc>
              <a:buNone/>
            </a:pPr>
            <a:r>
              <a:rPr lang="zh-CN" altLang="en-US" sz="3200" b="1" dirty="0">
                <a:latin typeface="微软雅黑" panose="020B0503020204020204" pitchFamily="34" charset="-122"/>
                <a:ea typeface="微软雅黑" panose="020B0503020204020204" pitchFamily="34" charset="-122"/>
              </a:rPr>
              <a:t>   常见的水体的富营养化现象有水华，赤潮等。</a:t>
            </a:r>
          </a:p>
        </p:txBody>
      </p:sp>
      <p:sp>
        <p:nvSpPr>
          <p:cNvPr id="4"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88244" y="113382"/>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6" name="矩形 5"/>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522661" y="548680"/>
            <a:ext cx="2098675" cy="868363"/>
          </a:xfrm>
        </p:spPr>
        <p:txBody>
          <a:bodyPr/>
          <a:lstStyle/>
          <a:p>
            <a:pPr algn="ctr"/>
            <a:r>
              <a:rPr lang="zh-CN" altLang="en-US" sz="5400" b="1" dirty="0">
                <a:latin typeface="微软雅黑" panose="020B0503020204020204" pitchFamily="34" charset="-122"/>
                <a:ea typeface="微软雅黑" panose="020B0503020204020204" pitchFamily="34" charset="-122"/>
              </a:rPr>
              <a:t>内  容</a:t>
            </a:r>
          </a:p>
        </p:txBody>
      </p:sp>
      <p:sp>
        <p:nvSpPr>
          <p:cNvPr id="187395" name="Rectangle 3"/>
          <p:cNvSpPr>
            <a:spLocks noGrp="1" noChangeArrowheads="1"/>
          </p:cNvSpPr>
          <p:nvPr>
            <p:ph type="body" idx="1"/>
          </p:nvPr>
        </p:nvSpPr>
        <p:spPr>
          <a:xfrm>
            <a:off x="539749" y="1580584"/>
            <a:ext cx="8064500" cy="4368695"/>
          </a:xfrm>
        </p:spPr>
        <p:txBody>
          <a:bodyPr/>
          <a:lstStyle/>
          <a:p>
            <a:pPr algn="ctr">
              <a:lnSpc>
                <a:spcPct val="200000"/>
              </a:lnSpc>
            </a:pPr>
            <a:r>
              <a:rPr lang="zh-CN" altLang="en-US" sz="3600" b="1" dirty="0">
                <a:latin typeface="微软雅黑" panose="020B0503020204020204" pitchFamily="34" charset="-122"/>
                <a:ea typeface="微软雅黑" panose="020B0503020204020204" pitchFamily="34" charset="-122"/>
              </a:rPr>
              <a:t>一、水环境和水体污染</a:t>
            </a:r>
          </a:p>
          <a:p>
            <a:pPr algn="ctr">
              <a:lnSpc>
                <a:spcPct val="200000"/>
              </a:lnSpc>
            </a:pPr>
            <a:r>
              <a:rPr lang="zh-CN" altLang="en-US" sz="3600" b="1" dirty="0">
                <a:solidFill>
                  <a:srgbClr val="FF0000"/>
                </a:solidFill>
                <a:latin typeface="微软雅黑" panose="020B0503020204020204" pitchFamily="34" charset="-122"/>
                <a:ea typeface="微软雅黑" panose="020B0503020204020204" pitchFamily="34" charset="-122"/>
              </a:rPr>
              <a:t>二、一般水体水质指标</a:t>
            </a:r>
          </a:p>
          <a:p>
            <a:pPr algn="ctr">
              <a:lnSpc>
                <a:spcPct val="200000"/>
              </a:lnSpc>
            </a:pPr>
            <a:r>
              <a:rPr lang="zh-CN" altLang="en-US" sz="3600" b="1" dirty="0">
                <a:latin typeface="微软雅黑" panose="020B0503020204020204" pitchFamily="34" charset="-122"/>
                <a:ea typeface="微软雅黑" panose="020B0503020204020204" pitchFamily="34" charset="-122"/>
              </a:rPr>
              <a:t>三、常见污水处理工艺</a:t>
            </a:r>
          </a:p>
        </p:txBody>
      </p:sp>
    </p:spTree>
    <p:extLst>
      <p:ext uri="{BB962C8B-B14F-4D97-AF65-F5344CB8AC3E}">
        <p14:creationId xmlns:p14="http://schemas.microsoft.com/office/powerpoint/2010/main" val="182500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body" idx="1"/>
          </p:nvPr>
        </p:nvSpPr>
        <p:spPr>
          <a:xfrm>
            <a:off x="683568" y="1268760"/>
            <a:ext cx="8353425" cy="5114925"/>
          </a:xfrm>
        </p:spPr>
        <p:txBody>
          <a:bodyPr/>
          <a:lstStyle/>
          <a:p>
            <a:pPr>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一、物理指标</a:t>
            </a:r>
            <a:endParaRPr lang="en-US" altLang="zh-CN" sz="3600" b="1" dirty="0">
              <a:latin typeface="微软雅黑" panose="020B0503020204020204" pitchFamily="34" charset="-122"/>
              <a:ea typeface="微软雅黑" panose="020B0503020204020204" pitchFamily="34" charset="-122"/>
            </a:endParaRPr>
          </a:p>
          <a:p>
            <a:pPr>
              <a:lnSpc>
                <a:spcPct val="105000"/>
              </a:lnSpc>
              <a:spcAft>
                <a:spcPct val="20000"/>
              </a:spcAft>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1．水温 </a:t>
            </a:r>
          </a:p>
          <a:p>
            <a:pPr>
              <a:lnSpc>
                <a:spcPct val="105000"/>
              </a:lnSpc>
              <a:spcAft>
                <a:spcPct val="20000"/>
              </a:spcAft>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2．色度 </a:t>
            </a:r>
          </a:p>
          <a:p>
            <a:pPr>
              <a:lnSpc>
                <a:spcPct val="105000"/>
              </a:lnSpc>
              <a:spcAft>
                <a:spcPct val="20000"/>
              </a:spcAft>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3．气味 </a:t>
            </a:r>
          </a:p>
          <a:p>
            <a:pPr>
              <a:lnSpc>
                <a:spcPct val="105000"/>
              </a:lnSpc>
              <a:spcAft>
                <a:spcPct val="20000"/>
              </a:spcAft>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4．固体含量 </a:t>
            </a:r>
          </a:p>
          <a:p>
            <a:pPr>
              <a:lnSpc>
                <a:spcPct val="105000"/>
              </a:lnSpc>
              <a:spcAft>
                <a:spcPct val="20000"/>
              </a:spcAft>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悬浮态</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不能通过滤器</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滤纸或滤膜</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的固体物质</a:t>
            </a:r>
            <a:r>
              <a:rPr lang="en-US" altLang="zh-CN" b="1" dirty="0">
                <a:latin typeface="微软雅黑" panose="020B0503020204020204" pitchFamily="34" charset="-122"/>
                <a:ea typeface="微软雅黑" panose="020B0503020204020204" pitchFamily="34" charset="-122"/>
              </a:rPr>
              <a:t> </a:t>
            </a:r>
          </a:p>
          <a:p>
            <a:pPr>
              <a:lnSpc>
                <a:spcPct val="105000"/>
              </a:lnSpc>
              <a:spcAft>
                <a:spcPct val="20000"/>
              </a:spcAft>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胶体态</a:t>
            </a:r>
            <a:endParaRPr lang="zh-CN" altLang="en-US" b="1" dirty="0">
              <a:latin typeface="微软雅黑" panose="020B0503020204020204" pitchFamily="34" charset="-122"/>
              <a:ea typeface="微软雅黑" panose="020B0503020204020204" pitchFamily="34" charset="-122"/>
            </a:endParaRPr>
          </a:p>
          <a:p>
            <a:pPr>
              <a:lnSpc>
                <a:spcPct val="105000"/>
              </a:lnSpc>
              <a:spcAft>
                <a:spcPct val="2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溶解态 </a:t>
            </a:r>
          </a:p>
        </p:txBody>
      </p:sp>
      <p:sp>
        <p:nvSpPr>
          <p:cNvPr id="301059" name="Rectangle 3"/>
          <p:cNvSpPr>
            <a:spLocks noGrp="1" noChangeArrowheads="1"/>
          </p:cNvSpPr>
          <p:nvPr>
            <p:ph type="title"/>
          </p:nvPr>
        </p:nvSpPr>
        <p:spPr>
          <a:xfrm>
            <a:off x="-1332582" y="0"/>
            <a:ext cx="8424862" cy="796925"/>
          </a:xfrm>
          <a:noFill/>
          <a:ln/>
        </p:spPr>
        <p:txBody>
          <a:bodyPr/>
          <a:lstStyle/>
          <a:p>
            <a:pPr algn="ctr"/>
            <a:r>
              <a:rPr lang="zh-CN" altLang="en-US" sz="4000" b="1" dirty="0">
                <a:latin typeface="微软雅黑" panose="020B0503020204020204" pitchFamily="34" charset="-122"/>
                <a:ea typeface="微软雅黑" panose="020B0503020204020204" pitchFamily="34" charset="-122"/>
              </a:rPr>
              <a:t>二、一般水体水质指标</a:t>
            </a:r>
            <a:endParaRPr lang="en-US" altLang="zh-CN" sz="40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1058">
                                            <p:txEl>
                                              <p:pRg st="4" end="4"/>
                                            </p:txEl>
                                          </p:spTgt>
                                        </p:tgtEl>
                                        <p:attrNameLst>
                                          <p:attrName>style.visibility</p:attrName>
                                        </p:attrNameLst>
                                      </p:cBhvr>
                                      <p:to>
                                        <p:strVal val="visible"/>
                                      </p:to>
                                    </p:set>
                                    <p:animEffect transition="in" filter="checkerboard(across)">
                                      <p:cBhvr>
                                        <p:cTn id="7" dur="500"/>
                                        <p:tgtEl>
                                          <p:spTgt spid="301058">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1058">
                                            <p:txEl>
                                              <p:pRg st="5" end="5"/>
                                            </p:txEl>
                                          </p:spTgt>
                                        </p:tgtEl>
                                        <p:attrNameLst>
                                          <p:attrName>style.visibility</p:attrName>
                                        </p:attrNameLst>
                                      </p:cBhvr>
                                      <p:to>
                                        <p:strVal val="visible"/>
                                      </p:to>
                                    </p:set>
                                    <p:animEffect transition="in" filter="checkerboard(across)">
                                      <p:cBhvr>
                                        <p:cTn id="10" dur="500"/>
                                        <p:tgtEl>
                                          <p:spTgt spid="301058">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1058">
                                            <p:txEl>
                                              <p:pRg st="6" end="6"/>
                                            </p:txEl>
                                          </p:spTgt>
                                        </p:tgtEl>
                                        <p:attrNameLst>
                                          <p:attrName>style.visibility</p:attrName>
                                        </p:attrNameLst>
                                      </p:cBhvr>
                                      <p:to>
                                        <p:strVal val="visible"/>
                                      </p:to>
                                    </p:set>
                                    <p:animEffect transition="in" filter="checkerboard(across)">
                                      <p:cBhvr>
                                        <p:cTn id="13" dur="500"/>
                                        <p:tgtEl>
                                          <p:spTgt spid="301058">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01058">
                                            <p:txEl>
                                              <p:pRg st="7" end="7"/>
                                            </p:txEl>
                                          </p:spTgt>
                                        </p:tgtEl>
                                        <p:attrNameLst>
                                          <p:attrName>style.visibility</p:attrName>
                                        </p:attrNameLst>
                                      </p:cBhvr>
                                      <p:to>
                                        <p:strVal val="visible"/>
                                      </p:to>
                                    </p:set>
                                    <p:animEffect transition="in" filter="checkerboard(across)">
                                      <p:cBhvr>
                                        <p:cTn id="16" dur="500"/>
                                        <p:tgtEl>
                                          <p:spTgt spid="3010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611560" y="1052737"/>
            <a:ext cx="8137153" cy="5546502"/>
          </a:xfrm>
        </p:spPr>
        <p:txBody>
          <a:bodyPr/>
          <a:lstStyle/>
          <a:p>
            <a:pPr>
              <a:lnSpc>
                <a:spcPct val="105000"/>
              </a:lnSpc>
              <a:spcAft>
                <a:spcPct val="20000"/>
              </a:spcAft>
            </a:pPr>
            <a:r>
              <a:rPr lang="zh-CN" altLang="en-US" sz="3200" b="1" dirty="0">
                <a:latin typeface="微软雅黑" panose="020B0503020204020204" pitchFamily="34" charset="-122"/>
                <a:ea typeface="微软雅黑" panose="020B0503020204020204" pitchFamily="34" charset="-122"/>
              </a:rPr>
              <a:t>二、化学指标（有机物）</a:t>
            </a:r>
            <a:endParaRPr lang="en-US" altLang="zh-CN" sz="3200" b="1" dirty="0">
              <a:latin typeface="微软雅黑" panose="020B0503020204020204" pitchFamily="34" charset="-122"/>
              <a:ea typeface="微软雅黑" panose="020B0503020204020204" pitchFamily="34" charset="-122"/>
            </a:endParaRPr>
          </a:p>
          <a:p>
            <a:pPr>
              <a:lnSpc>
                <a:spcPct val="105000"/>
              </a:lnSpc>
              <a:spcAft>
                <a:spcPct val="20000"/>
              </a:spcAft>
              <a:buNone/>
            </a:pPr>
            <a:r>
              <a:rPr lang="en-US" altLang="zh-CN" b="1" dirty="0">
                <a:latin typeface="微软雅黑" panose="020B0503020204020204" pitchFamily="34" charset="-122"/>
                <a:ea typeface="微软雅黑" panose="020B0503020204020204" pitchFamily="34" charset="-122"/>
              </a:rPr>
              <a:t>1.</a:t>
            </a: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zh-CN" altLang="en-US" b="1" dirty="0">
                <a:latin typeface="微软雅黑" panose="020B0503020204020204" pitchFamily="34" charset="-122"/>
                <a:ea typeface="微软雅黑" panose="020B0503020204020204" pitchFamily="34" charset="-122"/>
              </a:rPr>
              <a:t>生物化学需氧量</a:t>
            </a:r>
            <a:r>
              <a:rPr lang="en-US" altLang="zh-CN" b="1" i="1" dirty="0">
                <a:latin typeface="微软雅黑" panose="020B0503020204020204" pitchFamily="34" charset="-122"/>
                <a:ea typeface="微软雅黑" panose="020B0503020204020204" pitchFamily="34" charset="-122"/>
              </a:rPr>
              <a:t>BOD</a:t>
            </a:r>
            <a:endParaRPr lang="zh-CN" altLang="en-US" b="1" i="1" dirty="0">
              <a:latin typeface="微软雅黑" panose="020B0503020204020204" pitchFamily="34" charset="-122"/>
              <a:ea typeface="微软雅黑" panose="020B0503020204020204" pitchFamily="34" charset="-122"/>
            </a:endParaRPr>
          </a:p>
          <a:p>
            <a:pPr algn="just">
              <a:lnSpc>
                <a:spcPct val="105000"/>
              </a:lnSpc>
              <a:spcAft>
                <a:spcPct val="2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在人工条件控制下，水中微生物将有机物氧化成无机物所消耗的溶解氧。因</a:t>
            </a:r>
            <a:r>
              <a:rPr lang="en-US" altLang="zh-CN" sz="2400" b="1" dirty="0">
                <a:latin typeface="微软雅黑" panose="020B0503020204020204" pitchFamily="34" charset="-122"/>
                <a:ea typeface="微软雅黑" panose="020B0503020204020204" pitchFamily="34" charset="-122"/>
              </a:rPr>
              <a:t>5d</a:t>
            </a:r>
            <a:r>
              <a:rPr lang="zh-CN" altLang="en-US" sz="2400" b="1" dirty="0">
                <a:latin typeface="微软雅黑" panose="020B0503020204020204" pitchFamily="34" charset="-122"/>
                <a:ea typeface="微软雅黑" panose="020B0503020204020204" pitchFamily="34" charset="-122"/>
              </a:rPr>
              <a:t>的生化需氧量占总碳氧化需氧量的</a:t>
            </a:r>
            <a:r>
              <a:rPr lang="en-US" altLang="zh-CN" sz="2400" b="1" dirty="0">
                <a:latin typeface="微软雅黑" panose="020B0503020204020204" pitchFamily="34" charset="-122"/>
                <a:ea typeface="微软雅黑" panose="020B0503020204020204" pitchFamily="34" charset="-122"/>
              </a:rPr>
              <a:t>70-80%</a:t>
            </a:r>
            <a:r>
              <a:rPr lang="zh-CN" altLang="en-US" sz="2400" b="1" dirty="0">
                <a:latin typeface="微软雅黑" panose="020B0503020204020204" pitchFamily="34" charset="-122"/>
                <a:ea typeface="微软雅黑" panose="020B0503020204020204" pitchFamily="34" charset="-122"/>
              </a:rPr>
              <a:t>。故用</a:t>
            </a:r>
            <a:r>
              <a:rPr lang="en-US" altLang="zh-CN" sz="2400" b="1" i="1" dirty="0">
                <a:solidFill>
                  <a:srgbClr val="FF3300"/>
                </a:solidFill>
                <a:latin typeface="微软雅黑" panose="020B0503020204020204" pitchFamily="34" charset="-122"/>
                <a:ea typeface="微软雅黑" panose="020B0503020204020204" pitchFamily="34" charset="-122"/>
              </a:rPr>
              <a:t>BOD</a:t>
            </a:r>
            <a:r>
              <a:rPr lang="en-US" altLang="zh-CN" sz="2400" b="1" baseline="-25000" dirty="0">
                <a:solidFill>
                  <a:srgbClr val="FF3300"/>
                </a:solidFill>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作为可生物降解有机物的综合浓度指标。</a:t>
            </a:r>
          </a:p>
          <a:p>
            <a:pPr>
              <a:lnSpc>
                <a:spcPct val="105000"/>
              </a:lnSpc>
              <a:spcAft>
                <a:spcPct val="20000"/>
              </a:spcAft>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化学需氧量</a:t>
            </a:r>
            <a:r>
              <a:rPr lang="en-US" altLang="zh-CN" b="1" dirty="0">
                <a:latin typeface="微软雅黑" panose="020B0503020204020204" pitchFamily="34" charset="-122"/>
                <a:ea typeface="微软雅黑" panose="020B0503020204020204" pitchFamily="34" charset="-122"/>
              </a:rPr>
              <a:t>COD</a:t>
            </a:r>
          </a:p>
          <a:p>
            <a:pPr algn="just">
              <a:lnSpc>
                <a:spcPct val="105000"/>
              </a:lnSpc>
              <a:spcAft>
                <a:spcPct val="2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用氧化剂氧化试样中的无机还原性物质和有机污染物的一部分或全部时所需的氧量。用</a:t>
            </a:r>
            <a:r>
              <a:rPr lang="en-US" altLang="zh-CN" sz="2400" b="1" i="1" dirty="0" err="1">
                <a:latin typeface="微软雅黑" panose="020B0503020204020204" pitchFamily="34" charset="-122"/>
                <a:ea typeface="微软雅黑" panose="020B0503020204020204" pitchFamily="34" charset="-122"/>
              </a:rPr>
              <a:t>COD</a:t>
            </a:r>
            <a:r>
              <a:rPr lang="en-US" altLang="zh-CN" sz="2400" b="1" baseline="-25000" dirty="0" err="1">
                <a:latin typeface="微软雅黑" panose="020B0503020204020204" pitchFamily="34" charset="-122"/>
                <a:ea typeface="微软雅黑" panose="020B0503020204020204" pitchFamily="34" charset="-122"/>
              </a:rPr>
              <a:t>Cr</a:t>
            </a:r>
            <a:r>
              <a:rPr lang="zh-CN" altLang="en-US" sz="2400" b="1" dirty="0">
                <a:latin typeface="微软雅黑" panose="020B0503020204020204" pitchFamily="34" charset="-122"/>
                <a:ea typeface="微软雅黑" panose="020B0503020204020204" pitchFamily="34" charset="-122"/>
              </a:rPr>
              <a:t>或</a:t>
            </a:r>
            <a:r>
              <a:rPr lang="en-US" altLang="zh-CN" sz="2400" b="1" i="1" dirty="0" err="1">
                <a:latin typeface="微软雅黑" panose="020B0503020204020204" pitchFamily="34" charset="-122"/>
                <a:ea typeface="微软雅黑" panose="020B0503020204020204" pitchFamily="34" charset="-122"/>
              </a:rPr>
              <a:t>COD</a:t>
            </a:r>
            <a:r>
              <a:rPr lang="en-US" altLang="zh-CN" sz="2400" b="1" baseline="-25000" dirty="0" err="1">
                <a:latin typeface="微软雅黑" panose="020B0503020204020204" pitchFamily="34" charset="-122"/>
                <a:ea typeface="微软雅黑" panose="020B0503020204020204" pitchFamily="34" charset="-122"/>
              </a:rPr>
              <a:t>Mn</a:t>
            </a:r>
            <a:r>
              <a:rPr lang="zh-CN" altLang="en-US" sz="2400" b="1" dirty="0">
                <a:latin typeface="微软雅黑" panose="020B0503020204020204" pitchFamily="34" charset="-122"/>
                <a:ea typeface="微软雅黑" panose="020B0503020204020204" pitchFamily="34" charset="-122"/>
              </a:rPr>
              <a:t>表示。</a:t>
            </a:r>
          </a:p>
          <a:p>
            <a:pPr>
              <a:lnSpc>
                <a:spcPct val="105000"/>
              </a:lnSpc>
              <a:spcAft>
                <a:spcPct val="20000"/>
              </a:spcAft>
              <a:buNone/>
            </a:pP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zh-CN" sz="2400" b="1" dirty="0">
                <a:solidFill>
                  <a:srgbClr val="0000FF"/>
                </a:solidFill>
                <a:latin typeface="微软雅黑" panose="020B0503020204020204" pitchFamily="34" charset="-122"/>
                <a:ea typeface="微软雅黑" panose="020B0503020204020204" pitchFamily="34" charset="-122"/>
              </a:rPr>
              <a:t>☆ </a:t>
            </a:r>
            <a:r>
              <a:rPr lang="en-US" altLang="zh-CN" sz="2400" b="1" i="1" dirty="0" err="1">
                <a:solidFill>
                  <a:srgbClr val="FF3300"/>
                </a:solidFill>
                <a:latin typeface="微软雅黑" panose="020B0503020204020204" pitchFamily="34" charset="-122"/>
                <a:ea typeface="微软雅黑" panose="020B0503020204020204" pitchFamily="34" charset="-122"/>
              </a:rPr>
              <a:t>COD</a:t>
            </a:r>
            <a:r>
              <a:rPr lang="en-US" altLang="zh-CN" sz="2400" b="1" i="1" baseline="-25000" dirty="0" err="1">
                <a:solidFill>
                  <a:srgbClr val="FF3300"/>
                </a:solidFill>
                <a:latin typeface="微软雅黑" panose="020B0503020204020204" pitchFamily="34" charset="-122"/>
                <a:ea typeface="微软雅黑" panose="020B0503020204020204" pitchFamily="34" charset="-122"/>
              </a:rPr>
              <a:t>Cr</a:t>
            </a:r>
            <a:r>
              <a:rPr lang="en-US" altLang="zh-CN" sz="2400" b="1" baseline="-25000" dirty="0">
                <a:solidFill>
                  <a:srgbClr val="FF3300"/>
                </a:solidFill>
                <a:latin typeface="微软雅黑" panose="020B0503020204020204" pitchFamily="34" charset="-122"/>
                <a:ea typeface="微软雅黑" panose="020B0503020204020204" pitchFamily="34" charset="-122"/>
              </a:rPr>
              <a:t> </a:t>
            </a:r>
            <a:r>
              <a:rPr lang="zh-CN" altLang="en-US" sz="2400" b="1" dirty="0">
                <a:solidFill>
                  <a:srgbClr val="FF3300"/>
                </a:solidFill>
                <a:latin typeface="微软雅黑" panose="020B0503020204020204" pitchFamily="34" charset="-122"/>
                <a:ea typeface="微软雅黑" panose="020B0503020204020204" pitchFamily="34" charset="-122"/>
              </a:rPr>
              <a:t>＞</a:t>
            </a:r>
            <a:r>
              <a:rPr lang="zh-CN" altLang="en-US" sz="2400" dirty="0">
                <a:solidFill>
                  <a:srgbClr val="FF3300"/>
                </a:solidFill>
                <a:latin typeface="微软雅黑" panose="020B0503020204020204" pitchFamily="34" charset="-122"/>
                <a:ea typeface="微软雅黑" panose="020B0503020204020204" pitchFamily="34" charset="-122"/>
              </a:rPr>
              <a:t> </a:t>
            </a:r>
            <a:r>
              <a:rPr lang="en-US" altLang="zh-CN" sz="2400" b="1" i="1" dirty="0" err="1">
                <a:solidFill>
                  <a:srgbClr val="FF3300"/>
                </a:solidFill>
                <a:latin typeface="微软雅黑" panose="020B0503020204020204" pitchFamily="34" charset="-122"/>
                <a:ea typeface="微软雅黑" panose="020B0503020204020204" pitchFamily="34" charset="-122"/>
              </a:rPr>
              <a:t>COD</a:t>
            </a:r>
            <a:r>
              <a:rPr lang="en-US" altLang="zh-CN" sz="2400" b="1" i="1" baseline="-25000" dirty="0" err="1">
                <a:solidFill>
                  <a:srgbClr val="FF3300"/>
                </a:solidFill>
                <a:latin typeface="微软雅黑" panose="020B0503020204020204" pitchFamily="34" charset="-122"/>
                <a:ea typeface="微软雅黑" panose="020B0503020204020204" pitchFamily="34" charset="-122"/>
              </a:rPr>
              <a:t>Mn</a:t>
            </a:r>
            <a:r>
              <a:rPr lang="zh-CN" altLang="en-US" sz="2400" b="1" dirty="0">
                <a:solidFill>
                  <a:srgbClr val="FF3300"/>
                </a:solidFill>
                <a:latin typeface="微软雅黑" panose="020B0503020204020204" pitchFamily="34" charset="-122"/>
                <a:ea typeface="微软雅黑" panose="020B0503020204020204" pitchFamily="34" charset="-122"/>
              </a:rPr>
              <a:t>＞</a:t>
            </a:r>
            <a:r>
              <a:rPr lang="zh-CN" altLang="en-US" sz="2400" dirty="0">
                <a:solidFill>
                  <a:srgbClr val="FF3300"/>
                </a:solidFill>
                <a:latin typeface="微软雅黑" panose="020B0503020204020204" pitchFamily="34" charset="-122"/>
                <a:ea typeface="微软雅黑" panose="020B0503020204020204" pitchFamily="34" charset="-122"/>
              </a:rPr>
              <a:t> </a:t>
            </a:r>
            <a:r>
              <a:rPr lang="en-US" altLang="zh-CN" sz="2400" b="1" baseline="-25000" dirty="0">
                <a:solidFill>
                  <a:srgbClr val="FF3300"/>
                </a:solidFill>
                <a:latin typeface="微软雅黑" panose="020B0503020204020204" pitchFamily="34" charset="-122"/>
                <a:ea typeface="微软雅黑" panose="020B0503020204020204" pitchFamily="34" charset="-122"/>
              </a:rPr>
              <a:t> </a:t>
            </a:r>
            <a:r>
              <a:rPr lang="en-US" altLang="zh-CN" sz="2400" b="1" i="1" dirty="0">
                <a:solidFill>
                  <a:srgbClr val="FF3300"/>
                </a:solidFill>
                <a:latin typeface="微软雅黑" panose="020B0503020204020204" pitchFamily="34" charset="-122"/>
                <a:ea typeface="微软雅黑" panose="020B0503020204020204" pitchFamily="34" charset="-122"/>
              </a:rPr>
              <a:t>BOD</a:t>
            </a:r>
            <a:r>
              <a:rPr lang="en-US" altLang="zh-CN" sz="2400" b="1" baseline="-25000" dirty="0">
                <a:solidFill>
                  <a:srgbClr val="FF3300"/>
                </a:solidFill>
                <a:latin typeface="微软雅黑" panose="020B0503020204020204" pitchFamily="34" charset="-122"/>
                <a:ea typeface="微软雅黑" panose="020B0503020204020204" pitchFamily="34" charset="-122"/>
              </a:rPr>
              <a:t>5</a:t>
            </a:r>
          </a:p>
        </p:txBody>
      </p:sp>
      <p:sp>
        <p:nvSpPr>
          <p:cNvPr id="4" name="Rectangle 3"/>
          <p:cNvSpPr>
            <a:spLocks noGrp="1" noChangeArrowheads="1"/>
          </p:cNvSpPr>
          <p:nvPr>
            <p:ph type="title"/>
          </p:nvPr>
        </p:nvSpPr>
        <p:spPr>
          <a:xfrm>
            <a:off x="-1332582" y="0"/>
            <a:ext cx="8424862" cy="796925"/>
          </a:xfrm>
          <a:noFill/>
          <a:ln/>
        </p:spPr>
        <p:txBody>
          <a:bodyPr/>
          <a:lstStyle/>
          <a:p>
            <a:pPr algn="ctr"/>
            <a:r>
              <a:rPr lang="zh-CN" altLang="en-US" sz="4000" b="1" dirty="0">
                <a:latin typeface="微软雅黑" panose="020B0503020204020204" pitchFamily="34" charset="-122"/>
                <a:ea typeface="微软雅黑" panose="020B0503020204020204" pitchFamily="34" charset="-122"/>
              </a:rPr>
              <a:t>二、一般水体水质指标</a:t>
            </a:r>
            <a:endParaRPr lang="en-US" altLang="zh-CN" sz="4000" b="1" dirty="0">
              <a:latin typeface="微软雅黑" panose="020B0503020204020204" pitchFamily="34" charset="-122"/>
              <a:ea typeface="微软雅黑" panose="020B0503020204020204" pitchFamily="34" charset="-122"/>
            </a:endParaRPr>
          </a:p>
        </p:txBody>
      </p:sp>
      <p:sp>
        <p:nvSpPr>
          <p:cNvPr id="6" name="矩形 5"/>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63171">
                                            <p:txEl>
                                              <p:pRg st="5" end="5"/>
                                            </p:txEl>
                                          </p:spTgt>
                                        </p:tgtEl>
                                        <p:attrNameLst>
                                          <p:attrName>style.visibility</p:attrName>
                                        </p:attrNameLst>
                                      </p:cBhvr>
                                      <p:to>
                                        <p:strVal val="visible"/>
                                      </p:to>
                                    </p:set>
                                    <p:anim calcmode="discrete" valueType="clr">
                                      <p:cBhvr override="childStyle">
                                        <p:cTn id="7" dur="80"/>
                                        <p:tgtEl>
                                          <p:spTgt spid="2631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63171">
                                            <p:txEl>
                                              <p:pRg st="5" end="5"/>
                                            </p:txEl>
                                          </p:spTgt>
                                        </p:tgtEl>
                                        <p:attrNameLst>
                                          <p:attrName>fillcolor</p:attrName>
                                        </p:attrNameLst>
                                      </p:cBhvr>
                                      <p:tavLst>
                                        <p:tav tm="0">
                                          <p:val>
                                            <p:clrVal>
                                              <a:schemeClr val="accent2"/>
                                            </p:clrVal>
                                          </p:val>
                                        </p:tav>
                                        <p:tav tm="50000">
                                          <p:val>
                                            <p:clrVal>
                                              <a:schemeClr val="hlink"/>
                                            </p:clrVal>
                                          </p:val>
                                        </p:tav>
                                      </p:tavLst>
                                    </p:anim>
                                    <p:set>
                                      <p:cBhvr>
                                        <p:cTn id="9" dur="80"/>
                                        <p:tgtEl>
                                          <p:spTgt spid="263171">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body" idx="1"/>
          </p:nvPr>
        </p:nvSpPr>
        <p:spPr>
          <a:xfrm>
            <a:off x="395536" y="836712"/>
            <a:ext cx="8568952" cy="5688360"/>
          </a:xfrm>
        </p:spPr>
        <p:txBody>
          <a:bodyPr/>
          <a:lstStyle/>
          <a:p>
            <a:pPr>
              <a:lnSpc>
                <a:spcPct val="105000"/>
              </a:lnSpc>
              <a:spcBef>
                <a:spcPct val="15000"/>
              </a:spcBef>
              <a:spcAft>
                <a:spcPct val="15000"/>
              </a:spcAft>
            </a:pPr>
            <a:r>
              <a:rPr lang="zh-CN" altLang="en-US" b="1" dirty="0">
                <a:latin typeface="微软雅黑" panose="020B0503020204020204" pitchFamily="34" charset="-122"/>
                <a:ea typeface="微软雅黑" panose="020B0503020204020204" pitchFamily="34" charset="-122"/>
              </a:rPr>
              <a:t>二、化学指标（有机物）</a:t>
            </a:r>
            <a:endParaRPr lang="en-US" altLang="zh-CN" b="1" dirty="0">
              <a:latin typeface="微软雅黑" panose="020B0503020204020204" pitchFamily="34" charset="-122"/>
              <a:ea typeface="微软雅黑" panose="020B0503020204020204" pitchFamily="34" charset="-122"/>
            </a:endParaRPr>
          </a:p>
          <a:p>
            <a:pPr>
              <a:lnSpc>
                <a:spcPct val="105000"/>
              </a:lnSpc>
              <a:spcBef>
                <a:spcPct val="15000"/>
              </a:spcBef>
              <a:spcAft>
                <a:spcPct val="15000"/>
              </a:spcAft>
              <a:buNone/>
            </a:pPr>
            <a:r>
              <a:rPr lang="en-US" altLang="zh-CN" sz="2400" b="1" dirty="0">
                <a:latin typeface="微软雅黑" panose="020B0503020204020204" pitchFamily="34" charset="-122"/>
                <a:ea typeface="微软雅黑" panose="020B0503020204020204" pitchFamily="34" charset="-122"/>
              </a:rPr>
              <a:t>3.</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zh-CN" altLang="en-US" sz="2400" b="1" dirty="0">
                <a:latin typeface="微软雅黑" panose="020B0503020204020204" pitchFamily="34" charset="-122"/>
                <a:ea typeface="微软雅黑" panose="020B0503020204020204" pitchFamily="34" charset="-122"/>
              </a:rPr>
              <a:t>有机碳总量</a:t>
            </a:r>
            <a:r>
              <a:rPr lang="en-US" altLang="zh-CN" sz="2400" b="1" dirty="0">
                <a:latin typeface="微软雅黑" panose="020B0503020204020204" pitchFamily="34" charset="-122"/>
                <a:ea typeface="微软雅黑" panose="020B0503020204020204" pitchFamily="34" charset="-122"/>
              </a:rPr>
              <a:t>(TOC)</a:t>
            </a:r>
            <a:r>
              <a:rPr lang="zh-CN" altLang="en-US" sz="2400" b="1" dirty="0">
                <a:latin typeface="微软雅黑" panose="020B0503020204020204" pitchFamily="34" charset="-122"/>
                <a:ea typeface="微软雅黑" panose="020B0503020204020204" pitchFamily="34" charset="-122"/>
              </a:rPr>
              <a:t>和总需氧量</a:t>
            </a:r>
            <a:r>
              <a:rPr lang="en-US" altLang="zh-CN" sz="2400" b="1" dirty="0">
                <a:latin typeface="微软雅黑" panose="020B0503020204020204" pitchFamily="34" charset="-122"/>
                <a:ea typeface="微软雅黑" panose="020B0503020204020204" pitchFamily="34" charset="-122"/>
              </a:rPr>
              <a:t>(TOD)</a:t>
            </a:r>
          </a:p>
          <a:p>
            <a:pPr marL="0" indent="457200" algn="just">
              <a:lnSpc>
                <a:spcPts val="3500"/>
              </a:lnSpc>
              <a:spcBef>
                <a:spcPts val="0"/>
              </a:spcBef>
              <a:spcAft>
                <a:spcPts val="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TOC</a:t>
            </a:r>
            <a:r>
              <a:rPr lang="zh-CN" altLang="en-US" sz="2400" b="1" dirty="0">
                <a:latin typeface="微软雅黑" panose="020B0503020204020204" pitchFamily="34" charset="-122"/>
                <a:ea typeface="微软雅黑" panose="020B0503020204020204" pitchFamily="34" charset="-122"/>
              </a:rPr>
              <a:t>：指水中溶解态及悬浮态等所有有机污染物的含碳量；</a:t>
            </a:r>
          </a:p>
          <a:p>
            <a:pPr marL="0" indent="457200" algn="just">
              <a:lnSpc>
                <a:spcPts val="3500"/>
              </a:lnSpc>
              <a:spcBef>
                <a:spcPts val="0"/>
              </a:spcBef>
              <a:spcAft>
                <a:spcPts val="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TOD</a:t>
            </a:r>
            <a:r>
              <a:rPr lang="zh-CN" altLang="en-US" sz="2400" b="1" dirty="0">
                <a:latin typeface="微软雅黑" panose="020B0503020204020204" pitchFamily="34" charset="-122"/>
                <a:ea typeface="微软雅黑" panose="020B0503020204020204" pitchFamily="34" charset="-122"/>
              </a:rPr>
              <a:t>：指当有机物全部被氧化时，碳被氧化为</a:t>
            </a:r>
            <a:r>
              <a:rPr lang="en-US" altLang="zh-CN" sz="2400" b="1" dirty="0">
                <a:latin typeface="微软雅黑" panose="020B0503020204020204" pitchFamily="34" charset="-122"/>
                <a:ea typeface="微软雅黑" panose="020B0503020204020204" pitchFamily="34" charset="-122"/>
              </a:rPr>
              <a:t>CO</a:t>
            </a:r>
            <a:r>
              <a:rPr lang="en-US" altLang="zh-CN" sz="2400" b="1" baseline="-25000"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，氢、氮及硫则被氧化为</a:t>
            </a:r>
            <a:r>
              <a:rPr lang="en-US" altLang="zh-CN" sz="2400" b="1" dirty="0">
                <a:latin typeface="微软雅黑" panose="020B0503020204020204" pitchFamily="34" charset="-122"/>
                <a:ea typeface="微软雅黑" panose="020B0503020204020204" pitchFamily="34" charset="-122"/>
              </a:rPr>
              <a:t>H</a:t>
            </a:r>
            <a:r>
              <a:rPr lang="en-US" altLang="zh-CN" sz="2400" b="1" baseline="-25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O</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NO</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SO</a:t>
            </a:r>
            <a:r>
              <a:rPr lang="en-US" altLang="zh-CN" sz="2400" b="1" baseline="-25000"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等所需全部氧的量。 </a:t>
            </a:r>
          </a:p>
          <a:p>
            <a:pPr marL="0" indent="457200">
              <a:lnSpc>
                <a:spcPts val="3500"/>
              </a:lnSpc>
              <a:spcBef>
                <a:spcPts val="0"/>
              </a:spcBef>
              <a:spcAft>
                <a:spcPts val="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油类污染物</a:t>
            </a:r>
            <a:endParaRPr lang="en-US" altLang="zh-CN" sz="2400" b="1" dirty="0">
              <a:latin typeface="微软雅黑" panose="020B0503020204020204" pitchFamily="34" charset="-122"/>
              <a:ea typeface="微软雅黑" panose="020B0503020204020204" pitchFamily="34" charset="-122"/>
            </a:endParaRPr>
          </a:p>
          <a:p>
            <a:pPr marL="0" indent="457200">
              <a:lnSpc>
                <a:spcPts val="3500"/>
              </a:lnSpc>
              <a:spcBef>
                <a:spcPts val="0"/>
              </a:spcBef>
              <a:spcAft>
                <a:spcPts val="0"/>
              </a:spcAft>
              <a:buNone/>
            </a:pPr>
            <a:r>
              <a:rPr lang="zh-CN" altLang="en-US" sz="2400" b="1" dirty="0">
                <a:latin typeface="微软雅黑" panose="020B0503020204020204" pitchFamily="34" charset="-122"/>
                <a:ea typeface="微软雅黑" panose="020B0503020204020204" pitchFamily="34" charset="-122"/>
              </a:rPr>
              <a:t>油类污染物有石油类和动植物油脂两种。</a:t>
            </a:r>
          </a:p>
          <a:p>
            <a:pPr marL="0" indent="457200">
              <a:lnSpc>
                <a:spcPts val="3500"/>
              </a:lnSpc>
              <a:spcBef>
                <a:spcPts val="0"/>
              </a:spcBef>
              <a:spcAft>
                <a:spcPts val="0"/>
              </a:spcAft>
              <a:buNone/>
            </a:pPr>
            <a:r>
              <a:rPr lang="zh-CN" altLang="en-US" sz="2400" b="1" dirty="0">
                <a:latin typeface="微软雅黑" panose="020B0503020204020204" pitchFamily="34" charset="-122"/>
                <a:ea typeface="微软雅黑" panose="020B0503020204020204" pitchFamily="34" charset="-122"/>
              </a:rPr>
              <a:t>工业含油污水所含的油大多为石油或其组分，含动植物油的污水主要产生于人的生活过程和食品工业。</a:t>
            </a:r>
            <a:endParaRPr lang="en-US" altLang="zh-CN" sz="2400" b="1" dirty="0">
              <a:latin typeface="微软雅黑" panose="020B0503020204020204" pitchFamily="34" charset="-122"/>
              <a:ea typeface="微软雅黑" panose="020B0503020204020204" pitchFamily="34" charset="-122"/>
            </a:endParaRPr>
          </a:p>
          <a:p>
            <a:pPr marL="0" indent="457200">
              <a:lnSpc>
                <a:spcPts val="3500"/>
              </a:lnSpc>
              <a:spcBef>
                <a:spcPts val="0"/>
              </a:spcBef>
              <a:spcAft>
                <a:spcPts val="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酚类污染物</a:t>
            </a:r>
            <a:endParaRPr lang="en-US" altLang="zh-CN" sz="2400" b="1" dirty="0">
              <a:latin typeface="微软雅黑" panose="020B0503020204020204" pitchFamily="34" charset="-122"/>
              <a:ea typeface="微软雅黑" panose="020B0503020204020204" pitchFamily="34" charset="-122"/>
            </a:endParaRPr>
          </a:p>
          <a:p>
            <a:pPr marL="0" indent="457200">
              <a:lnSpc>
                <a:spcPts val="3500"/>
              </a:lnSpc>
              <a:spcBef>
                <a:spcPts val="0"/>
              </a:spcBef>
              <a:spcAft>
                <a:spcPts val="0"/>
              </a:spcAft>
              <a:buNone/>
            </a:pPr>
            <a:r>
              <a:rPr lang="zh-CN" altLang="en-US" sz="2400" b="1" dirty="0">
                <a:latin typeface="微软雅黑" panose="020B0503020204020204" pitchFamily="34" charset="-122"/>
                <a:ea typeface="微软雅黑" panose="020B0503020204020204" pitchFamily="34" charset="-122"/>
              </a:rPr>
              <a:t>酚类化合物是有毒有害污染物。水体受酚类化合物污染后影响水产品的产量和质量。</a:t>
            </a:r>
          </a:p>
          <a:p>
            <a:pPr>
              <a:lnSpc>
                <a:spcPct val="105000"/>
              </a:lnSpc>
              <a:spcBef>
                <a:spcPct val="15000"/>
              </a:spcBef>
              <a:spcAft>
                <a:spcPct val="15000"/>
              </a:spcAft>
              <a:buFont typeface="Wingdings" panose="05000000000000000000" pitchFamily="2" charset="2"/>
              <a:buNone/>
            </a:pPr>
            <a:endParaRPr lang="zh-CN" altLang="en-US" sz="2400" b="1" dirty="0">
              <a:latin typeface="微软雅黑" panose="020B0503020204020204" pitchFamily="34" charset="-122"/>
              <a:ea typeface="微软雅黑" panose="020B0503020204020204" pitchFamily="34" charset="-122"/>
            </a:endParaRPr>
          </a:p>
        </p:txBody>
      </p:sp>
      <p:sp>
        <p:nvSpPr>
          <p:cNvPr id="6" name="Rectangle 3"/>
          <p:cNvSpPr>
            <a:spLocks noGrp="1" noChangeArrowheads="1"/>
          </p:cNvSpPr>
          <p:nvPr>
            <p:ph type="title"/>
          </p:nvPr>
        </p:nvSpPr>
        <p:spPr>
          <a:xfrm>
            <a:off x="-1332582" y="-99392"/>
            <a:ext cx="8424862" cy="796925"/>
          </a:xfrm>
          <a:noFill/>
          <a:ln/>
        </p:spPr>
        <p:txBody>
          <a:bodyPr/>
          <a:lstStyle/>
          <a:p>
            <a:pPr algn="ctr"/>
            <a:r>
              <a:rPr lang="zh-CN" altLang="en-US" sz="4000" b="1" dirty="0">
                <a:latin typeface="微软雅黑" panose="020B0503020204020204" pitchFamily="34" charset="-122"/>
                <a:ea typeface="微软雅黑" panose="020B0503020204020204" pitchFamily="34" charset="-122"/>
              </a:rPr>
              <a:t>二、一般水体水质指标</a:t>
            </a:r>
            <a:endParaRPr lang="en-US" altLang="zh-CN" sz="4000" b="1"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203200" y="734740"/>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64195">
                                            <p:txEl>
                                              <p:pRg st="4" end="4"/>
                                            </p:txEl>
                                          </p:spTgt>
                                        </p:tgtEl>
                                        <p:attrNameLst>
                                          <p:attrName>style.visibility</p:attrName>
                                        </p:attrNameLst>
                                      </p:cBhvr>
                                      <p:to>
                                        <p:strVal val="visible"/>
                                      </p:to>
                                    </p:set>
                                    <p:animEffect transition="in" filter="blinds(horizontal)">
                                      <p:cBhvr>
                                        <p:cTn id="7" dur="500"/>
                                        <p:tgtEl>
                                          <p:spTgt spid="26419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4195">
                                            <p:txEl>
                                              <p:pRg st="6" end="6"/>
                                            </p:txEl>
                                          </p:spTgt>
                                        </p:tgtEl>
                                        <p:attrNameLst>
                                          <p:attrName>style.visibility</p:attrName>
                                        </p:attrNameLst>
                                      </p:cBhvr>
                                      <p:to>
                                        <p:strVal val="visible"/>
                                      </p:to>
                                    </p:set>
                                    <p:animEffect transition="in" filter="blinds(horizontal)">
                                      <p:cBhvr>
                                        <p:cTn id="10" dur="500"/>
                                        <p:tgtEl>
                                          <p:spTgt spid="264195">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4195">
                                            <p:txEl>
                                              <p:pRg st="5" end="5"/>
                                            </p:txEl>
                                          </p:spTgt>
                                        </p:tgtEl>
                                        <p:attrNameLst>
                                          <p:attrName>style.visibility</p:attrName>
                                        </p:attrNameLst>
                                      </p:cBhvr>
                                      <p:to>
                                        <p:strVal val="visible"/>
                                      </p:to>
                                    </p:set>
                                    <p:animEffect transition="in" filter="blinds(horizontal)">
                                      <p:cBhvr>
                                        <p:cTn id="13" dur="500"/>
                                        <p:tgtEl>
                                          <p:spTgt spid="26419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64195">
                                            <p:txEl>
                                              <p:pRg st="7" end="7"/>
                                            </p:txEl>
                                          </p:spTgt>
                                        </p:tgtEl>
                                        <p:attrNameLst>
                                          <p:attrName>style.visibility</p:attrName>
                                        </p:attrNameLst>
                                      </p:cBhvr>
                                      <p:to>
                                        <p:strVal val="visible"/>
                                      </p:to>
                                    </p:set>
                                    <p:animEffect transition="in" filter="blinds(horizontal)">
                                      <p:cBhvr>
                                        <p:cTn id="16" dur="500"/>
                                        <p:tgtEl>
                                          <p:spTgt spid="264195">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64195">
                                            <p:txEl>
                                              <p:pRg st="8" end="8"/>
                                            </p:txEl>
                                          </p:spTgt>
                                        </p:tgtEl>
                                        <p:attrNameLst>
                                          <p:attrName>style.visibility</p:attrName>
                                        </p:attrNameLst>
                                      </p:cBhvr>
                                      <p:to>
                                        <p:strVal val="visible"/>
                                      </p:to>
                                    </p:set>
                                    <p:animEffect transition="in" filter="blinds(horizontal)">
                                      <p:cBhvr>
                                        <p:cTn id="19" dur="500"/>
                                        <p:tgtEl>
                                          <p:spTgt spid="264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7544" y="704508"/>
            <a:ext cx="8568952" cy="6196440"/>
          </a:xfrm>
          <a:prstGeom prst="rect">
            <a:avLst/>
          </a:prstGeom>
        </p:spPr>
        <p:txBody>
          <a:bodyPr wrap="square">
            <a:spAutoFit/>
          </a:bodyPr>
          <a:lstStyle/>
          <a:p>
            <a:pPr marL="342900" lvl="0" indent="-342900" algn="l">
              <a:lnSpc>
                <a:spcPct val="105000"/>
              </a:lnSpc>
              <a:spcBef>
                <a:spcPct val="15000"/>
              </a:spcBef>
              <a:spcAft>
                <a:spcPct val="15000"/>
              </a:spcAft>
              <a:buClr>
                <a:srgbClr val="666600"/>
              </a:buClr>
              <a:buSzPct val="75000"/>
              <a:buFont typeface="Wingdings" panose="05000000000000000000" pitchFamily="2" charset="2"/>
              <a:buChar char="p"/>
            </a:pPr>
            <a:r>
              <a:rPr lang="zh-CN" altLang="en-US" sz="2800" dirty="0">
                <a:solidFill>
                  <a:srgbClr val="000000"/>
                </a:solidFill>
                <a:latin typeface="微软雅黑" panose="020B0503020204020204" pitchFamily="34" charset="-122"/>
                <a:ea typeface="微软雅黑" panose="020B0503020204020204" pitchFamily="34" charset="-122"/>
              </a:rPr>
              <a:t>二、化学指标（无机性指标）</a:t>
            </a:r>
            <a:endParaRPr lang="en-US" altLang="zh-CN" sz="2800" dirty="0">
              <a:solidFill>
                <a:srgbClr val="000000"/>
              </a:solidFill>
              <a:latin typeface="微软雅黑" panose="020B0503020204020204" pitchFamily="34" charset="-122"/>
              <a:ea typeface="微软雅黑" panose="020B0503020204020204" pitchFamily="34" charset="-122"/>
            </a:endParaRPr>
          </a:p>
          <a:p>
            <a:pPr marL="342900" indent="-342900" algn="l">
              <a:lnSpc>
                <a:spcPct val="105000"/>
              </a:lnSpc>
              <a:spcBef>
                <a:spcPct val="20000"/>
              </a:spcBef>
              <a:spcAft>
                <a:spcPct val="20000"/>
              </a:spcAft>
              <a:buClr>
                <a:srgbClr val="666600"/>
              </a:buClr>
              <a:buSzPct val="75000"/>
            </a:pP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植物营养元素</a:t>
            </a:r>
            <a:endParaRPr lang="en-US" altLang="zh-CN" sz="2400" dirty="0">
              <a:solidFill>
                <a:srgbClr val="000000"/>
              </a:solidFill>
              <a:latin typeface="微软雅黑" panose="020B0503020204020204" pitchFamily="34" charset="-122"/>
              <a:ea typeface="微软雅黑" panose="020B0503020204020204" pitchFamily="34" charset="-122"/>
            </a:endParaRPr>
          </a:p>
          <a:p>
            <a:pPr marL="342900" indent="342900" algn="l">
              <a:lnSpc>
                <a:spcPct val="105000"/>
              </a:lnSpc>
              <a:spcBef>
                <a:spcPct val="20000"/>
              </a:spcBef>
              <a:spcAft>
                <a:spcPct val="20000"/>
              </a:spcAft>
              <a:buClr>
                <a:srgbClr val="666600"/>
              </a:buClr>
              <a:buSzPct val="75000"/>
            </a:pPr>
            <a:r>
              <a:rPr lang="zh-CN" altLang="en-US" sz="2400" dirty="0">
                <a:solidFill>
                  <a:srgbClr val="000000"/>
                </a:solidFill>
                <a:latin typeface="微软雅黑" panose="020B0503020204020204" pitchFamily="34" charset="-122"/>
                <a:ea typeface="微软雅黑" panose="020B0503020204020204" pitchFamily="34" charset="-122"/>
              </a:rPr>
              <a:t>氮磷及其化合物</a:t>
            </a:r>
            <a:endParaRPr lang="en-US" altLang="zh-CN" sz="2400" dirty="0">
              <a:solidFill>
                <a:srgbClr val="000000"/>
              </a:solidFill>
              <a:latin typeface="微软雅黑" panose="020B0503020204020204" pitchFamily="34" charset="-122"/>
              <a:ea typeface="微软雅黑" panose="020B0503020204020204" pitchFamily="34" charset="-122"/>
            </a:endParaRPr>
          </a:p>
          <a:p>
            <a:pPr marL="342900" indent="-342900" algn="l">
              <a:lnSpc>
                <a:spcPct val="105000"/>
              </a:lnSpc>
              <a:spcBef>
                <a:spcPct val="20000"/>
              </a:spcBef>
              <a:spcAft>
                <a:spcPct val="20000"/>
              </a:spcAft>
              <a:buClr>
                <a:srgbClr val="666600"/>
              </a:buClr>
              <a:buSzPct val="75000"/>
            </a:pPr>
            <a:r>
              <a:rPr lang="en-US" altLang="zh-CN" sz="2400" dirty="0">
                <a:solidFill>
                  <a:srgbClr val="000000"/>
                </a:solidFill>
                <a:latin typeface="微软雅黑" panose="020B0503020204020204" pitchFamily="34" charset="-122"/>
                <a:ea typeface="微软雅黑" panose="020B0503020204020204" pitchFamily="34" charset="-122"/>
              </a:rPr>
              <a:t>2.pH</a:t>
            </a:r>
            <a:r>
              <a:rPr lang="zh-CN" altLang="en-US" sz="2400" dirty="0">
                <a:solidFill>
                  <a:srgbClr val="000000"/>
                </a:solidFill>
                <a:latin typeface="微软雅黑" panose="020B0503020204020204" pitchFamily="34" charset="-122"/>
                <a:ea typeface="微软雅黑" panose="020B0503020204020204" pitchFamily="34" charset="-122"/>
              </a:rPr>
              <a:t>值</a:t>
            </a:r>
            <a:endParaRPr lang="en-US" altLang="zh-CN" sz="2400" dirty="0">
              <a:solidFill>
                <a:srgbClr val="000000"/>
              </a:solidFill>
              <a:latin typeface="微软雅黑" panose="020B0503020204020204" pitchFamily="34" charset="-122"/>
              <a:ea typeface="微软雅黑" panose="020B0503020204020204" pitchFamily="34" charset="-122"/>
            </a:endParaRPr>
          </a:p>
          <a:p>
            <a:pPr marL="342900" indent="342900" algn="l">
              <a:lnSpc>
                <a:spcPct val="105000"/>
              </a:lnSpc>
              <a:spcBef>
                <a:spcPct val="20000"/>
              </a:spcBef>
              <a:spcAft>
                <a:spcPct val="20000"/>
              </a:spcAft>
              <a:buClr>
                <a:srgbClr val="666600"/>
              </a:buClr>
              <a:buSzPct val="75000"/>
            </a:pPr>
            <a:r>
              <a:rPr lang="zh-CN" altLang="en-US" sz="2400" dirty="0">
                <a:solidFill>
                  <a:srgbClr val="000000"/>
                </a:solidFill>
                <a:latin typeface="微软雅黑" panose="020B0503020204020204" pitchFamily="34" charset="-122"/>
                <a:ea typeface="微软雅黑" panose="020B0503020204020204" pitchFamily="34" charset="-122"/>
              </a:rPr>
              <a:t>主要指示水的酸碱性，天然水体的</a:t>
            </a:r>
            <a:r>
              <a:rPr lang="en-US" altLang="zh-CN" sz="2400" dirty="0">
                <a:solidFill>
                  <a:srgbClr val="000000"/>
                </a:solidFill>
                <a:latin typeface="微软雅黑" panose="020B0503020204020204" pitchFamily="34" charset="-122"/>
                <a:ea typeface="微软雅黑" panose="020B0503020204020204" pitchFamily="34" charset="-122"/>
              </a:rPr>
              <a:t>pH</a:t>
            </a:r>
            <a:r>
              <a:rPr lang="zh-CN" altLang="en-US" sz="2400" dirty="0">
                <a:solidFill>
                  <a:srgbClr val="000000"/>
                </a:solidFill>
                <a:latin typeface="微软雅黑" panose="020B0503020204020204" pitchFamily="34" charset="-122"/>
                <a:ea typeface="微软雅黑" panose="020B0503020204020204" pitchFamily="34" charset="-122"/>
              </a:rPr>
              <a:t>值一般为</a:t>
            </a:r>
            <a:r>
              <a:rPr lang="en-US" altLang="zh-CN" sz="2400" dirty="0">
                <a:solidFill>
                  <a:srgbClr val="000000"/>
                </a:solidFill>
                <a:latin typeface="微软雅黑" panose="020B0503020204020204" pitchFamily="34" charset="-122"/>
                <a:ea typeface="微软雅黑" panose="020B0503020204020204" pitchFamily="34" charset="-122"/>
              </a:rPr>
              <a:t>6-9</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marL="342900" indent="-342900" algn="l">
              <a:lnSpc>
                <a:spcPct val="105000"/>
              </a:lnSpc>
              <a:spcBef>
                <a:spcPct val="20000"/>
              </a:spcBef>
              <a:spcAft>
                <a:spcPct val="20000"/>
              </a:spcAft>
              <a:buClr>
                <a:srgbClr val="666600"/>
              </a:buClr>
              <a:buSzPct val="75000"/>
            </a:pPr>
            <a:r>
              <a:rPr lang="en-US" altLang="zh-CN" sz="24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重金属等</a:t>
            </a:r>
            <a:endParaRPr lang="en-US" altLang="zh-CN" sz="2400" dirty="0">
              <a:solidFill>
                <a:srgbClr val="000000"/>
              </a:solidFill>
              <a:latin typeface="微软雅黑" panose="020B0503020204020204" pitchFamily="34" charset="-122"/>
              <a:ea typeface="微软雅黑" panose="020B0503020204020204" pitchFamily="34" charset="-122"/>
            </a:endParaRPr>
          </a:p>
          <a:p>
            <a:pPr indent="342900" algn="just">
              <a:lnSpc>
                <a:spcPct val="105000"/>
              </a:lnSpc>
              <a:spcBef>
                <a:spcPct val="20000"/>
              </a:spcBef>
              <a:spcAft>
                <a:spcPct val="20000"/>
              </a:spcAft>
              <a:buClr>
                <a:srgbClr val="666600"/>
              </a:buClr>
              <a:buSzPct val="75000"/>
            </a:pPr>
            <a:r>
              <a:rPr lang="zh-CN" altLang="en-US" sz="2400" dirty="0">
                <a:solidFill>
                  <a:srgbClr val="000000"/>
                </a:solidFill>
                <a:latin typeface="微软雅黑" panose="020B0503020204020204" pitchFamily="34" charset="-122"/>
                <a:ea typeface="微软雅黑" panose="020B0503020204020204" pitchFamily="34" charset="-122"/>
              </a:rPr>
              <a:t>    重金属主要指汞、铜、铅、铬、镍，以及类金属砷等生物毒性显著的元素，也包括具有一定毒害性的一般重金属，如锌、铜、钴、锡等。</a:t>
            </a:r>
            <a:endParaRPr lang="en-US" altLang="zh-CN" sz="2400" dirty="0">
              <a:solidFill>
                <a:srgbClr val="000000"/>
              </a:solidFill>
              <a:latin typeface="微软雅黑" panose="020B0503020204020204" pitchFamily="34" charset="-122"/>
              <a:ea typeface="微软雅黑" panose="020B0503020204020204" pitchFamily="34" charset="-122"/>
            </a:endParaRPr>
          </a:p>
          <a:p>
            <a:pPr marL="342900" lvl="0" indent="-342900" algn="l">
              <a:lnSpc>
                <a:spcPct val="105000"/>
              </a:lnSpc>
              <a:spcBef>
                <a:spcPct val="20000"/>
              </a:spcBef>
              <a:spcAft>
                <a:spcPct val="20000"/>
              </a:spcAft>
              <a:buClr>
                <a:srgbClr val="666600"/>
              </a:buClr>
              <a:buSzPct val="75000"/>
              <a:buFont typeface="Wingdings" panose="05000000000000000000" pitchFamily="2" charset="2"/>
              <a:buChar char="p"/>
            </a:pPr>
            <a:r>
              <a:rPr lang="zh-CN" altLang="en-US" sz="2800" dirty="0">
                <a:solidFill>
                  <a:srgbClr val="000000"/>
                </a:solidFill>
                <a:latin typeface="微软雅黑" panose="020B0503020204020204" pitchFamily="34" charset="-122"/>
                <a:ea typeface="微软雅黑" panose="020B0503020204020204" pitchFamily="34" charset="-122"/>
              </a:rPr>
              <a:t>三、生物化学指标</a:t>
            </a:r>
            <a:endParaRPr lang="en-US" altLang="zh-CN" sz="2800" dirty="0">
              <a:solidFill>
                <a:srgbClr val="000000"/>
              </a:solidFill>
              <a:latin typeface="微软雅黑" panose="020B0503020204020204" pitchFamily="34" charset="-122"/>
              <a:ea typeface="微软雅黑" panose="020B0503020204020204" pitchFamily="34" charset="-122"/>
            </a:endParaRPr>
          </a:p>
          <a:p>
            <a:pPr marL="342900" lvl="0" indent="-342900" algn="l">
              <a:lnSpc>
                <a:spcPct val="105000"/>
              </a:lnSpc>
              <a:spcBef>
                <a:spcPct val="20000"/>
              </a:spcBef>
              <a:spcAft>
                <a:spcPct val="20000"/>
              </a:spcAft>
              <a:buClr>
                <a:srgbClr val="666600"/>
              </a:buClr>
              <a:buSzPct val="75000"/>
            </a:pPr>
            <a:r>
              <a:rPr lang="en-US" altLang="zh-CN" sz="2400" dirty="0">
                <a:solidFill>
                  <a:srgbClr val="000000"/>
                </a:solidFill>
                <a:latin typeface="微软雅黑" panose="020B0503020204020204" pitchFamily="34" charset="-122"/>
                <a:ea typeface="微软雅黑" panose="020B0503020204020204" pitchFamily="34" charset="-122"/>
              </a:rPr>
              <a:t>1. </a:t>
            </a:r>
            <a:r>
              <a:rPr lang="zh-CN" altLang="en-US" sz="2400" dirty="0">
                <a:solidFill>
                  <a:srgbClr val="000000"/>
                </a:solidFill>
                <a:latin typeface="微软雅黑" panose="020B0503020204020204" pitchFamily="34" charset="-122"/>
                <a:ea typeface="微软雅黑" panose="020B0503020204020204" pitchFamily="34" charset="-122"/>
              </a:rPr>
              <a:t>细菌总数</a:t>
            </a:r>
          </a:p>
          <a:p>
            <a:pPr marL="342900" lvl="0" indent="-342900" algn="l">
              <a:lnSpc>
                <a:spcPct val="105000"/>
              </a:lnSpc>
              <a:spcBef>
                <a:spcPct val="20000"/>
              </a:spcBef>
              <a:spcAft>
                <a:spcPct val="20000"/>
              </a:spcAft>
              <a:buClr>
                <a:srgbClr val="666600"/>
              </a:buClr>
              <a:buSzPct val="75000"/>
            </a:pPr>
            <a:r>
              <a:rPr lang="en-US" altLang="zh-CN" sz="2400" dirty="0">
                <a:solidFill>
                  <a:srgbClr val="000000"/>
                </a:solidFill>
                <a:latin typeface="微软雅黑" panose="020B0503020204020204" pitchFamily="34" charset="-122"/>
                <a:ea typeface="微软雅黑" panose="020B0503020204020204" pitchFamily="34" charset="-122"/>
              </a:rPr>
              <a:t>2. </a:t>
            </a:r>
            <a:r>
              <a:rPr lang="zh-CN" altLang="en-US" sz="2400" dirty="0">
                <a:solidFill>
                  <a:srgbClr val="000000"/>
                </a:solidFill>
                <a:latin typeface="微软雅黑" panose="020B0503020204020204" pitchFamily="34" charset="-122"/>
                <a:ea typeface="微软雅黑" panose="020B0503020204020204" pitchFamily="34" charset="-122"/>
              </a:rPr>
              <a:t>大肠杆菌群数：</a:t>
            </a:r>
            <a:r>
              <a:rPr lang="zh-CN" altLang="en-US" sz="2000" dirty="0">
                <a:solidFill>
                  <a:srgbClr val="000000"/>
                </a:solidFill>
                <a:latin typeface="微软雅黑" panose="020B0503020204020204" pitchFamily="34" charset="-122"/>
                <a:ea typeface="微软雅黑" panose="020B0503020204020204" pitchFamily="34" charset="-122"/>
              </a:rPr>
              <a:t>指每升水样中所含有的大肠菌群的数目</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个</a:t>
            </a:r>
            <a:r>
              <a:rPr lang="en-US" altLang="zh-CN" sz="2000" dirty="0">
                <a:solidFill>
                  <a:srgbClr val="000000"/>
                </a:solidFill>
                <a:latin typeface="微软雅黑" panose="020B0503020204020204" pitchFamily="34" charset="-122"/>
                <a:ea typeface="微软雅黑" panose="020B0503020204020204" pitchFamily="34" charset="-122"/>
              </a:rPr>
              <a:t>/L</a:t>
            </a:r>
            <a:r>
              <a:rPr lang="zh-CN" altLang="en-US" sz="2000" dirty="0">
                <a:solidFill>
                  <a:srgbClr val="000000"/>
                </a:solidFill>
                <a:latin typeface="微软雅黑" panose="020B0503020204020204" pitchFamily="34" charset="-122"/>
                <a:ea typeface="微软雅黑" panose="020B0503020204020204" pitchFamily="34" charset="-122"/>
              </a:rPr>
              <a:t>计</a:t>
            </a:r>
            <a:r>
              <a:rPr lang="en-US" altLang="zh-CN" sz="2000" dirty="0">
                <a:solidFill>
                  <a:srgbClr val="000000"/>
                </a:solidFill>
                <a:latin typeface="微软雅黑" panose="020B0503020204020204" pitchFamily="34" charset="-122"/>
                <a:ea typeface="微软雅黑" panose="020B0503020204020204" pitchFamily="34" charset="-122"/>
              </a:rPr>
              <a:t>)</a:t>
            </a:r>
            <a:endParaRPr lang="zh-CN" altLang="en-US" sz="2400" dirty="0"/>
          </a:p>
        </p:txBody>
      </p:sp>
      <p:sp>
        <p:nvSpPr>
          <p:cNvPr id="7" name="Rectangle 3"/>
          <p:cNvSpPr>
            <a:spLocks noGrp="1" noChangeArrowheads="1"/>
          </p:cNvSpPr>
          <p:nvPr>
            <p:ph type="title"/>
          </p:nvPr>
        </p:nvSpPr>
        <p:spPr>
          <a:xfrm>
            <a:off x="-1332582" y="-99392"/>
            <a:ext cx="8424862" cy="796925"/>
          </a:xfrm>
          <a:noFill/>
          <a:ln/>
        </p:spPr>
        <p:txBody>
          <a:bodyPr/>
          <a:lstStyle/>
          <a:p>
            <a:pPr algn="ctr"/>
            <a:r>
              <a:rPr lang="zh-CN" altLang="en-US" sz="4000" b="1" dirty="0">
                <a:latin typeface="微软雅黑" panose="020B0503020204020204" pitchFamily="34" charset="-122"/>
                <a:ea typeface="微软雅黑" panose="020B0503020204020204" pitchFamily="34" charset="-122"/>
              </a:rPr>
              <a:t>二、一般水体水质指标</a:t>
            </a:r>
            <a:endParaRPr lang="en-US" altLang="zh-CN" sz="4000" b="1" dirty="0">
              <a:latin typeface="微软雅黑" panose="020B0503020204020204" pitchFamily="34" charset="-122"/>
              <a:ea typeface="微软雅黑" panose="020B0503020204020204" pitchFamily="34" charset="-122"/>
            </a:endParaRPr>
          </a:p>
        </p:txBody>
      </p:sp>
      <p:sp>
        <p:nvSpPr>
          <p:cNvPr id="8" name="矩形 7"/>
          <p:cNvSpPr/>
          <p:nvPr/>
        </p:nvSpPr>
        <p:spPr bwMode="auto">
          <a:xfrm>
            <a:off x="203200" y="6627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307526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body" idx="1"/>
          </p:nvPr>
        </p:nvSpPr>
        <p:spPr>
          <a:xfrm>
            <a:off x="395288" y="1055687"/>
            <a:ext cx="8353425" cy="5685681"/>
          </a:xfrm>
        </p:spPr>
        <p:txBody>
          <a:bodyPr/>
          <a:lstStyle/>
          <a:p>
            <a:pPr>
              <a:lnSpc>
                <a:spcPct val="105000"/>
              </a:lnSpc>
              <a:spcAft>
                <a:spcPct val="20000"/>
              </a:spcAft>
            </a:pPr>
            <a:r>
              <a:rPr lang="zh-CN" altLang="en-US" b="1" dirty="0">
                <a:latin typeface="微软雅黑" panose="020B0503020204020204" pitchFamily="34" charset="-122"/>
                <a:ea typeface="微软雅黑" panose="020B0503020204020204" pitchFamily="34" charset="-122"/>
              </a:rPr>
              <a:t>一、</a:t>
            </a:r>
            <a:r>
              <a:rPr lang="zh-CN" altLang="zh-CN" b="1" dirty="0">
                <a:latin typeface="微软雅黑" panose="020B0503020204020204" pitchFamily="34" charset="-122"/>
                <a:ea typeface="微软雅黑" panose="020B0503020204020204" pitchFamily="34" charset="-122"/>
              </a:rPr>
              <a:t>地表水环境质量</a:t>
            </a:r>
            <a:r>
              <a:rPr lang="zh-CN" altLang="en-US" b="1" dirty="0">
                <a:latin typeface="微软雅黑" panose="020B0503020204020204" pitchFamily="34" charset="-122"/>
                <a:ea typeface="微软雅黑" panose="020B0503020204020204" pitchFamily="34" charset="-122"/>
              </a:rPr>
              <a:t>标准</a:t>
            </a:r>
            <a:r>
              <a:rPr lang="zh-CN" altLang="zh-CN" b="1" dirty="0">
                <a:latin typeface="微软雅黑" panose="020B0503020204020204" pitchFamily="34" charset="-122"/>
                <a:ea typeface="微软雅黑" panose="020B0503020204020204" pitchFamily="34" charset="-122"/>
              </a:rPr>
              <a:t>(GB 3838-2002)</a:t>
            </a:r>
            <a:endParaRPr lang="zh-CN" altLang="en-US" b="1" dirty="0">
              <a:latin typeface="微软雅黑" panose="020B0503020204020204" pitchFamily="34" charset="-122"/>
              <a:ea typeface="微软雅黑" panose="020B0503020204020204" pitchFamily="34" charset="-122"/>
            </a:endParaRPr>
          </a:p>
          <a:p>
            <a:pPr>
              <a:lnSpc>
                <a:spcPct val="105000"/>
              </a:lnSpc>
              <a:spcAft>
                <a:spcPct val="2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、地表水环境质量功能区的分类和标准分级</a:t>
            </a:r>
          </a:p>
          <a:p>
            <a:pPr algn="ctr">
              <a:lnSpc>
                <a:spcPct val="105000"/>
              </a:lnSpc>
              <a:spcAft>
                <a:spcPct val="20000"/>
              </a:spcAft>
              <a:buNone/>
            </a:pPr>
            <a:r>
              <a:rPr lang="zh-CN"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地表水环境质量功能区分为五类：</a:t>
            </a:r>
            <a:endParaRPr lang="en-US" altLang="zh-CN" sz="2400" b="1" dirty="0">
              <a:latin typeface="微软雅黑" panose="020B0503020204020204" pitchFamily="34" charset="-122"/>
              <a:ea typeface="微软雅黑" panose="020B0503020204020204" pitchFamily="34" charset="-122"/>
            </a:endParaRPr>
          </a:p>
          <a:p>
            <a:pPr>
              <a:lnSpc>
                <a:spcPct val="105000"/>
              </a:lnSpc>
              <a:spcAft>
                <a:spcPct val="2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类</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源头水、国家自然保护区；</a:t>
            </a:r>
          </a:p>
          <a:p>
            <a:pPr>
              <a:lnSpc>
                <a:spcPct val="105000"/>
              </a:lnSpc>
              <a:spcAft>
                <a:spcPct val="20000"/>
              </a:spcAft>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II</a:t>
            </a:r>
            <a:r>
              <a:rPr lang="zh-CN" altLang="en-US" sz="2000" b="1" dirty="0">
                <a:latin typeface="微软雅黑" panose="020B0503020204020204" pitchFamily="34" charset="-122"/>
                <a:ea typeface="微软雅黑" panose="020B0503020204020204" pitchFamily="34" charset="-122"/>
              </a:rPr>
              <a:t>类</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集中式生活饮用水水源地一级保护区、珍贵鱼类保护区、鱼虾产卵场等；</a:t>
            </a:r>
          </a:p>
          <a:p>
            <a:pPr>
              <a:lnSpc>
                <a:spcPct val="105000"/>
              </a:lnSpc>
              <a:spcAft>
                <a:spcPct val="20000"/>
              </a:spcAft>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III</a:t>
            </a:r>
            <a:r>
              <a:rPr lang="zh-CN" altLang="en-US" sz="2000" b="1" dirty="0">
                <a:latin typeface="微软雅黑" panose="020B0503020204020204" pitchFamily="34" charset="-122"/>
                <a:ea typeface="微软雅黑" panose="020B0503020204020204" pitchFamily="34" charset="-122"/>
              </a:rPr>
              <a:t>类</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集中式生活饮用水水源地二级保护区、一般鱼类保护及游泳区；</a:t>
            </a:r>
          </a:p>
          <a:p>
            <a:pPr>
              <a:lnSpc>
                <a:spcPct val="105000"/>
              </a:lnSpc>
              <a:spcAft>
                <a:spcPct val="20000"/>
              </a:spcAft>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IV</a:t>
            </a:r>
            <a:r>
              <a:rPr lang="zh-CN" altLang="en-US" sz="2000" b="1" dirty="0">
                <a:latin typeface="微软雅黑" panose="020B0503020204020204" pitchFamily="34" charset="-122"/>
                <a:ea typeface="微软雅黑" panose="020B0503020204020204" pitchFamily="34" charset="-122"/>
              </a:rPr>
              <a:t>类</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一般工业用水区及人体非直接接触的娱乐用水区；</a:t>
            </a:r>
          </a:p>
          <a:p>
            <a:pPr>
              <a:lnSpc>
                <a:spcPct val="105000"/>
              </a:lnSpc>
              <a:spcAft>
                <a:spcPct val="20000"/>
              </a:spcAft>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V</a:t>
            </a:r>
            <a:r>
              <a:rPr lang="zh-CN" altLang="en-US" sz="2000" b="1" dirty="0">
                <a:latin typeface="微软雅黑" panose="020B0503020204020204" pitchFamily="34" charset="-122"/>
                <a:ea typeface="微软雅黑" panose="020B0503020204020204" pitchFamily="34" charset="-122"/>
              </a:rPr>
              <a:t>类</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农业用水区及一般景观要求水域。</a:t>
            </a:r>
          </a:p>
        </p:txBody>
      </p:sp>
      <p:sp>
        <p:nvSpPr>
          <p:cNvPr id="6" name="Rectangle 3"/>
          <p:cNvSpPr>
            <a:spLocks noGrp="1" noChangeArrowheads="1"/>
          </p:cNvSpPr>
          <p:nvPr>
            <p:ph type="title"/>
          </p:nvPr>
        </p:nvSpPr>
        <p:spPr>
          <a:xfrm>
            <a:off x="-1332582" y="0"/>
            <a:ext cx="8424862" cy="796925"/>
          </a:xfrm>
          <a:noFill/>
          <a:ln/>
        </p:spPr>
        <p:txBody>
          <a:bodyPr/>
          <a:lstStyle/>
          <a:p>
            <a:pPr algn="ctr"/>
            <a:r>
              <a:rPr lang="zh-CN" altLang="en-US" sz="4000" b="1" dirty="0">
                <a:latin typeface="微软雅黑" panose="020B0503020204020204" pitchFamily="34" charset="-122"/>
                <a:ea typeface="微软雅黑" panose="020B0503020204020204" pitchFamily="34" charset="-122"/>
              </a:rPr>
              <a:t>二、一般水体水质指标</a:t>
            </a:r>
            <a:endParaRPr lang="en-US" altLang="zh-CN" sz="4000" b="1"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body" idx="1"/>
          </p:nvPr>
        </p:nvSpPr>
        <p:spPr>
          <a:xfrm>
            <a:off x="395288" y="1124744"/>
            <a:ext cx="8353425" cy="5474494"/>
          </a:xfrm>
        </p:spPr>
        <p:txBody>
          <a:bodyPr/>
          <a:lstStyle/>
          <a:p>
            <a:pPr>
              <a:lnSpc>
                <a:spcPct val="105000"/>
              </a:lnSpc>
              <a:spcAft>
                <a:spcPct val="20000"/>
              </a:spcAft>
            </a:pPr>
            <a:r>
              <a:rPr lang="zh-CN" altLang="en-US" b="1" dirty="0">
                <a:latin typeface="微软雅黑" panose="020B0503020204020204" pitchFamily="34" charset="-122"/>
                <a:ea typeface="微软雅黑" panose="020B0503020204020204" pitchFamily="34" charset="-122"/>
              </a:rPr>
              <a:t>一、</a:t>
            </a:r>
            <a:r>
              <a:rPr lang="zh-CN" altLang="zh-CN" b="1" dirty="0">
                <a:latin typeface="微软雅黑" panose="020B0503020204020204" pitchFamily="34" charset="-122"/>
                <a:ea typeface="微软雅黑" panose="020B0503020204020204" pitchFamily="34" charset="-122"/>
              </a:rPr>
              <a:t>地表水环境质量</a:t>
            </a:r>
            <a:r>
              <a:rPr lang="zh-CN" altLang="en-US" b="1" dirty="0">
                <a:latin typeface="微软雅黑" panose="020B0503020204020204" pitchFamily="34" charset="-122"/>
                <a:ea typeface="微软雅黑" panose="020B0503020204020204" pitchFamily="34" charset="-122"/>
              </a:rPr>
              <a:t>标准</a:t>
            </a:r>
            <a:r>
              <a:rPr lang="zh-CN" altLang="zh-CN" b="1" dirty="0">
                <a:latin typeface="微软雅黑" panose="020B0503020204020204" pitchFamily="34" charset="-122"/>
                <a:ea typeface="微软雅黑" panose="020B0503020204020204" pitchFamily="34" charset="-122"/>
              </a:rPr>
              <a:t>(GB 3838-2002)</a:t>
            </a:r>
            <a:endParaRPr lang="zh-CN" altLang="en-US" b="1" dirty="0">
              <a:latin typeface="微软雅黑" panose="020B0503020204020204" pitchFamily="34" charset="-122"/>
              <a:ea typeface="微软雅黑" panose="020B0503020204020204" pitchFamily="34" charset="-122"/>
            </a:endParaRPr>
          </a:p>
          <a:p>
            <a:pPr>
              <a:lnSpc>
                <a:spcPct val="105000"/>
              </a:lnSpc>
              <a:spcAft>
                <a:spcPct val="2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、地表水环境质量功能区的分类和标准分级</a:t>
            </a:r>
          </a:p>
          <a:p>
            <a:pPr algn="ctr">
              <a:lnSpc>
                <a:spcPct val="105000"/>
              </a:lnSpc>
              <a:spcAft>
                <a:spcPct val="20000"/>
              </a:spcAft>
              <a:buNone/>
            </a:pPr>
            <a:r>
              <a:rPr lang="zh-CN"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地表水环境质量</a:t>
            </a:r>
            <a:r>
              <a:rPr lang="zh-CN" altLang="zh-CN" sz="2400" b="1" dirty="0">
                <a:latin typeface="微软雅黑" panose="020B0503020204020204" pitchFamily="34" charset="-122"/>
                <a:ea typeface="微软雅黑" panose="020B0503020204020204" pitchFamily="34" charset="-122"/>
              </a:rPr>
              <a:t>标准分级</a:t>
            </a:r>
          </a:p>
          <a:p>
            <a:pPr>
              <a:lnSpc>
                <a:spcPct val="105000"/>
              </a:lnSpc>
              <a:spcAft>
                <a:spcPct val="20000"/>
              </a:spcAft>
              <a:buFont typeface="Wingdings" panose="05000000000000000000" pitchFamily="2" charset="2"/>
              <a:buNone/>
            </a:pPr>
            <a:r>
              <a:rPr lang="zh-CN" altLang="zh-CN" sz="2400" b="1" dirty="0">
                <a:latin typeface="微软雅黑" panose="020B0503020204020204" pitchFamily="34" charset="-122"/>
                <a:ea typeface="微软雅黑" panose="020B0503020204020204" pitchFamily="34" charset="-122"/>
              </a:rPr>
              <a:t>    对应地表水上述五类功能区，将地表水环境质量基本项目标准值分为五类，不同功能类别分别执行相应类别的标准值，即一类区执行I级标准；二类区执行II级标准；三类区执行III级标准；IV类区执行IV级标准；V类区执行V级标准。水域功能类别高的区域执行的标准值严于水域功能类别低的区域。</a:t>
            </a:r>
          </a:p>
          <a:p>
            <a:pPr algn="ctr">
              <a:lnSpc>
                <a:spcPct val="105000"/>
              </a:lnSpc>
              <a:spcAft>
                <a:spcPct val="2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地表水</a:t>
            </a:r>
            <a:r>
              <a:rPr lang="zh-CN" altLang="zh-CN" sz="2400" b="1" dirty="0">
                <a:solidFill>
                  <a:srgbClr val="0000FF"/>
                </a:solidFill>
                <a:latin typeface="微软雅黑" panose="020B0503020204020204" pitchFamily="34" charset="-122"/>
                <a:ea typeface="微软雅黑" panose="020B0503020204020204" pitchFamily="34" charset="-122"/>
              </a:rPr>
              <a:t>常规项目的标准限值 </a:t>
            </a:r>
          </a:p>
          <a:p>
            <a:pPr>
              <a:lnSpc>
                <a:spcPct val="105000"/>
              </a:lnSpc>
              <a:spcAft>
                <a:spcPct val="20000"/>
              </a:spcAft>
              <a:buFont typeface="Wingdings" panose="05000000000000000000" pitchFamily="2" charset="2"/>
              <a:buNone/>
            </a:pPr>
            <a:r>
              <a:rPr lang="zh-CN" altLang="zh-CN" sz="2400" b="1" dirty="0">
                <a:solidFill>
                  <a:srgbClr val="0000FF"/>
                </a:solidFill>
                <a:latin typeface="微软雅黑" panose="020B0503020204020204" pitchFamily="34" charset="-122"/>
                <a:ea typeface="微软雅黑" panose="020B0503020204020204" pitchFamily="34" charset="-122"/>
              </a:rPr>
              <a:t>    水温、pH值、溶解氧、高锰酸钾指数、化学需氧量、五日生化需氧量、氨氮、总氮、总磷</a:t>
            </a:r>
          </a:p>
        </p:txBody>
      </p:sp>
      <p:sp>
        <p:nvSpPr>
          <p:cNvPr id="6" name="Rectangle 3"/>
          <p:cNvSpPr>
            <a:spLocks noGrp="1" noChangeArrowheads="1"/>
          </p:cNvSpPr>
          <p:nvPr>
            <p:ph type="title"/>
          </p:nvPr>
        </p:nvSpPr>
        <p:spPr>
          <a:xfrm>
            <a:off x="-1332582" y="0"/>
            <a:ext cx="8424862" cy="796925"/>
          </a:xfrm>
          <a:noFill/>
          <a:ln/>
        </p:spPr>
        <p:txBody>
          <a:bodyPr/>
          <a:lstStyle/>
          <a:p>
            <a:pPr algn="ctr"/>
            <a:r>
              <a:rPr lang="zh-CN" altLang="en-US" sz="4000" b="1" dirty="0">
                <a:latin typeface="微软雅黑" panose="020B0503020204020204" pitchFamily="34" charset="-122"/>
                <a:ea typeface="微软雅黑" panose="020B0503020204020204" pitchFamily="34" charset="-122"/>
              </a:rPr>
              <a:t>二、一般水体水质指标</a:t>
            </a:r>
            <a:endParaRPr lang="en-US" altLang="zh-CN" sz="4000" b="1"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1714">
                                            <p:txEl>
                                              <p:pRg st="4" end="4"/>
                                            </p:txEl>
                                          </p:spTgt>
                                        </p:tgtEl>
                                        <p:attrNameLst>
                                          <p:attrName>style.visibility</p:attrName>
                                        </p:attrNameLst>
                                      </p:cBhvr>
                                      <p:to>
                                        <p:strVal val="visible"/>
                                      </p:to>
                                    </p:set>
                                    <p:animEffect transition="in" filter="box(in)">
                                      <p:cBhvr>
                                        <p:cTn id="7" dur="500"/>
                                        <p:tgtEl>
                                          <p:spTgt spid="371714">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71714">
                                            <p:txEl>
                                              <p:pRg st="5" end="5"/>
                                            </p:txEl>
                                          </p:spTgt>
                                        </p:tgtEl>
                                        <p:attrNameLst>
                                          <p:attrName>style.visibility</p:attrName>
                                        </p:attrNameLst>
                                      </p:cBhvr>
                                      <p:to>
                                        <p:strVal val="visible"/>
                                      </p:to>
                                    </p:set>
                                    <p:animEffect transition="in" filter="box(in)">
                                      <p:cBhvr>
                                        <p:cTn id="10" dur="500"/>
                                        <p:tgtEl>
                                          <p:spTgt spid="3717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8097" name="Group 1441"/>
          <p:cNvGraphicFramePr>
            <a:graphicFrameLocks noGrp="1"/>
          </p:cNvGraphicFramePr>
          <p:nvPr>
            <p:extLst>
              <p:ext uri="{D42A27DB-BD31-4B8C-83A1-F6EECF244321}">
                <p14:modId xmlns:p14="http://schemas.microsoft.com/office/powerpoint/2010/main" val="1776295679"/>
              </p:ext>
            </p:extLst>
          </p:nvPr>
        </p:nvGraphicFramePr>
        <p:xfrm>
          <a:off x="539750" y="60325"/>
          <a:ext cx="8064500" cy="6797675"/>
        </p:xfrm>
        <a:graphic>
          <a:graphicData uri="http://schemas.openxmlformats.org/drawingml/2006/table">
            <a:tbl>
              <a:tblPr/>
              <a:tblGrid>
                <a:gridCol w="1871663">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gridCol w="1079500">
                  <a:extLst>
                    <a:ext uri="{9D8B030D-6E8A-4147-A177-3AD203B41FA5}">
                      <a16:colId xmlns:a16="http://schemas.microsoft.com/office/drawing/2014/main" val="20005"/>
                    </a:ext>
                  </a:extLst>
                </a:gridCol>
              </a:tblGrid>
              <a:tr h="228600">
                <a:tc rowSpan="2">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项  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分类标准值（</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GB 3838-2002</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8600">
                <a:tc vMerge="1">
                  <a:txBody>
                    <a:bodyPr/>
                    <a:lstStyle/>
                    <a:p>
                      <a:endParaRPr lang="zh-CN" altLang="en-US"/>
                    </a:p>
                  </a:txBody>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Ⅰ</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类</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Ⅱ</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类</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Ⅲ</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类</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Ⅳ</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类</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Ⅴ</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类</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水温</a:t>
                      </a: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人为造成的环境水温变化应限制在周平均最大温升≤</a:t>
                      </a: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1</a:t>
                      </a:r>
                      <a:r>
                        <a:rPr kumimoji="1" lang="zh-CN" altLang="en-US"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，周平均最大温降≤</a:t>
                      </a: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2</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PH</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值</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无量纲</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90%(</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或</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7.5)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溶解氧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饱和率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高锰酸盐指数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15</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化学需氧量</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(COD)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40</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BOD</a:t>
                      </a:r>
                      <a:r>
                        <a:rPr kumimoji="1" lang="en-US" altLang="zh-CN" sz="105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氨氮</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(NH</a:t>
                      </a:r>
                      <a:r>
                        <a:rPr kumimoji="1" lang="en-US" altLang="zh-CN" sz="105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-N)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2.0</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1175">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总磷</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以</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计</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0.02(</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湖、库</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0.1(</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湖、库</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0.2(</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湖、库</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0.3(</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湖、库</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0.4(</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湖、库</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0.2)</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总氮（湖、库）≤</a:t>
                      </a:r>
                      <a:endPar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0.2</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0.5</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1.0</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1.5</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2.0</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铜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锌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39713">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氟化物</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以</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F-</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计</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1" lang="zh-CN" altLang="en-US" sz="105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硒   ≤</a:t>
                      </a:r>
                      <a:endPar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0.01</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0.01</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0.01</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0.02</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0.02</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砷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汞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0.001</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镉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0.01</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铬</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六价</a:t>
                      </a: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0.1</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铅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0.1</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氰化物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0.2</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挥发酚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0.1</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石油类 ≤</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阴离子表面活性剂     ≤ </a:t>
                      </a:r>
                      <a:endPar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0.2</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0.2</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0.2</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0.3</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0.3</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硫化物               ≤</a:t>
                      </a:r>
                      <a:endPar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0.05</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0.1</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0.05</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0.5</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1.0</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228600">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粪大肠菌群（个</a:t>
                      </a: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/L</a:t>
                      </a:r>
                      <a:r>
                        <a:rPr kumimoji="1" lang="zh-CN" altLang="en-US"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   ≤</a:t>
                      </a:r>
                      <a:endParaRPr kumimoji="1" lang="zh-CN" altLang="en-US"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200</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2000</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10000</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20000</a:t>
                      </a:r>
                      <a:endParaRPr kumimoji="1" lang="en-US" altLang="zh-CN" sz="105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5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40000</a:t>
                      </a:r>
                      <a:endParaRPr kumimoji="1" lang="en-US" altLang="zh-CN" sz="105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16236" y="-27384"/>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8" name="内容占位符 7">
            <a:extLst>
              <a:ext uri="{FF2B5EF4-FFF2-40B4-BE49-F238E27FC236}">
                <a16:creationId xmlns:a16="http://schemas.microsoft.com/office/drawing/2014/main" id="{1B6833F5-A2CB-4C47-8CFB-F4916EE94303}"/>
              </a:ext>
            </a:extLst>
          </p:cNvPr>
          <p:cNvSpPr>
            <a:spLocks noGrp="1"/>
          </p:cNvSpPr>
          <p:nvPr>
            <p:ph idx="1"/>
          </p:nvPr>
        </p:nvSpPr>
        <p:spPr>
          <a:xfrm>
            <a:off x="648494" y="908720"/>
            <a:ext cx="8229600" cy="5328592"/>
          </a:xfrm>
        </p:spPr>
        <p:txBody>
          <a:bodyPr/>
          <a:lstStyle/>
          <a:p>
            <a:pPr>
              <a:lnSpc>
                <a:spcPct val="200000"/>
              </a:lnSpc>
            </a:pPr>
            <a:r>
              <a:rPr lang="zh-CN" altLang="en-US" sz="3200" b="1" dirty="0">
                <a:latin typeface="微软雅黑" panose="020B0503020204020204" pitchFamily="34" charset="-122"/>
                <a:ea typeface="微软雅黑" panose="020B0503020204020204" pitchFamily="34" charset="-122"/>
              </a:rPr>
              <a:t>人与水环境的相互关系集中在三个层面：</a:t>
            </a:r>
            <a:endParaRPr lang="en-US" altLang="zh-CN" sz="3200" b="1" dirty="0">
              <a:latin typeface="微软雅黑" panose="020B0503020204020204" pitchFamily="34" charset="-122"/>
              <a:ea typeface="微软雅黑" panose="020B0503020204020204" pitchFamily="34" charset="-122"/>
            </a:endParaRPr>
          </a:p>
          <a:p>
            <a:pPr algn="ctr">
              <a:lnSpc>
                <a:spcPct val="200000"/>
              </a:lnSpc>
            </a:pPr>
            <a:r>
              <a:rPr lang="zh-CN" altLang="en-US" sz="4000" b="1" dirty="0">
                <a:solidFill>
                  <a:srgbClr val="FF0000"/>
                </a:solidFill>
                <a:latin typeface="微软雅黑" panose="020B0503020204020204" pitchFamily="34" charset="-122"/>
                <a:ea typeface="微软雅黑" panose="020B0503020204020204" pitchFamily="34" charset="-122"/>
              </a:rPr>
              <a:t>水资源</a:t>
            </a:r>
            <a:endParaRPr lang="en-US" altLang="zh-CN" sz="4000" b="1" dirty="0">
              <a:solidFill>
                <a:srgbClr val="FF0000"/>
              </a:solidFill>
              <a:latin typeface="微软雅黑" panose="020B0503020204020204" pitchFamily="34" charset="-122"/>
              <a:ea typeface="微软雅黑" panose="020B0503020204020204" pitchFamily="34" charset="-122"/>
            </a:endParaRPr>
          </a:p>
          <a:p>
            <a:pPr algn="ctr">
              <a:lnSpc>
                <a:spcPct val="200000"/>
              </a:lnSpc>
            </a:pPr>
            <a:r>
              <a:rPr lang="zh-CN" altLang="en-US" sz="4000" b="1" dirty="0">
                <a:latin typeface="微软雅黑" panose="020B0503020204020204" pitchFamily="34" charset="-122"/>
                <a:ea typeface="微软雅黑" panose="020B0503020204020204" pitchFamily="34" charset="-122"/>
              </a:rPr>
              <a:t>水灾害</a:t>
            </a:r>
            <a:endParaRPr lang="en-US" altLang="zh-CN" sz="4000" b="1" dirty="0">
              <a:latin typeface="微软雅黑" panose="020B0503020204020204" pitchFamily="34" charset="-122"/>
              <a:ea typeface="微软雅黑" panose="020B0503020204020204" pitchFamily="34" charset="-122"/>
            </a:endParaRPr>
          </a:p>
          <a:p>
            <a:pPr algn="ctr">
              <a:lnSpc>
                <a:spcPct val="200000"/>
              </a:lnSpc>
            </a:pPr>
            <a:r>
              <a:rPr lang="zh-CN" altLang="en-US" sz="4000" b="1" dirty="0">
                <a:latin typeface="微软雅黑" panose="020B0503020204020204" pitchFamily="34" charset="-122"/>
                <a:ea typeface="微软雅黑" panose="020B0503020204020204" pitchFamily="34" charset="-122"/>
              </a:rPr>
              <a:t>水污染</a:t>
            </a:r>
          </a:p>
        </p:txBody>
      </p:sp>
      <p:sp>
        <p:nvSpPr>
          <p:cNvPr id="2" name="矩形 1"/>
          <p:cNvSpPr/>
          <p:nvPr/>
        </p:nvSpPr>
        <p:spPr bwMode="auto">
          <a:xfrm>
            <a:off x="251520" y="764704"/>
            <a:ext cx="7848872" cy="720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904656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body" idx="1"/>
          </p:nvPr>
        </p:nvSpPr>
        <p:spPr>
          <a:xfrm>
            <a:off x="457200" y="1196752"/>
            <a:ext cx="8435975" cy="5327873"/>
          </a:xfrm>
        </p:spPr>
        <p:txBody>
          <a:bodyPr/>
          <a:lstStyle/>
          <a:p>
            <a:r>
              <a:rPr lang="zh-CN" altLang="en-US" b="1" dirty="0">
                <a:latin typeface="微软雅黑" panose="020B0503020204020204" pitchFamily="34" charset="-122"/>
                <a:ea typeface="微软雅黑" panose="020B0503020204020204" pitchFamily="34" charset="-122"/>
              </a:rPr>
              <a:t>一、地表水环境质量功能区的分类和标准分级</a:t>
            </a:r>
          </a:p>
          <a:p>
            <a:pPr>
              <a:buNone/>
            </a:pP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b="1" dirty="0">
                <a:solidFill>
                  <a:srgbClr val="FF3300"/>
                </a:solidFill>
                <a:latin typeface="微软雅黑" panose="020B0503020204020204" pitchFamily="34" charset="-122"/>
                <a:ea typeface="微软雅黑" panose="020B0503020204020204" pitchFamily="34" charset="-122"/>
              </a:rPr>
              <a:t>案例分析</a:t>
            </a:r>
            <a:endParaRPr lang="en-US" altLang="zh-CN" b="1" dirty="0">
              <a:solidFill>
                <a:srgbClr val="FF3300"/>
              </a:solidFill>
              <a:latin typeface="微软雅黑" panose="020B0503020204020204" pitchFamily="34" charset="-122"/>
              <a:ea typeface="微软雅黑" panose="020B0503020204020204" pitchFamily="34" charset="-122"/>
            </a:endParaRPr>
          </a:p>
          <a:p>
            <a:pPr>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某大型湖泊位于两个不同的行政管理区域，根据省政府对该水域的中长期规划建设要求，必须对该水域进行水环境容量核算，以确保该水域周边地区发展的需要。其中，该水域的一侧要求的水质标准为三级，以保证生活饮用水和渔业资源利用的需要，另一侧的水质要求之需要满足工业生产用水</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类即可。</a:t>
            </a:r>
          </a:p>
          <a:p>
            <a:pPr>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问题：</a:t>
            </a:r>
          </a:p>
          <a:p>
            <a:pP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该水域的水质标准如何确定？</a:t>
            </a:r>
          </a:p>
          <a:p>
            <a:pP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如何计算确定该水域的水环境容量？</a:t>
            </a:r>
          </a:p>
        </p:txBody>
      </p:sp>
      <p:sp>
        <p:nvSpPr>
          <p:cNvPr id="6" name="Rectangle 3"/>
          <p:cNvSpPr>
            <a:spLocks noGrp="1" noChangeArrowheads="1"/>
          </p:cNvSpPr>
          <p:nvPr>
            <p:ph type="title"/>
          </p:nvPr>
        </p:nvSpPr>
        <p:spPr>
          <a:xfrm>
            <a:off x="-1332582" y="0"/>
            <a:ext cx="8424862" cy="796925"/>
          </a:xfrm>
          <a:noFill/>
          <a:ln/>
        </p:spPr>
        <p:txBody>
          <a:bodyPr/>
          <a:lstStyle/>
          <a:p>
            <a:pPr algn="ctr"/>
            <a:r>
              <a:rPr lang="zh-CN" altLang="en-US" sz="4000" b="1" dirty="0">
                <a:latin typeface="微软雅黑" panose="020B0503020204020204" pitchFamily="34" charset="-122"/>
                <a:ea typeface="微软雅黑" panose="020B0503020204020204" pitchFamily="34" charset="-122"/>
              </a:rPr>
              <a:t>二、一般水体水质指标</a:t>
            </a:r>
            <a:endParaRPr lang="en-US" altLang="zh-CN" sz="4000" b="1"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Grp="1" noChangeArrowheads="1"/>
          </p:cNvSpPr>
          <p:nvPr>
            <p:ph type="body" idx="1"/>
          </p:nvPr>
        </p:nvSpPr>
        <p:spPr>
          <a:xfrm>
            <a:off x="539750" y="1052737"/>
            <a:ext cx="8280400" cy="5544914"/>
          </a:xfrm>
        </p:spPr>
        <p:txBody>
          <a:bodyPr/>
          <a:lstStyle/>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二、污水综合排放标准</a:t>
            </a:r>
          </a:p>
          <a:p>
            <a:pPr algn="just">
              <a:lnSpc>
                <a:spcPct val="105000"/>
              </a:lnSpc>
              <a:spcAft>
                <a:spcPct val="15000"/>
              </a:spcAft>
              <a:buFont typeface="Wingdings" panose="05000000000000000000" pitchFamily="2" charset="2"/>
              <a:buNone/>
            </a:pPr>
            <a:r>
              <a:rPr lang="zh-CN" altLang="en-US"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适用于现有单位水污染物的排放管理，以及建设项目的环境影响评价、建设项目环境保护设施设计、竣工验收及其投产后的排放管理。</a:t>
            </a:r>
          </a:p>
          <a:p>
            <a:pPr>
              <a:lnSpc>
                <a:spcPct val="105000"/>
              </a:lnSpc>
              <a:spcAft>
                <a:spcPct val="15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．标准分级</a:t>
            </a:r>
          </a:p>
          <a:p>
            <a:pPr>
              <a:lnSpc>
                <a:spcPct val="105000"/>
              </a:lnSpc>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① 排入</a:t>
            </a:r>
            <a:r>
              <a:rPr lang="en-US" altLang="zh-CN" sz="2000" b="1" dirty="0">
                <a:latin typeface="微软雅黑" panose="020B0503020204020204" pitchFamily="34" charset="-122"/>
                <a:ea typeface="微软雅黑" panose="020B0503020204020204" pitchFamily="34" charset="-122"/>
              </a:rPr>
              <a:t>Ⅲ</a:t>
            </a:r>
            <a:r>
              <a:rPr lang="zh-CN" altLang="en-US" sz="2000" b="1" dirty="0">
                <a:latin typeface="微软雅黑" panose="020B0503020204020204" pitchFamily="34" charset="-122"/>
                <a:ea typeface="微软雅黑" panose="020B0503020204020204" pitchFamily="34" charset="-122"/>
              </a:rPr>
              <a:t>类水域和二类海域的污水，执行一级标准</a:t>
            </a:r>
          </a:p>
          <a:p>
            <a:pPr>
              <a:lnSpc>
                <a:spcPct val="105000"/>
              </a:lnSpc>
              <a:spcAft>
                <a:spcPct val="15000"/>
              </a:spcAft>
              <a:buFont typeface="Wingdings" panose="05000000000000000000" pitchFamily="2" charset="2"/>
              <a:buNone/>
            </a:pPr>
            <a:r>
              <a:rPr lang="zh-CN" altLang="en-US" sz="2000" b="1" dirty="0">
                <a:solidFill>
                  <a:srgbClr val="FF3300"/>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② 排入</a:t>
            </a:r>
            <a:r>
              <a:rPr lang="en-US" altLang="zh-CN" sz="2000" b="1" dirty="0">
                <a:latin typeface="微软雅黑" panose="020B0503020204020204" pitchFamily="34" charset="-122"/>
                <a:ea typeface="微软雅黑" panose="020B0503020204020204" pitchFamily="34" charset="-122"/>
              </a:rPr>
              <a:t>Ⅳ</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Ⅴ</a:t>
            </a:r>
            <a:r>
              <a:rPr lang="zh-CN" altLang="en-US" sz="2000" b="1" dirty="0">
                <a:latin typeface="微软雅黑" panose="020B0503020204020204" pitchFamily="34" charset="-122"/>
                <a:ea typeface="微软雅黑" panose="020B0503020204020204" pitchFamily="34" charset="-122"/>
              </a:rPr>
              <a:t>类水域和三类海域的污水，执行二级标准。</a:t>
            </a:r>
          </a:p>
          <a:p>
            <a:pPr>
              <a:lnSpc>
                <a:spcPct val="105000"/>
              </a:lnSpc>
              <a:spcAft>
                <a:spcPct val="15000"/>
              </a:spcAft>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    ③ 排入二级污水处理厂的污水，执行三级标准。</a:t>
            </a:r>
          </a:p>
          <a:p>
            <a:pPr>
              <a:lnSpc>
                <a:spcPct val="105000"/>
              </a:lnSpc>
              <a:spcAft>
                <a:spcPct val="15000"/>
              </a:spcAft>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    ④ 排入未设置二级污水处理厂的污水，根据排出水受纳水域功能要求，执行①和②的规定。</a:t>
            </a:r>
          </a:p>
          <a:p>
            <a:pPr>
              <a:lnSpc>
                <a:spcPct val="105000"/>
              </a:lnSpc>
              <a:spcAft>
                <a:spcPct val="15000"/>
              </a:spcAft>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    ⑤ </a:t>
            </a:r>
            <a:r>
              <a:rPr lang="en-US" altLang="zh-CN" sz="2000" b="1" dirty="0">
                <a:latin typeface="微软雅黑" panose="020B0503020204020204" pitchFamily="34" charset="-122"/>
                <a:ea typeface="微软雅黑" panose="020B0503020204020204" pitchFamily="34" charset="-122"/>
              </a:rPr>
              <a:t>Ⅰ</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Ⅱ</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Ⅲ</a:t>
            </a:r>
            <a:r>
              <a:rPr lang="zh-CN" altLang="en-US" sz="2000" b="1" dirty="0">
                <a:latin typeface="微软雅黑" panose="020B0503020204020204" pitchFamily="34" charset="-122"/>
                <a:ea typeface="微软雅黑" panose="020B0503020204020204" pitchFamily="34" charset="-122"/>
              </a:rPr>
              <a:t>类水域中划定的保护区和一类海域。</a:t>
            </a:r>
            <a:r>
              <a:rPr lang="zh-CN" altLang="en-US" sz="2400" dirty="0">
                <a:latin typeface="微软雅黑" panose="020B0503020204020204" pitchFamily="34" charset="-122"/>
                <a:ea typeface="微软雅黑" panose="020B0503020204020204" pitchFamily="34" charset="-122"/>
              </a:rPr>
              <a:t> </a:t>
            </a:r>
          </a:p>
        </p:txBody>
      </p:sp>
      <p:sp>
        <p:nvSpPr>
          <p:cNvPr id="6" name="Rectangle 3"/>
          <p:cNvSpPr>
            <a:spLocks noGrp="1" noChangeArrowheads="1"/>
          </p:cNvSpPr>
          <p:nvPr>
            <p:ph type="title"/>
          </p:nvPr>
        </p:nvSpPr>
        <p:spPr>
          <a:xfrm>
            <a:off x="-1044550" y="0"/>
            <a:ext cx="8424862" cy="796925"/>
          </a:xfrm>
          <a:noFill/>
          <a:ln/>
        </p:spPr>
        <p:txBody>
          <a:bodyPr/>
          <a:lstStyle/>
          <a:p>
            <a:pPr algn="ctr"/>
            <a:r>
              <a:rPr lang="zh-CN" altLang="en-US" sz="4000" b="1" dirty="0">
                <a:latin typeface="微软雅黑" panose="020B0503020204020204" pitchFamily="34" charset="-122"/>
                <a:ea typeface="微软雅黑" panose="020B0503020204020204" pitchFamily="34" charset="-122"/>
              </a:rPr>
              <a:t>二、一般水体水质指标</a:t>
            </a:r>
            <a:endParaRPr lang="en-US" altLang="zh-CN" sz="4000" b="1"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type="body" idx="1"/>
          </p:nvPr>
        </p:nvSpPr>
        <p:spPr>
          <a:xfrm>
            <a:off x="468313" y="1052736"/>
            <a:ext cx="8280400" cy="5400452"/>
          </a:xfrm>
        </p:spPr>
        <p:txBody>
          <a:bodyPr/>
          <a:lstStyle/>
          <a:p>
            <a:pPr>
              <a:lnSpc>
                <a:spcPct val="110000"/>
              </a:lnSpc>
              <a:spcAft>
                <a:spcPct val="20000"/>
              </a:spcAft>
            </a:pPr>
            <a:r>
              <a:rPr lang="zh-CN" altLang="en-US" sz="3200" b="1" dirty="0">
                <a:latin typeface="微软雅黑" panose="020B0503020204020204" pitchFamily="34" charset="-122"/>
                <a:ea typeface="微软雅黑" panose="020B0503020204020204" pitchFamily="34" charset="-122"/>
              </a:rPr>
              <a:t>二、污水综合排放标准</a:t>
            </a:r>
          </a:p>
          <a:p>
            <a:pPr>
              <a:lnSpc>
                <a:spcPct val="110000"/>
              </a:lnSpc>
              <a:spcAft>
                <a:spcPct val="20000"/>
              </a:spcAft>
              <a:buFont typeface="Wingdings" panose="05000000000000000000" pitchFamily="2" charset="2"/>
              <a:buNone/>
            </a:pPr>
            <a:r>
              <a:rPr lang="en-US" altLang="zh-CN" b="1" dirty="0">
                <a:solidFill>
                  <a:srgbClr val="0000FF"/>
                </a:solidFill>
                <a:latin typeface="微软雅黑" panose="020B0503020204020204" pitchFamily="34" charset="-122"/>
                <a:ea typeface="微软雅黑" panose="020B0503020204020204" pitchFamily="34" charset="-122"/>
              </a:rPr>
              <a:t>2</a:t>
            </a:r>
            <a:r>
              <a:rPr lang="zh-CN" altLang="en-US" b="1" dirty="0">
                <a:solidFill>
                  <a:srgbClr val="0000FF"/>
                </a:solidFill>
                <a:latin typeface="微软雅黑" panose="020B0503020204020204" pitchFamily="34" charset="-122"/>
                <a:ea typeface="微软雅黑" panose="020B0503020204020204" pitchFamily="34" charset="-122"/>
              </a:rPr>
              <a:t>．污染物分类</a:t>
            </a:r>
          </a:p>
          <a:p>
            <a:pPr>
              <a:lnSpc>
                <a:spcPct val="110000"/>
              </a:lnSpc>
              <a:spcAft>
                <a:spcPct val="20000"/>
              </a:spcAft>
              <a:buFont typeface="Wingdings" panose="05000000000000000000" pitchFamily="2" charset="2"/>
              <a:buNone/>
            </a:pPr>
            <a:r>
              <a:rPr lang="zh-CN" altLang="en-US" b="1" dirty="0">
                <a:solidFill>
                  <a:srgbClr val="FF3300"/>
                </a:solidFill>
                <a:latin typeface="微软雅黑" panose="020B0503020204020204" pitchFamily="34" charset="-122"/>
                <a:ea typeface="微软雅黑" panose="020B0503020204020204" pitchFamily="34" charset="-122"/>
              </a:rPr>
              <a:t>  </a:t>
            </a:r>
            <a:r>
              <a:rPr lang="zh-CN"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第一类污染物，不分行业和污水排放方式，不分受纳水体功能类别，一律在车间排放口采样，最高允许排放浓度必须达到本标准要求。 </a:t>
            </a:r>
            <a:r>
              <a:rPr lang="zh-CN" altLang="en-US" sz="2400" b="1" dirty="0">
                <a:latin typeface="微软雅黑" panose="020B0503020204020204" pitchFamily="34" charset="-122"/>
                <a:ea typeface="微软雅黑" panose="020B0503020204020204" pitchFamily="34" charset="-122"/>
                <a:cs typeface="Arial" panose="020B0604020202020204" pitchFamily="34" charset="0"/>
                <a:hlinkClick r:id="rId2" action="ppaction://hlinksldjump"/>
              </a:rPr>
              <a:t>►</a:t>
            </a:r>
            <a:r>
              <a:rPr lang="zh-CN" altLang="en-US" sz="2400" b="1" dirty="0">
                <a:latin typeface="微软雅黑" panose="020B0503020204020204" pitchFamily="34" charset="-122"/>
                <a:ea typeface="微软雅黑" panose="020B0503020204020204" pitchFamily="34" charset="-122"/>
              </a:rPr>
              <a:t> </a:t>
            </a:r>
          </a:p>
          <a:p>
            <a:pPr>
              <a:lnSpc>
                <a:spcPct val="110000"/>
              </a:lnSpc>
              <a:spcAft>
                <a:spcPct val="2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第二类污染物，在排污单位排放口采样，最高允许排放浓度必须达到本标准要求。</a:t>
            </a:r>
          </a:p>
        </p:txBody>
      </p:sp>
      <p:sp>
        <p:nvSpPr>
          <p:cNvPr id="6" name="Rectangle 3"/>
          <p:cNvSpPr>
            <a:spLocks noGrp="1" noChangeArrowheads="1"/>
          </p:cNvSpPr>
          <p:nvPr>
            <p:ph type="title"/>
          </p:nvPr>
        </p:nvSpPr>
        <p:spPr>
          <a:xfrm>
            <a:off x="-1260574" y="0"/>
            <a:ext cx="8424862" cy="796925"/>
          </a:xfrm>
          <a:noFill/>
          <a:ln/>
        </p:spPr>
        <p:txBody>
          <a:bodyPr/>
          <a:lstStyle/>
          <a:p>
            <a:pPr algn="ctr"/>
            <a:r>
              <a:rPr lang="zh-CN" altLang="en-US" sz="4000" b="1" dirty="0">
                <a:latin typeface="微软雅黑" panose="020B0503020204020204" pitchFamily="34" charset="-122"/>
                <a:ea typeface="微软雅黑" panose="020B0503020204020204" pitchFamily="34" charset="-122"/>
              </a:rPr>
              <a:t>二、一般水体水质指标</a:t>
            </a:r>
            <a:endParaRPr lang="en-US" altLang="zh-CN" sz="4000" b="1"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sz="half" idx="1"/>
          </p:nvPr>
        </p:nvSpPr>
        <p:spPr>
          <a:xfrm>
            <a:off x="900113" y="1117625"/>
            <a:ext cx="7486650" cy="511175"/>
          </a:xfrm>
        </p:spPr>
        <p:txBody>
          <a:bodyPr/>
          <a:lstStyle/>
          <a:p>
            <a:pPr algn="ct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第一类污染物最高允许排放浓度          单位：</a:t>
            </a:r>
            <a:r>
              <a:rPr lang="en-US" altLang="zh-CN" sz="2400" b="1" i="1" dirty="0">
                <a:latin typeface="微软雅黑" panose="020B0503020204020204" pitchFamily="34" charset="-122"/>
                <a:ea typeface="微软雅黑" panose="020B0503020204020204" pitchFamily="34" charset="-122"/>
              </a:rPr>
              <a:t>mg/L</a:t>
            </a:r>
            <a:r>
              <a:rPr lang="en-US" altLang="zh-CN" sz="2400" b="1" dirty="0">
                <a:latin typeface="微软雅黑" panose="020B0503020204020204" pitchFamily="34" charset="-122"/>
                <a:ea typeface="微软雅黑" panose="020B0503020204020204" pitchFamily="34" charset="-122"/>
              </a:rPr>
              <a:t>            </a:t>
            </a:r>
          </a:p>
        </p:txBody>
      </p:sp>
      <p:graphicFrame>
        <p:nvGraphicFramePr>
          <p:cNvPr id="317443" name="Group 3"/>
          <p:cNvGraphicFramePr>
            <a:graphicFrameLocks noGrp="1"/>
          </p:cNvGraphicFramePr>
          <p:nvPr>
            <p:ph sz="half" idx="2"/>
            <p:extLst>
              <p:ext uri="{D42A27DB-BD31-4B8C-83A1-F6EECF244321}">
                <p14:modId xmlns:p14="http://schemas.microsoft.com/office/powerpoint/2010/main" val="450688559"/>
              </p:ext>
            </p:extLst>
          </p:nvPr>
        </p:nvGraphicFramePr>
        <p:xfrm>
          <a:off x="755650" y="1633681"/>
          <a:ext cx="7558088" cy="5179695"/>
        </p:xfrm>
        <a:graphic>
          <a:graphicData uri="http://schemas.openxmlformats.org/drawingml/2006/table">
            <a:tbl>
              <a:tblPr/>
              <a:tblGrid>
                <a:gridCol w="2220913">
                  <a:extLst>
                    <a:ext uri="{9D8B030D-6E8A-4147-A177-3AD203B41FA5}">
                      <a16:colId xmlns:a16="http://schemas.microsoft.com/office/drawing/2014/main" val="20000"/>
                    </a:ext>
                  </a:extLst>
                </a:gridCol>
                <a:gridCol w="2746375">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09575">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序号</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CC"/>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污染物</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CC"/>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最高允许排放浓度</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81000">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1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_GB2312" pitchFamily="49" charset="-122"/>
                        </a:rPr>
                        <a:t>总汞 </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0.05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52413">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2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烷基汞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不得检出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3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总镉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0.1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252413">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4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总铬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1.5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825">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5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六价铬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0.5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252413">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6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总砷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0.5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2413">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7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总铅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楷体_GB2312" pitchFamily="49" charset="-122"/>
                        </a:rPr>
                        <a:t>1.0 </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250825">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8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总镍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1.0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2413">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9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苯并</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芘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0.00003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254000">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10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总铍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0.005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2413">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11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总银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0.5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r h="250825">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12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总</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α</a:t>
                      </a: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放射性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1Bq/L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52413">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13 </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总</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β</a:t>
                      </a: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rPr>
                        <a:t>放射性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楷体_GB2312" pitchFamily="49" charset="-122"/>
                        </a:rPr>
                        <a:t>10Bq/L </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solidFill>
                        <a:srgbClr val="33CCFF"/>
                      </a:solidFill>
                      <a:prstDash val="solid"/>
                      <a:round/>
                      <a:headEnd type="none" w="med" len="med"/>
                      <a:tailEnd type="none" w="med" len="med"/>
                    </a:lnT>
                    <a:lnB w="12700" cap="flat" cmpd="sng" algn="ctr">
                      <a:solidFill>
                        <a:srgbClr val="33CC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3"/>
                  </a:ext>
                </a:extLst>
              </a:tr>
            </a:tbl>
          </a:graphicData>
        </a:graphic>
      </p:graphicFrame>
      <p:sp>
        <p:nvSpPr>
          <p:cNvPr id="4" name="Rectangle 3"/>
          <p:cNvSpPr>
            <a:spLocks noGrp="1" noChangeArrowheads="1"/>
          </p:cNvSpPr>
          <p:nvPr>
            <p:ph type="title"/>
          </p:nvPr>
        </p:nvSpPr>
        <p:spPr>
          <a:xfrm>
            <a:off x="-1260648" y="0"/>
            <a:ext cx="8424862" cy="796925"/>
          </a:xfrm>
          <a:noFill/>
          <a:ln/>
        </p:spPr>
        <p:txBody>
          <a:bodyPr/>
          <a:lstStyle/>
          <a:p>
            <a:pPr algn="ctr"/>
            <a:r>
              <a:rPr lang="zh-CN" altLang="en-US" sz="4000" b="1" dirty="0">
                <a:latin typeface="微软雅黑" panose="020B0503020204020204" pitchFamily="34" charset="-122"/>
                <a:ea typeface="微软雅黑" panose="020B0503020204020204" pitchFamily="34" charset="-122"/>
              </a:rPr>
              <a:t>二、一般水体水质指标</a:t>
            </a:r>
            <a:endParaRPr lang="en-US" altLang="zh-CN" sz="4000" b="1" dirty="0">
              <a:latin typeface="微软雅黑" panose="020B0503020204020204" pitchFamily="34" charset="-122"/>
              <a:ea typeface="微软雅黑" panose="020B0503020204020204" pitchFamily="34" charset="-122"/>
            </a:endParaRPr>
          </a:p>
        </p:txBody>
      </p:sp>
      <p:sp>
        <p:nvSpPr>
          <p:cNvPr id="5" name="矩形 4"/>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522661" y="548680"/>
            <a:ext cx="2098675" cy="868363"/>
          </a:xfrm>
        </p:spPr>
        <p:txBody>
          <a:bodyPr/>
          <a:lstStyle/>
          <a:p>
            <a:pPr algn="ctr"/>
            <a:r>
              <a:rPr lang="zh-CN" altLang="en-US" sz="5400" b="1" dirty="0">
                <a:latin typeface="微软雅黑" panose="020B0503020204020204" pitchFamily="34" charset="-122"/>
                <a:ea typeface="微软雅黑" panose="020B0503020204020204" pitchFamily="34" charset="-122"/>
              </a:rPr>
              <a:t>内  容</a:t>
            </a:r>
          </a:p>
        </p:txBody>
      </p:sp>
      <p:sp>
        <p:nvSpPr>
          <p:cNvPr id="6" name="Rectangle 3"/>
          <p:cNvSpPr>
            <a:spLocks noGrp="1" noChangeArrowheads="1"/>
          </p:cNvSpPr>
          <p:nvPr>
            <p:ph type="body" idx="1"/>
          </p:nvPr>
        </p:nvSpPr>
        <p:spPr>
          <a:xfrm>
            <a:off x="539749" y="1580584"/>
            <a:ext cx="8064500" cy="4368695"/>
          </a:xfrm>
        </p:spPr>
        <p:txBody>
          <a:bodyPr/>
          <a:lstStyle/>
          <a:p>
            <a:pPr algn="ctr">
              <a:lnSpc>
                <a:spcPct val="200000"/>
              </a:lnSpc>
            </a:pPr>
            <a:r>
              <a:rPr lang="zh-CN" altLang="en-US" sz="3600" b="1" dirty="0">
                <a:latin typeface="微软雅黑" panose="020B0503020204020204" pitchFamily="34" charset="-122"/>
                <a:ea typeface="微软雅黑" panose="020B0503020204020204" pitchFamily="34" charset="-122"/>
              </a:rPr>
              <a:t>一、水环境和水体污染</a:t>
            </a:r>
          </a:p>
          <a:p>
            <a:pPr algn="ctr">
              <a:lnSpc>
                <a:spcPct val="200000"/>
              </a:lnSpc>
            </a:pPr>
            <a:r>
              <a:rPr lang="zh-CN" altLang="en-US" sz="3600" b="1" dirty="0">
                <a:latin typeface="微软雅黑" panose="020B0503020204020204" pitchFamily="34" charset="-122"/>
                <a:ea typeface="微软雅黑" panose="020B0503020204020204" pitchFamily="34" charset="-122"/>
              </a:rPr>
              <a:t>二、一般水体水质指标</a:t>
            </a:r>
          </a:p>
          <a:p>
            <a:pPr algn="ctr">
              <a:lnSpc>
                <a:spcPct val="200000"/>
              </a:lnSpc>
            </a:pPr>
            <a:r>
              <a:rPr lang="zh-CN" altLang="en-US" sz="3600" b="1" dirty="0">
                <a:solidFill>
                  <a:srgbClr val="FF0000"/>
                </a:solidFill>
                <a:latin typeface="微软雅黑" panose="020B0503020204020204" pitchFamily="34" charset="-122"/>
                <a:ea typeface="微软雅黑" panose="020B0503020204020204" pitchFamily="34" charset="-122"/>
              </a:rPr>
              <a:t>三、常见污水处理工艺</a:t>
            </a:r>
          </a:p>
        </p:txBody>
      </p:sp>
    </p:spTree>
    <p:extLst>
      <p:ext uri="{BB962C8B-B14F-4D97-AF65-F5344CB8AC3E}">
        <p14:creationId xmlns:p14="http://schemas.microsoft.com/office/powerpoint/2010/main" val="21813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1116632" y="-21531"/>
            <a:ext cx="7848600" cy="792163"/>
          </a:xfrm>
        </p:spPr>
        <p:txBody>
          <a:bodyPr/>
          <a:lstStyle/>
          <a:p>
            <a:pPr algn="ctr"/>
            <a:r>
              <a:rPr lang="zh-CN" altLang="en-US" sz="4000" b="1" dirty="0">
                <a:latin typeface="微软雅黑" panose="020B0503020204020204" pitchFamily="34" charset="-122"/>
                <a:ea typeface="微软雅黑" panose="020B0503020204020204" pitchFamily="34" charset="-122"/>
              </a:rPr>
              <a:t>三、常见污水处理工艺</a:t>
            </a:r>
          </a:p>
        </p:txBody>
      </p:sp>
      <p:sp>
        <p:nvSpPr>
          <p:cNvPr id="322563" name="Rectangle 3"/>
          <p:cNvSpPr>
            <a:spLocks noGrp="1" noChangeArrowheads="1"/>
          </p:cNvSpPr>
          <p:nvPr>
            <p:ph type="body" idx="1"/>
          </p:nvPr>
        </p:nvSpPr>
        <p:spPr>
          <a:xfrm>
            <a:off x="323850" y="980729"/>
            <a:ext cx="8569325" cy="5688360"/>
          </a:xfrm>
        </p:spPr>
        <p:txBody>
          <a:bodyPr/>
          <a:lstStyle/>
          <a:p>
            <a:pPr>
              <a:spcBef>
                <a:spcPct val="15000"/>
              </a:spcBef>
              <a:spcAft>
                <a:spcPct val="5000"/>
              </a:spcAft>
            </a:pPr>
            <a:r>
              <a:rPr lang="zh-CN" altLang="en-US" sz="3200" b="1" dirty="0">
                <a:latin typeface="微软雅黑" panose="020B0503020204020204" pitchFamily="34" charset="-122"/>
                <a:ea typeface="微软雅黑" panose="020B0503020204020204" pitchFamily="34" charset="-122"/>
              </a:rPr>
              <a:t>一、基本方法</a:t>
            </a:r>
            <a:endParaRPr lang="en-US" altLang="zh-CN" sz="3200" b="1" dirty="0">
              <a:latin typeface="微软雅黑" panose="020B0503020204020204" pitchFamily="34" charset="-122"/>
              <a:ea typeface="微软雅黑" panose="020B0503020204020204" pitchFamily="34" charset="-122"/>
            </a:endParaRPr>
          </a:p>
          <a:p>
            <a:pPr>
              <a:spcBef>
                <a:spcPct val="15000"/>
              </a:spcBef>
              <a:spcAft>
                <a:spcPct val="5000"/>
              </a:spcAft>
              <a:buFont typeface="Wingdings" panose="05000000000000000000" pitchFamily="2" charset="2"/>
              <a:buNone/>
            </a:pPr>
            <a:r>
              <a:rPr lang="en-US" altLang="zh-CN" b="1" dirty="0">
                <a:solidFill>
                  <a:srgbClr val="0000FF"/>
                </a:solidFill>
                <a:latin typeface="微软雅黑" panose="020B0503020204020204" pitchFamily="34" charset="-122"/>
                <a:ea typeface="微软雅黑" panose="020B0503020204020204" pitchFamily="34" charset="-122"/>
              </a:rPr>
              <a:t>1.</a:t>
            </a:r>
            <a:r>
              <a:rPr lang="zh-CN" altLang="en-US" b="1" dirty="0">
                <a:solidFill>
                  <a:srgbClr val="0000FF"/>
                </a:solidFill>
                <a:latin typeface="微软雅黑" panose="020B0503020204020204" pitchFamily="34" charset="-122"/>
                <a:ea typeface="微软雅黑" panose="020B0503020204020204" pitchFamily="34" charset="-122"/>
              </a:rPr>
              <a:t>按原理分类：</a:t>
            </a:r>
          </a:p>
          <a:p>
            <a:pPr>
              <a:spcBef>
                <a:spcPct val="15000"/>
              </a:spcBef>
              <a:spcAft>
                <a:spcPct val="5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物理处理法：</a:t>
            </a:r>
          </a:p>
          <a:p>
            <a:pPr>
              <a:spcBef>
                <a:spcPct val="15000"/>
              </a:spcBef>
              <a:spcAft>
                <a:spcPct val="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用物理作用，分离和回收污水中主要呈悬浮状态的不溶解性污染物质，在处理过程中不改变其化学性质。</a:t>
            </a:r>
          </a:p>
          <a:p>
            <a:pPr>
              <a:spcBef>
                <a:spcPct val="15000"/>
              </a:spcBef>
              <a:spcAft>
                <a:spcPct val="5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化学处理法</a:t>
            </a:r>
            <a:r>
              <a:rPr lang="zh-CN" altLang="en-US" b="1" dirty="0">
                <a:latin typeface="微软雅黑" panose="020B0503020204020204" pitchFamily="34" charset="-122"/>
                <a:ea typeface="微软雅黑" panose="020B0503020204020204" pitchFamily="34" charset="-122"/>
              </a:rPr>
              <a:t>：</a:t>
            </a:r>
          </a:p>
          <a:p>
            <a:pPr>
              <a:spcBef>
                <a:spcPct val="15000"/>
              </a:spcBef>
              <a:spcAft>
                <a:spcPct val="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向污水中投加某种化学物质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利用化学反应分离和回收污水中的污染物</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或使其转化为无害物。如中和法、化学沉淀法、氧化还原法等</a:t>
            </a:r>
          </a:p>
          <a:p>
            <a:pPr>
              <a:spcBef>
                <a:spcPct val="15000"/>
              </a:spcBef>
              <a:spcAft>
                <a:spcPct val="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生物处理法：</a:t>
            </a:r>
          </a:p>
          <a:p>
            <a:pPr>
              <a:spcBef>
                <a:spcPct val="15000"/>
              </a:spcBef>
              <a:spcAft>
                <a:spcPct val="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通过微生物新陈代谢作用，将废水中部分有机物转化为微生物的细胞物质，另一部分转化为较稳定的化学物质的方法。</a:t>
            </a:r>
          </a:p>
        </p:txBody>
      </p:sp>
      <p:sp>
        <p:nvSpPr>
          <p:cNvPr id="4" name="矩形 3"/>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a:xfrm>
            <a:off x="457200" y="1052736"/>
            <a:ext cx="8229600" cy="5471889"/>
          </a:xfrm>
        </p:spPr>
        <p:txBody>
          <a:bodyPr/>
          <a:lstStyle/>
          <a:p>
            <a:r>
              <a:rPr lang="zh-CN" altLang="en-US" sz="3600" b="1" dirty="0">
                <a:latin typeface="微软雅黑" panose="020B0503020204020204" pitchFamily="34" charset="-122"/>
                <a:ea typeface="微软雅黑" panose="020B0503020204020204" pitchFamily="34" charset="-122"/>
              </a:rPr>
              <a:t>一、基本方法</a:t>
            </a:r>
            <a:endParaRPr lang="en-US" altLang="zh-CN" sz="3600" b="1" dirty="0">
              <a:latin typeface="微软雅黑" panose="020B0503020204020204" pitchFamily="34" charset="-122"/>
              <a:ea typeface="微软雅黑" panose="020B0503020204020204" pitchFamily="34" charset="-122"/>
            </a:endParaRPr>
          </a:p>
          <a:p>
            <a:pPr>
              <a:lnSpc>
                <a:spcPct val="95000"/>
              </a:lnSpc>
              <a:spcAft>
                <a:spcPct val="20000"/>
              </a:spcAft>
              <a:buFont typeface="Wingdings" panose="05000000000000000000" pitchFamily="2" charset="2"/>
              <a:buNone/>
            </a:pPr>
            <a:r>
              <a:rPr lang="en-US" altLang="zh-CN" sz="3200" b="1" dirty="0">
                <a:latin typeface="微软雅黑" panose="020B0503020204020204" pitchFamily="34" charset="-122"/>
                <a:ea typeface="微软雅黑" panose="020B0503020204020204" pitchFamily="34" charset="-122"/>
              </a:rPr>
              <a:t>2.</a:t>
            </a:r>
            <a:r>
              <a:rPr lang="zh-CN" altLang="en-US" sz="3200" b="1" dirty="0">
                <a:latin typeface="微软雅黑" panose="020B0503020204020204" pitchFamily="34" charset="-122"/>
                <a:ea typeface="微软雅黑" panose="020B0503020204020204" pitchFamily="34" charset="-122"/>
              </a:rPr>
              <a:t>按处理程度分类：</a:t>
            </a:r>
          </a:p>
          <a:p>
            <a:pPr>
              <a:lnSpc>
                <a:spcPct val="95000"/>
              </a:lnSpc>
              <a:spcAft>
                <a:spcPct val="20000"/>
              </a:spcAft>
              <a:buFont typeface="Wingdings" panose="05000000000000000000" pitchFamily="2" charset="2"/>
              <a:buNone/>
            </a:pPr>
            <a:r>
              <a:rPr lang="zh-CN" altLang="en-US" b="1" dirty="0">
                <a:solidFill>
                  <a:srgbClr val="FF3300"/>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一级处理</a:t>
            </a:r>
            <a:r>
              <a:rPr lang="en-US" altLang="zh-CN" b="1" dirty="0">
                <a:latin typeface="微软雅黑" panose="020B0503020204020204" pitchFamily="34" charset="-122"/>
                <a:ea typeface="微软雅黑" panose="020B0503020204020204" pitchFamily="34" charset="-122"/>
              </a:rPr>
              <a:t>:</a:t>
            </a:r>
          </a:p>
          <a:p>
            <a:pPr>
              <a:lnSpc>
                <a:spcPct val="95000"/>
              </a:lnSpc>
              <a:spcAft>
                <a:spcPct val="2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预处理或称为物理处理</a:t>
            </a:r>
          </a:p>
          <a:p>
            <a:pPr>
              <a:lnSpc>
                <a:spcPct val="95000"/>
              </a:lnSpc>
              <a:spcAft>
                <a:spcPct val="20000"/>
              </a:spcAft>
              <a:buFont typeface="Wingdings" panose="05000000000000000000" pitchFamily="2" charset="2"/>
              <a:buNone/>
            </a:pPr>
            <a:r>
              <a:rPr lang="zh-CN" altLang="en-US" b="1" dirty="0">
                <a:solidFill>
                  <a:srgbClr val="FF3300"/>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二级处理：</a:t>
            </a:r>
          </a:p>
          <a:p>
            <a:pPr>
              <a:lnSpc>
                <a:spcPct val="95000"/>
              </a:lnSpc>
              <a:spcAft>
                <a:spcPct val="2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生物处理：活性污泥法、生物膜法、氧化塘法等</a:t>
            </a:r>
          </a:p>
          <a:p>
            <a:pPr>
              <a:lnSpc>
                <a:spcPct val="95000"/>
              </a:lnSpc>
              <a:spcAft>
                <a:spcPct val="20000"/>
              </a:spcAft>
              <a:buFont typeface="Wingdings" panose="05000000000000000000" pitchFamily="2" charset="2"/>
              <a:buNone/>
            </a:pPr>
            <a:r>
              <a:rPr lang="zh-CN" altLang="en-US" b="1" dirty="0">
                <a:solidFill>
                  <a:srgbClr val="FF3300"/>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三级处理</a:t>
            </a:r>
          </a:p>
          <a:p>
            <a:pPr>
              <a:lnSpc>
                <a:spcPct val="95000"/>
              </a:lnSpc>
              <a:spcAft>
                <a:spcPct val="2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深度处理及污水回用</a:t>
            </a:r>
          </a:p>
        </p:txBody>
      </p:sp>
      <p:sp>
        <p:nvSpPr>
          <p:cNvPr id="6" name="Rectangle 2"/>
          <p:cNvSpPr>
            <a:spLocks noGrp="1" noChangeArrowheads="1"/>
          </p:cNvSpPr>
          <p:nvPr>
            <p:ph type="title"/>
          </p:nvPr>
        </p:nvSpPr>
        <p:spPr>
          <a:xfrm>
            <a:off x="-1116632" y="-21531"/>
            <a:ext cx="7848600" cy="792163"/>
          </a:xfrm>
        </p:spPr>
        <p:txBody>
          <a:bodyPr/>
          <a:lstStyle/>
          <a:p>
            <a:pPr algn="ctr"/>
            <a:r>
              <a:rPr lang="zh-CN" altLang="en-US" sz="4000" b="1" dirty="0">
                <a:latin typeface="微软雅黑" panose="020B0503020204020204" pitchFamily="34" charset="-122"/>
                <a:ea typeface="微软雅黑" panose="020B0503020204020204" pitchFamily="34" charset="-122"/>
              </a:rPr>
              <a:t>三、常见污水处理工艺</a:t>
            </a:r>
          </a:p>
        </p:txBody>
      </p:sp>
      <p:sp>
        <p:nvSpPr>
          <p:cNvPr id="7" name="矩形 6"/>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type="body" idx="1"/>
          </p:nvPr>
        </p:nvSpPr>
        <p:spPr>
          <a:xfrm>
            <a:off x="493712" y="1163637"/>
            <a:ext cx="8229600" cy="4530725"/>
          </a:xfrm>
        </p:spPr>
        <p:txBody>
          <a:bodyPr/>
          <a:lstStyle/>
          <a:p>
            <a:pPr>
              <a:lnSpc>
                <a:spcPct val="150000"/>
              </a:lnSpc>
            </a:pPr>
            <a:r>
              <a:rPr lang="zh-CN" altLang="en-US" sz="3200" b="1" dirty="0">
                <a:latin typeface="微软雅黑" panose="020B0503020204020204" pitchFamily="34" charset="-122"/>
                <a:ea typeface="微软雅黑" panose="020B0503020204020204" pitchFamily="34" charset="-122"/>
              </a:rPr>
              <a:t>二、一级处理对象及设备</a:t>
            </a:r>
          </a:p>
          <a:p>
            <a:pPr>
              <a:lnSpc>
                <a:spcPct val="150000"/>
              </a:lnSpc>
              <a:buFont typeface="Wingdings" panose="05000000000000000000" pitchFamily="2" charset="2"/>
              <a:buNone/>
            </a:pPr>
            <a:r>
              <a:rPr lang="en-US" altLang="zh-CN" sz="3200" b="1" dirty="0">
                <a:latin typeface="微软雅黑" panose="020B0503020204020204" pitchFamily="34" charset="-122"/>
                <a:ea typeface="微软雅黑" panose="020B0503020204020204" pitchFamily="34" charset="-122"/>
              </a:rPr>
              <a:t>1.</a:t>
            </a:r>
            <a:r>
              <a:rPr lang="zh-CN" altLang="en-US" sz="3200" b="1" dirty="0">
                <a:latin typeface="微软雅黑" panose="020B0503020204020204" pitchFamily="34" charset="-122"/>
                <a:ea typeface="微软雅黑" panose="020B0503020204020204" pitchFamily="34" charset="-122"/>
              </a:rPr>
              <a:t>处理对象</a:t>
            </a:r>
            <a:r>
              <a:rPr lang="en-US" altLang="zh-CN" sz="3200" b="1" dirty="0">
                <a:latin typeface="微软雅黑" panose="020B0503020204020204" pitchFamily="34" charset="-122"/>
                <a:ea typeface="微软雅黑" panose="020B0503020204020204" pitchFamily="34" charset="-122"/>
              </a:rPr>
              <a:t> </a:t>
            </a:r>
          </a:p>
          <a:p>
            <a:pPr>
              <a:lnSpc>
                <a:spcPct val="150000"/>
              </a:lnSpc>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悬浮态固体污染物（</a:t>
            </a:r>
            <a:r>
              <a:rPr lang="en-US" altLang="zh-CN" b="1" dirty="0">
                <a:latin typeface="微软雅黑" panose="020B0503020204020204" pitchFamily="34" charset="-122"/>
                <a:ea typeface="微软雅黑" panose="020B0503020204020204" pitchFamily="34" charset="-122"/>
              </a:rPr>
              <a:t>SS</a:t>
            </a:r>
            <a:r>
              <a:rPr lang="zh-CN" altLang="en-US" b="1" dirty="0">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None/>
            </a:pPr>
            <a:r>
              <a:rPr lang="en-US" altLang="zh-CN" sz="3200" b="1" dirty="0">
                <a:latin typeface="微软雅黑" panose="020B0503020204020204" pitchFamily="34" charset="-122"/>
                <a:ea typeface="微软雅黑" panose="020B0503020204020204" pitchFamily="34" charset="-122"/>
              </a:rPr>
              <a:t>2. </a:t>
            </a:r>
            <a:r>
              <a:rPr lang="zh-CN" altLang="en-US" sz="3200" b="1" dirty="0">
                <a:latin typeface="微软雅黑" panose="020B0503020204020204" pitchFamily="34" charset="-122"/>
                <a:ea typeface="微软雅黑" panose="020B0503020204020204" pitchFamily="34" charset="-122"/>
              </a:rPr>
              <a:t>一级处理的物理处理法设备</a:t>
            </a:r>
          </a:p>
          <a:p>
            <a:pPr>
              <a:lnSpc>
                <a:spcPct val="150000"/>
              </a:lnSpc>
              <a:buFont typeface="Wingdings" panose="05000000000000000000" pitchFamily="2" charset="2"/>
              <a:buNone/>
            </a:pPr>
            <a:r>
              <a:rPr lang="zh-CN" altLang="en-US" sz="3200"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筛网，格栅，滤池，沉砂池，沉淀池，隔油池，气浮池，离心机，漩流分离器</a:t>
            </a:r>
          </a:p>
        </p:txBody>
      </p:sp>
      <p:sp>
        <p:nvSpPr>
          <p:cNvPr id="6" name="Rectangle 2"/>
          <p:cNvSpPr>
            <a:spLocks noGrp="1" noChangeArrowheads="1"/>
          </p:cNvSpPr>
          <p:nvPr>
            <p:ph type="title"/>
          </p:nvPr>
        </p:nvSpPr>
        <p:spPr>
          <a:xfrm>
            <a:off x="-1116632" y="-21531"/>
            <a:ext cx="7848600" cy="792163"/>
          </a:xfrm>
        </p:spPr>
        <p:txBody>
          <a:bodyPr/>
          <a:lstStyle/>
          <a:p>
            <a:pPr algn="ctr"/>
            <a:r>
              <a:rPr lang="zh-CN" altLang="en-US" sz="4000" b="1" dirty="0">
                <a:latin typeface="微软雅黑" panose="020B0503020204020204" pitchFamily="34" charset="-122"/>
                <a:ea typeface="微软雅黑" panose="020B0503020204020204" pitchFamily="34" charset="-122"/>
              </a:rPr>
              <a:t>三、常见污水处理工艺</a:t>
            </a:r>
          </a:p>
        </p:txBody>
      </p:sp>
      <p:sp>
        <p:nvSpPr>
          <p:cNvPr id="7" name="矩形 6"/>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type="body" idx="1"/>
          </p:nvPr>
        </p:nvSpPr>
        <p:spPr>
          <a:xfrm>
            <a:off x="457200" y="981000"/>
            <a:ext cx="8229600" cy="5544344"/>
          </a:xfrm>
        </p:spPr>
        <p:txBody>
          <a:bodyPr/>
          <a:lstStyle/>
          <a:p>
            <a:pPr>
              <a:lnSpc>
                <a:spcPct val="110000"/>
              </a:lnSpc>
              <a:spcAft>
                <a:spcPct val="20000"/>
              </a:spcAft>
            </a:pPr>
            <a:r>
              <a:rPr lang="zh-CN" altLang="en-US" sz="3600" b="1" dirty="0">
                <a:latin typeface="微软雅黑" panose="020B0503020204020204" pitchFamily="34" charset="-122"/>
                <a:ea typeface="微软雅黑" panose="020B0503020204020204" pitchFamily="34" charset="-122"/>
              </a:rPr>
              <a:t>三、二级处理的对象和主要构筑物</a:t>
            </a:r>
          </a:p>
          <a:p>
            <a:pPr>
              <a:lnSpc>
                <a:spcPct val="110000"/>
              </a:lnSpc>
              <a:spcAft>
                <a:spcPct val="2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处理对象</a:t>
            </a:r>
          </a:p>
          <a:p>
            <a:pPr>
              <a:lnSpc>
                <a:spcPct val="110000"/>
              </a:lnSpc>
              <a:spcAft>
                <a:spcPct val="2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胶体和溶解态的有机污染物</a:t>
            </a:r>
            <a:r>
              <a:rPr lang="en-US" altLang="zh-CN" sz="2400" b="1" dirty="0">
                <a:latin typeface="微软雅黑" panose="020B0503020204020204" pitchFamily="34" charset="-122"/>
                <a:ea typeface="微软雅黑" panose="020B0503020204020204" pitchFamily="34" charset="-122"/>
              </a:rPr>
              <a:t>;</a:t>
            </a:r>
          </a:p>
          <a:p>
            <a:pPr>
              <a:lnSpc>
                <a:spcPct val="110000"/>
              </a:lnSpc>
              <a:spcAft>
                <a:spcPct val="20000"/>
              </a:spcAft>
              <a:buNone/>
            </a:pPr>
            <a:r>
              <a:rPr lang="en-US" altLang="zh-CN" sz="2400" b="1" dirty="0">
                <a:latin typeface="微软雅黑" panose="020B0503020204020204" pitchFamily="34" charset="-122"/>
                <a:ea typeface="微软雅黑" panose="020B0503020204020204" pitchFamily="34" charset="-122"/>
              </a:rPr>
              <a:t>2.</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zh-CN" altLang="en-US" sz="2400" b="1" dirty="0">
                <a:latin typeface="微软雅黑" panose="020B0503020204020204" pitchFamily="34" charset="-122"/>
                <a:ea typeface="微软雅黑" panose="020B0503020204020204" pitchFamily="34" charset="-122"/>
              </a:rPr>
              <a:t>处理方法</a:t>
            </a:r>
          </a:p>
          <a:p>
            <a:pPr>
              <a:lnSpc>
                <a:spcPct val="110000"/>
              </a:lnSpc>
              <a:spcAft>
                <a:spcPct val="2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☆好氧生物方法：在有氧气存在的情况下，将有机污染物进行分解；</a:t>
            </a:r>
          </a:p>
          <a:p>
            <a:pPr>
              <a:lnSpc>
                <a:spcPct val="110000"/>
              </a:lnSpc>
              <a:spcAft>
                <a:spcPct val="2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☆厌氧生物方法：在无氧气存在的情况下，将有机污染物进行分解；</a:t>
            </a:r>
          </a:p>
          <a:p>
            <a:pPr>
              <a:lnSpc>
                <a:spcPct val="110000"/>
              </a:lnSpc>
              <a:spcAft>
                <a:spcPct val="2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主要构筑物为生物处理法的构筑物</a:t>
            </a:r>
          </a:p>
          <a:p>
            <a:pPr>
              <a:lnSpc>
                <a:spcPct val="110000"/>
              </a:lnSpc>
              <a:spcAft>
                <a:spcPct val="2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活性污泥法的曝气池，氧化塘，生物转盘，生物膜反应器，</a:t>
            </a:r>
            <a:r>
              <a:rPr lang="zh-CN" altLang="en-US" sz="2400" b="1" dirty="0">
                <a:solidFill>
                  <a:srgbClr val="0000FF"/>
                </a:solidFill>
                <a:latin typeface="微软雅黑" panose="020B0503020204020204" pitchFamily="34" charset="-122"/>
                <a:ea typeface="微软雅黑" panose="020B0503020204020204" pitchFamily="34" charset="-122"/>
              </a:rPr>
              <a:t>湿地处理系统等。</a:t>
            </a:r>
          </a:p>
        </p:txBody>
      </p:sp>
      <p:sp>
        <p:nvSpPr>
          <p:cNvPr id="6" name="Rectangle 2"/>
          <p:cNvSpPr>
            <a:spLocks noGrp="1" noChangeArrowheads="1"/>
          </p:cNvSpPr>
          <p:nvPr>
            <p:ph type="title"/>
          </p:nvPr>
        </p:nvSpPr>
        <p:spPr>
          <a:xfrm>
            <a:off x="-1116632" y="-21531"/>
            <a:ext cx="7848600" cy="792163"/>
          </a:xfrm>
        </p:spPr>
        <p:txBody>
          <a:bodyPr/>
          <a:lstStyle/>
          <a:p>
            <a:pPr algn="ctr"/>
            <a:r>
              <a:rPr lang="zh-CN" altLang="en-US" sz="4000" b="1" dirty="0">
                <a:latin typeface="微软雅黑" panose="020B0503020204020204" pitchFamily="34" charset="-122"/>
                <a:ea typeface="微软雅黑" panose="020B0503020204020204" pitchFamily="34" charset="-122"/>
              </a:rPr>
              <a:t>三、常见污水处理工艺</a:t>
            </a:r>
          </a:p>
        </p:txBody>
      </p:sp>
      <p:sp>
        <p:nvSpPr>
          <p:cNvPr id="7" name="矩形 6"/>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type="body" idx="1"/>
          </p:nvPr>
        </p:nvSpPr>
        <p:spPr>
          <a:xfrm>
            <a:off x="468313" y="1052736"/>
            <a:ext cx="8229600" cy="5329014"/>
          </a:xfrm>
        </p:spPr>
        <p:txBody>
          <a:bodyPr/>
          <a:lstStyle/>
          <a:p>
            <a:r>
              <a:rPr lang="zh-CN" altLang="en-US" sz="3200" b="1" dirty="0">
                <a:latin typeface="微软雅黑" panose="020B0503020204020204" pitchFamily="34" charset="-122"/>
                <a:ea typeface="微软雅黑" panose="020B0503020204020204" pitchFamily="34" charset="-122"/>
              </a:rPr>
              <a:t>三、二级处理的对象和主要构筑物</a:t>
            </a:r>
          </a:p>
          <a:p>
            <a:pPr>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主要构筑物为好氧生物处理法的构筑物</a:t>
            </a:r>
          </a:p>
          <a:p>
            <a:pPr>
              <a:buFont typeface="Wingdings" panose="05000000000000000000" pitchFamily="2" charset="2"/>
              <a:buNone/>
            </a:pPr>
            <a:r>
              <a:rPr lang="zh-CN" altLang="en-US" sz="32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rPr>
              <a:t>活性污泥：</a:t>
            </a:r>
          </a:p>
          <a:p>
            <a:pP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由细菌、原生动物等与悬浮物质、胶体物质混杂在一起形成的一种絮状体颗粒物的总称。</a:t>
            </a:r>
          </a:p>
          <a:p>
            <a:pP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▲特点：</a:t>
            </a:r>
          </a:p>
          <a:p>
            <a:pP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①具有很强的吸附能力 ；</a:t>
            </a:r>
          </a:p>
          <a:p>
            <a:pP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②具有很强的氧化、分解有机物的能力 ；</a:t>
            </a:r>
          </a:p>
          <a:p>
            <a:pP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③具有良好的沉降性能。      </a:t>
            </a:r>
          </a:p>
          <a:p>
            <a:pP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▲活性污泥法的构筑物：</a:t>
            </a:r>
          </a:p>
          <a:p>
            <a:pP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曝气池，氧化塘，生物转盘，生物膜反应器</a:t>
            </a:r>
          </a:p>
        </p:txBody>
      </p:sp>
      <p:sp>
        <p:nvSpPr>
          <p:cNvPr id="6" name="Rectangle 2"/>
          <p:cNvSpPr>
            <a:spLocks noGrp="1" noChangeArrowheads="1"/>
          </p:cNvSpPr>
          <p:nvPr>
            <p:ph type="title"/>
          </p:nvPr>
        </p:nvSpPr>
        <p:spPr>
          <a:xfrm>
            <a:off x="-1116632" y="-21531"/>
            <a:ext cx="7848600" cy="792163"/>
          </a:xfrm>
        </p:spPr>
        <p:txBody>
          <a:bodyPr/>
          <a:lstStyle/>
          <a:p>
            <a:pPr algn="ctr"/>
            <a:r>
              <a:rPr lang="zh-CN" altLang="en-US" sz="4000" b="1" dirty="0">
                <a:latin typeface="微软雅黑" panose="020B0503020204020204" pitchFamily="34" charset="-122"/>
                <a:ea typeface="微软雅黑" panose="020B0503020204020204" pitchFamily="34" charset="-122"/>
              </a:rPr>
              <a:t>三、常见污水处理工艺</a:t>
            </a:r>
          </a:p>
        </p:txBody>
      </p:sp>
      <p:sp>
        <p:nvSpPr>
          <p:cNvPr id="7" name="矩形 6"/>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88244" y="-30634"/>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8" name="内容占位符 7">
            <a:extLst>
              <a:ext uri="{FF2B5EF4-FFF2-40B4-BE49-F238E27FC236}">
                <a16:creationId xmlns:a16="http://schemas.microsoft.com/office/drawing/2014/main" id="{1B6833F5-A2CB-4C47-8CFB-F4916EE94303}"/>
              </a:ext>
            </a:extLst>
          </p:cNvPr>
          <p:cNvSpPr>
            <a:spLocks noGrp="1"/>
          </p:cNvSpPr>
          <p:nvPr>
            <p:ph idx="1"/>
          </p:nvPr>
        </p:nvSpPr>
        <p:spPr>
          <a:xfrm>
            <a:off x="645967" y="980728"/>
            <a:ext cx="8229600" cy="5544616"/>
          </a:xfrm>
        </p:spPr>
        <p:txBody>
          <a:bodyPr/>
          <a:lstStyle/>
          <a:p>
            <a:r>
              <a:rPr lang="zh-CN" altLang="en-US" sz="40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4000" b="1" dirty="0">
                <a:latin typeface="微软雅黑" panose="020B0503020204020204" pitchFamily="34" charset="-122"/>
                <a:ea typeface="微软雅黑" panose="020B0503020204020204" pitchFamily="34" charset="-122"/>
              </a:rPr>
              <a:t>水的特性</a:t>
            </a:r>
            <a:endParaRPr lang="en-US" altLang="zh-CN" sz="4000" b="1" dirty="0">
              <a:latin typeface="微软雅黑" panose="020B0503020204020204" pitchFamily="34" charset="-122"/>
              <a:ea typeface="微软雅黑" panose="020B0503020204020204" pitchFamily="34" charset="-122"/>
            </a:endParaRPr>
          </a:p>
          <a:p>
            <a:pPr algn="ctr">
              <a:lnSpc>
                <a:spcPct val="200000"/>
              </a:lnSpc>
            </a:pPr>
            <a:r>
              <a:rPr lang="zh-CN" altLang="en-US" sz="3200" b="1" dirty="0">
                <a:latin typeface="微软雅黑" panose="020B0503020204020204" pitchFamily="34" charset="-122"/>
                <a:ea typeface="微软雅黑" panose="020B0503020204020204" pitchFamily="34" charset="-122"/>
              </a:rPr>
              <a:t>无色透明</a:t>
            </a:r>
            <a:endParaRPr lang="en-US" altLang="zh-CN" sz="3200" b="1" dirty="0">
              <a:latin typeface="微软雅黑" panose="020B0503020204020204" pitchFamily="34" charset="-122"/>
              <a:ea typeface="微软雅黑" panose="020B0503020204020204" pitchFamily="34" charset="-122"/>
            </a:endParaRPr>
          </a:p>
          <a:p>
            <a:pPr algn="ctr">
              <a:lnSpc>
                <a:spcPct val="200000"/>
              </a:lnSpc>
            </a:pPr>
            <a:r>
              <a:rPr lang="zh-CN" altLang="en-US" sz="3200" b="1" dirty="0">
                <a:latin typeface="微软雅黑" panose="020B0503020204020204" pitchFamily="34" charset="-122"/>
                <a:ea typeface="微软雅黑" panose="020B0503020204020204" pitchFamily="34" charset="-122"/>
              </a:rPr>
              <a:t>良好的溶剂</a:t>
            </a:r>
            <a:endParaRPr lang="en-US" altLang="zh-CN" sz="3200" b="1" dirty="0">
              <a:latin typeface="微软雅黑" panose="020B0503020204020204" pitchFamily="34" charset="-122"/>
              <a:ea typeface="微软雅黑" panose="020B0503020204020204" pitchFamily="34" charset="-122"/>
            </a:endParaRPr>
          </a:p>
          <a:p>
            <a:pPr algn="ctr">
              <a:lnSpc>
                <a:spcPct val="200000"/>
              </a:lnSpc>
            </a:pPr>
            <a:r>
              <a:rPr lang="zh-CN" altLang="en-US" sz="3200" b="1" dirty="0">
                <a:latin typeface="微软雅黑" panose="020B0503020204020204" pitchFamily="34" charset="-122"/>
                <a:ea typeface="微软雅黑" panose="020B0503020204020204" pitchFamily="34" charset="-122"/>
              </a:rPr>
              <a:t>高比热 </a:t>
            </a:r>
            <a:r>
              <a:rPr lang="en-US" altLang="zh-CN" sz="3200" b="1" dirty="0">
                <a:latin typeface="微软雅黑" panose="020B0503020204020204" pitchFamily="34" charset="-122"/>
                <a:ea typeface="微软雅黑" panose="020B0503020204020204" pitchFamily="34" charset="-122"/>
              </a:rPr>
              <a:t>4.18 J/(g.</a:t>
            </a:r>
            <a:r>
              <a:rPr lang="en-US" altLang="zh-CN" sz="3200" b="1" baseline="30000" dirty="0">
                <a:latin typeface="微软雅黑" panose="020B0503020204020204" pitchFamily="34" charset="-122"/>
                <a:ea typeface="微软雅黑" panose="020B0503020204020204" pitchFamily="34" charset="-122"/>
              </a:rPr>
              <a:t>o</a:t>
            </a:r>
            <a:r>
              <a:rPr lang="en-US" altLang="zh-CN" sz="3200" b="1" dirty="0">
                <a:latin typeface="微软雅黑" panose="020B0503020204020204" pitchFamily="34" charset="-122"/>
                <a:ea typeface="微软雅黑" panose="020B0503020204020204" pitchFamily="34" charset="-122"/>
              </a:rPr>
              <a:t>C)</a:t>
            </a:r>
          </a:p>
          <a:p>
            <a:pPr algn="ctr">
              <a:lnSpc>
                <a:spcPct val="200000"/>
              </a:lnSpc>
            </a:pPr>
            <a:r>
              <a:rPr lang="en-US" altLang="zh-CN" sz="3200" b="1" dirty="0">
                <a:latin typeface="微软雅黑" panose="020B0503020204020204" pitchFamily="34" charset="-122"/>
                <a:ea typeface="微软雅黑" panose="020B0503020204020204" pitchFamily="34" charset="-122"/>
              </a:rPr>
              <a:t>4</a:t>
            </a:r>
            <a:r>
              <a:rPr lang="zh-CN" altLang="en-US" sz="3200" b="1" dirty="0">
                <a:latin typeface="微软雅黑" panose="020B0503020204020204" pitchFamily="34" charset="-122"/>
                <a:ea typeface="微软雅黑" panose="020B0503020204020204" pitchFamily="34" charset="-122"/>
              </a:rPr>
              <a:t> </a:t>
            </a:r>
            <a:r>
              <a:rPr lang="en-US" altLang="zh-CN" sz="3200" b="1" baseline="30000" dirty="0" err="1">
                <a:latin typeface="微软雅黑" panose="020B0503020204020204" pitchFamily="34" charset="-122"/>
                <a:ea typeface="微软雅黑" panose="020B0503020204020204" pitchFamily="34" charset="-122"/>
              </a:rPr>
              <a:t>o</a:t>
            </a:r>
            <a:r>
              <a:rPr lang="en-US" altLang="zh-CN" sz="3200" b="1" dirty="0" err="1">
                <a:latin typeface="微软雅黑" panose="020B0503020204020204" pitchFamily="34" charset="-122"/>
                <a:ea typeface="微软雅黑" panose="020B0503020204020204" pitchFamily="34" charset="-122"/>
              </a:rPr>
              <a:t>C</a:t>
            </a:r>
            <a:r>
              <a:rPr lang="zh-CN" altLang="en-US" sz="3200" b="1" dirty="0">
                <a:latin typeface="微软雅黑" panose="020B0503020204020204" pitchFamily="34" charset="-122"/>
                <a:ea typeface="微软雅黑" panose="020B0503020204020204" pitchFamily="34" charset="-122"/>
              </a:rPr>
              <a:t>时密度最大</a:t>
            </a:r>
            <a:endParaRPr lang="zh-CN" altLang="en-US" sz="40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203200" y="69011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950728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Rot="1" noChangeArrowheads="1"/>
          </p:cNvSpPr>
          <p:nvPr/>
        </p:nvSpPr>
        <p:spPr bwMode="auto">
          <a:xfrm>
            <a:off x="410368" y="908720"/>
            <a:ext cx="8396287"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nSpc>
                <a:spcPct val="150000"/>
              </a:lnSpc>
              <a:spcAft>
                <a:spcPct val="20000"/>
              </a:spcAft>
            </a:pPr>
            <a:r>
              <a:rPr lang="zh-CN" altLang="en-US" sz="3200" dirty="0">
                <a:latin typeface="微软雅黑" panose="020B0503020204020204" pitchFamily="34" charset="-122"/>
                <a:ea typeface="微软雅黑" panose="020B0503020204020204" pitchFamily="34" charset="-122"/>
              </a:rPr>
              <a:t>四、</a:t>
            </a:r>
            <a:r>
              <a:rPr lang="zh-CN" altLang="en-US" sz="3200"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zh-CN" altLang="en-US" sz="3200" dirty="0">
                <a:latin typeface="微软雅黑" panose="020B0503020204020204" pitchFamily="34" charset="-122"/>
                <a:ea typeface="微软雅黑" panose="020B0503020204020204" pitchFamily="34" charset="-122"/>
              </a:rPr>
              <a:t>三级处理的对象和主要方法</a:t>
            </a:r>
          </a:p>
          <a:p>
            <a:pPr>
              <a:lnSpc>
                <a:spcPct val="150000"/>
              </a:lnSpc>
              <a:spcAft>
                <a:spcPct val="20000"/>
              </a:spcAft>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三级处理处理对象</a:t>
            </a:r>
          </a:p>
          <a:p>
            <a:pPr>
              <a:lnSpc>
                <a:spcPct val="150000"/>
              </a:lnSpc>
              <a:spcAft>
                <a:spcPct val="20000"/>
              </a:spcAft>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进一步去除污水中</a:t>
            </a:r>
            <a:r>
              <a:rPr lang="zh-CN" altLang="en-US" dirty="0">
                <a:solidFill>
                  <a:srgbClr val="FF3300"/>
                </a:solidFill>
                <a:latin typeface="微软雅黑" panose="020B0503020204020204" pitchFamily="34" charset="-122"/>
                <a:ea typeface="微软雅黑" panose="020B0503020204020204" pitchFamily="34" charset="-122"/>
              </a:rPr>
              <a:t>难降解的有机物质、磷、氮</a:t>
            </a:r>
            <a:r>
              <a:rPr lang="zh-CN" altLang="en-US" dirty="0">
                <a:latin typeface="微软雅黑" panose="020B0503020204020204" pitchFamily="34" charset="-122"/>
                <a:ea typeface="微软雅黑" panose="020B0503020204020204" pitchFamily="34" charset="-122"/>
              </a:rPr>
              <a:t>等能够导致水体富营养化的可溶性无机物质。以及某种特殊的污染物质，如除铁、除锰、除氟等。</a:t>
            </a:r>
          </a:p>
          <a:p>
            <a:pPr>
              <a:lnSpc>
                <a:spcPct val="150000"/>
              </a:lnSpc>
              <a:spcAft>
                <a:spcPct val="20000"/>
              </a:spcAft>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常用方法</a:t>
            </a:r>
          </a:p>
          <a:p>
            <a:pPr>
              <a:lnSpc>
                <a:spcPct val="150000"/>
              </a:lnSpc>
              <a:spcAft>
                <a:spcPct val="20000"/>
              </a:spcAft>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生物脱氮除磷法、混凝沉淀法、砂滤法、活性炭吸附法、离子交换法、电渗析法等。</a:t>
            </a:r>
          </a:p>
        </p:txBody>
      </p:sp>
      <p:sp>
        <p:nvSpPr>
          <p:cNvPr id="4" name="Rectangle 2"/>
          <p:cNvSpPr txBox="1">
            <a:spLocks noChangeArrowheads="1"/>
          </p:cNvSpPr>
          <p:nvPr/>
        </p:nvSpPr>
        <p:spPr>
          <a:xfrm>
            <a:off x="-1116632" y="-21531"/>
            <a:ext cx="7848600" cy="792163"/>
          </a:xfrm>
          <a:prstGeom prst="rect">
            <a:avLst/>
          </a:prstGeom>
        </p:spPr>
        <p:txBody>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a:lstStyle>
          <a:p>
            <a:pPr algn="ctr"/>
            <a:r>
              <a:rPr lang="zh-CN" altLang="en-US" sz="4000" b="1">
                <a:latin typeface="微软雅黑" panose="020B0503020204020204" pitchFamily="34" charset="-122"/>
                <a:ea typeface="微软雅黑" panose="020B0503020204020204" pitchFamily="34" charset="-122"/>
              </a:rPr>
              <a:t>三、常见污水处理工艺</a:t>
            </a:r>
            <a:endParaRPr lang="zh-CN" altLang="en-US" sz="4000" b="1" dirty="0">
              <a:latin typeface="微软雅黑" panose="020B0503020204020204" pitchFamily="34" charset="-122"/>
              <a:ea typeface="微软雅黑" panose="020B0503020204020204" pitchFamily="34" charset="-122"/>
            </a:endParaRPr>
          </a:p>
        </p:txBody>
      </p:sp>
      <p:sp>
        <p:nvSpPr>
          <p:cNvPr id="6" name="矩形 5"/>
          <p:cNvSpPr/>
          <p:nvPr/>
        </p:nvSpPr>
        <p:spPr bwMode="auto">
          <a:xfrm>
            <a:off x="203200" y="834132"/>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203200" y="69011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cxnSp>
        <p:nvCxnSpPr>
          <p:cNvPr id="7" name="直接连接符 6"/>
          <p:cNvCxnSpPr/>
          <p:nvPr/>
        </p:nvCxnSpPr>
        <p:spPr bwMode="auto">
          <a:xfrm>
            <a:off x="5508104" y="332656"/>
            <a:ext cx="360000" cy="0"/>
          </a:xfrm>
          <a:prstGeom prst="line">
            <a:avLst/>
          </a:prstGeom>
          <a:ln w="38100">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8" name="文本框 7"/>
          <p:cNvSpPr txBox="1"/>
          <p:nvPr/>
        </p:nvSpPr>
        <p:spPr>
          <a:xfrm>
            <a:off x="5652120" y="69044"/>
            <a:ext cx="2376264" cy="461665"/>
          </a:xfrm>
          <a:prstGeom prst="rect">
            <a:avLst/>
          </a:prstGeom>
          <a:noFill/>
        </p:spPr>
        <p:txBody>
          <a:bodyPr wrap="square" rtlCol="0">
            <a:spAutoFit/>
          </a:bodyPr>
          <a:lstStyle/>
          <a:p>
            <a:r>
              <a:rPr lang="zh-CN" altLang="en-US" sz="2400" dirty="0"/>
              <a:t>剩余污泥处置</a:t>
            </a:r>
          </a:p>
        </p:txBody>
      </p:sp>
      <p:sp>
        <p:nvSpPr>
          <p:cNvPr id="9" name="Rectangle 2"/>
          <p:cNvSpPr txBox="1">
            <a:spLocks noChangeArrowheads="1"/>
          </p:cNvSpPr>
          <p:nvPr/>
        </p:nvSpPr>
        <p:spPr>
          <a:xfrm>
            <a:off x="-1116632" y="-27459"/>
            <a:ext cx="7848600" cy="792163"/>
          </a:xfrm>
          <a:prstGeom prst="rect">
            <a:avLst/>
          </a:prstGeom>
        </p:spPr>
        <p:txBody>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a:lstStyle>
          <a:p>
            <a:pPr algn="ctr"/>
            <a:r>
              <a:rPr lang="zh-CN" altLang="en-US" sz="4000" b="1" dirty="0">
                <a:latin typeface="微软雅黑" panose="020B0503020204020204" pitchFamily="34" charset="-122"/>
                <a:ea typeface="微软雅黑" panose="020B0503020204020204" pitchFamily="34" charset="-122"/>
              </a:rPr>
              <a:t>三、常见污水处理工艺</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267949"/>
            <a:ext cx="7920880" cy="4465307"/>
          </a:xfrm>
          <a:prstGeom prst="rect">
            <a:avLst/>
          </a:prstGeom>
        </p:spPr>
      </p:pic>
    </p:spTree>
    <p:extLst>
      <p:ext uri="{BB962C8B-B14F-4D97-AF65-F5344CB8AC3E}">
        <p14:creationId xmlns:p14="http://schemas.microsoft.com/office/powerpoint/2010/main" val="2878565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203200" y="69011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cxnSp>
        <p:nvCxnSpPr>
          <p:cNvPr id="7" name="直接连接符 6"/>
          <p:cNvCxnSpPr/>
          <p:nvPr/>
        </p:nvCxnSpPr>
        <p:spPr bwMode="auto">
          <a:xfrm>
            <a:off x="5508104" y="332656"/>
            <a:ext cx="360000" cy="0"/>
          </a:xfrm>
          <a:prstGeom prst="line">
            <a:avLst/>
          </a:prstGeom>
          <a:ln w="38100">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8" name="文本框 7"/>
          <p:cNvSpPr txBox="1"/>
          <p:nvPr/>
        </p:nvSpPr>
        <p:spPr>
          <a:xfrm>
            <a:off x="5652120" y="69044"/>
            <a:ext cx="2376264" cy="461665"/>
          </a:xfrm>
          <a:prstGeom prst="rect">
            <a:avLst/>
          </a:prstGeom>
          <a:noFill/>
        </p:spPr>
        <p:txBody>
          <a:bodyPr wrap="square" rtlCol="0">
            <a:spAutoFit/>
          </a:bodyPr>
          <a:lstStyle/>
          <a:p>
            <a:r>
              <a:rPr lang="zh-CN" altLang="en-US" sz="2400" dirty="0"/>
              <a:t>剩余污泥处置</a:t>
            </a:r>
          </a:p>
        </p:txBody>
      </p:sp>
      <p:sp>
        <p:nvSpPr>
          <p:cNvPr id="9" name="Rectangle 2"/>
          <p:cNvSpPr txBox="1">
            <a:spLocks noChangeArrowheads="1"/>
          </p:cNvSpPr>
          <p:nvPr/>
        </p:nvSpPr>
        <p:spPr>
          <a:xfrm>
            <a:off x="-1116632" y="-27459"/>
            <a:ext cx="7848600" cy="792163"/>
          </a:xfrm>
          <a:prstGeom prst="rect">
            <a:avLst/>
          </a:prstGeom>
        </p:spPr>
        <p:txBody>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a:lstStyle>
          <a:p>
            <a:pPr algn="ctr"/>
            <a:r>
              <a:rPr lang="zh-CN" altLang="en-US" sz="4000" b="1" dirty="0">
                <a:latin typeface="微软雅黑" panose="020B0503020204020204" pitchFamily="34" charset="-122"/>
                <a:ea typeface="微软雅黑" panose="020B0503020204020204" pitchFamily="34" charset="-122"/>
              </a:rPr>
              <a:t>三、常见污水处理工艺</a:t>
            </a:r>
          </a:p>
        </p:txBody>
      </p:sp>
      <p:sp>
        <p:nvSpPr>
          <p:cNvPr id="10" name="文本框 9"/>
          <p:cNvSpPr txBox="1"/>
          <p:nvPr/>
        </p:nvSpPr>
        <p:spPr>
          <a:xfrm>
            <a:off x="323528" y="764704"/>
            <a:ext cx="2297236" cy="461665"/>
          </a:xfrm>
          <a:prstGeom prst="rect">
            <a:avLst/>
          </a:prstGeom>
          <a:noFill/>
        </p:spPr>
        <p:txBody>
          <a:bodyPr wrap="square" rtlCol="0">
            <a:spAutoFit/>
          </a:bodyPr>
          <a:lstStyle/>
          <a:p>
            <a:r>
              <a:rPr lang="zh-CN" altLang="en-US" sz="2400" dirty="0">
                <a:solidFill>
                  <a:srgbClr val="FF0000"/>
                </a:solidFill>
                <a:latin typeface="黑体" panose="02010609060101010101" pitchFamily="49" charset="-122"/>
                <a:ea typeface="黑体" panose="02010609060101010101" pitchFamily="49" charset="-122"/>
              </a:rPr>
              <a:t>污泥厌氧消化</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50" y="1218233"/>
            <a:ext cx="8568952" cy="5221168"/>
          </a:xfrm>
          <a:prstGeom prst="rect">
            <a:avLst/>
          </a:prstGeom>
        </p:spPr>
      </p:pic>
    </p:spTree>
    <p:extLst>
      <p:ext uri="{BB962C8B-B14F-4D97-AF65-F5344CB8AC3E}">
        <p14:creationId xmlns:p14="http://schemas.microsoft.com/office/powerpoint/2010/main" val="395509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4EA5149-4FF0-4A25-8562-BD1921DAB429}"/>
              </a:ext>
            </a:extLst>
          </p:cNvPr>
          <p:cNvPicPr>
            <a:picLocks noChangeAspect="1"/>
          </p:cNvPicPr>
          <p:nvPr/>
        </p:nvPicPr>
        <p:blipFill>
          <a:blip r:embed="rId3"/>
          <a:stretch>
            <a:fillRect/>
          </a:stretch>
        </p:blipFill>
        <p:spPr>
          <a:xfrm>
            <a:off x="774043" y="757462"/>
            <a:ext cx="7813402" cy="3967682"/>
          </a:xfrm>
          <a:prstGeom prst="rect">
            <a:avLst/>
          </a:prstGeom>
        </p:spPr>
      </p:pic>
      <p:sp>
        <p:nvSpPr>
          <p:cNvPr id="4" name="矩形 3">
            <a:extLst>
              <a:ext uri="{FF2B5EF4-FFF2-40B4-BE49-F238E27FC236}">
                <a16:creationId xmlns:a16="http://schemas.microsoft.com/office/drawing/2014/main" id="{EFA85657-F9AA-4639-BF39-F2580A697CE5}"/>
              </a:ext>
            </a:extLst>
          </p:cNvPr>
          <p:cNvSpPr/>
          <p:nvPr/>
        </p:nvSpPr>
        <p:spPr>
          <a:xfrm>
            <a:off x="756562" y="4664169"/>
            <a:ext cx="7813402" cy="276999"/>
          </a:xfrm>
          <a:prstGeom prst="rect">
            <a:avLst/>
          </a:prstGeom>
        </p:spPr>
        <p:txBody>
          <a:bodyPr wrap="square">
            <a:spAutoFit/>
          </a:bodyPr>
          <a:lstStyle/>
          <a:p>
            <a:r>
              <a:rPr lang="zh-CN" altLang="en-US" sz="1200" dirty="0"/>
              <a:t>http://www.hydropower.org.cn/showNewsDetail.asp?nsId=10161</a:t>
            </a:r>
          </a:p>
        </p:txBody>
      </p:sp>
      <p:pic>
        <p:nvPicPr>
          <p:cNvPr id="6" name="图片 5">
            <a:extLst>
              <a:ext uri="{FF2B5EF4-FFF2-40B4-BE49-F238E27FC236}">
                <a16:creationId xmlns:a16="http://schemas.microsoft.com/office/drawing/2014/main" id="{B0F2F56A-31B3-4667-A807-BC3CAACF39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699" y="4689260"/>
            <a:ext cx="8640960" cy="2156622"/>
          </a:xfrm>
          <a:prstGeom prst="rect">
            <a:avLst/>
          </a:prstGeom>
        </p:spPr>
      </p:pic>
      <p:sp>
        <p:nvSpPr>
          <p:cNvPr id="7"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88244" y="-102642"/>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8" name="矩形 7"/>
          <p:cNvSpPr/>
          <p:nvPr/>
        </p:nvSpPr>
        <p:spPr bwMode="auto">
          <a:xfrm>
            <a:off x="203200" y="618108"/>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648494" y="969049"/>
            <a:ext cx="8064500" cy="65975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4000" b="1" dirty="0">
                <a:latin typeface="微软雅黑" panose="020B0503020204020204" pitchFamily="34" charset="-122"/>
                <a:ea typeface="微软雅黑" panose="020B0503020204020204" pitchFamily="34" charset="-122"/>
              </a:rPr>
              <a:t>水的自然循环</a:t>
            </a:r>
            <a:endParaRPr lang="en-US" altLang="zh-CN" sz="4000" b="1" dirty="0">
              <a:ea typeface="黑体" panose="02010609060101010101" pitchFamily="49" charset="-122"/>
            </a:endParaRPr>
          </a:p>
        </p:txBody>
      </p:sp>
      <p:pic>
        <p:nvPicPr>
          <p:cNvPr id="340994" name="Picture 2">
            <a:extLst>
              <a:ext uri="{FF2B5EF4-FFF2-40B4-BE49-F238E27FC236}">
                <a16:creationId xmlns:a16="http://schemas.microsoft.com/office/drawing/2014/main" id="{FE59EC13-5D9D-46FF-866F-2CD2DC1B1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42264"/>
            <a:ext cx="8892480" cy="440701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1E422DB1-9543-4419-9412-359C3B68055D}"/>
              </a:ext>
            </a:extLst>
          </p:cNvPr>
          <p:cNvSpPr/>
          <p:nvPr/>
        </p:nvSpPr>
        <p:spPr>
          <a:xfrm>
            <a:off x="324260" y="6105490"/>
            <a:ext cx="8712968"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zh-CN" sz="2000" dirty="0">
                <a:latin typeface="微软雅黑" panose="020B0503020204020204" pitchFamily="34" charset="-122"/>
                <a:ea typeface="微软雅黑" panose="020B0503020204020204" pitchFamily="34" charset="-122"/>
              </a:rPr>
              <a:t>水是地球上最丰富的化合物，海洋、陆地、大气中固态水、液态水、气态水构成一个</a:t>
            </a:r>
            <a:r>
              <a:rPr lang="zh-CN" altLang="zh-CN" sz="2000" dirty="0">
                <a:solidFill>
                  <a:srgbClr val="FF0000"/>
                </a:solidFill>
                <a:latin typeface="微软雅黑" panose="020B0503020204020204" pitchFamily="34" charset="-122"/>
                <a:ea typeface="微软雅黑" panose="020B0503020204020204" pitchFamily="34" charset="-122"/>
              </a:rPr>
              <a:t>大体连续、相互作用，又相互不断交换</a:t>
            </a:r>
            <a:r>
              <a:rPr lang="zh-CN" altLang="zh-CN" sz="2000" dirty="0">
                <a:latin typeface="微软雅黑" panose="020B0503020204020204" pitchFamily="34" charset="-122"/>
                <a:ea typeface="微软雅黑" panose="020B0503020204020204" pitchFamily="34" charset="-122"/>
              </a:rPr>
              <a:t>的圈层，称为水圈。</a:t>
            </a:r>
            <a:endParaRPr lang="zh-CN" altLang="en-US" sz="2000" dirty="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44357955-6FC6-435B-9903-7381B426C476}"/>
              </a:ext>
            </a:extLst>
          </p:cNvPr>
          <p:cNvSpPr txBox="1">
            <a:spLocks noChangeArrowheads="1"/>
          </p:cNvSpPr>
          <p:nvPr/>
        </p:nvSpPr>
        <p:spPr bwMode="auto">
          <a:xfrm>
            <a:off x="-1188244" y="-30634"/>
            <a:ext cx="8064500"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a:lstStyle>
          <a:p>
            <a:pPr algn="ctr"/>
            <a:r>
              <a:rPr lang="zh-CN" altLang="en-US" sz="4000" b="1">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6" name="矩形 5"/>
          <p:cNvSpPr/>
          <p:nvPr/>
        </p:nvSpPr>
        <p:spPr bwMode="auto">
          <a:xfrm>
            <a:off x="203200" y="69011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17225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2CAAE6A-6542-40BF-A80F-C3028B8F7476}"/>
              </a:ext>
            </a:extLst>
          </p:cNvPr>
          <p:cNvPicPr>
            <a:picLocks noChangeAspect="1"/>
          </p:cNvPicPr>
          <p:nvPr/>
        </p:nvPicPr>
        <p:blipFill>
          <a:blip r:embed="rId3"/>
          <a:stretch>
            <a:fillRect/>
          </a:stretch>
        </p:blipFill>
        <p:spPr>
          <a:xfrm>
            <a:off x="253092" y="763970"/>
            <a:ext cx="8769328" cy="4969286"/>
          </a:xfrm>
          <a:prstGeom prst="rect">
            <a:avLst/>
          </a:prstGeom>
        </p:spPr>
      </p:pic>
      <p:sp>
        <p:nvSpPr>
          <p:cNvPr id="6" name="矩形 5">
            <a:extLst>
              <a:ext uri="{FF2B5EF4-FFF2-40B4-BE49-F238E27FC236}">
                <a16:creationId xmlns:a16="http://schemas.microsoft.com/office/drawing/2014/main" id="{6804B391-7436-4DE2-BF8F-CE74D35A66A8}"/>
              </a:ext>
            </a:extLst>
          </p:cNvPr>
          <p:cNvSpPr/>
          <p:nvPr/>
        </p:nvSpPr>
        <p:spPr>
          <a:xfrm>
            <a:off x="272841" y="5725705"/>
            <a:ext cx="8712968"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latin typeface="微软雅黑" panose="020B0503020204020204" pitchFamily="34" charset="-122"/>
                <a:ea typeface="微软雅黑" panose="020B0503020204020204" pitchFamily="34" charset="-122"/>
              </a:rPr>
              <a:t>人类社会为了生产、生活的需要，抽取附近河流、湖泊等水体，通过给水系统用于农业、工业、生活，这此过程中，部分水被消耗性使用掉，而其它用过的水则成为污水废水，需要通过排水系统妥善处理和排放。</a:t>
            </a:r>
          </a:p>
        </p:txBody>
      </p:sp>
      <p:sp>
        <p:nvSpPr>
          <p:cNvPr id="304130" name="Rectangle 2"/>
          <p:cNvSpPr>
            <a:spLocks noGrp="1" noChangeArrowheads="1"/>
          </p:cNvSpPr>
          <p:nvPr>
            <p:ph type="title"/>
          </p:nvPr>
        </p:nvSpPr>
        <p:spPr>
          <a:xfrm>
            <a:off x="3203848" y="908720"/>
            <a:ext cx="8064500" cy="65975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2400" b="1" dirty="0">
                <a:latin typeface="微软雅黑" panose="020B0503020204020204" pitchFamily="34" charset="-122"/>
                <a:ea typeface="微软雅黑" panose="020B0503020204020204" pitchFamily="34" charset="-122"/>
              </a:rPr>
              <a:t>水的社会“循环”</a:t>
            </a:r>
            <a:endParaRPr lang="en-US" altLang="zh-CN" sz="2400" b="1" dirty="0">
              <a:ea typeface="黑体" panose="02010609060101010101" pitchFamily="49" charset="-122"/>
            </a:endParaRPr>
          </a:p>
        </p:txBody>
      </p:sp>
      <p:sp>
        <p:nvSpPr>
          <p:cNvPr id="5" name="Rectangle 2">
            <a:extLst>
              <a:ext uri="{FF2B5EF4-FFF2-40B4-BE49-F238E27FC236}">
                <a16:creationId xmlns:a16="http://schemas.microsoft.com/office/drawing/2014/main" id="{44357955-6FC6-435B-9903-7381B426C476}"/>
              </a:ext>
            </a:extLst>
          </p:cNvPr>
          <p:cNvSpPr txBox="1">
            <a:spLocks noChangeArrowheads="1"/>
          </p:cNvSpPr>
          <p:nvPr/>
        </p:nvSpPr>
        <p:spPr bwMode="auto">
          <a:xfrm>
            <a:off x="-1188244" y="-102642"/>
            <a:ext cx="8064500"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a:lstStyle>
          <a:p>
            <a:pPr algn="ctr"/>
            <a:r>
              <a:rPr lang="zh-CN" altLang="en-US" sz="4000" b="1">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7" name="矩形 6"/>
          <p:cNvSpPr/>
          <p:nvPr/>
        </p:nvSpPr>
        <p:spPr bwMode="auto">
          <a:xfrm>
            <a:off x="203200" y="618108"/>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73868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6911D3-8067-4DE0-98B6-C487821F6D76}"/>
              </a:ext>
            </a:extLst>
          </p:cNvPr>
          <p:cNvSpPr>
            <a:spLocks noGrp="1"/>
          </p:cNvSpPr>
          <p:nvPr>
            <p:ph idx="1"/>
          </p:nvPr>
        </p:nvSpPr>
        <p:spPr>
          <a:xfrm>
            <a:off x="457200" y="1591171"/>
            <a:ext cx="8507288" cy="5078189"/>
          </a:xfrm>
        </p:spPr>
        <p:txBody>
          <a:bodyPr/>
          <a:lstStyle/>
          <a:p>
            <a:pPr algn="ctr">
              <a:lnSpc>
                <a:spcPct val="200000"/>
              </a:lnSpc>
            </a:pPr>
            <a:r>
              <a:rPr lang="zh-CN" altLang="en-US" sz="3200" b="1" dirty="0">
                <a:latin typeface="微软雅黑" panose="020B0503020204020204" pitchFamily="34" charset="-122"/>
                <a:ea typeface="微软雅黑" panose="020B0503020204020204" pitchFamily="34" charset="-122"/>
              </a:rPr>
              <a:t>功能上的重要性</a:t>
            </a:r>
            <a:endParaRPr lang="en-US" altLang="zh-CN" sz="3200" b="1" dirty="0">
              <a:latin typeface="微软雅黑" panose="020B0503020204020204" pitchFamily="34" charset="-122"/>
              <a:ea typeface="微软雅黑" panose="020B0503020204020204" pitchFamily="34" charset="-122"/>
            </a:endParaRPr>
          </a:p>
          <a:p>
            <a:pPr algn="ctr">
              <a:lnSpc>
                <a:spcPct val="200000"/>
              </a:lnSpc>
            </a:pPr>
            <a:r>
              <a:rPr lang="zh-CN" altLang="en-US" sz="3200" b="1" dirty="0">
                <a:latin typeface="微软雅黑" panose="020B0503020204020204" pitchFamily="34" charset="-122"/>
                <a:ea typeface="微软雅黑" panose="020B0503020204020204" pitchFamily="34" charset="-122"/>
              </a:rPr>
              <a:t>补给上的有限性</a:t>
            </a:r>
            <a:endParaRPr lang="en-US" altLang="zh-CN" sz="3200" b="1" dirty="0">
              <a:latin typeface="微软雅黑" panose="020B0503020204020204" pitchFamily="34" charset="-122"/>
              <a:ea typeface="微软雅黑" panose="020B0503020204020204" pitchFamily="34" charset="-122"/>
            </a:endParaRPr>
          </a:p>
          <a:p>
            <a:pPr algn="ctr">
              <a:lnSpc>
                <a:spcPct val="200000"/>
              </a:lnSpc>
            </a:pPr>
            <a:r>
              <a:rPr lang="zh-CN" altLang="en-US" sz="3200" b="1" dirty="0">
                <a:latin typeface="微软雅黑" panose="020B0503020204020204" pitchFamily="34" charset="-122"/>
                <a:ea typeface="微软雅黑" panose="020B0503020204020204" pitchFamily="34" charset="-122"/>
              </a:rPr>
              <a:t>时空上的多变性</a:t>
            </a:r>
            <a:endParaRPr lang="en-US" altLang="zh-CN" sz="3200" b="1" dirty="0">
              <a:latin typeface="微软雅黑" panose="020B0503020204020204" pitchFamily="34" charset="-122"/>
              <a:ea typeface="微软雅黑" panose="020B0503020204020204" pitchFamily="34" charset="-122"/>
            </a:endParaRPr>
          </a:p>
          <a:p>
            <a:pPr algn="ctr">
              <a:lnSpc>
                <a:spcPct val="200000"/>
              </a:lnSpc>
            </a:pPr>
            <a:r>
              <a:rPr lang="zh-CN" altLang="en-US" sz="3200" b="1" dirty="0">
                <a:latin typeface="微软雅黑" panose="020B0503020204020204" pitchFamily="34" charset="-122"/>
                <a:ea typeface="微软雅黑" panose="020B0503020204020204" pitchFamily="34" charset="-122"/>
              </a:rPr>
              <a:t>利用上的多用性</a:t>
            </a:r>
            <a:endParaRPr lang="en-US" altLang="zh-CN" sz="3200" b="1" dirty="0">
              <a:latin typeface="微软雅黑" panose="020B0503020204020204" pitchFamily="34" charset="-122"/>
              <a:ea typeface="微软雅黑" panose="020B0503020204020204" pitchFamily="34" charset="-122"/>
            </a:endParaRPr>
          </a:p>
          <a:p>
            <a:pPr marL="0" indent="0" algn="ctr">
              <a:lnSpc>
                <a:spcPct val="200000"/>
              </a:lnSpc>
              <a:buNone/>
            </a:pPr>
            <a:r>
              <a:rPr lang="zh-CN" altLang="en-US" sz="3200" b="1" dirty="0">
                <a:latin typeface="微软雅黑" panose="020B0503020204020204" pitchFamily="34" charset="-122"/>
                <a:ea typeface="微软雅黑" panose="020B0503020204020204" pitchFamily="34" charset="-122"/>
              </a:rPr>
              <a:t>生活用水，生产用水，生态用水</a:t>
            </a:r>
          </a:p>
          <a:p>
            <a:pPr algn="ctr">
              <a:lnSpc>
                <a:spcPct val="200000"/>
              </a:lnSpc>
            </a:pPr>
            <a:endParaRPr lang="zh-CN" altLang="en-US" sz="3200" b="1" dirty="0">
              <a:latin typeface="微软雅黑" panose="020B0503020204020204" pitchFamily="34" charset="-122"/>
              <a:ea typeface="微软雅黑" panose="020B0503020204020204" pitchFamily="34" charset="-122"/>
            </a:endParaRPr>
          </a:p>
        </p:txBody>
      </p:sp>
      <p:sp>
        <p:nvSpPr>
          <p:cNvPr id="4" name="Rectangle 2">
            <a:extLst>
              <a:ext uri="{FF2B5EF4-FFF2-40B4-BE49-F238E27FC236}">
                <a16:creationId xmlns:a16="http://schemas.microsoft.com/office/drawing/2014/main" id="{74ACE2E6-4123-426C-B5C7-2F7689658936}"/>
              </a:ext>
            </a:extLst>
          </p:cNvPr>
          <p:cNvSpPr>
            <a:spLocks noGrp="1" noChangeArrowheads="1"/>
          </p:cNvSpPr>
          <p:nvPr>
            <p:ph type="title"/>
          </p:nvPr>
        </p:nvSpPr>
        <p:spPr>
          <a:xfrm>
            <a:off x="678594" y="1268760"/>
            <a:ext cx="8064500" cy="65975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水资源的特点</a:t>
            </a:r>
            <a:endParaRPr lang="en-US" altLang="zh-CN" sz="4000" b="1" dirty="0">
              <a:ea typeface="黑体" panose="02010609060101010101" pitchFamily="49" charset="-122"/>
            </a:endParaRPr>
          </a:p>
        </p:txBody>
      </p:sp>
      <p:sp>
        <p:nvSpPr>
          <p:cNvPr id="5" name="Rectangle 2">
            <a:extLst>
              <a:ext uri="{FF2B5EF4-FFF2-40B4-BE49-F238E27FC236}">
                <a16:creationId xmlns:a16="http://schemas.microsoft.com/office/drawing/2014/main" id="{44357955-6FC6-435B-9903-7381B426C476}"/>
              </a:ext>
            </a:extLst>
          </p:cNvPr>
          <p:cNvSpPr txBox="1">
            <a:spLocks noChangeArrowheads="1"/>
          </p:cNvSpPr>
          <p:nvPr/>
        </p:nvSpPr>
        <p:spPr bwMode="auto">
          <a:xfrm>
            <a:off x="-1188244" y="-30634"/>
            <a:ext cx="8064500"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a:lstStyle>
          <a:p>
            <a:pPr algn="ctr"/>
            <a:r>
              <a:rPr lang="zh-CN" altLang="en-US" sz="4000" b="1">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6" name="矩形 5"/>
          <p:cNvSpPr/>
          <p:nvPr/>
        </p:nvSpPr>
        <p:spPr bwMode="auto">
          <a:xfrm>
            <a:off x="203200" y="69011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11868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201CC8F-3B14-41E7-AF50-BDD18708F4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7307" y="827549"/>
            <a:ext cx="7669386" cy="5989608"/>
          </a:xfrm>
        </p:spPr>
      </p:pic>
      <p:sp>
        <p:nvSpPr>
          <p:cNvPr id="7" name="矩形 6">
            <a:extLst>
              <a:ext uri="{FF2B5EF4-FFF2-40B4-BE49-F238E27FC236}">
                <a16:creationId xmlns:a16="http://schemas.microsoft.com/office/drawing/2014/main" id="{B6C1BE0E-1CD2-4460-8544-F14FEC09D274}"/>
              </a:ext>
            </a:extLst>
          </p:cNvPr>
          <p:cNvSpPr/>
          <p:nvPr/>
        </p:nvSpPr>
        <p:spPr>
          <a:xfrm>
            <a:off x="801644" y="6457551"/>
            <a:ext cx="7758199" cy="276999"/>
          </a:xfrm>
          <a:prstGeom prst="rect">
            <a:avLst/>
          </a:prstGeom>
        </p:spPr>
        <p:txBody>
          <a:bodyPr wrap="square">
            <a:spAutoFit/>
          </a:bodyPr>
          <a:lstStyle/>
          <a:p>
            <a:r>
              <a:rPr lang="zh-CN" altLang="en-US" sz="1200" dirty="0"/>
              <a:t>http://www.xian.cgs.gov.cn/zt/dqr/2014/dqzy/201608/t20160813_360375.html</a:t>
            </a:r>
          </a:p>
        </p:txBody>
      </p:sp>
      <p:sp>
        <p:nvSpPr>
          <p:cNvPr id="8" name="Rectangle 2">
            <a:extLst>
              <a:ext uri="{FF2B5EF4-FFF2-40B4-BE49-F238E27FC236}">
                <a16:creationId xmlns:a16="http://schemas.microsoft.com/office/drawing/2014/main" id="{44357955-6FC6-435B-9903-7381B426C476}"/>
              </a:ext>
            </a:extLst>
          </p:cNvPr>
          <p:cNvSpPr>
            <a:spLocks noGrp="1" noChangeArrowheads="1"/>
          </p:cNvSpPr>
          <p:nvPr>
            <p:ph type="title"/>
          </p:nvPr>
        </p:nvSpPr>
        <p:spPr>
          <a:xfrm>
            <a:off x="-1188244" y="-30634"/>
            <a:ext cx="8064500" cy="7953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一、水环境和水体污染</a:t>
            </a:r>
            <a:endParaRPr lang="en-US" altLang="zh-CN" sz="4000" b="1" dirty="0">
              <a:ea typeface="黑体" panose="02010609060101010101" pitchFamily="49" charset="-122"/>
            </a:endParaRPr>
          </a:p>
        </p:txBody>
      </p:sp>
      <p:sp>
        <p:nvSpPr>
          <p:cNvPr id="9" name="矩形 8"/>
          <p:cNvSpPr/>
          <p:nvPr/>
        </p:nvSpPr>
        <p:spPr bwMode="auto">
          <a:xfrm>
            <a:off x="203200" y="690116"/>
            <a:ext cx="7897192" cy="745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082370333"/>
      </p:ext>
    </p:extLst>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8848</TotalTime>
  <Words>3237</Words>
  <Application>Microsoft Office PowerPoint</Application>
  <PresentationFormat>全屏显示(4:3)</PresentationFormat>
  <Paragraphs>434</Paragraphs>
  <Slides>42</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黑体</vt:lpstr>
      <vt:lpstr>华文中宋</vt:lpstr>
      <vt:lpstr>微软雅黑</vt:lpstr>
      <vt:lpstr>Arial</vt:lpstr>
      <vt:lpstr>Garamond</vt:lpstr>
      <vt:lpstr>Times New Roman</vt:lpstr>
      <vt:lpstr>Verdana</vt:lpstr>
      <vt:lpstr>Wingdings</vt:lpstr>
      <vt:lpstr>Level</vt:lpstr>
      <vt:lpstr>水污染控制工程</vt:lpstr>
      <vt:lpstr>内  容</vt:lpstr>
      <vt:lpstr>一、水环境和水体污染</vt:lpstr>
      <vt:lpstr>一、水环境和水体污染</vt:lpstr>
      <vt:lpstr>一、水环境和水体污染</vt:lpstr>
      <vt:lpstr>水的自然循环</vt:lpstr>
      <vt:lpstr>水的社会“循环”</vt:lpstr>
      <vt:lpstr>水资源的特点</vt:lpstr>
      <vt:lpstr>一、水环境和水体污染</vt:lpstr>
      <vt:lpstr>我国水资源短缺</vt:lpstr>
      <vt:lpstr>南水北调工程总体布局图</vt:lpstr>
      <vt:lpstr>一、水环境和水体污染</vt:lpstr>
      <vt:lpstr>一、水环境和水体污染</vt:lpstr>
      <vt:lpstr>一、水环境和水体污染</vt:lpstr>
      <vt:lpstr>一、水环境和水体污染</vt:lpstr>
      <vt:lpstr>一、水环境和水体污染</vt:lpstr>
      <vt:lpstr>一、水环境和水体污染</vt:lpstr>
      <vt:lpstr>一、水环境和水体污染</vt:lpstr>
      <vt:lpstr>一、水环境和水体污染</vt:lpstr>
      <vt:lpstr>一、水环境和水体污染</vt:lpstr>
      <vt:lpstr>一、水环境和水体污染</vt:lpstr>
      <vt:lpstr>内  容</vt:lpstr>
      <vt:lpstr>二、一般水体水质指标</vt:lpstr>
      <vt:lpstr>二、一般水体水质指标</vt:lpstr>
      <vt:lpstr>二、一般水体水质指标</vt:lpstr>
      <vt:lpstr>二、一般水体水质指标</vt:lpstr>
      <vt:lpstr>二、一般水体水质指标</vt:lpstr>
      <vt:lpstr>二、一般水体水质指标</vt:lpstr>
      <vt:lpstr>PowerPoint 演示文稿</vt:lpstr>
      <vt:lpstr>二、一般水体水质指标</vt:lpstr>
      <vt:lpstr>二、一般水体水质指标</vt:lpstr>
      <vt:lpstr>二、一般水体水质指标</vt:lpstr>
      <vt:lpstr>二、一般水体水质指标</vt:lpstr>
      <vt:lpstr>内  容</vt:lpstr>
      <vt:lpstr>三、常见污水处理工艺</vt:lpstr>
      <vt:lpstr>三、常见污水处理工艺</vt:lpstr>
      <vt:lpstr>三、常见污水处理工艺</vt:lpstr>
      <vt:lpstr>三、常见污水处理工艺</vt:lpstr>
      <vt:lpstr>三、常见污水处理工艺</vt:lpstr>
      <vt:lpstr>PowerPoint 演示文稿</vt:lpstr>
      <vt:lpstr>PowerPoint 演示文稿</vt:lpstr>
      <vt:lpstr>PowerPoint 演示文稿</vt:lpstr>
    </vt:vector>
  </TitlesOfParts>
  <Company>hg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hg</dc:creator>
  <cp:lastModifiedBy>Xu Wu</cp:lastModifiedBy>
  <cp:revision>913</cp:revision>
  <cp:lastPrinted>1601-01-01T00:00:00Z</cp:lastPrinted>
  <dcterms:created xsi:type="dcterms:W3CDTF">2004-04-13T11:39:48Z</dcterms:created>
  <dcterms:modified xsi:type="dcterms:W3CDTF">2020-10-02T07:49:35Z</dcterms:modified>
</cp:coreProperties>
</file>