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4" r:id="rId2"/>
    <p:sldMasterId id="2147483686" r:id="rId3"/>
  </p:sldMasterIdLst>
  <p:notesMasterIdLst>
    <p:notesMasterId r:id="rId21"/>
  </p:notesMasterIdLst>
  <p:sldIdLst>
    <p:sldId id="7887" r:id="rId4"/>
    <p:sldId id="2258" r:id="rId5"/>
    <p:sldId id="2259" r:id="rId6"/>
    <p:sldId id="2543" r:id="rId7"/>
    <p:sldId id="2550" r:id="rId8"/>
    <p:sldId id="2545" r:id="rId9"/>
    <p:sldId id="2551" r:id="rId10"/>
    <p:sldId id="2546" r:id="rId11"/>
    <p:sldId id="2552" r:id="rId12"/>
    <p:sldId id="2544" r:id="rId13"/>
    <p:sldId id="2553" r:id="rId14"/>
    <p:sldId id="2542" r:id="rId15"/>
    <p:sldId id="2547" r:id="rId16"/>
    <p:sldId id="2554" r:id="rId17"/>
    <p:sldId id="2549" r:id="rId18"/>
    <p:sldId id="7889" r:id="rId19"/>
    <p:sldId id="7885" r:id="rId20"/>
  </p:sldIdLst>
  <p:sldSz cx="12192000" cy="6858000"/>
  <p:notesSz cx="7099300" cy="102346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C505D193-7E5D-44E2-9BA1-E640E0BC06BA}">
          <p14:sldIdLst>
            <p14:sldId id="7887"/>
          </p14:sldIdLst>
        </p14:section>
        <p14:section name="内容" id="{60BEEEEF-E487-462B-8CE5-642B54B1A257}">
          <p14:sldIdLst>
            <p14:sldId id="2258"/>
            <p14:sldId id="2259"/>
            <p14:sldId id="2543"/>
            <p14:sldId id="2550"/>
            <p14:sldId id="2545"/>
            <p14:sldId id="2551"/>
            <p14:sldId id="2546"/>
            <p14:sldId id="2552"/>
            <p14:sldId id="2544"/>
            <p14:sldId id="2553"/>
            <p14:sldId id="2542"/>
            <p14:sldId id="2547"/>
            <p14:sldId id="2554"/>
            <p14:sldId id="2549"/>
            <p14:sldId id="7889"/>
            <p14:sldId id="78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8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C7E"/>
    <a:srgbClr val="19968B"/>
    <a:srgbClr val="21C9B9"/>
    <a:srgbClr val="3B78FF"/>
    <a:srgbClr val="0C0C0C"/>
    <a:srgbClr val="3B6892"/>
    <a:srgbClr val="0000FF"/>
    <a:srgbClr val="000000"/>
    <a:srgbClr val="3333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0" autoAdjust="0"/>
    <p:restoredTop sz="95961" autoAdjust="0"/>
  </p:normalViewPr>
  <p:slideViewPr>
    <p:cSldViewPr snapToGrid="0">
      <p:cViewPr varScale="1">
        <p:scale>
          <a:sx n="56" d="100"/>
          <a:sy n="56" d="100"/>
        </p:scale>
        <p:origin x="52" y="184"/>
      </p:cViewPr>
      <p:guideLst>
        <p:guide orient="horz" pos="3430"/>
        <p:guide pos="3840"/>
        <p:guide pos="416"/>
        <p:guide orient="horz" pos="958"/>
        <p:guide orient="horz" pos="731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DD9FAD-0514-4934-AF60-548DC807C5CA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110F8FE-5AB9-4B43-AF23-42F879C7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1370C-D34B-9CB8-1157-5845938D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7E413-A7CC-42AB-2050-20C616B7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72C67-892D-B813-2696-FC8507A8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2B4F-B315-4AEE-AD0A-906BD70E9D2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17D77-4797-66B0-5615-626949E2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F7B80-0CCD-87F5-C732-430CF1E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19D7-F1A2-43C4-8C0D-05B8FB51E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2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78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0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88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5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556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43171FD-B7AC-489A-91BA-0D890728EE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1182D"/>
              </a:clrFrom>
              <a:clrTo>
                <a:srgbClr val="0118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50499"/>
          <a:stretch/>
        </p:blipFill>
        <p:spPr>
          <a:xfrm>
            <a:off x="6561" y="3618316"/>
            <a:ext cx="12192000" cy="34013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1D76DD4-9D40-448E-9305-3D575E9D2020}"/>
              </a:ext>
            </a:extLst>
          </p:cNvPr>
          <p:cNvSpPr/>
          <p:nvPr userDrawn="1"/>
        </p:nvSpPr>
        <p:spPr>
          <a:xfrm>
            <a:off x="6561" y="3239684"/>
            <a:ext cx="12192000" cy="345279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62270"/>
            <a:ext cx="11031078" cy="553138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400">
                <a:solidFill>
                  <a:srgbClr val="18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DA8A99-4E3F-420F-9E9E-17E9B84113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10585" y="364350"/>
            <a:ext cx="1554844" cy="353947"/>
          </a:xfrm>
          <a:prstGeom prst="rect">
            <a:avLst/>
          </a:prstGeom>
        </p:spPr>
      </p:pic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ACCFFF4-8704-47DE-8273-AF2E2A9719F8}"/>
              </a:ext>
            </a:extLst>
          </p:cNvPr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76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28870A-086E-4FD4-AAF5-CECA400D7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0585" y="364350"/>
            <a:ext cx="1554844" cy="3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10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0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41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21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392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09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07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58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41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1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17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7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43171FD-B7AC-489A-91BA-0D890728EE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1182D"/>
              </a:clrFrom>
              <a:clrTo>
                <a:srgbClr val="0118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50499"/>
          <a:stretch/>
        </p:blipFill>
        <p:spPr>
          <a:xfrm>
            <a:off x="6561" y="3618316"/>
            <a:ext cx="12192000" cy="34013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1D76DD4-9D40-448E-9305-3D575E9D2020}"/>
              </a:ext>
            </a:extLst>
          </p:cNvPr>
          <p:cNvSpPr/>
          <p:nvPr userDrawn="1"/>
        </p:nvSpPr>
        <p:spPr>
          <a:xfrm>
            <a:off x="6561" y="3239684"/>
            <a:ext cx="12192000" cy="345279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62270"/>
            <a:ext cx="11031078" cy="553138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400">
                <a:solidFill>
                  <a:srgbClr val="18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DA8A99-4E3F-420F-9E9E-17E9B84113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10585" y="364350"/>
            <a:ext cx="1554844" cy="353947"/>
          </a:xfrm>
          <a:prstGeom prst="rect">
            <a:avLst/>
          </a:prstGeom>
        </p:spPr>
      </p:pic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ACCFFF4-8704-47DE-8273-AF2E2A9719F8}"/>
              </a:ext>
            </a:extLst>
          </p:cNvPr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4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6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43171FD-B7AC-489A-91BA-0D890728EE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1182D"/>
              </a:clrFrom>
              <a:clrTo>
                <a:srgbClr val="0118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50499"/>
          <a:stretch/>
        </p:blipFill>
        <p:spPr>
          <a:xfrm>
            <a:off x="6561" y="3618316"/>
            <a:ext cx="12192000" cy="34013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1D76DD4-9D40-448E-9305-3D575E9D2020}"/>
              </a:ext>
            </a:extLst>
          </p:cNvPr>
          <p:cNvSpPr/>
          <p:nvPr userDrawn="1"/>
        </p:nvSpPr>
        <p:spPr>
          <a:xfrm>
            <a:off x="6561" y="3239684"/>
            <a:ext cx="12192000" cy="345279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62270"/>
            <a:ext cx="11031078" cy="553138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400">
                <a:solidFill>
                  <a:srgbClr val="18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DA8A99-4E3F-420F-9E9E-17E9B84113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10585" y="364350"/>
            <a:ext cx="1554844" cy="353947"/>
          </a:xfrm>
          <a:prstGeom prst="rect">
            <a:avLst/>
          </a:prstGeom>
        </p:spPr>
      </p:pic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ACCFFF4-8704-47DE-8273-AF2E2A9719F8}"/>
              </a:ext>
            </a:extLst>
          </p:cNvPr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4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84BA11-5D4C-1551-F114-5040AF62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83358-049F-5F46-91E5-54C9EFBD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76183-9480-D0D1-6AD3-BD4BD99DC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2B4F-B315-4AEE-AD0A-906BD70E9D2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E4784-CE7B-5435-C635-BA9FCBBD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765BB-9FC4-48EA-13F2-69E4F019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19D7-F1A2-43C4-8C0D-05B8FB51E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73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徽标&#10;&#10;描述已自动生成">
            <a:extLst>
              <a:ext uri="{FF2B5EF4-FFF2-40B4-BE49-F238E27FC236}">
                <a16:creationId xmlns:a16="http://schemas.microsoft.com/office/drawing/2014/main" id="{A160F0C9-4020-426A-BD06-EA15AAFF53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213" y="84409"/>
            <a:ext cx="1323996" cy="10058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EE71E2C-0F62-4609-CFAA-C7FA8EF141B1}"/>
              </a:ext>
            </a:extLst>
          </p:cNvPr>
          <p:cNvSpPr/>
          <p:nvPr/>
        </p:nvSpPr>
        <p:spPr>
          <a:xfrm>
            <a:off x="1884" y="3938811"/>
            <a:ext cx="12206827" cy="292026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1DD9DD-FBA7-3DCE-66A3-41C60D5DD100}"/>
              </a:ext>
            </a:extLst>
          </p:cNvPr>
          <p:cNvSpPr txBox="1"/>
          <p:nvPr/>
        </p:nvSpPr>
        <p:spPr>
          <a:xfrm>
            <a:off x="0" y="1348742"/>
            <a:ext cx="12192000" cy="1160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kumimoji="1" lang="en-US" altLang="zh-CN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《</a:t>
            </a:r>
            <a:r>
              <a:rPr kumimoji="1" lang="zh-CN" altLang="en-US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编译原理</a:t>
            </a:r>
            <a:r>
              <a:rPr kumimoji="1" lang="en-US" altLang="zh-CN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》</a:t>
            </a:r>
            <a:r>
              <a:rPr kumimoji="1" lang="zh-CN" altLang="en-US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总复习</a:t>
            </a:r>
            <a:endParaRPr kumimoji="1" lang="zh-CN" altLang="en-US" sz="6600" i="0" u="none" strike="noStrike" kern="1200" cap="none" spc="0" normalizeH="0" baseline="0" noProof="0" dirty="0">
              <a:ln>
                <a:noFill/>
              </a:ln>
              <a:solidFill>
                <a:srgbClr val="244B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E14DE0-91E0-876D-C13B-697EE57C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4" y="153827"/>
            <a:ext cx="3541853" cy="806294"/>
          </a:xfrm>
          <a:prstGeom prst="rect">
            <a:avLst/>
          </a:prstGeom>
        </p:spPr>
      </p:pic>
      <p:pic>
        <p:nvPicPr>
          <p:cNvPr id="20" name="图片 19" descr="图形用户界面, 应用程序&#10;&#10;描述已自动生成">
            <a:extLst>
              <a:ext uri="{FF2B5EF4-FFF2-40B4-BE49-F238E27FC236}">
                <a16:creationId xmlns:a16="http://schemas.microsoft.com/office/drawing/2014/main" id="{28B648E9-E192-B936-1E35-FBC7F6958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8110"/>
            <a:ext cx="12192000" cy="29337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DD3A2C-F99E-47E3-5893-CFCFAFF05BBD}"/>
              </a:ext>
            </a:extLst>
          </p:cNvPr>
          <p:cNvSpPr txBox="1"/>
          <p:nvPr/>
        </p:nvSpPr>
        <p:spPr>
          <a:xfrm>
            <a:off x="3966647" y="3136612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编译原理课程组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87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LR</a:t>
            </a:r>
            <a:r>
              <a:rPr lang="zh-CN" altLang="en-US" dirty="0"/>
              <a:t>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LR(1)</a:t>
            </a:r>
            <a:r>
              <a:rPr lang="zh-CN" altLang="en-US" sz="3200" dirty="0"/>
              <a:t>项目集族和</a:t>
            </a:r>
            <a:r>
              <a:rPr lang="en-US" altLang="zh-CN" sz="3200" dirty="0"/>
              <a:t>DFA</a:t>
            </a:r>
            <a:r>
              <a:rPr lang="zh-CN" altLang="en-US" sz="3200" dirty="0"/>
              <a:t>的构造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LR(1)</a:t>
            </a:r>
            <a:r>
              <a:rPr lang="zh-CN" altLang="en-US" sz="3200" dirty="0"/>
              <a:t>分析表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LR(1)</a:t>
            </a:r>
            <a:r>
              <a:rPr lang="zh-CN" altLang="en-US" sz="3200" dirty="0"/>
              <a:t>语法分析算法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en-US" altLang="zh-CN" sz="3200" dirty="0"/>
              <a:t> LL(1)/LR(0)/SLR(1)/LR(1)/LALR(1)</a:t>
            </a:r>
            <a:r>
              <a:rPr lang="zh-CN" altLang="en-US" sz="3200" dirty="0"/>
              <a:t>文法之间的关系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75093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7FBD-3572-DF4B-D184-6128C91E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 LR(1)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27F5-DC15-4735-D869-3BC2C4D1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设允许使用指针的赋值语句文法简化为：</a:t>
            </a:r>
          </a:p>
          <a:p>
            <a:pPr marL="0" indent="0">
              <a:buNone/>
            </a:pPr>
            <a:r>
              <a:rPr lang="en-US" altLang="zh-CN" dirty="0"/>
              <a:t>S→A=E   S→E  A→*E  </a:t>
            </a:r>
            <a:r>
              <a:rPr lang="en-US" altLang="zh-CN" dirty="0" err="1"/>
              <a:t>A→i</a:t>
            </a:r>
            <a:r>
              <a:rPr lang="en-US" altLang="zh-CN" dirty="0"/>
              <a:t>   E→A  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-identifier)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画出该文法的</a:t>
            </a:r>
            <a:r>
              <a:rPr lang="en-US" altLang="zh-CN" dirty="0"/>
              <a:t>LR(1)</a:t>
            </a:r>
            <a:r>
              <a:rPr lang="zh-CN" altLang="en-US" dirty="0"/>
              <a:t>项目集族和转换函数</a:t>
            </a:r>
            <a:r>
              <a:rPr lang="en-US" altLang="zh-CN" dirty="0"/>
              <a:t>(DFA)</a:t>
            </a:r>
            <a:r>
              <a:rPr lang="zh-CN" altLang="en-US" dirty="0"/>
              <a:t>；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画出该文法的</a:t>
            </a:r>
            <a:r>
              <a:rPr lang="en-US" altLang="zh-CN" dirty="0"/>
              <a:t>LR(1)</a:t>
            </a:r>
            <a:r>
              <a:rPr lang="zh-CN" altLang="en-US" dirty="0"/>
              <a:t>分析表。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写出分析</a:t>
            </a:r>
            <a:r>
              <a:rPr lang="en-US" altLang="zh-CN" dirty="0"/>
              <a:t>a=*b</a:t>
            </a:r>
            <a:r>
              <a:rPr lang="zh-CN" altLang="en-US" dirty="0"/>
              <a:t>（</a:t>
            </a:r>
            <a:r>
              <a:rPr lang="en-US" altLang="zh-CN" dirty="0" err="1"/>
              <a:t>a,b</a:t>
            </a:r>
            <a:r>
              <a:rPr lang="zh-CN" altLang="en-US" dirty="0"/>
              <a:t>都是</a:t>
            </a:r>
            <a:r>
              <a:rPr lang="en-US" altLang="zh-CN" dirty="0"/>
              <a:t>identifier</a:t>
            </a:r>
            <a:r>
              <a:rPr lang="zh-CN" altLang="en-US" dirty="0"/>
              <a:t>）是否文法句子的过程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40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7AF-40F6-5C9F-5744-5F7B734D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6-L</a:t>
            </a:r>
            <a:r>
              <a:rPr lang="zh-CN" altLang="en-US" dirty="0"/>
              <a:t>翻译模式与中间代码生成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7092D-A8E1-94DF-4D51-A02085AD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</a:t>
            </a:r>
            <a:r>
              <a:rPr lang="zh-CN" altLang="en-US" sz="3200" dirty="0"/>
              <a:t>翻译模式与</a:t>
            </a:r>
            <a:r>
              <a:rPr lang="en-US" altLang="zh-CN" sz="3200" dirty="0"/>
              <a:t>L</a:t>
            </a:r>
            <a:r>
              <a:rPr lang="zh-CN" altLang="en-US" sz="3200" dirty="0"/>
              <a:t>翻译模式的识别</a:t>
            </a:r>
            <a:endParaRPr lang="en-US" altLang="zh-CN" sz="3200" dirty="0"/>
          </a:p>
          <a:p>
            <a:r>
              <a:rPr lang="zh-CN" altLang="en-US" sz="3200" dirty="0"/>
              <a:t>综合属性与继承属性</a:t>
            </a:r>
            <a:endParaRPr lang="en-US" altLang="zh-CN" sz="3200" dirty="0"/>
          </a:p>
          <a:p>
            <a:r>
              <a:rPr lang="zh-CN" altLang="en-US" sz="3200" dirty="0"/>
              <a:t>语法分析树和抽象语法树的构造</a:t>
            </a:r>
            <a:endParaRPr lang="en-US" altLang="zh-CN" sz="3200" dirty="0"/>
          </a:p>
          <a:p>
            <a:r>
              <a:rPr lang="zh-CN" altLang="en-US" sz="3200" dirty="0"/>
              <a:t>语法制导的</a:t>
            </a:r>
            <a:r>
              <a:rPr lang="en-US" altLang="zh-CN" sz="3200" dirty="0"/>
              <a:t>L-</a:t>
            </a:r>
            <a:r>
              <a:rPr lang="zh-CN" altLang="en-US" sz="3200" dirty="0"/>
              <a:t>翻译模式实现中间代码生成</a:t>
            </a:r>
            <a:endParaRPr lang="en-US" altLang="zh-CN" sz="3200" dirty="0"/>
          </a:p>
          <a:p>
            <a:pPr lvl="1"/>
            <a:r>
              <a:rPr lang="zh-CN" altLang="en-US" sz="2600" dirty="0"/>
              <a:t>注：一个只有算术和逻辑表达式</a:t>
            </a:r>
            <a:r>
              <a:rPr lang="en-US" altLang="zh-CN" sz="2600" dirty="0"/>
              <a:t>/</a:t>
            </a:r>
            <a:r>
              <a:rPr lang="zh-CN" altLang="en-US" sz="2600" dirty="0"/>
              <a:t>赋值语句</a:t>
            </a:r>
            <a:r>
              <a:rPr lang="en-US" altLang="zh-CN" sz="2600" dirty="0"/>
              <a:t>/if/while</a:t>
            </a:r>
            <a:r>
              <a:rPr lang="zh-CN" altLang="en-US" sz="2600" dirty="0"/>
              <a:t>语句以及由以上语句构成的复合语句，只有</a:t>
            </a:r>
            <a:r>
              <a:rPr lang="en-US" altLang="zh-CN" sz="2600" dirty="0"/>
              <a:t>int</a:t>
            </a:r>
            <a:r>
              <a:rPr lang="zh-CN" altLang="en-US" sz="2600" dirty="0"/>
              <a:t>类型的小型语言系统。给定</a:t>
            </a:r>
            <a:r>
              <a:rPr lang="en-US" altLang="zh-CN" sz="2600" dirty="0"/>
              <a:t>(</a:t>
            </a:r>
            <a:r>
              <a:rPr lang="zh-CN" altLang="en-US" sz="2600" dirty="0"/>
              <a:t>必要时设计</a:t>
            </a:r>
            <a:r>
              <a:rPr lang="en-US" altLang="zh-CN" sz="2600" dirty="0"/>
              <a:t>)</a:t>
            </a:r>
            <a:r>
              <a:rPr lang="zh-CN" altLang="en-US" sz="2600" dirty="0"/>
              <a:t>翻译模式，根据翻译模式生成中间代码片断</a:t>
            </a:r>
          </a:p>
        </p:txBody>
      </p:sp>
    </p:spTree>
    <p:extLst>
      <p:ext uri="{BB962C8B-B14F-4D97-AF65-F5344CB8AC3E}">
        <p14:creationId xmlns:p14="http://schemas.microsoft.com/office/powerpoint/2010/main" val="148216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7AF-40F6-5C9F-5744-5F7B734D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7-</a:t>
            </a:r>
            <a:r>
              <a:rPr lang="zh-CN" altLang="en-US" dirty="0"/>
              <a:t>运行时存储组组织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7092D-A8E1-94DF-4D51-A02085AD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运行时存储空间布局 </a:t>
            </a:r>
            <a:endParaRPr lang="en-US" altLang="zh-CN" sz="3200" dirty="0"/>
          </a:p>
          <a:p>
            <a:r>
              <a:rPr lang="zh-CN" altLang="en-US" sz="3200" dirty="0"/>
              <a:t>栈帧</a:t>
            </a:r>
            <a:r>
              <a:rPr lang="en-US" altLang="zh-CN" sz="3200" dirty="0"/>
              <a:t>(</a:t>
            </a:r>
            <a:r>
              <a:rPr lang="zh-CN" altLang="en-US" sz="3200" dirty="0"/>
              <a:t>活动记录</a:t>
            </a:r>
            <a:r>
              <a:rPr lang="en-US" altLang="zh-CN" sz="3200" dirty="0"/>
              <a:t>)</a:t>
            </a:r>
            <a:r>
              <a:rPr lang="zh-CN" altLang="en-US" sz="3200" dirty="0"/>
              <a:t>的布局</a:t>
            </a:r>
            <a:endParaRPr lang="en-US" altLang="zh-CN" sz="3200" dirty="0"/>
          </a:p>
          <a:p>
            <a:r>
              <a:rPr lang="zh-CN" altLang="en-US" sz="3200" dirty="0"/>
              <a:t>函数调用与参数传递，传值与传址的区别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7433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1234-2B27-2AA0-52A9-14900C85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2" y="257614"/>
            <a:ext cx="5878472" cy="617641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 </a:t>
            </a:r>
            <a:r>
              <a:rPr lang="zh-CN" altLang="en-US" dirty="0"/>
              <a:t>填写</a:t>
            </a:r>
            <a:r>
              <a:rPr lang="en-US" altLang="zh-CN" dirty="0"/>
              <a:t>C</a:t>
            </a:r>
            <a:r>
              <a:rPr lang="zh-CN" altLang="en-US" dirty="0"/>
              <a:t>程序运行时栈帧布局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E10AB4-5849-7669-E983-E62EE395D223}"/>
              </a:ext>
            </a:extLst>
          </p:cNvPr>
          <p:cNvCxnSpPr>
            <a:cxnSpLocks/>
          </p:cNvCxnSpPr>
          <p:nvPr/>
        </p:nvCxnSpPr>
        <p:spPr>
          <a:xfrm>
            <a:off x="6590371" y="942764"/>
            <a:ext cx="0" cy="23346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114D42-E795-6B13-5569-1B76D144742D}"/>
              </a:ext>
            </a:extLst>
          </p:cNvPr>
          <p:cNvCxnSpPr>
            <a:cxnSpLocks/>
          </p:cNvCxnSpPr>
          <p:nvPr/>
        </p:nvCxnSpPr>
        <p:spPr>
          <a:xfrm flipV="1">
            <a:off x="6603569" y="4004353"/>
            <a:ext cx="0" cy="3210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7EDB180-75C0-8C80-082A-2B8E08F75697}"/>
              </a:ext>
            </a:extLst>
          </p:cNvPr>
          <p:cNvSpPr txBox="1"/>
          <p:nvPr/>
        </p:nvSpPr>
        <p:spPr>
          <a:xfrm>
            <a:off x="11390884" y="2852596"/>
            <a:ext cx="28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观察点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BF18928A-6E48-490C-8519-C5DFA5C17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82912"/>
              </p:ext>
            </p:extLst>
          </p:nvPr>
        </p:nvGraphicFramePr>
        <p:xfrm>
          <a:off x="308225" y="945419"/>
          <a:ext cx="6058069" cy="56456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2700000" algn="ctr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93429">
                  <a:extLst>
                    <a:ext uri="{9D8B030D-6E8A-4147-A177-3AD203B41FA5}">
                      <a16:colId xmlns:a16="http://schemas.microsoft.com/office/drawing/2014/main" val="1459157444"/>
                    </a:ext>
                  </a:extLst>
                </a:gridCol>
                <a:gridCol w="1409928">
                  <a:extLst>
                    <a:ext uri="{9D8B030D-6E8A-4147-A177-3AD203B41FA5}">
                      <a16:colId xmlns:a16="http://schemas.microsoft.com/office/drawing/2014/main" val="19227201"/>
                    </a:ext>
                  </a:extLst>
                </a:gridCol>
                <a:gridCol w="1577356">
                  <a:extLst>
                    <a:ext uri="{9D8B030D-6E8A-4147-A177-3AD203B41FA5}">
                      <a16:colId xmlns:a16="http://schemas.microsoft.com/office/drawing/2014/main" val="2326964399"/>
                    </a:ext>
                  </a:extLst>
                </a:gridCol>
                <a:gridCol w="1577356">
                  <a:extLst>
                    <a:ext uri="{9D8B030D-6E8A-4147-A177-3AD203B41FA5}">
                      <a16:colId xmlns:a16="http://schemas.microsoft.com/office/drawing/2014/main" val="3841124368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0458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5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0x0804c024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swap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0x0804c01c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0x080491e5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4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0xffffd228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9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堆区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6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静态数据区</a:t>
                      </a:r>
                    </a:p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35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4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0x804c01c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8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0x804c018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4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代码区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7118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4E4B67-702B-FF00-E3A4-AD1776CAB777}"/>
              </a:ext>
            </a:extLst>
          </p:cNvPr>
          <p:cNvSpPr txBox="1"/>
          <p:nvPr/>
        </p:nvSpPr>
        <p:spPr>
          <a:xfrm>
            <a:off x="7001789" y="2049454"/>
            <a:ext cx="3644340" cy="4524315"/>
          </a:xfrm>
          <a:prstGeom prst="rect">
            <a:avLst/>
          </a:prstGeom>
          <a:solidFill>
            <a:schemeClr val="bg1"/>
          </a:solidFill>
          <a:ln>
            <a:solidFill>
              <a:srgbClr val="0E7C7E"/>
            </a:solidFill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m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</a:rPr>
              <a:t>0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,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n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</a:rPr>
              <a:t>2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a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[</a:t>
            </a:r>
            <a:r>
              <a:rPr lang="fr-FR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</a:rPr>
              <a:t>3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]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{</a:t>
            </a:r>
            <a:r>
              <a:rPr lang="fr-FR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</a:rPr>
              <a:t>17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, </a:t>
            </a:r>
            <a:r>
              <a:rPr lang="fr-FR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</a:rPr>
              <a:t>33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, </a:t>
            </a:r>
            <a:r>
              <a:rPr lang="fr-FR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</a:rPr>
              <a:t>49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};</a:t>
            </a:r>
          </a:p>
          <a:p>
            <a:b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</a:br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void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</a:rPr>
              <a:t>swap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*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x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, </a:t>
            </a:r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*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y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) {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    </a:t>
            </a:r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*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x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   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*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x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*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y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   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*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y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}</a:t>
            </a:r>
          </a:p>
          <a:p>
            <a:b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</a:br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</a:rPr>
              <a:t>main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() {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    </a:t>
            </a:r>
            <a:r>
              <a:rPr lang="fr-FR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</a:rPr>
              <a:t>int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i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,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j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   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i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m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j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n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    </a:t>
            </a:r>
            <a:r>
              <a:rPr lang="fr-FR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</a:rPr>
              <a:t>swap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(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&amp;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a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[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i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], </a:t>
            </a:r>
            <a:r>
              <a:rPr lang="fr-F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&amp;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a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[</a:t>
            </a:r>
            <a:r>
              <a:rPr lang="fr-FR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</a:rPr>
              <a:t>j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]);</a:t>
            </a:r>
          </a:p>
          <a:p>
            <a:b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</a:b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    </a:t>
            </a:r>
            <a:r>
              <a:rPr lang="fr-FR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</a:rPr>
              <a:t>return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fr-FR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</a:rPr>
              <a:t>0</a:t>
            </a:r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fr-FR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n-ea"/>
              </a:rPr>
              <a:t>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6692C9-D6AC-0F82-BB20-A5E60F16E63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069580" y="3314261"/>
            <a:ext cx="3321304" cy="690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25F2D36-6419-3231-6A32-B1F7F46C93E4}"/>
              </a:ext>
            </a:extLst>
          </p:cNvPr>
          <p:cNvSpPr txBox="1"/>
          <p:nvPr/>
        </p:nvSpPr>
        <p:spPr>
          <a:xfrm>
            <a:off x="7082946" y="1015736"/>
            <a:ext cx="37298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000" dirty="0">
                <a:latin typeface="+mn-ea"/>
              </a:rPr>
              <a:t>clang+x86+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位</a:t>
            </a:r>
            <a:r>
              <a:rPr lang="en-US" altLang="zh-CN" sz="2000" dirty="0">
                <a:latin typeface="+mn-ea"/>
              </a:rPr>
              <a:t>+O0</a:t>
            </a:r>
          </a:p>
          <a:p>
            <a:r>
              <a:rPr lang="zh-CN" altLang="en-US" sz="2000" dirty="0">
                <a:latin typeface="+mn-ea"/>
              </a:rPr>
              <a:t>一次运行时的内存布局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274293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7AF-40F6-5C9F-5744-5F7B734D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</a:t>
            </a:r>
            <a:r>
              <a:rPr lang="zh-CN" altLang="en-US" dirty="0"/>
              <a:t>代码优化</a:t>
            </a:r>
            <a:r>
              <a:rPr lang="en-US" altLang="zh-CN" dirty="0"/>
              <a:t>(</a:t>
            </a:r>
            <a:r>
              <a:rPr lang="zh-CN" altLang="en-US" dirty="0"/>
              <a:t>中间代码优化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7092D-A8E1-94DF-4D51-A02085AD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200" dirty="0"/>
              <a:t>基本块的划分和控制流图</a:t>
            </a:r>
            <a:endParaRPr lang="en-US" altLang="zh-CN" sz="3200" dirty="0"/>
          </a:p>
          <a:p>
            <a:r>
              <a:rPr lang="zh-CN" altLang="en-US" sz="3200" dirty="0"/>
              <a:t>必经集点集，回边，自然循环的识别</a:t>
            </a:r>
            <a:endParaRPr lang="en-US" altLang="zh-CN" sz="3200" dirty="0"/>
          </a:p>
          <a:p>
            <a:r>
              <a:rPr lang="zh-CN" altLang="en-US" sz="3200" dirty="0"/>
              <a:t>数据流分析：定值到达分析，活跃变量分析，</a:t>
            </a:r>
            <a:r>
              <a:rPr lang="en-US" altLang="zh-CN" sz="3200" dirty="0"/>
              <a:t>UD</a:t>
            </a:r>
            <a:r>
              <a:rPr lang="zh-CN" altLang="en-US" sz="3200" dirty="0"/>
              <a:t>链与</a:t>
            </a:r>
            <a:r>
              <a:rPr lang="en-US" altLang="zh-CN" sz="3200" dirty="0"/>
              <a:t>DU</a:t>
            </a:r>
            <a:r>
              <a:rPr lang="zh-CN" altLang="en-US" sz="3200" dirty="0"/>
              <a:t>链</a:t>
            </a:r>
            <a:endParaRPr lang="en-US" altLang="zh-CN" sz="3200" dirty="0"/>
          </a:p>
          <a:p>
            <a:r>
              <a:rPr lang="zh-CN" altLang="en-US" sz="3200" dirty="0"/>
              <a:t>循环优化：循环不变计算的识别，循环不变计算外提，归纳变量计算的强度削弱，基本归纳变量的删除</a:t>
            </a:r>
            <a:endParaRPr lang="en-US" altLang="zh-CN" sz="3200" dirty="0"/>
          </a:p>
          <a:p>
            <a:r>
              <a:rPr lang="zh-CN" altLang="en-US" sz="3200" dirty="0"/>
              <a:t>其它优化：公共子表达式删除，常量合并与传播，复写传播，死代码删除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568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CCAFC7-733E-684B-A9A9-FECDF8E1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祝各位同学</a:t>
            </a:r>
          </a:p>
        </p:txBody>
      </p:sp>
      <p:pic>
        <p:nvPicPr>
          <p:cNvPr id="11" name="内容占位符 10" descr="桌子上有一些广告&#10;&#10;描述已自动生成">
            <a:extLst>
              <a:ext uri="{FF2B5EF4-FFF2-40B4-BE49-F238E27FC236}">
                <a16:creationId xmlns:a16="http://schemas.microsoft.com/office/drawing/2014/main" id="{43BFBD84-D39D-C514-64C7-C947E767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086" y="962025"/>
            <a:ext cx="8438091" cy="5530850"/>
          </a:xfrm>
        </p:spPr>
      </p:pic>
    </p:spTree>
    <p:extLst>
      <p:ext uri="{BB962C8B-B14F-4D97-AF65-F5344CB8AC3E}">
        <p14:creationId xmlns:p14="http://schemas.microsoft.com/office/powerpoint/2010/main" val="504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蓝色的天空和建筑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/>
          <p:cNvPicPr>
            <a:picLocks noChangeAspect="1"/>
          </p:cNvPicPr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906751" y="1030288"/>
            <a:ext cx="5560235" cy="1051053"/>
          </a:xfrm>
          <a:prstGeom prst="rect">
            <a:avLst/>
          </a:prstGeom>
        </p:spPr>
      </p:pic>
      <p:pic>
        <p:nvPicPr>
          <p:cNvPr id="9" name="图片 8" descr="文本, QR 代码&#10;&#10;描述已自动生成"/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8770002" y="1030288"/>
            <a:ext cx="3267186" cy="15482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88948" y="1711881"/>
            <a:ext cx="18870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SEIZE THE 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AND LIVE UP TO THE TIMES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655459" cy="5637024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引论（</a:t>
            </a:r>
            <a:r>
              <a:rPr lang="en-US" altLang="zh-CN" sz="3200" dirty="0"/>
              <a:t>10%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文法与语言（</a:t>
            </a:r>
            <a:r>
              <a:rPr lang="en-US" altLang="zh-CN" sz="3200" dirty="0"/>
              <a:t>10%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词法分析（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语法分析</a:t>
            </a:r>
            <a:r>
              <a:rPr lang="en-US" altLang="zh-CN" sz="3200" dirty="0"/>
              <a:t>:LL(1) </a:t>
            </a:r>
            <a:r>
              <a:rPr lang="zh-CN" altLang="en-US" sz="3200" dirty="0"/>
              <a:t>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语法分析</a:t>
            </a:r>
            <a:r>
              <a:rPr lang="en-US" altLang="zh-CN" sz="3200" dirty="0"/>
              <a:t>:LR</a:t>
            </a:r>
            <a:r>
              <a:rPr lang="zh-CN" altLang="en-US" sz="3200" dirty="0"/>
              <a:t>分析（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en-US" altLang="zh-CN" sz="3200" dirty="0"/>
              <a:t>L-</a:t>
            </a:r>
            <a:r>
              <a:rPr lang="zh-CN" altLang="en-US" sz="3200" dirty="0"/>
              <a:t> 翻译模式与中间代码生成（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运行时存储组织（</a:t>
            </a:r>
            <a:r>
              <a:rPr lang="en-US" altLang="zh-CN" sz="3200" dirty="0"/>
              <a:t>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代码优化（</a:t>
            </a:r>
            <a:r>
              <a:rPr lang="en-US" altLang="zh-CN" sz="3200" dirty="0"/>
              <a:t>15%</a:t>
            </a:r>
            <a:r>
              <a:rPr lang="zh-CN" altLang="en-US" sz="3200" dirty="0"/>
              <a:t>）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8176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3665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编译过程和编译程序的结构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各阶段的任务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阶段的组合：前后端划分的意义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/>
              <a:t> </a:t>
            </a:r>
            <a:r>
              <a:rPr lang="zh-CN" altLang="en-US" sz="3200" dirty="0"/>
              <a:t>编译和解释的区别？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编译基础设施</a:t>
            </a:r>
            <a:endParaRPr lang="en-US" altLang="zh-CN" sz="3200" dirty="0"/>
          </a:p>
          <a:p>
            <a:pPr lvl="1">
              <a:defRPr/>
            </a:pPr>
            <a:r>
              <a:rPr lang="en-US" altLang="zh-CN" sz="3000" dirty="0"/>
              <a:t>FLEX/BISON</a:t>
            </a:r>
            <a:r>
              <a:rPr lang="zh-CN" altLang="en-US" sz="3000" dirty="0"/>
              <a:t>，</a:t>
            </a:r>
            <a:r>
              <a:rPr lang="en-US" altLang="zh-CN" sz="3000" dirty="0"/>
              <a:t>ANTLR, LLVM</a:t>
            </a:r>
          </a:p>
          <a:p>
            <a:pPr lvl="1">
              <a:defRPr/>
            </a:pPr>
            <a:r>
              <a:rPr lang="en-US" altLang="zh-CN" sz="3000" dirty="0"/>
              <a:t>GCC, Clang, </a:t>
            </a:r>
            <a:r>
              <a:rPr lang="en-US" altLang="zh-CN" sz="3000" dirty="0" err="1"/>
              <a:t>CompCert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3680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文法与语言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识别文法表达的语言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用正则文法描述语言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最左</a:t>
            </a:r>
            <a:r>
              <a:rPr lang="en-US" altLang="zh-CN" sz="3200" dirty="0"/>
              <a:t>/</a:t>
            </a:r>
            <a:r>
              <a:rPr lang="zh-CN" altLang="en-US" sz="3200" dirty="0"/>
              <a:t>最右推导与语法推导树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/>
              <a:t> </a:t>
            </a:r>
            <a:r>
              <a:rPr lang="zh-CN" altLang="en-US" sz="3200" dirty="0"/>
              <a:t>短语，直接短语与句柄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en-US" altLang="zh-CN" sz="3200" dirty="0"/>
              <a:t> </a:t>
            </a:r>
            <a:r>
              <a:rPr lang="zh-CN" altLang="en-US" sz="3200" dirty="0"/>
              <a:t>文法的二义性</a:t>
            </a:r>
          </a:p>
        </p:txBody>
      </p:sp>
    </p:spTree>
    <p:extLst>
      <p:ext uri="{BB962C8B-B14F-4D97-AF65-F5344CB8AC3E}">
        <p14:creationId xmlns:p14="http://schemas.microsoft.com/office/powerpoint/2010/main" val="4577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735A0-343D-EAF8-8C37-AD88AA6C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zh-CN" altLang="en-US" dirty="0"/>
              <a:t>给定语言，构造正则文法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3F810-72F1-56B0-59B7-8D547473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105042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设有语言</a:t>
            </a:r>
            <a:r>
              <a:rPr lang="en-US" altLang="zh-CN" dirty="0"/>
              <a:t>L(G)={</a:t>
            </a:r>
            <a:r>
              <a:rPr lang="en-US" altLang="zh-CN" dirty="0" err="1"/>
              <a:t>a|a</a:t>
            </a:r>
            <a:r>
              <a:rPr lang="en-US" altLang="zh-CN" dirty="0"/>
              <a:t>∈{0,1}+,</a:t>
            </a:r>
            <a:r>
              <a:rPr lang="zh-CN" altLang="en-US" dirty="0"/>
              <a:t>并且</a:t>
            </a:r>
            <a:r>
              <a:rPr lang="en-US" altLang="zh-CN" dirty="0"/>
              <a:t>a</a:t>
            </a:r>
            <a:r>
              <a:rPr lang="zh-CN" altLang="en-US" dirty="0"/>
              <a:t>中的每个</a:t>
            </a:r>
            <a:r>
              <a:rPr lang="en-US" altLang="zh-CN" dirty="0"/>
              <a:t>1</a:t>
            </a:r>
            <a:r>
              <a:rPr lang="zh-CN" altLang="en-US" dirty="0"/>
              <a:t>后面至少有</a:t>
            </a:r>
            <a:r>
              <a:rPr lang="en-US" altLang="zh-CN" dirty="0"/>
              <a:t>2</a:t>
            </a:r>
            <a:r>
              <a:rPr lang="zh-CN" altLang="en-US" dirty="0"/>
              <a:t>个相继的</a:t>
            </a:r>
            <a:r>
              <a:rPr lang="en-US" altLang="zh-CN" dirty="0"/>
              <a:t>0</a:t>
            </a:r>
            <a:r>
              <a:rPr lang="zh-CN" altLang="en-US" dirty="0"/>
              <a:t>直接跟随</a:t>
            </a:r>
            <a:r>
              <a:rPr lang="en-US" altLang="zh-CN" dirty="0"/>
              <a:t>}</a:t>
            </a:r>
            <a:r>
              <a:rPr lang="zh-CN" altLang="en-US" dirty="0"/>
              <a:t>，请构造生成</a:t>
            </a:r>
            <a:r>
              <a:rPr lang="en-US" altLang="zh-CN" dirty="0"/>
              <a:t>L(G)</a:t>
            </a:r>
            <a:r>
              <a:rPr lang="zh-CN" altLang="en-US" dirty="0"/>
              <a:t>的正规文法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6EF478C-4D63-196A-AA7D-92F92E2D82AA}"/>
              </a:ext>
            </a:extLst>
          </p:cNvPr>
          <p:cNvGrpSpPr/>
          <p:nvPr/>
        </p:nvGrpSpPr>
        <p:grpSpPr>
          <a:xfrm>
            <a:off x="1206374" y="3244334"/>
            <a:ext cx="4566852" cy="1707046"/>
            <a:chOff x="1165278" y="3244334"/>
            <a:chExt cx="4566852" cy="170704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D58BDBA-2067-071C-3820-354BD01CC1E9}"/>
                </a:ext>
              </a:extLst>
            </p:cNvPr>
            <p:cNvSpPr/>
            <p:nvPr/>
          </p:nvSpPr>
          <p:spPr bwMode="auto">
            <a:xfrm>
              <a:off x="1570807" y="3907721"/>
              <a:ext cx="445622" cy="4456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latin typeface="Arial" charset="0"/>
                  <a:ea typeface="微软雅黑" pitchFamily="34" charset="-122"/>
                </a:rPr>
                <a:t>A</a:t>
              </a:r>
              <a:endParaRPr lang="zh-CN" altLang="en-US" b="1" dirty="0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2C7BBC-9C78-A26A-D515-D13B41D25F45}"/>
                </a:ext>
              </a:extLst>
            </p:cNvPr>
            <p:cNvSpPr txBox="1"/>
            <p:nvPr/>
          </p:nvSpPr>
          <p:spPr>
            <a:xfrm>
              <a:off x="1165278" y="3997836"/>
              <a:ext cx="4467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D661A5C-E121-9183-4A05-18C155B9A4C9}"/>
                </a:ext>
              </a:extLst>
            </p:cNvPr>
            <p:cNvSpPr/>
            <p:nvPr/>
          </p:nvSpPr>
          <p:spPr bwMode="auto">
            <a:xfrm>
              <a:off x="2669929" y="3914128"/>
              <a:ext cx="445622" cy="4456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latin typeface="Arial" charset="0"/>
                  <a:ea typeface="微软雅黑" pitchFamily="34" charset="-122"/>
                </a:rPr>
                <a:t>B</a:t>
              </a:r>
              <a:endParaRPr lang="zh-CN" altLang="en-US" b="1" dirty="0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8B055DE9-23C4-486C-F9EF-7E7F36DE4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508" y="3907721"/>
              <a:ext cx="445622" cy="436988"/>
            </a:xfrm>
            <a:prstGeom prst="ellipse">
              <a:avLst/>
            </a:prstGeom>
            <a:noFill/>
            <a:ln w="63500" cmpd="dbl">
              <a:solidFill>
                <a:sysClr val="windowText" lastClr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0" lang="en-GB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C1F9FDBD-3D22-ADCC-88A5-D702DCA29BE4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016429" y="4130532"/>
              <a:ext cx="653500" cy="640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5000140B-9B82-BEC9-049A-B85F7CBFFFBF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3115551" y="4136939"/>
              <a:ext cx="928115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C2241329-3918-1CAB-1E14-2015D7EAB14E}"/>
                </a:ext>
              </a:extLst>
            </p:cNvPr>
            <p:cNvCxnSpPr>
              <a:cxnSpLocks/>
              <a:stCxn id="6" idx="0"/>
              <a:endCxn id="9" idx="0"/>
            </p:cNvCxnSpPr>
            <p:nvPr/>
          </p:nvCxnSpPr>
          <p:spPr>
            <a:xfrm rot="5400000" flipH="1" flipV="1">
              <a:off x="3651468" y="2049871"/>
              <a:ext cx="12700" cy="3715701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A20869-AA7E-56F9-908A-7B8495E03861}"/>
                </a:ext>
              </a:extLst>
            </p:cNvPr>
            <p:cNvSpPr txBox="1"/>
            <p:nvPr/>
          </p:nvSpPr>
          <p:spPr>
            <a:xfrm>
              <a:off x="3502457" y="32443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F43E48-9EBE-D40E-D55C-071EA5D06414}"/>
                </a:ext>
              </a:extLst>
            </p:cNvPr>
            <p:cNvSpPr txBox="1"/>
            <p:nvPr/>
          </p:nvSpPr>
          <p:spPr>
            <a:xfrm>
              <a:off x="2198611" y="37883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EBE517-7296-E698-F364-E25913FB4E50}"/>
                </a:ext>
              </a:extLst>
            </p:cNvPr>
            <p:cNvSpPr txBox="1"/>
            <p:nvPr/>
          </p:nvSpPr>
          <p:spPr>
            <a:xfrm>
              <a:off x="4731444" y="372305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E21A66E-0EFC-061C-A9D6-F58963BDD263}"/>
                </a:ext>
              </a:extLst>
            </p:cNvPr>
            <p:cNvSpPr/>
            <p:nvPr/>
          </p:nvSpPr>
          <p:spPr bwMode="auto">
            <a:xfrm>
              <a:off x="4043666" y="3914128"/>
              <a:ext cx="445622" cy="4456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latin typeface="Arial" charset="0"/>
                  <a:ea typeface="微软雅黑" pitchFamily="34" charset="-122"/>
                </a:rPr>
                <a:t>C</a:t>
              </a:r>
              <a:endParaRPr lang="zh-CN" altLang="en-US" b="1" dirty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D51EF826-9F73-F731-4F63-2215D905B0A3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4489288" y="4126215"/>
              <a:ext cx="797220" cy="107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7BC4B63-AD3D-F243-CBB1-94BAFEDA9894}"/>
                </a:ext>
              </a:extLst>
            </p:cNvPr>
            <p:cNvSpPr txBox="1"/>
            <p:nvPr/>
          </p:nvSpPr>
          <p:spPr>
            <a:xfrm>
              <a:off x="3346004" y="378831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20354719-CCF8-4E34-4563-EC4F918FCC92}"/>
                </a:ext>
              </a:extLst>
            </p:cNvPr>
            <p:cNvCxnSpPr>
              <a:cxnSpLocks/>
              <a:stCxn id="9" idx="4"/>
              <a:endCxn id="6" idx="5"/>
            </p:cNvCxnSpPr>
            <p:nvPr/>
          </p:nvCxnSpPr>
          <p:spPr>
            <a:xfrm rot="5400000" flipH="1">
              <a:off x="3701931" y="2537321"/>
              <a:ext cx="56626" cy="3558150"/>
            </a:xfrm>
            <a:prstGeom prst="curvedConnector3">
              <a:avLst>
                <a:gd name="adj1" fmla="val -41894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89786-FCF4-6491-F2FF-CBD85DE5C549}"/>
                </a:ext>
              </a:extLst>
            </p:cNvPr>
            <p:cNvSpPr txBox="1"/>
            <p:nvPr/>
          </p:nvSpPr>
          <p:spPr>
            <a:xfrm>
              <a:off x="3486427" y="458204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Ɛ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A1094D6-22AC-0B23-707D-FEDB4C838DA6}"/>
              </a:ext>
            </a:extLst>
          </p:cNvPr>
          <p:cNvSpPr txBox="1"/>
          <p:nvPr/>
        </p:nvSpPr>
        <p:spPr>
          <a:xfrm>
            <a:off x="894260" y="2466024"/>
            <a:ext cx="970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策略：从状态转移图入手，构造</a:t>
            </a:r>
            <a:r>
              <a:rPr lang="en-US" altLang="zh-CN" sz="2400" dirty="0"/>
              <a:t>FA</a:t>
            </a:r>
            <a:r>
              <a:rPr lang="zh-CN" altLang="en-US" sz="2400" dirty="0"/>
              <a:t>，再构造</a:t>
            </a:r>
            <a:r>
              <a:rPr lang="en-US" altLang="zh-CN" sz="2400" dirty="0"/>
              <a:t>RG</a:t>
            </a:r>
            <a:r>
              <a:rPr lang="zh-CN" altLang="en-US" sz="2400" dirty="0"/>
              <a:t>，比直接写</a:t>
            </a:r>
            <a:r>
              <a:rPr lang="en-US" altLang="zh-CN" sz="2400" dirty="0"/>
              <a:t>RG</a:t>
            </a:r>
            <a:r>
              <a:rPr lang="zh-CN" altLang="en-US" sz="2400" dirty="0"/>
              <a:t>更精准。</a:t>
            </a:r>
          </a:p>
        </p:txBody>
      </p:sp>
    </p:spTree>
    <p:extLst>
      <p:ext uri="{BB962C8B-B14F-4D97-AF65-F5344CB8AC3E}">
        <p14:creationId xmlns:p14="http://schemas.microsoft.com/office/powerpoint/2010/main" val="161125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正则表达式转</a:t>
            </a:r>
            <a:r>
              <a:rPr lang="en-US" altLang="zh-CN" sz="3200" dirty="0"/>
              <a:t>NFA</a:t>
            </a:r>
            <a:r>
              <a:rPr lang="zh-CN" altLang="en-US" sz="3200" dirty="0"/>
              <a:t>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正规文法转</a:t>
            </a:r>
            <a:r>
              <a:rPr lang="en-US" altLang="zh-CN" sz="3200" dirty="0"/>
              <a:t>NFA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NFA</a:t>
            </a:r>
            <a:r>
              <a:rPr lang="zh-CN" altLang="en-US" sz="3200" dirty="0"/>
              <a:t>转</a:t>
            </a:r>
            <a:r>
              <a:rPr lang="en-US" altLang="zh-CN" sz="3200" dirty="0"/>
              <a:t>DFA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DFA</a:t>
            </a:r>
            <a:r>
              <a:rPr lang="zh-CN" altLang="en-US" sz="3200" dirty="0"/>
              <a:t>的化简</a:t>
            </a:r>
          </a:p>
          <a:p>
            <a:pPr>
              <a:lnSpc>
                <a:spcPct val="150000"/>
              </a:lnSpc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595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E10EE-63D5-68BE-40E6-CD49B31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 NFA-&gt;DFA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F6861-C0C8-946C-F31C-57837723C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子集构造法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C86F0D-891F-838E-0E9D-3E81FF1C8B29}"/>
              </a:ext>
            </a:extLst>
          </p:cNvPr>
          <p:cNvGrpSpPr/>
          <p:nvPr/>
        </p:nvGrpSpPr>
        <p:grpSpPr>
          <a:xfrm>
            <a:off x="569376" y="2196370"/>
            <a:ext cx="4566852" cy="1707046"/>
            <a:chOff x="1165278" y="3244334"/>
            <a:chExt cx="4566852" cy="170704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3CCC3B8-5E68-FCAE-3F3C-F8A1B21FFE40}"/>
                </a:ext>
              </a:extLst>
            </p:cNvPr>
            <p:cNvSpPr/>
            <p:nvPr/>
          </p:nvSpPr>
          <p:spPr bwMode="auto">
            <a:xfrm>
              <a:off x="1570807" y="3907721"/>
              <a:ext cx="445622" cy="4456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latin typeface="Arial" charset="0"/>
                  <a:ea typeface="微软雅黑" pitchFamily="34" charset="-122"/>
                </a:rPr>
                <a:t>A</a:t>
              </a:r>
              <a:endParaRPr lang="zh-CN" altLang="en-US" b="1" dirty="0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517B4D-5A97-2C15-8424-696E372E1516}"/>
                </a:ext>
              </a:extLst>
            </p:cNvPr>
            <p:cNvSpPr txBox="1"/>
            <p:nvPr/>
          </p:nvSpPr>
          <p:spPr>
            <a:xfrm>
              <a:off x="1165278" y="3997836"/>
              <a:ext cx="4467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3577E2D-697A-A099-49D1-3A38C8B1847D}"/>
                </a:ext>
              </a:extLst>
            </p:cNvPr>
            <p:cNvSpPr/>
            <p:nvPr/>
          </p:nvSpPr>
          <p:spPr bwMode="auto">
            <a:xfrm>
              <a:off x="2669929" y="3914128"/>
              <a:ext cx="445622" cy="4456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latin typeface="Arial" charset="0"/>
                  <a:ea typeface="微软雅黑" pitchFamily="34" charset="-122"/>
                </a:rPr>
                <a:t>B</a:t>
              </a:r>
              <a:endParaRPr lang="zh-CN" altLang="en-US" b="1" dirty="0"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DC6E02EE-9E91-149A-F17F-2EF3CBD9C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508" y="3907721"/>
              <a:ext cx="445622" cy="436988"/>
            </a:xfrm>
            <a:prstGeom prst="ellipse">
              <a:avLst/>
            </a:prstGeom>
            <a:noFill/>
            <a:ln w="63500" cmpd="dbl">
              <a:solidFill>
                <a:sysClr val="windowText" lastClr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0" lang="en-GB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A0124614-888C-A8CF-35CC-6589BE185E82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016429" y="4130532"/>
              <a:ext cx="653500" cy="640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E4A66FD0-BFB9-0E3F-5E64-2009269F441C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3115551" y="4136939"/>
              <a:ext cx="928115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CAB3E0FD-7FE8-6212-DAAA-F5CFBB632725}"/>
                </a:ext>
              </a:extLst>
            </p:cNvPr>
            <p:cNvCxnSpPr>
              <a:cxnSpLocks/>
              <a:stCxn id="6" idx="0"/>
              <a:endCxn id="9" idx="0"/>
            </p:cNvCxnSpPr>
            <p:nvPr/>
          </p:nvCxnSpPr>
          <p:spPr>
            <a:xfrm rot="5400000" flipH="1" flipV="1">
              <a:off x="3651468" y="2049871"/>
              <a:ext cx="12700" cy="3715701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0A65C1-B386-3C0C-5AF7-A9A44B485F5D}"/>
                </a:ext>
              </a:extLst>
            </p:cNvPr>
            <p:cNvSpPr txBox="1"/>
            <p:nvPr/>
          </p:nvSpPr>
          <p:spPr>
            <a:xfrm>
              <a:off x="3502457" y="32443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2627377-15A0-5B31-252E-C49624E04090}"/>
                </a:ext>
              </a:extLst>
            </p:cNvPr>
            <p:cNvSpPr txBox="1"/>
            <p:nvPr/>
          </p:nvSpPr>
          <p:spPr>
            <a:xfrm>
              <a:off x="2198611" y="37883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16069B-A453-3819-A9F5-92FE07C3ADFA}"/>
                </a:ext>
              </a:extLst>
            </p:cNvPr>
            <p:cNvSpPr txBox="1"/>
            <p:nvPr/>
          </p:nvSpPr>
          <p:spPr>
            <a:xfrm>
              <a:off x="4731444" y="372305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E54AE6B-99FB-85E8-42E8-A6B067520FBF}"/>
                </a:ext>
              </a:extLst>
            </p:cNvPr>
            <p:cNvSpPr/>
            <p:nvPr/>
          </p:nvSpPr>
          <p:spPr bwMode="auto">
            <a:xfrm>
              <a:off x="4043666" y="3914128"/>
              <a:ext cx="445622" cy="4456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latin typeface="Arial" charset="0"/>
                  <a:ea typeface="微软雅黑" pitchFamily="34" charset="-122"/>
                </a:rPr>
                <a:t>C</a:t>
              </a:r>
              <a:endParaRPr lang="zh-CN" altLang="en-US" b="1" dirty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8CA61C0A-E547-FC37-2B18-02AD5E09FAB1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4489288" y="4126215"/>
              <a:ext cx="797220" cy="107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61DF66-91BC-D931-64E8-0FBD74FB5060}"/>
                </a:ext>
              </a:extLst>
            </p:cNvPr>
            <p:cNvSpPr txBox="1"/>
            <p:nvPr/>
          </p:nvSpPr>
          <p:spPr>
            <a:xfrm>
              <a:off x="3346004" y="378831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E00BE419-E08A-C262-CC2D-2574DA5F63DD}"/>
                </a:ext>
              </a:extLst>
            </p:cNvPr>
            <p:cNvCxnSpPr>
              <a:cxnSpLocks/>
              <a:stCxn id="9" idx="4"/>
              <a:endCxn id="6" idx="5"/>
            </p:cNvCxnSpPr>
            <p:nvPr/>
          </p:nvCxnSpPr>
          <p:spPr>
            <a:xfrm rot="5400000" flipH="1">
              <a:off x="3701931" y="2537321"/>
              <a:ext cx="56626" cy="3558150"/>
            </a:xfrm>
            <a:prstGeom prst="curvedConnector3">
              <a:avLst>
                <a:gd name="adj1" fmla="val -41894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5C9588-3BCA-26A8-5F41-C6E95054038E}"/>
                </a:ext>
              </a:extLst>
            </p:cNvPr>
            <p:cNvSpPr txBox="1"/>
            <p:nvPr/>
          </p:nvSpPr>
          <p:spPr>
            <a:xfrm>
              <a:off x="3486427" y="458204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Ɛ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8F39B900-A9E1-B2CB-E280-DAA30E038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9292"/>
              </p:ext>
            </p:extLst>
          </p:nvPr>
        </p:nvGraphicFramePr>
        <p:xfrm>
          <a:off x="5771529" y="1813252"/>
          <a:ext cx="464928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2700000" algn="ctr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549760">
                  <a:extLst>
                    <a:ext uri="{9D8B030D-6E8A-4147-A177-3AD203B41FA5}">
                      <a16:colId xmlns:a16="http://schemas.microsoft.com/office/drawing/2014/main" val="775350574"/>
                    </a:ext>
                  </a:extLst>
                </a:gridCol>
                <a:gridCol w="1549760">
                  <a:extLst>
                    <a:ext uri="{9D8B030D-6E8A-4147-A177-3AD203B41FA5}">
                      <a16:colId xmlns:a16="http://schemas.microsoft.com/office/drawing/2014/main" val="3444916675"/>
                    </a:ext>
                  </a:extLst>
                </a:gridCol>
                <a:gridCol w="1549760">
                  <a:extLst>
                    <a:ext uri="{9D8B030D-6E8A-4147-A177-3AD203B41FA5}">
                      <a16:colId xmlns:a16="http://schemas.microsoft.com/office/drawing/2014/main" val="2696935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状态子集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D,A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D,A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D,A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0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D,A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53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7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４</a:t>
            </a:r>
            <a:r>
              <a:rPr lang="en-US" altLang="zh-CN" dirty="0"/>
              <a:t> LL(1)</a:t>
            </a:r>
            <a:r>
              <a:rPr lang="zh-CN" altLang="en-US" dirty="0"/>
              <a:t>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  <a:r>
              <a:rPr lang="zh-CN" altLang="en-US" sz="3200" dirty="0"/>
              <a:t>集</a:t>
            </a:r>
            <a:r>
              <a:rPr lang="en-US" altLang="zh-CN" sz="3200" dirty="0"/>
              <a:t>FOLLOW</a:t>
            </a:r>
            <a:r>
              <a:rPr lang="zh-CN" altLang="en-US" sz="3200" dirty="0"/>
              <a:t>集和</a:t>
            </a:r>
            <a:r>
              <a:rPr lang="en-US" altLang="zh-CN" sz="3200" dirty="0"/>
              <a:t>SELECT</a:t>
            </a:r>
            <a:r>
              <a:rPr lang="zh-CN" altLang="en-US" sz="3200" dirty="0"/>
              <a:t>的计算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LL(1)</a:t>
            </a:r>
            <a:r>
              <a:rPr lang="zh-CN" altLang="en-US" sz="3200" dirty="0"/>
              <a:t>方法的判定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左递归的消除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预测表驱动的</a:t>
            </a:r>
            <a:r>
              <a:rPr lang="en-US" altLang="zh-CN" sz="3200" dirty="0"/>
              <a:t>LL(1)</a:t>
            </a:r>
            <a:r>
              <a:rPr lang="zh-CN" altLang="en-US" sz="3200" dirty="0"/>
              <a:t>语法分析方法</a:t>
            </a:r>
          </a:p>
        </p:txBody>
      </p:sp>
    </p:spTree>
    <p:extLst>
      <p:ext uri="{BB962C8B-B14F-4D97-AF65-F5344CB8AC3E}">
        <p14:creationId xmlns:p14="http://schemas.microsoft.com/office/powerpoint/2010/main" val="360791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3A72F-424C-2BFD-C7BA-4769ACE7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 LL(1)</a:t>
            </a:r>
            <a:r>
              <a:rPr lang="zh-CN" altLang="en-US" dirty="0"/>
              <a:t>预测表我分析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8C83B-1118-FC11-9B19-239D23C1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80049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设有文法</a:t>
            </a:r>
            <a:r>
              <a:rPr lang="en-US" altLang="zh-CN" dirty="0"/>
              <a:t>G[S]:</a:t>
            </a:r>
          </a:p>
          <a:p>
            <a:pPr marL="0" indent="0">
              <a:buNone/>
            </a:pPr>
            <a:r>
              <a:rPr lang="en-US" altLang="zh-CN" dirty="0" err="1"/>
              <a:t>S→aBc</a:t>
            </a:r>
            <a:r>
              <a:rPr lang="en-US" altLang="zh-CN" dirty="0"/>
              <a:t> | </a:t>
            </a:r>
            <a:r>
              <a:rPr lang="en-US" altLang="zh-CN" dirty="0" err="1"/>
              <a:t>bAB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A→aAb</a:t>
            </a:r>
            <a:r>
              <a:rPr lang="en-US" altLang="zh-CN" dirty="0"/>
              <a:t> | b</a:t>
            </a:r>
          </a:p>
          <a:p>
            <a:pPr marL="0" indent="0">
              <a:buNone/>
            </a:pPr>
            <a:r>
              <a:rPr lang="en-US" altLang="zh-CN" dirty="0" err="1"/>
              <a:t>B→b</a:t>
            </a:r>
            <a:r>
              <a:rPr lang="en-US" altLang="zh-CN" dirty="0"/>
              <a:t> | ε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证明</a:t>
            </a:r>
            <a:r>
              <a:rPr lang="en-US" altLang="zh-CN" dirty="0"/>
              <a:t>G[S]</a:t>
            </a:r>
            <a:r>
              <a:rPr lang="zh-CN" altLang="en-US" dirty="0"/>
              <a:t>是</a:t>
            </a:r>
            <a:r>
              <a:rPr lang="en-US" altLang="zh-CN" dirty="0"/>
              <a:t>LL(1)</a:t>
            </a:r>
            <a:r>
              <a:rPr lang="zh-CN" altLang="en-US" dirty="0"/>
              <a:t>文法；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构造文法</a:t>
            </a:r>
            <a:r>
              <a:rPr lang="en-US" altLang="zh-CN" dirty="0"/>
              <a:t>G[S]</a:t>
            </a:r>
            <a:r>
              <a:rPr lang="zh-CN" altLang="en-US" dirty="0"/>
              <a:t>的</a:t>
            </a:r>
            <a:r>
              <a:rPr lang="en-US" altLang="zh-CN" dirty="0"/>
              <a:t>LL(1)</a:t>
            </a:r>
            <a:r>
              <a:rPr lang="zh-CN" altLang="en-US" dirty="0"/>
              <a:t>分析表；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根据</a:t>
            </a:r>
            <a:r>
              <a:rPr lang="en-US" altLang="zh-CN" dirty="0"/>
              <a:t>LL(1)</a:t>
            </a:r>
            <a:r>
              <a:rPr lang="zh-CN" altLang="en-US" dirty="0"/>
              <a:t>分析器，分析符号串</a:t>
            </a:r>
            <a:r>
              <a:rPr lang="en-US" altLang="zh-CN" dirty="0" err="1"/>
              <a:t>baabbb</a:t>
            </a:r>
            <a:r>
              <a:rPr lang="zh-CN" altLang="en-US" dirty="0"/>
              <a:t>是否该文法的句子，列表写出分析过程。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390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自定义 2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5F90"/>
      </a:accent1>
      <a:accent2>
        <a:srgbClr val="0099C5"/>
      </a:accent2>
      <a:accent3>
        <a:srgbClr val="E1CEAB"/>
      </a:accent3>
      <a:accent4>
        <a:srgbClr val="C7A2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16216</TotalTime>
  <Words>952</Words>
  <Application>Microsoft Office PowerPoint</Application>
  <PresentationFormat>宽屏</PresentationFormat>
  <Paragraphs>164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Segoe UI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内容</vt:lpstr>
      <vt:lpstr>1 引论</vt:lpstr>
      <vt:lpstr>2 文法与语言</vt:lpstr>
      <vt:lpstr>例1 给定语言，构造正则文法</vt:lpstr>
      <vt:lpstr>3 词法分析</vt:lpstr>
      <vt:lpstr>例2  NFA-&gt;DFA</vt:lpstr>
      <vt:lpstr>４ LL(1)语法分析</vt:lpstr>
      <vt:lpstr>例3 LL(1)预测表我分析</vt:lpstr>
      <vt:lpstr>5 LR语法分析</vt:lpstr>
      <vt:lpstr>例4 LR(1)分析</vt:lpstr>
      <vt:lpstr>6-L翻译模式与中间代码生成</vt:lpstr>
      <vt:lpstr>7-运行时存储组组织</vt:lpstr>
      <vt:lpstr>例5 填写C程序运行时栈帧布局</vt:lpstr>
      <vt:lpstr>8-代码优化(中间代码优化)</vt:lpstr>
      <vt:lpstr>祝各位同学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QZ7420</dc:creator>
  <cp:lastModifiedBy>茂林 杨</cp:lastModifiedBy>
  <cp:revision>578</cp:revision>
  <cp:lastPrinted>2022-10-13T02:21:01Z</cp:lastPrinted>
  <dcterms:created xsi:type="dcterms:W3CDTF">2022-06-03T05:02:51Z</dcterms:created>
  <dcterms:modified xsi:type="dcterms:W3CDTF">2024-05-26T04:13:39Z</dcterms:modified>
</cp:coreProperties>
</file>