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3684" y="2559207"/>
            <a:ext cx="6318985" cy="7010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未找到bdjson</a:t>
            </a:r>
            <a:endParaRPr lang="en-US" sz="36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2400158" y="3871817"/>
            <a:ext cx="7673640" cy="504845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2115571" y="1418214"/>
            <a:ext cx="8242813" cy="210156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>
              <a:lnSpc>
                <a:spcPct val="112000"/>
              </a:lnSpc>
              <a:spcBef>
                <a:spcPts val="375"/>
              </a:spcBef>
            </a:pPr>
            <a:r>
              <a:rPr lang="en-US" sz="5400" b="1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GUI中控件的基本概念、属性、管理、绘制与优化</a:t>
            </a:r>
            <a:endParaRPr lang="en-US" sz="5400" b="1">
              <a:solidFill>
                <a:srgbClr val="FBFD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3507564" y="3865291"/>
            <a:ext cx="5458827" cy="517896"/>
            <a:chOff x="3507564" y="3865291"/>
            <a:chExt cx="5458827" cy="517896"/>
          </a:xfrm>
        </p:grpSpPr>
        <p:sp>
          <p:nvSpPr>
            <p:cNvPr id="6" name="TextBox 6"/>
            <p:cNvSpPr txBox="1"/>
            <p:nvPr/>
          </p:nvSpPr>
          <p:spPr>
            <a:xfrm>
              <a:off x="3507564" y="3865291"/>
              <a:ext cx="2227456" cy="517896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025">
                  <a:solidFill>
                    <a:srgbClr val="FB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汇报人：</a:t>
              </a:r>
              <a:r>
                <a:rPr lang="zh-CN" altLang="en-US" sz="2025">
                  <a:solidFill>
                    <a:srgbClr val="FB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丁龙辉</a:t>
              </a:r>
              <a:endParaRPr lang="zh-CN" altLang="en-US" sz="2025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707201" y="3873088"/>
              <a:ext cx="2259190" cy="502303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025">
                  <a:solidFill>
                    <a:srgbClr val="FB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2024-09-26</a:t>
              </a:r>
              <a:endParaRPr lang="en-US" sz="2025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10073798" y="474213"/>
            <a:ext cx="185110" cy="18511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AutoShape 9"/>
          <p:cNvSpPr/>
          <p:nvPr/>
        </p:nvSpPr>
        <p:spPr>
          <a:xfrm>
            <a:off x="10380707" y="474213"/>
            <a:ext cx="185110" cy="18511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0" name="AutoShape 10"/>
          <p:cNvSpPr/>
          <p:nvPr/>
        </p:nvSpPr>
        <p:spPr>
          <a:xfrm>
            <a:off x="10687616" y="474213"/>
            <a:ext cx="185110" cy="18511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1" name="AutoShape 11"/>
          <p:cNvSpPr/>
          <p:nvPr/>
        </p:nvSpPr>
        <p:spPr>
          <a:xfrm>
            <a:off x="10994525" y="474213"/>
            <a:ext cx="185110" cy="18511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AutoShape 12"/>
          <p:cNvSpPr/>
          <p:nvPr/>
        </p:nvSpPr>
        <p:spPr>
          <a:xfrm>
            <a:off x="487689" y="6368194"/>
            <a:ext cx="5497697" cy="419156"/>
          </a:xfrm>
          <a:prstGeom prst="rect">
            <a:avLst/>
          </a:prstGeom>
          <a:noFill/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defRPr/>
            </a:pPr>
            <a:r>
              <a:rPr lang="en-US" sz="1575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https://wenku.baidu.com</a:t>
            </a:r>
            <a:endParaRPr lang="en-US" sz="1100"/>
          </a:p>
        </p:txBody>
      </p:sp>
      <p:sp>
        <p:nvSpPr>
          <p:cNvPr id="13" name="AutoShape 13"/>
          <p:cNvSpPr/>
          <p:nvPr/>
        </p:nvSpPr>
        <p:spPr>
          <a:xfrm>
            <a:off x="5123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4" name="AutoShape 14"/>
          <p:cNvSpPr/>
          <p:nvPr/>
        </p:nvSpPr>
        <p:spPr>
          <a:xfrm>
            <a:off x="7028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5" name="AutoShape 15"/>
          <p:cNvSpPr/>
          <p:nvPr/>
        </p:nvSpPr>
        <p:spPr>
          <a:xfrm>
            <a:off x="8933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事件类型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常见的控件事件类型包括单击、双击、长按、滑动等。每种事件类型都有其特定的处理方式和事件参数。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控件事件响应表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事件响应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当用户在控件上执行某个事件时，控件会调用相应的事件处理程序来处理该事件。例如，当用户单击一个按钮时，按钮会调用其单击事件处理程序来处理该事件。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事件冒泡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在GUI中，事件冒泡是一种常见的事件处理方式。当用户在子控件上执行某个事件时，该事件会向上传递到父控件中，从而实现了事件的统一管理和处理。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控件的父子关系管理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62463" y="2088071"/>
            <a:ext cx="3267075" cy="3267075"/>
          </a:xfrm>
          <a:prstGeom prst="ellipse">
            <a:avLst/>
          </a:prstGeom>
          <a:ln w="57150">
            <a:solidFill>
              <a:schemeClr val="accent1"/>
            </a:solidFill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539110" y="2972036"/>
            <a:ext cx="3314231" cy="64799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控件父节点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59848" y="1716027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父节点管理包括父节点的添加、删除和查找等功能。当需要在一个控件下添加或删除子控件时，需要通过父节点来进行管理。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59848" y="1097369"/>
            <a:ext cx="3314231" cy="62295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父节点管理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59848" y="4019931"/>
            <a:ext cx="3314231" cy="547835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父节点作用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59848" y="4565142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父节点在控件树中起到组织和管理的作用。通过父节点，可以将多个控件组织成一个有序的树状结构，方便进行空间布局和事件响应。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9110" y="3620031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每个控件都有一个父节点，它是指向父控件的指针。父节点在控件树中起到承上启下的作用，它关联着子控件和祖先控件。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控件父节点关联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819" r="23819"/>
          <a:stretch>
            <a:fillRect/>
          </a:stretch>
        </p:blipFill>
        <p:spPr>
          <a:xfrm>
            <a:off x="875314" y="2169726"/>
            <a:ext cx="2050689" cy="391643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32653" r="32653"/>
          <a:stretch>
            <a:fillRect/>
          </a:stretch>
        </p:blipFill>
        <p:spPr>
          <a:xfrm>
            <a:off x="5430979" y="2169726"/>
            <a:ext cx="2050689" cy="39164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l="32561" r="32561"/>
          <a:stretch>
            <a:fillRect/>
          </a:stretch>
        </p:blipFill>
        <p:spPr>
          <a:xfrm>
            <a:off x="3153146" y="1697364"/>
            <a:ext cx="2050689" cy="3916435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7851998" y="2723144"/>
            <a:ext cx="3834950" cy="14657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孩子列表的管理包括孩子的添加、删除和查找等功能。当需要在父控件下添加或删除子控件时，需要通过孩子列表来进行管理。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7851998" y="2087040"/>
            <a:ext cx="3606165" cy="57578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孩子列表管理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7851998" y="4826443"/>
            <a:ext cx="3834950" cy="14519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孩子列表在控件树中起到组织和管理的作用。通过孩子列表，可以将多个控件组织成一个有序的树状结构，方便进行空间布局和事件响应。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7851998" y="4125420"/>
            <a:ext cx="3606329" cy="6406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孩子列表作用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控件孩子列表关联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74680" y="1614973"/>
            <a:ext cx="3525078" cy="4704522"/>
          </a:xfrm>
          <a:prstGeom prst="rect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4333461" y="1614973"/>
            <a:ext cx="3525078" cy="4704522"/>
          </a:xfrm>
          <a:prstGeom prst="rect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8115335" y="1614973"/>
            <a:ext cx="3525078" cy="4704522"/>
          </a:xfrm>
          <a:prstGeom prst="rect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5" name="TextBox 5"/>
          <p:cNvSpPr txBox="1"/>
          <p:nvPr/>
        </p:nvSpPr>
        <p:spPr>
          <a:xfrm>
            <a:off x="10393985" y="-922877"/>
            <a:ext cx="1317650" cy="670369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1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要点三</a:t>
            </a:r>
            <a:endParaRPr lang="en-US" sz="141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77907" y="2314039"/>
            <a:ext cx="2990850" cy="7048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深度优先搜索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7907" y="3014704"/>
            <a:ext cx="2990850" cy="289519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深度优先搜索是一种用于遍历控件树的数据结构。它沿着控件树的深度方向进行遍历，直到达到叶子节点，然后再返回到上一层继续遍历。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598427" y="2314039"/>
            <a:ext cx="2990850" cy="7048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回溯递归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598427" y="3014704"/>
            <a:ext cx="2990850" cy="289519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回溯递归是一种用于处理控件树事件响应的算法。当某个控件收到一个事件时，它会先自己处理这个事件，然后再将事件传递给它的子控件进行处理。如果子控件没有处理完事件，则递归回溯到上一层继续处理。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406125" y="2314039"/>
            <a:ext cx="2990850" cy="7048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应用场景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406125" y="3014704"/>
            <a:ext cx="2990850" cy="289519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优先搜索和回溯递归在Gui编程中有着广泛的应用场景。例如，在绘制控件树时，可以使用深度优先搜索来遍历整个控件树并按照顺序进行绘制。在响应事件时，可以使用回溯递归来找到正确的控件来处理事件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控件树的深度优先搜索和回溯递归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574680" y="1614973"/>
            <a:ext cx="1143039" cy="505943"/>
            <a:chOff x="574680" y="1614973"/>
            <a:chExt cx="1143039" cy="505943"/>
          </a:xfrm>
          <a:solidFill>
            <a:schemeClr val="accent1">
              <a:alpha val="100000"/>
            </a:schemeClr>
          </a:solidFill>
        </p:grpSpPr>
        <p:sp>
          <p:nvSpPr>
            <p:cNvPr id="14" name="AutoShape 14"/>
            <p:cNvSpPr/>
            <p:nvPr/>
          </p:nvSpPr>
          <p:spPr>
            <a:xfrm>
              <a:off x="574680" y="1614973"/>
              <a:ext cx="1015745" cy="505943"/>
            </a:xfrm>
            <a:prstGeom prst="rect">
              <a:avLst/>
            </a:prstGeom>
            <a:grpFill/>
          </p:spPr>
        </p:sp>
        <p:sp>
          <p:nvSpPr>
            <p:cNvPr id="15" name="AutoShape 15"/>
            <p:cNvSpPr/>
            <p:nvPr/>
          </p:nvSpPr>
          <p:spPr>
            <a:xfrm>
              <a:off x="1387141" y="1614973"/>
              <a:ext cx="330578" cy="505943"/>
            </a:xfrm>
            <a:prstGeom prst="parallelogram">
              <a:avLst/>
            </a:prstGeom>
            <a:grpFill/>
          </p:spPr>
        </p:sp>
      </p:grpSp>
      <p:grpSp>
        <p:nvGrpSpPr>
          <p:cNvPr id="16" name="Group 16"/>
          <p:cNvGrpSpPr/>
          <p:nvPr/>
        </p:nvGrpSpPr>
        <p:grpSpPr>
          <a:xfrm rot="0">
            <a:off x="4319038" y="1642535"/>
            <a:ext cx="1160878" cy="505943"/>
            <a:chOff x="4319038" y="1642535"/>
            <a:chExt cx="1160878" cy="505943"/>
          </a:xfrm>
          <a:solidFill>
            <a:schemeClr val="accent1">
              <a:alpha val="100000"/>
            </a:schemeClr>
          </a:solidFill>
        </p:grpSpPr>
        <p:sp>
          <p:nvSpPr>
            <p:cNvPr id="17" name="AutoShape 17"/>
            <p:cNvSpPr/>
            <p:nvPr/>
          </p:nvSpPr>
          <p:spPr>
            <a:xfrm>
              <a:off x="4319038" y="1642535"/>
              <a:ext cx="1031597" cy="505943"/>
            </a:xfrm>
            <a:prstGeom prst="rect">
              <a:avLst/>
            </a:prstGeom>
            <a:grpFill/>
          </p:spPr>
        </p:sp>
        <p:sp>
          <p:nvSpPr>
            <p:cNvPr id="18" name="AutoShape 18"/>
            <p:cNvSpPr/>
            <p:nvPr/>
          </p:nvSpPr>
          <p:spPr>
            <a:xfrm>
              <a:off x="5144179" y="1642535"/>
              <a:ext cx="335737" cy="505943"/>
            </a:xfrm>
            <a:prstGeom prst="parallelogram">
              <a:avLst/>
            </a:prstGeom>
            <a:grpFill/>
          </p:spPr>
        </p:sp>
      </p:grpSp>
      <p:grpSp>
        <p:nvGrpSpPr>
          <p:cNvPr id="19" name="Group 19"/>
          <p:cNvGrpSpPr/>
          <p:nvPr/>
        </p:nvGrpSpPr>
        <p:grpSpPr>
          <a:xfrm rot="0">
            <a:off x="8101555" y="1628754"/>
            <a:ext cx="1181901" cy="505943"/>
            <a:chOff x="8101555" y="1628754"/>
            <a:chExt cx="1181901" cy="505943"/>
          </a:xfrm>
          <a:solidFill>
            <a:schemeClr val="accent1">
              <a:alpha val="100000"/>
            </a:schemeClr>
          </a:solidFill>
        </p:grpSpPr>
        <p:sp>
          <p:nvSpPr>
            <p:cNvPr id="20" name="AutoShape 20"/>
            <p:cNvSpPr/>
            <p:nvPr/>
          </p:nvSpPr>
          <p:spPr>
            <a:xfrm>
              <a:off x="8101555" y="1628754"/>
              <a:ext cx="1050279" cy="505943"/>
            </a:xfrm>
            <a:prstGeom prst="rect">
              <a:avLst/>
            </a:prstGeom>
            <a:grpFill/>
          </p:spPr>
        </p:sp>
        <p:sp>
          <p:nvSpPr>
            <p:cNvPr id="21" name="AutoShape 21"/>
            <p:cNvSpPr/>
            <p:nvPr/>
          </p:nvSpPr>
          <p:spPr>
            <a:xfrm>
              <a:off x="8941639" y="1628754"/>
              <a:ext cx="341817" cy="505943"/>
            </a:xfrm>
            <a:prstGeom prst="parallelogram">
              <a:avLst/>
            </a:prstGeom>
            <a:grpFill/>
          </p:spPr>
        </p:sp>
      </p:grpSp>
      <p:sp>
        <p:nvSpPr>
          <p:cNvPr id="22" name="TextBox 22"/>
          <p:cNvSpPr txBox="1"/>
          <p:nvPr/>
        </p:nvSpPr>
        <p:spPr>
          <a:xfrm>
            <a:off x="721384" y="1638952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474662" y="1666513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267691" y="1638952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控件的绘制上下文和性能优化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1642" y="400638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751642" y="192054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00000"/>
          </a:blip>
          <a:srcRect l="12109" r="12109"/>
          <a:stretch>
            <a:fillRect/>
          </a:stretch>
        </p:blipFill>
        <p:spPr>
          <a:xfrm>
            <a:off x="7804006" y="1329783"/>
            <a:ext cx="3831201" cy="510826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0579" y="2089154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绘制流程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30579" y="2610429"/>
            <a:ext cx="6238875" cy="95006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在绘制流程中，首先会绘制背景色，然后按照控件的层级关系从前往后绘制，每个控件都会覆盖前一个控件的一部分。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30579" y="4183053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剪切域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0579" y="4712439"/>
            <a:ext cx="6238875" cy="936429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剪切域是虚拟的，它描述了一个控件在控件树中的空间布局关系，表明控件所管理的一块区域。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控件的画布概念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29813" r="29813"/>
          <a:stretch>
            <a:fillRect/>
          </a:stretch>
        </p:blipFill>
        <p:spPr>
          <a:xfrm>
            <a:off x="640619" y="1239230"/>
            <a:ext cx="3783578" cy="50447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控件管理区域和绘制上下文的关系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195024" y="478701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4195024" y="301808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AutoShape 6"/>
          <p:cNvSpPr/>
          <p:nvPr/>
        </p:nvSpPr>
        <p:spPr>
          <a:xfrm>
            <a:off x="4195024" y="1237957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7" name="TextBox 7"/>
          <p:cNvSpPr txBox="1"/>
          <p:nvPr/>
        </p:nvSpPr>
        <p:spPr>
          <a:xfrm>
            <a:off x="5259845" y="2945478"/>
            <a:ext cx="6286500" cy="695325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绘制上下文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259845" y="3472246"/>
            <a:ext cx="6124575" cy="12477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控件的绘制上下文是描述控件如何绘制自己的内容和子控件的内容，以及如何进行硬件加速绘制的参数集合。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72199" y="4714408"/>
            <a:ext cx="6286500" cy="695325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72199" y="5252378"/>
            <a:ext cx="6124575" cy="12477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控件的管理区域和绘制上下文是互相关联的，管理区域决定了控件在屏幕上的位置和大小，而绘制上下文则决定了如何绘制这个控件的内容和子控件的内容。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72221" y="1165346"/>
            <a:ext cx="6286500" cy="695325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管理区域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72221" y="1692114"/>
            <a:ext cx="6124575" cy="12477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控件的管理区域是描述控件在控件树中的空间布局关系，表明控件所管理的一块区域。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4629608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4" name="AutoShape 14"/>
          <p:cNvSpPr/>
          <p:nvPr/>
        </p:nvSpPr>
        <p:spPr>
          <a:xfrm>
            <a:off x="3911804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5" name="AutoShape 15"/>
          <p:cNvSpPr/>
          <p:nvPr/>
        </p:nvSpPr>
        <p:spPr>
          <a:xfrm>
            <a:off x="4629608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6" name="AutoShape 16"/>
          <p:cNvSpPr/>
          <p:nvPr/>
        </p:nvSpPr>
        <p:spPr>
          <a:xfrm>
            <a:off x="3911804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7" name="AutoShape 17"/>
          <p:cNvSpPr/>
          <p:nvPr/>
        </p:nvSpPr>
        <p:spPr>
          <a:xfrm>
            <a:off x="4629608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8" name="AutoShape 18"/>
          <p:cNvSpPr/>
          <p:nvPr/>
        </p:nvSpPr>
        <p:spPr>
          <a:xfrm>
            <a:off x="3911804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9" name="TextBox 19"/>
          <p:cNvSpPr txBox="1"/>
          <p:nvPr/>
        </p:nvSpPr>
        <p:spPr>
          <a:xfrm>
            <a:off x="4162763" y="4825850"/>
            <a:ext cx="765990" cy="4724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3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162763" y="3056920"/>
            <a:ext cx="765990" cy="4724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3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162763" y="1276789"/>
            <a:ext cx="765990" cy="4724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3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硬件加速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硬件加速是通过利用图形处理器（GPU）来进行图形渲染和绘制的过程，它可以大大提高图形绘制的性能和效率。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硬件加速在控件绘制中的应用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控件绘制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在控件绘制中，硬件加速可以用来提高绘制的性能和效率，特别是对于复杂的图形和动画效果。通过硬件加速，可以将复杂的图形缓存到画布中，然后快速地进行绘制和渲染。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通过硬件加速，可以对控件的绘制进行优化，减少绘制的次数和时间，提高系统的响应速度和用户体验。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控件的复杂度和扩展性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2268"/>
            <a:ext cx="3341688" cy="6858000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1308802" y="1087299"/>
            <a:ext cx="2136058" cy="13569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6000" b="1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en-US" sz="6000" b="1">
              <a:solidFill>
                <a:srgbClr val="FBFD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8555" y="296333"/>
            <a:ext cx="2593133" cy="106435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sz="3675" b="1">
                <a:solidFill>
                  <a:schemeClr val="accent3">
                    <a:lumMod val="5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</a:t>
            </a:r>
            <a:endParaRPr lang="en-US" sz="3675" b="1">
              <a:solidFill>
                <a:schemeClr val="accent3">
                  <a:lumMod val="50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41688" y="296333"/>
            <a:ext cx="2593133" cy="106435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sz="3675" b="1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</a:t>
            </a:r>
            <a:endParaRPr lang="en-US" sz="3675" b="1">
              <a:solidFill>
                <a:srgbClr val="FBFD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47996" y="1302921"/>
            <a:ext cx="6898005" cy="469201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203200" lvl="0" indent="-2032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引言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控件的属性和管理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控件的父子关系管理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控件的绘制上下文和性能优化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控件的复杂度和扩展性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74316" y="3045252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100000">
                <a:schemeClr val="lt2">
                  <a:alpha val="100000"/>
                </a:schemeClr>
              </a:gs>
              <a:gs pos="0">
                <a:schemeClr val="lt1">
                  <a:alpha val="100000"/>
                </a:schemeClr>
              </a:gs>
            </a:gsLst>
            <a:lin ang="0"/>
          </a:gradFill>
        </p:spPr>
      </p:sp>
      <p:sp>
        <p:nvSpPr>
          <p:cNvPr id="3" name="AutoShape 3"/>
          <p:cNvSpPr/>
          <p:nvPr/>
        </p:nvSpPr>
        <p:spPr>
          <a:xfrm>
            <a:off x="1374316" y="4823279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</p:spPr>
      </p:sp>
      <p:sp>
        <p:nvSpPr>
          <p:cNvPr id="4" name="AutoShape 4"/>
          <p:cNvSpPr/>
          <p:nvPr/>
        </p:nvSpPr>
        <p:spPr>
          <a:xfrm>
            <a:off x="1374316" y="1267225"/>
            <a:ext cx="9429750" cy="1656361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</p:spPr>
      </p:sp>
      <p:sp>
        <p:nvSpPr>
          <p:cNvPr id="5" name="AutoShape 5"/>
          <p:cNvSpPr/>
          <p:nvPr/>
        </p:nvSpPr>
        <p:spPr>
          <a:xfrm>
            <a:off x="987242" y="5246342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Freeform 6"/>
          <p:cNvSpPr/>
          <p:nvPr/>
        </p:nvSpPr>
        <p:spPr>
          <a:xfrm>
            <a:off x="1115389" y="5374489"/>
            <a:ext cx="553940" cy="55394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90033" y="152400"/>
                </a:moveTo>
                <a:cubicBezTo>
                  <a:pt x="190033" y="90992"/>
                  <a:pt x="221771" y="56493"/>
                  <a:pt x="221771" y="56493"/>
                </a:cubicBezTo>
                <a:cubicBezTo>
                  <a:pt x="221771" y="56493"/>
                  <a:pt x="193758" y="33766"/>
                  <a:pt x="151924" y="33766"/>
                </a:cubicBezTo>
                <a:cubicBezTo>
                  <a:pt x="110090" y="33766"/>
                  <a:pt x="82067" y="56512"/>
                  <a:pt x="82067" y="56512"/>
                </a:cubicBezTo>
                <a:cubicBezTo>
                  <a:pt x="82067" y="56512"/>
                  <a:pt x="114376" y="82753"/>
                  <a:pt x="114376" y="152400"/>
                </a:cubicBezTo>
                <a:cubicBezTo>
                  <a:pt x="114376" y="219608"/>
                  <a:pt x="81858" y="248145"/>
                  <a:pt x="81858" y="248145"/>
                </a:cubicBezTo>
                <a:cubicBezTo>
                  <a:pt x="81858" y="248145"/>
                  <a:pt x="115662" y="271034"/>
                  <a:pt x="151924" y="271034"/>
                </a:cubicBezTo>
                <a:cubicBezTo>
                  <a:pt x="189043" y="271034"/>
                  <a:pt x="221799" y="248269"/>
                  <a:pt x="221799" y="248269"/>
                </a:cubicBezTo>
                <a:cubicBezTo>
                  <a:pt x="221799" y="248269"/>
                  <a:pt x="190033" y="218503"/>
                  <a:pt x="190033" y="152400"/>
                </a:cubicBezTo>
                <a:close/>
                <a:moveTo>
                  <a:pt x="74095" y="62789"/>
                </a:moveTo>
                <a:cubicBezTo>
                  <a:pt x="74095" y="62789"/>
                  <a:pt x="34633" y="86839"/>
                  <a:pt x="34633" y="152800"/>
                </a:cubicBezTo>
                <a:cubicBezTo>
                  <a:pt x="34633" y="218751"/>
                  <a:pt x="74533" y="240335"/>
                  <a:pt x="74533" y="240335"/>
                </a:cubicBezTo>
                <a:cubicBezTo>
                  <a:pt x="74533" y="240335"/>
                  <a:pt x="103613" y="218742"/>
                  <a:pt x="103613" y="152800"/>
                </a:cubicBezTo>
                <a:cubicBezTo>
                  <a:pt x="103613" y="86839"/>
                  <a:pt x="74095" y="62789"/>
                  <a:pt x="74095" y="62789"/>
                </a:cubicBezTo>
                <a:close/>
                <a:moveTo>
                  <a:pt x="229753" y="64570"/>
                </a:moveTo>
                <a:cubicBezTo>
                  <a:pt x="229753" y="64570"/>
                  <a:pt x="200244" y="86839"/>
                  <a:pt x="200244" y="152800"/>
                </a:cubicBezTo>
                <a:cubicBezTo>
                  <a:pt x="200244" y="218751"/>
                  <a:pt x="229305" y="240335"/>
                  <a:pt x="229305" y="240335"/>
                </a:cubicBezTo>
                <a:cubicBezTo>
                  <a:pt x="229305" y="240335"/>
                  <a:pt x="270158" y="218742"/>
                  <a:pt x="270158" y="152800"/>
                </a:cubicBezTo>
                <a:cubicBezTo>
                  <a:pt x="270158" y="86839"/>
                  <a:pt x="229753" y="64570"/>
                  <a:pt x="229753" y="6457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7" name="AutoShape 7"/>
          <p:cNvSpPr/>
          <p:nvPr/>
        </p:nvSpPr>
        <p:spPr>
          <a:xfrm>
            <a:off x="10373288" y="3468315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987242" y="1690288"/>
            <a:ext cx="810236" cy="810236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Freeform 9"/>
          <p:cNvSpPr/>
          <p:nvPr/>
        </p:nvSpPr>
        <p:spPr>
          <a:xfrm>
            <a:off x="1171659" y="1892749"/>
            <a:ext cx="405314" cy="40531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73841" y="122930"/>
                </a:moveTo>
                <a:cubicBezTo>
                  <a:pt x="179718" y="102937"/>
                  <a:pt x="177232" y="81020"/>
                  <a:pt x="166392" y="62665"/>
                </a:cubicBezTo>
                <a:cubicBezTo>
                  <a:pt x="166630" y="62998"/>
                  <a:pt x="62770" y="167697"/>
                  <a:pt x="62027" y="167040"/>
                </a:cubicBezTo>
                <a:cubicBezTo>
                  <a:pt x="80077" y="177698"/>
                  <a:pt x="101994" y="180699"/>
                  <a:pt x="121720" y="175193"/>
                </a:cubicBezTo>
                <a:cubicBezTo>
                  <a:pt x="121577" y="174689"/>
                  <a:pt x="173422" y="122853"/>
                  <a:pt x="173841" y="122930"/>
                </a:cubicBezTo>
                <a:close/>
                <a:moveTo>
                  <a:pt x="155315" y="45968"/>
                </a:moveTo>
                <a:cubicBezTo>
                  <a:pt x="141322" y="32175"/>
                  <a:pt x="121301" y="22822"/>
                  <a:pt x="100127" y="22822"/>
                </a:cubicBezTo>
                <a:cubicBezTo>
                  <a:pt x="57331" y="22822"/>
                  <a:pt x="22631" y="57607"/>
                  <a:pt x="22631" y="100508"/>
                </a:cubicBezTo>
                <a:cubicBezTo>
                  <a:pt x="22631" y="121444"/>
                  <a:pt x="32156" y="141713"/>
                  <a:pt x="45587" y="155686"/>
                </a:cubicBezTo>
                <a:cubicBezTo>
                  <a:pt x="45615" y="155686"/>
                  <a:pt x="154657" y="46863"/>
                  <a:pt x="155315" y="45968"/>
                </a:cubicBezTo>
                <a:close/>
                <a:moveTo>
                  <a:pt x="264909" y="252089"/>
                </a:moveTo>
                <a:cubicBezTo>
                  <a:pt x="264909" y="252089"/>
                  <a:pt x="267443" y="230200"/>
                  <a:pt x="261128" y="223885"/>
                </a:cubicBezTo>
                <a:cubicBezTo>
                  <a:pt x="260709" y="223466"/>
                  <a:pt x="188300" y="135065"/>
                  <a:pt x="188300" y="135065"/>
                </a:cubicBezTo>
                <a:lnTo>
                  <a:pt x="134417" y="188947"/>
                </a:lnTo>
                <a:lnTo>
                  <a:pt x="222818" y="262185"/>
                </a:lnTo>
                <a:cubicBezTo>
                  <a:pt x="228714" y="268919"/>
                  <a:pt x="251441" y="265557"/>
                  <a:pt x="251441" y="265557"/>
                </a:cubicBezTo>
                <a:lnTo>
                  <a:pt x="269538" y="281978"/>
                </a:lnTo>
                <a:lnTo>
                  <a:pt x="282169" y="269348"/>
                </a:lnTo>
                <a:lnTo>
                  <a:pt x="264909" y="25208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0" name="Freeform 10"/>
          <p:cNvSpPr/>
          <p:nvPr/>
        </p:nvSpPr>
        <p:spPr>
          <a:xfrm>
            <a:off x="10569897" y="3661311"/>
            <a:ext cx="424244" cy="42424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106680"/>
                </a:moveTo>
                <a:lnTo>
                  <a:pt x="189586" y="139598"/>
                </a:lnTo>
                <a:cubicBezTo>
                  <a:pt x="194310" y="146761"/>
                  <a:pt x="204978" y="152400"/>
                  <a:pt x="213512" y="152400"/>
                </a:cubicBezTo>
                <a:lnTo>
                  <a:pt x="259080" y="152400"/>
                </a:lnTo>
                <a:lnTo>
                  <a:pt x="259080" y="121920"/>
                </a:lnTo>
                <a:lnTo>
                  <a:pt x="213360" y="121920"/>
                </a:lnTo>
                <a:lnTo>
                  <a:pt x="191414" y="89002"/>
                </a:lnTo>
                <a:cubicBezTo>
                  <a:pt x="185452" y="80686"/>
                  <a:pt x="178394" y="73628"/>
                  <a:pt x="170345" y="67847"/>
                </a:cubicBezTo>
                <a:lnTo>
                  <a:pt x="170069" y="67666"/>
                </a:lnTo>
                <a:lnTo>
                  <a:pt x="149952" y="54254"/>
                </a:lnTo>
                <a:cubicBezTo>
                  <a:pt x="146104" y="51911"/>
                  <a:pt x="141446" y="50521"/>
                  <a:pt x="136465" y="50521"/>
                </a:cubicBezTo>
                <a:cubicBezTo>
                  <a:pt x="131912" y="50521"/>
                  <a:pt x="127635" y="51683"/>
                  <a:pt x="123911" y="53721"/>
                </a:cubicBezTo>
                <a:lnTo>
                  <a:pt x="124044" y="53654"/>
                </a:lnTo>
                <a:lnTo>
                  <a:pt x="60950" y="91450"/>
                </a:lnTo>
                <a:lnTo>
                  <a:pt x="60950" y="167650"/>
                </a:lnTo>
                <a:lnTo>
                  <a:pt x="91430" y="167650"/>
                </a:lnTo>
                <a:lnTo>
                  <a:pt x="91430" y="106690"/>
                </a:lnTo>
                <a:lnTo>
                  <a:pt x="121910" y="91450"/>
                </a:lnTo>
                <a:lnTo>
                  <a:pt x="76190" y="304810"/>
                </a:lnTo>
                <a:lnTo>
                  <a:pt x="106670" y="304810"/>
                </a:lnTo>
                <a:lnTo>
                  <a:pt x="142484" y="188224"/>
                </a:lnTo>
                <a:lnTo>
                  <a:pt x="167630" y="213370"/>
                </a:lnTo>
                <a:lnTo>
                  <a:pt x="167630" y="304810"/>
                </a:lnTo>
                <a:lnTo>
                  <a:pt x="198110" y="304810"/>
                </a:lnTo>
                <a:lnTo>
                  <a:pt x="198110" y="182890"/>
                </a:lnTo>
                <a:lnTo>
                  <a:pt x="156962" y="141742"/>
                </a:lnTo>
                <a:lnTo>
                  <a:pt x="167630" y="106690"/>
                </a:lnTo>
                <a:close/>
                <a:moveTo>
                  <a:pt x="182880" y="60960"/>
                </a:moveTo>
                <a:cubicBezTo>
                  <a:pt x="199711" y="60960"/>
                  <a:pt x="213360" y="47311"/>
                  <a:pt x="213360" y="30480"/>
                </a:cubicBezTo>
                <a:cubicBezTo>
                  <a:pt x="213360" y="13649"/>
                  <a:pt x="199711" y="0"/>
                  <a:pt x="182880" y="0"/>
                </a:cubicBezTo>
                <a:lnTo>
                  <a:pt x="182880" y="0"/>
                </a:lnTo>
                <a:cubicBezTo>
                  <a:pt x="166049" y="0"/>
                  <a:pt x="152400" y="13649"/>
                  <a:pt x="152400" y="30480"/>
                </a:cubicBezTo>
                <a:cubicBezTo>
                  <a:pt x="152400" y="47311"/>
                  <a:pt x="166049" y="60960"/>
                  <a:pt x="182880" y="60960"/>
                </a:cubicBezTo>
                <a:lnTo>
                  <a:pt x="182880" y="6096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简单控件与复杂控件的对比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986545" y="1423391"/>
            <a:ext cx="8201025" cy="5715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控件类型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86545" y="1881734"/>
            <a:ext cx="8201025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简单控件通常只有几种固定的类型，如按钮、文本框、列表框等，而复杂控件则可以根据需求进行更详细的分类，如带有动画效果的按钮、可自定义的文本框等。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931680" y="3229780"/>
            <a:ext cx="8201025" cy="5715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控件属性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31680" y="3688123"/>
            <a:ext cx="8201025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简单控件的属性通常较少，只有一些基本的样式和尺寸等，而复杂控件则可能包含更多的属性，如边框颜色、背景图片等。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31680" y="4882435"/>
            <a:ext cx="8201025" cy="57150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控件管理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931680" y="5340777"/>
            <a:ext cx="8201025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简单控件的管理通常比较简单，只需要处理一些基本的生命周期和布局问题，而复杂控件则需要处理更多的管理问题，如动画效果的管理、自定义事件的处理等。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312" y="1743101"/>
            <a:ext cx="3394942" cy="186545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23312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89230" y="1775853"/>
            <a:ext cx="3394942" cy="186545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189230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lvgl等复杂GUI框架的控件特性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9057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控件类型丰富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1743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lvgl等复杂GUI框架提供了丰富的控件类型，包括按钮、文本框、列表框、滑块等，可以满足各种需求。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t="22526" b="22526"/>
          <a:stretch>
            <a:fillRect/>
          </a:stretch>
        </p:blipFill>
        <p:spPr>
          <a:xfrm>
            <a:off x="4405937" y="1779195"/>
            <a:ext cx="3394942" cy="1865457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4405937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sp>
        <p:nvSpPr>
          <p:cNvPr id="11" name="TextBox 11"/>
          <p:cNvSpPr txBox="1"/>
          <p:nvPr/>
        </p:nvSpPr>
        <p:spPr>
          <a:xfrm>
            <a:off x="4511682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控件属性多样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294976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控件管理复杂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94368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lvgl等复杂GUI框架的控件通常具有多种属性，如边框颜色、背景图片、文字颜色等，可以进行更详细的定制。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77661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lvgl等复杂GUI框架的控件管理通常比较复杂，需要处理动画效果的管理、自定义事件的处理等问题。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父子关系的影响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在控件树中，父子关系是一种约束，父控件被覆盖了，那么子控件也会被覆盖，因为不存在父控件完全被盖住的情况下子控件还能显示的情况。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调度流程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控件树的调度流程通常分为两个阶段，先是绘制背景，然后是按照子控件的先后顺序遍历，递归地绘制子控件。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事件响应机制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控件树的事件响应机制通常基于回调函数，当某个控件触发事件时，会调用相应的回调函数进行处理。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控件树的调度流程和事件响应机制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98804" y="2875083"/>
            <a:ext cx="190500" cy="1368299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2174865" y="2875084"/>
            <a:ext cx="190500" cy="1368298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2133600" y="2478145"/>
            <a:ext cx="7924800" cy="21621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7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sz="107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引言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控件的作用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控件负责处理用户的输入事件，如点击、滑动等，并响应事件做出相应的动作或反馈。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控件的概念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控件是现代GUI（图形用户界面）设计的基础元素，它定义了界面上的各种组件，如按钮、文本框、列表框等。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控件的重要性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控件是GUI设计的重要组成部分，它承载着界面交互的核心功能，是用户与应用程序进行交互的桥梁。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控件在现代GUI中的重要性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2295" b="22295"/>
          <a:stretch>
            <a:fillRect/>
          </a:stretch>
        </p:blipFill>
        <p:spPr>
          <a:xfrm>
            <a:off x="623312" y="1743101"/>
            <a:ext cx="3394942" cy="186545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23312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8686" b="8686"/>
          <a:stretch>
            <a:fillRect/>
          </a:stretch>
        </p:blipFill>
        <p:spPr>
          <a:xfrm>
            <a:off x="8189230" y="1775853"/>
            <a:ext cx="3394942" cy="186545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189230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控件的核心调度和事件响应机制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9057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核心调度机制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1743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现代GUI框架通常采用事件驱动的方式来进行调度，当控件接收到事件时，它会根据事件的类型进行不同的处理。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405937" y="1779196"/>
            <a:ext cx="3394942" cy="1865457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4405937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sp>
        <p:nvSpPr>
          <p:cNvPr id="11" name="TextBox 11"/>
          <p:cNvSpPr txBox="1"/>
          <p:nvPr/>
        </p:nvSpPr>
        <p:spPr>
          <a:xfrm>
            <a:off x="4511682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事件响应机制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294976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回调函数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94368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当用户进行某种操作时，如点击按钮，这个操作会产生一个事件，然后这个事件会被转发到相应的控件中进行处理。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77661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当控件接收到事件时，它会调用预先定义的回调函数来处理事件，回调函数包含了处理事件的代码。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1642" y="400638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751642" y="192054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00000"/>
          </a:blip>
          <a:srcRect l="12109" r="12109"/>
          <a:stretch>
            <a:fillRect/>
          </a:stretch>
        </p:blipFill>
        <p:spPr>
          <a:xfrm>
            <a:off x="7804006" y="1329783"/>
            <a:ext cx="3831201" cy="510826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0579" y="2089154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控件树的概念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30579" y="2610429"/>
            <a:ext cx="6238875" cy="95006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控件树是一种数据结构的表示，它将所有的控件组织起来形成一个树状结构。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30579" y="4183053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控件树的特性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0579" y="4712439"/>
            <a:ext cx="6238875" cy="936429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控件树具有层级关系，父控件和子控件之间有着特定的关联关系，同时控件树也有区域特性，每个控件都有自己管理的区域范围。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控件树的概念和特性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控件的属性和管理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控件类型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8195884" y="1659500"/>
            <a:ext cx="3370667" cy="4373333"/>
          </a:xfrm>
          <a:prstGeom prst="roundRect">
            <a:avLst>
              <a:gd name="adj" fmla="val 7173"/>
            </a:avLst>
          </a:prstGeom>
          <a:solidFill>
            <a:schemeClr val="lt2">
              <a:alpha val="80000"/>
            </a:schemeClr>
          </a:solidFill>
        </p:spPr>
      </p:sp>
      <p:cxnSp>
        <p:nvCxnSpPr>
          <p:cNvPr id="4" name="Connector 4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5" name="TextBox 5"/>
          <p:cNvSpPr txBox="1"/>
          <p:nvPr/>
        </p:nvSpPr>
        <p:spPr>
          <a:xfrm>
            <a:off x="8309592" y="1899496"/>
            <a:ext cx="3143250" cy="6858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控件管理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1030" y="2813949"/>
            <a:ext cx="3000375" cy="2835411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管理包括创建、删除、修改和查询控件等操作。在创建控件时，需要为控件分配内存空间并初始化其属性。删除控件时，需要释放控件所占用的内存空间。修改控件属性时，需要重新计算控件的位置和大小等信息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4410667" y="1659500"/>
            <a:ext cx="3370667" cy="4373333"/>
          </a:xfrm>
          <a:prstGeom prst="roundRect">
            <a:avLst>
              <a:gd name="adj" fmla="val 7173"/>
            </a:avLst>
          </a:prstGeom>
          <a:solidFill>
            <a:schemeClr val="lt2">
              <a:alpha val="80000"/>
            </a:schemeClr>
          </a:solidFill>
        </p:spPr>
      </p:sp>
      <p:cxnSp>
        <p:nvCxnSpPr>
          <p:cNvPr id="8" name="Connector 8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9" name="TextBox 9"/>
          <p:cNvSpPr txBox="1"/>
          <p:nvPr/>
        </p:nvSpPr>
        <p:spPr>
          <a:xfrm>
            <a:off x="4524375" y="1899496"/>
            <a:ext cx="3143250" cy="6858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控件属性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95813" y="2813949"/>
            <a:ext cx="3000375" cy="2835411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控件属性是描述控件外观、行为和状态的关键信息。例如，按钮的标题、背景颜色、字体颜色等；文本框的文本内容、背景颜色、边框样式等。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625449" y="1659500"/>
            <a:ext cx="3370667" cy="4373333"/>
          </a:xfrm>
          <a:prstGeom prst="roundRect">
            <a:avLst>
              <a:gd name="adj" fmla="val 7173"/>
            </a:avLst>
          </a:prstGeom>
          <a:solidFill>
            <a:schemeClr val="lt2">
              <a:alpha val="80000"/>
            </a:schemeClr>
          </a:solidFill>
        </p:spPr>
      </p:sp>
      <p:cxnSp>
        <p:nvCxnSpPr>
          <p:cNvPr id="12" name="Connector 12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sp>
        <p:nvSpPr>
          <p:cNvPr id="13" name="TextBox 13"/>
          <p:cNvSpPr txBox="1"/>
          <p:nvPr/>
        </p:nvSpPr>
        <p:spPr>
          <a:xfrm>
            <a:off x="739158" y="1899496"/>
            <a:ext cx="3143250" cy="6858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控件类型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10595" y="2813949"/>
            <a:ext cx="3000375" cy="2835411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常见的控件类型包括按钮、文本框、列表框、树形控件、图形控件等。每种控件类型都有其独特的功能和属性。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873355" y="166430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4008100" y="179904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4636726" y="1463721"/>
            <a:ext cx="6886575" cy="765904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状态描述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36726" y="2046214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控件状态是描述控件当前的状态信息，例如正常、按下、悬浮、禁用等。这些状态信息通常用于控制控件的绘制和事件响应等行为。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-1061158" y="1741145"/>
            <a:ext cx="4421505" cy="4421505"/>
          </a:xfrm>
          <a:prstGeom prst="ellipse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3873355" y="338462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4008100" y="351937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TextBox 9"/>
          <p:cNvSpPr txBox="1"/>
          <p:nvPr/>
        </p:nvSpPr>
        <p:spPr>
          <a:xfrm>
            <a:off x="4636726" y="3182098"/>
            <a:ext cx="6886575" cy="76980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状态转换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3873355" y="510495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11" name="AutoShape 11"/>
          <p:cNvSpPr/>
          <p:nvPr/>
        </p:nvSpPr>
        <p:spPr>
          <a:xfrm>
            <a:off x="4008100" y="523969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TextBox 12"/>
          <p:cNvSpPr txBox="1"/>
          <p:nvPr/>
        </p:nvSpPr>
        <p:spPr>
          <a:xfrm>
            <a:off x="4636726" y="4920230"/>
            <a:ext cx="6886575" cy="734184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状态管理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控件状态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636726" y="3789081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控件状态之间的转换是可能的，例如一个按钮在按下时从正常状态转换为按下状态，在释放时又返回到正常状态。状态转换通常与事件处理相关联。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636726" y="5471644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控件状态的管理包括检测状态变化、处理状态转换事件等。在检测到状态变化时，需要重新绘制控件以反映其新的状态信息。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UzNDQ1YjNmZmY3YWQzNGFmY2E3MmU2MTg3YzA5ZDc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1121A"/>
      </a:lt1>
      <a:dk2>
        <a:srgbClr val="01E2FD"/>
      </a:dk2>
      <a:lt2>
        <a:srgbClr val="014140"/>
      </a:lt2>
      <a:accent1>
        <a:srgbClr val="00A3B6"/>
      </a:accent1>
      <a:accent2>
        <a:srgbClr val="00A3B6"/>
      </a:accent2>
      <a:accent3>
        <a:srgbClr val="0091A2"/>
      </a:accent3>
      <a:accent4>
        <a:srgbClr val="007C8A"/>
      </a:accent4>
      <a:accent5>
        <a:srgbClr val="006E7B"/>
      </a:accent5>
      <a:accent6>
        <a:srgbClr val="005E6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2955</Words>
  <Application>WPS 演示</Application>
  <PresentationFormat>On-screen Show (4:3)</PresentationFormat>
  <Paragraphs>256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</vt:lpstr>
      <vt:lpstr>Calibri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丁龙辉</cp:lastModifiedBy>
  <cp:revision>2</cp:revision>
  <dcterms:created xsi:type="dcterms:W3CDTF">2006-08-16T00:00:00Z</dcterms:created>
  <dcterms:modified xsi:type="dcterms:W3CDTF">2024-09-13T01:30:06Z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5AAD9FC18C574C8083884E9392B166D0_12</vt:lpwstr>
  </property>
  <property fmtid="{D5CDD505-2E9C-101B-9397-08002B2CF9AE}" pid="3" name="KSOProductBuildVer">
    <vt:lpwstr>2052-12.1.0.17827</vt:lpwstr>
  </property>
</Properties>
</file>