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2" r:id="rId3"/>
    <p:sldId id="269" r:id="rId4"/>
    <p:sldId id="257" r:id="rId5"/>
    <p:sldId id="283" r:id="rId6"/>
    <p:sldId id="264" r:id="rId7"/>
    <p:sldId id="267" r:id="rId8"/>
    <p:sldId id="273" r:id="rId9"/>
    <p:sldId id="272" r:id="rId10"/>
    <p:sldId id="274" r:id="rId11"/>
    <p:sldId id="278" r:id="rId12"/>
    <p:sldId id="275" r:id="rId13"/>
    <p:sldId id="279" r:id="rId14"/>
    <p:sldId id="284" r:id="rId15"/>
    <p:sldId id="285" r:id="rId16"/>
    <p:sldId id="286" r:id="rId17"/>
    <p:sldId id="281" r:id="rId18"/>
    <p:sldId id="282" r:id="rId19"/>
    <p:sldId id="276" r:id="rId20"/>
    <p:sldId id="288" r:id="rId21"/>
    <p:sldId id="289" r:id="rId22"/>
    <p:sldId id="290" r:id="rId23"/>
    <p:sldId id="291" r:id="rId24"/>
    <p:sldId id="307" r:id="rId25"/>
    <p:sldId id="292" r:id="rId26"/>
    <p:sldId id="293" r:id="rId27"/>
    <p:sldId id="308" r:id="rId28"/>
    <p:sldId id="309" r:id="rId29"/>
    <p:sldId id="310" r:id="rId30"/>
    <p:sldId id="280" r:id="rId31"/>
    <p:sldId id="311" r:id="rId32"/>
    <p:sldId id="261" r:id="rId33"/>
    <p:sldId id="263" r:id="rId34"/>
    <p:sldId id="277" r:id="rId35"/>
    <p:sldId id="287" r:id="rId36"/>
    <p:sldId id="270" r:id="rId37"/>
    <p:sldId id="271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268" r:id="rId50"/>
    <p:sldId id="266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86437" autoAdjust="0"/>
  </p:normalViewPr>
  <p:slideViewPr>
    <p:cSldViewPr snapToGrid="0">
      <p:cViewPr varScale="1">
        <p:scale>
          <a:sx n="76" d="100"/>
          <a:sy n="76" d="100"/>
        </p:scale>
        <p:origin x="120" y="1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2017-08-25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acking75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ko-kr/magazine/cc163356.aspx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0n13/AsyncSocketServers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jacking75/8fa083cf407a41d7d268c971bce519dc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ochundong/Cowboy" TargetMode="External"/><Relationship Id="rId2" Type="http://schemas.openxmlformats.org/officeDocument/2006/relationships/hyperlink" Target="http://blog.jobbole.com/97902/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se.net/wiki/wiki.cgi?page=C#/%A5%CD%A5%C3%A5%C8%A5%EF%A1%BC%A5%AF%B4%D8%B7%B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se.net/wiki/wiki.cgi?page=C#/%A5%CD%A5%C3%A5%C8%A5%EF%A1%BC%A5%AF%B4%D8%B7%B8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hise.net/wiki/wiki.cgi?page=C#/%A5%CD%A5%C3%A5%C8%A5%EF%A1%BC%A5%AF%B4%D8%B7%B8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atamoco.boy.jp/vbcs/serialize.network.stream.php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atamoco.boy.jp/vbcs/serialize.network.stream.php" TargetMode="Externa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arch.naver.com/search.naver?sm=tab_hty.top&amp;where=post&amp;oquery=C#+%EB%B9%84%EB%8F%99%EA%B8%B0&amp;ie=utf8&amp;query=C#+%EB%B9%84%EB%8F%99%EA%B8%B0%ED%86%B5%EC%8B%A0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hanbit.co.kr/realtime/books/book_view.html?p_code=E6015792502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937260"/>
            <a:ext cx="9711397" cy="2572703"/>
          </a:xfrm>
        </p:spPr>
        <p:txBody>
          <a:bodyPr>
            <a:noAutofit/>
          </a:bodyPr>
          <a:lstStyle/>
          <a:p>
            <a:r>
              <a:rPr lang="en-US" altLang="ko-KR" sz="8000" b="1"/>
              <a:t>C# </a:t>
            </a:r>
            <a:r>
              <a:rPr lang="ko-KR" altLang="en-US" sz="8000" b="1"/>
              <a:t>비동기 네트워크 프로그래밍</a:t>
            </a:r>
            <a:endParaRPr lang="ko-KR" altLang="en-US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760542" y="6147311"/>
            <a:ext cx="3431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최흥배</a:t>
            </a:r>
            <a:endParaRPr lang="en-US" altLang="ko-KR" sz="2000"/>
          </a:p>
          <a:p>
            <a:r>
              <a:rPr lang="en-US" altLang="ko-KR" sz="2000">
                <a:hlinkClick r:id="rId2"/>
              </a:rPr>
              <a:t>https://jacking75.github.io/</a:t>
            </a:r>
            <a:r>
              <a:rPr lang="en-US" altLang="ko-KR" sz="200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037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BeginSend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77335" y="1292279"/>
            <a:ext cx="1068284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BeginSend(IList&lt;ArraySegment&lt;Byte&gt;&gt;, SocketFlags, AsyncCallback, Object)	</a:t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BeginSend(IList&lt;ArraySegment&lt;Byte&gt;&gt;, SocketFlags, SocketError, AsyncCallback, Object)	</a:t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BeginSend(Byte[], Int32, Int32, SocketFlags, AsyncCallback, Object)	</a:t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BeginSend(Byte[], Int32, Int32, SocketFlags, SocketError, AsyncCallback, Object)	</a:t>
            </a:r>
            <a:br>
              <a:rPr lang="en-US" altLang="ko-KR" sz="2000"/>
            </a:br>
            <a:r>
              <a:rPr lang="ko-KR" altLang="en-US" sz="2000"/>
              <a:t>연결된 Socket에 데이터를 비동기적으로 보냅니다.</a:t>
            </a:r>
          </a:p>
        </p:txBody>
      </p:sp>
    </p:spTree>
    <p:extLst>
      <p:ext uri="{BB962C8B-B14F-4D97-AF65-F5344CB8AC3E}">
        <p14:creationId xmlns:p14="http://schemas.microsoft.com/office/powerpoint/2010/main" val="344451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769326" y="1059661"/>
            <a:ext cx="6871063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handler.BeginSend(byteData, </a:t>
            </a:r>
          </a:p>
          <a:p>
            <a:r>
              <a:rPr lang="ko-KR" altLang="en-US"/>
              <a:t>		0, </a:t>
            </a:r>
          </a:p>
          <a:p>
            <a:r>
              <a:rPr lang="ko-KR" altLang="en-US"/>
              <a:t>		byteData.Length, </a:t>
            </a:r>
          </a:p>
          <a:p>
            <a:r>
              <a:rPr lang="ko-KR" altLang="en-US"/>
              <a:t>		0,</a:t>
            </a:r>
          </a:p>
          <a:p>
            <a:r>
              <a:rPr lang="ko-KR" altLang="en-US"/>
              <a:t>		new AsyncCallback(SendCallback), </a:t>
            </a:r>
          </a:p>
          <a:p>
            <a:r>
              <a:rPr lang="ko-KR" altLang="en-US"/>
              <a:t>		handler);</a:t>
            </a:r>
          </a:p>
          <a:p>
            <a:r>
              <a:rPr lang="ko-KR" altLang="en-US"/>
              <a:t>								</a:t>
            </a:r>
          </a:p>
          <a:p>
            <a:r>
              <a:rPr lang="ko-KR" altLang="en-US"/>
              <a:t>								</a:t>
            </a:r>
          </a:p>
          <a:p>
            <a:r>
              <a:rPr lang="ko-KR" altLang="en-US"/>
              <a:t>private static void SendCallback(IAsyncResult ar)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Socket handler = (Socket)ar.AsyncState;</a:t>
            </a:r>
          </a:p>
          <a:p>
            <a:endParaRPr lang="ko-KR" altLang="en-US"/>
          </a:p>
          <a:p>
            <a:r>
              <a:rPr lang="ko-KR" altLang="en-US"/>
              <a:t>	int bytesSent = handler.EndSend(ar);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006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725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BeginConnect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5" y="1362786"/>
            <a:ext cx="1061753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BeginConnect(EndPoint, AsyncCallback, Object)	</a:t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BeginConnect(IPAddress, Int32, AsyncCallback, Object)	</a:t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 호스트는 IPAddress와 포트 번호로 지정됩니다.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BeginConnect(IPAddress[], Int32, AsyncCallback, Object)	</a:t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 호스트는 IPAddress 배열과 포트 번호로 지정됩니다.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BeginConnect(String, Int32, AsyncCallback, Object)	</a:t>
            </a:r>
            <a:br>
              <a:rPr lang="en-US" altLang="ko-KR" sz="2000"/>
            </a:br>
            <a:r>
              <a:rPr lang="ko-KR" altLang="en-US" sz="2000"/>
              <a:t>원격 호스트 연결에 대한 비동기 요청을 시작합니다. 호스트는 호스트 이름과 포트 번호로 지정됩니다.</a:t>
            </a:r>
          </a:p>
        </p:txBody>
      </p:sp>
    </p:spTree>
    <p:extLst>
      <p:ext uri="{BB962C8B-B14F-4D97-AF65-F5344CB8AC3E}">
        <p14:creationId xmlns:p14="http://schemas.microsoft.com/office/powerpoint/2010/main" val="222209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82958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BeginDisconnect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6" y="1410176"/>
            <a:ext cx="103693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BeginDisconnect( bool reuseSocket, AsyncCallback callback, Object state )</a:t>
            </a:r>
            <a:br>
              <a:rPr lang="en-US" altLang="ko-KR" sz="2000"/>
            </a:br>
            <a:r>
              <a:rPr lang="ko-KR" altLang="en-US" sz="2000"/>
              <a:t>원격 끝점과의 연결을 끊는 비동기 요청을 시작합니다</a:t>
            </a:r>
            <a:r>
              <a:rPr lang="en-US" altLang="ko-KR" sz="2000"/>
              <a:t>.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100101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9944" y="412213"/>
            <a:ext cx="63367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b="1" dirty="0"/>
              <a:t>비동기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소켓 통신 </a:t>
            </a:r>
            <a:r>
              <a:rPr lang="en-US" altLang="ko-KR" sz="3200" b="1" dirty="0"/>
              <a:t>Code - </a:t>
            </a:r>
            <a:r>
              <a:rPr lang="ko-KR" altLang="en-US" sz="3200" b="1" dirty="0"/>
              <a:t>서버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340768"/>
            <a:ext cx="7586689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276872"/>
            <a:ext cx="680320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31504" y="1321024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(1)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1503" y="227687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(2)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1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5" y="1196752"/>
            <a:ext cx="7950073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1964" y="1124745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435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325" y="1196753"/>
            <a:ext cx="6611173" cy="197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356" y="3851175"/>
            <a:ext cx="6917973" cy="223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47528" y="119675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(3)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70315" y="3789041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(4)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61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4841" y="2437290"/>
            <a:ext cx="73266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/>
              <a:t>BasicAsyncServer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5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81698" y="2254410"/>
            <a:ext cx="892789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/>
              <a:t>BasicAsyncServer</a:t>
            </a:r>
            <a:r>
              <a:rPr lang="en-US" altLang="ko-KR" sz="7200"/>
              <a:t>Test</a:t>
            </a:r>
            <a:endParaRPr lang="ko-KR" altLang="en-US" sz="72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22643" y="3863551"/>
            <a:ext cx="87869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비동기 완료 함수는 비동기 함수 호출 스레드에서 호출되나?</a:t>
            </a:r>
          </a:p>
          <a:p>
            <a:endParaRPr lang="ko-KR" altLang="en-US"/>
          </a:p>
          <a:p>
            <a:r>
              <a:rPr lang="ko-KR" altLang="en-US"/>
              <a:t>IOCP처럼 BeginAccept를 최대 갯수만큼 호출해 놓으면 접속이 오면 자동 할당 되나?</a:t>
            </a:r>
          </a:p>
        </p:txBody>
      </p:sp>
    </p:spTree>
    <p:extLst>
      <p:ext uri="{BB962C8B-B14F-4D97-AF65-F5344CB8AC3E}">
        <p14:creationId xmlns:p14="http://schemas.microsoft.com/office/powerpoint/2010/main" val="125919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7336" y="385320"/>
            <a:ext cx="4919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C# </a:t>
            </a:r>
            <a:r>
              <a:rPr lang="ko-KR" altLang="en-US" sz="3600" b="1" dirty="0"/>
              <a:t>비동기 소켓 </a:t>
            </a:r>
            <a:r>
              <a:rPr lang="en-US" altLang="ko-KR" sz="3600" b="1" dirty="0"/>
              <a:t>– UDP</a:t>
            </a:r>
            <a:endParaRPr lang="en-US" altLang="ko-KR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E92884-E9CF-422E-AFC8-081852C9B145}"/>
              </a:ext>
            </a:extLst>
          </p:cNvPr>
          <p:cNvSpPr/>
          <p:nvPr/>
        </p:nvSpPr>
        <p:spPr>
          <a:xfrm>
            <a:off x="746944" y="1346610"/>
            <a:ext cx="4891147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IPCSocket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UdpClient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MyPort</a:t>
            </a:r>
            <a:r>
              <a:rPr lang="en-US" altLang="ko-KR" sz="2000" dirty="0"/>
              <a:t>);</a:t>
            </a:r>
            <a:endParaRPr lang="ko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23CE3E-76E4-429C-A0B2-5D9598B62096}"/>
              </a:ext>
            </a:extLst>
          </p:cNvPr>
          <p:cNvSpPr/>
          <p:nvPr/>
        </p:nvSpPr>
        <p:spPr>
          <a:xfrm>
            <a:off x="741596" y="2076901"/>
            <a:ext cx="9812104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public void </a:t>
            </a:r>
            <a:r>
              <a:rPr lang="en-US" altLang="ko-KR" sz="2000" dirty="0" err="1"/>
              <a:t>SendMessage</a:t>
            </a:r>
            <a:r>
              <a:rPr lang="en-US" altLang="ko-KR" sz="2000" dirty="0"/>
              <a:t>(short </a:t>
            </a:r>
            <a:r>
              <a:rPr lang="en-US" altLang="ko-KR" sz="2000" dirty="0" err="1"/>
              <a:t>packetID</a:t>
            </a:r>
            <a:r>
              <a:rPr lang="en-US" altLang="ko-KR" sz="2000" dirty="0"/>
              <a:t>, string </a:t>
            </a:r>
            <a:r>
              <a:rPr lang="en-US" altLang="ko-KR" sz="2000" dirty="0" err="1"/>
              <a:t>jsonString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byte[] </a:t>
            </a:r>
            <a:r>
              <a:rPr lang="en-US" altLang="ko-KR" sz="2000" dirty="0" err="1"/>
              <a:t>bodyData</a:t>
            </a:r>
            <a:r>
              <a:rPr lang="en-US" altLang="ko-KR" sz="2000" dirty="0"/>
              <a:t> = Encoding.UTF8.GetBytes(</a:t>
            </a:r>
            <a:r>
              <a:rPr lang="en-US" altLang="ko-KR" sz="2000" dirty="0" err="1"/>
              <a:t>jsonString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List&lt;byte&gt; </a:t>
            </a:r>
            <a:r>
              <a:rPr lang="en-US" altLang="ko-KR" sz="2000" dirty="0" err="1"/>
              <a:t>sendBytes</a:t>
            </a:r>
            <a:r>
              <a:rPr lang="en-US" altLang="ko-KR" sz="2000" dirty="0"/>
              <a:t> = new List&lt;byte&gt;();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sendBytes.AddRange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BitConverter.GetBytes</a:t>
            </a:r>
            <a:r>
              <a:rPr lang="en-US" altLang="ko-KR" sz="2000" dirty="0"/>
              <a:t>((short)</a:t>
            </a:r>
            <a:r>
              <a:rPr lang="en-US" altLang="ko-KR" sz="2000" dirty="0" err="1"/>
              <a:t>packetID</a:t>
            </a:r>
            <a:r>
              <a:rPr lang="en-US" altLang="ko-KR" sz="2000" dirty="0"/>
              <a:t>));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sendBytes.AddRange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BitConverter.GetBytes</a:t>
            </a:r>
            <a:r>
              <a:rPr lang="en-US" altLang="ko-KR" sz="2000" dirty="0"/>
              <a:t>((short)</a:t>
            </a:r>
            <a:r>
              <a:rPr lang="en-US" altLang="ko-KR" sz="2000" dirty="0" err="1"/>
              <a:t>bodyData.Length</a:t>
            </a:r>
            <a:r>
              <a:rPr lang="en-US" altLang="ko-KR" sz="2000" dirty="0"/>
              <a:t>));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sendBytes.AddRange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bodyData</a:t>
            </a:r>
            <a:r>
              <a:rPr lang="en-US" altLang="ko-KR" sz="2000" dirty="0"/>
              <a:t>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IPCSocket.Send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sendBytes.ToArray</a:t>
            </a:r>
            <a:r>
              <a:rPr lang="en-US" altLang="ko-KR" sz="2000" dirty="0"/>
              <a:t>(), </a:t>
            </a:r>
            <a:r>
              <a:rPr lang="en-US" altLang="ko-KR" sz="2000" dirty="0" err="1"/>
              <a:t>sendBytes.Count</a:t>
            </a:r>
            <a:r>
              <a:rPr lang="en-US" altLang="ko-KR" sz="2000" dirty="0"/>
              <a:t>(), "127.0.0.1", </a:t>
            </a:r>
            <a:r>
              <a:rPr lang="en-US" altLang="ko-KR" sz="2000" dirty="0" err="1"/>
              <a:t>OtherPort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938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8721" y="1750422"/>
            <a:ext cx="98885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/>
              <a:t>.NET </a:t>
            </a:r>
            <a:r>
              <a:rPr lang="ko-KR" altLang="en-US" sz="3600"/>
              <a:t>라이브러리는 비동기 소켓을 지원한다</a:t>
            </a:r>
            <a:r>
              <a:rPr lang="en-US" altLang="ko-KR" sz="3600"/>
              <a:t>.</a:t>
            </a:r>
          </a:p>
          <a:p>
            <a:endParaRPr lang="en-US" altLang="ko-KR" sz="3600"/>
          </a:p>
          <a:p>
            <a:r>
              <a:rPr lang="en-US" altLang="ko-KR" sz="3600"/>
              <a:t>Windows</a:t>
            </a:r>
            <a:r>
              <a:rPr lang="ko-KR" altLang="en-US" sz="3600"/>
              <a:t>에서는 </a:t>
            </a:r>
            <a:r>
              <a:rPr lang="en-US" altLang="ko-KR" sz="3600" b="1"/>
              <a:t>IOCP</a:t>
            </a:r>
            <a:r>
              <a:rPr lang="ko-KR" altLang="en-US" sz="3600"/>
              <a:t>를 사용하고</a:t>
            </a:r>
            <a:r>
              <a:rPr lang="en-US" altLang="ko-KR" sz="3600"/>
              <a:t>, </a:t>
            </a:r>
          </a:p>
          <a:p>
            <a:endParaRPr lang="en-US" altLang="ko-KR" sz="3600"/>
          </a:p>
          <a:p>
            <a:r>
              <a:rPr lang="en-US" altLang="ko-KR" sz="3600"/>
              <a:t>Linux(.NET Core</a:t>
            </a:r>
            <a:r>
              <a:rPr lang="ko-KR" altLang="en-US" sz="3600"/>
              <a:t>의 경우</a:t>
            </a:r>
            <a:r>
              <a:rPr lang="en-US" altLang="ko-KR" sz="3600"/>
              <a:t>) epoll</a:t>
            </a:r>
            <a:r>
              <a:rPr lang="ko-KR" altLang="en-US" sz="3600"/>
              <a:t>을 사용한다</a:t>
            </a:r>
            <a:r>
              <a:rPr lang="en-US" altLang="ko-KR" sz="3600"/>
              <a:t>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599528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47676" y="1065436"/>
            <a:ext cx="10102924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/>
              <a:t>public void PostReceiveMessages()</a:t>
            </a:r>
          </a:p>
          <a:p>
            <a:r>
              <a:rPr lang="en-US" altLang="ko-KR" sz="2000"/>
              <a:t>{</a:t>
            </a:r>
          </a:p>
          <a:p>
            <a:r>
              <a:rPr lang="en-US" altLang="ko-KR" sz="2000"/>
              <a:t>    IPCSocket.BeginReceive(new AsyncCallback(ReceiveCallback), null);</a:t>
            </a:r>
          </a:p>
          <a:p>
            <a:r>
              <a:rPr lang="en-US" altLang="ko-KR" sz="2000"/>
              <a:t>}</a:t>
            </a:r>
            <a:endParaRPr lang="ko-KR" altLang="en-US" sz="2000"/>
          </a:p>
        </p:txBody>
      </p:sp>
      <p:sp>
        <p:nvSpPr>
          <p:cNvPr id="4" name="직사각형 3"/>
          <p:cNvSpPr/>
          <p:nvPr/>
        </p:nvSpPr>
        <p:spPr>
          <a:xfrm>
            <a:off x="1047676" y="2687836"/>
            <a:ext cx="10102924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void </a:t>
            </a:r>
            <a:r>
              <a:rPr lang="en-US" altLang="ko-KR" sz="2000" dirty="0" err="1"/>
              <a:t>ReceiveCallback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IAsyncResult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ar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var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remoteEndPoint</a:t>
            </a:r>
            <a:r>
              <a:rPr lang="en-US" altLang="ko-KR" sz="2000" dirty="0"/>
              <a:t> = new </a:t>
            </a:r>
            <a:r>
              <a:rPr lang="en-US" altLang="ko-KR" sz="2000" dirty="0" err="1"/>
              <a:t>IPEndPoint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IPAddress.Any</a:t>
            </a:r>
            <a:r>
              <a:rPr lang="en-US" altLang="ko-KR" sz="2000" dirty="0"/>
              <a:t>, 0);</a:t>
            </a:r>
          </a:p>
          <a:p>
            <a:r>
              <a:rPr lang="en-US" altLang="ko-KR" sz="2000" dirty="0"/>
              <a:t>    Byte[] </a:t>
            </a:r>
            <a:r>
              <a:rPr lang="en-US" altLang="ko-KR" sz="2000" dirty="0" err="1"/>
              <a:t>receiveBytes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IPCSocket.EndReceive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</a:t>
            </a:r>
            <a:r>
              <a:rPr lang="en-US" altLang="ko-KR" sz="2000" dirty="0"/>
              <a:t>, ref </a:t>
            </a:r>
            <a:r>
              <a:rPr lang="en-US" altLang="ko-KR" sz="2000" dirty="0" err="1"/>
              <a:t>remoteEndPoint</a:t>
            </a:r>
            <a:r>
              <a:rPr lang="en-US" altLang="ko-KR" sz="2000" dirty="0"/>
              <a:t>);</a:t>
            </a:r>
          </a:p>
          <a:p>
            <a:r>
              <a:rPr lang="en-US" altLang="ko-KR" sz="2000" dirty="0"/>
              <a:t>    ......</a:t>
            </a:r>
          </a:p>
          <a:p>
            <a:r>
              <a:rPr lang="en-US" altLang="ko-KR" sz="2000" dirty="0"/>
              <a:t>    </a:t>
            </a:r>
            <a:r>
              <a:rPr lang="en-US" altLang="ko-KR" sz="2000" dirty="0" err="1"/>
              <a:t>PostReceiveMessages</a:t>
            </a:r>
            <a:r>
              <a:rPr lang="en-US" altLang="ko-KR" sz="2000" dirty="0"/>
              <a:t>();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47676" y="5253672"/>
            <a:ext cx="109411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 err="1"/>
              <a:t>EndReceive</a:t>
            </a:r>
            <a:r>
              <a:rPr lang="en-US" altLang="ko-KR" i="1" dirty="0"/>
              <a:t> </a:t>
            </a:r>
            <a:r>
              <a:rPr lang="ko-KR" altLang="en-US" i="1" dirty="0"/>
              <a:t>에서 예외가 발생</a:t>
            </a:r>
            <a:r>
              <a:rPr lang="en-US" altLang="ko-KR" i="1" dirty="0"/>
              <a:t>. </a:t>
            </a:r>
            <a:r>
              <a:rPr lang="ko-KR" altLang="en-US" i="1" dirty="0"/>
              <a:t>에러 코드가 </a:t>
            </a:r>
            <a:r>
              <a:rPr lang="en-US" altLang="ko-KR" i="1" dirty="0"/>
              <a:t>10054</a:t>
            </a:r>
          </a:p>
          <a:p>
            <a:endParaRPr lang="en-US" altLang="ko-KR" i="1" dirty="0"/>
          </a:p>
          <a:p>
            <a:r>
              <a:rPr lang="ko-KR" altLang="en-US" i="1" dirty="0" err="1"/>
              <a:t>수신측이</a:t>
            </a:r>
            <a:r>
              <a:rPr lang="ko-KR" altLang="en-US" i="1" dirty="0"/>
              <a:t> </a:t>
            </a:r>
            <a:r>
              <a:rPr lang="en-US" altLang="ko-KR" i="1" dirty="0"/>
              <a:t>listen</a:t>
            </a:r>
            <a:r>
              <a:rPr lang="ko-KR" altLang="en-US" i="1" dirty="0"/>
              <a:t>을 하지 않은 경우 </a:t>
            </a:r>
            <a:r>
              <a:rPr lang="en-US" altLang="ko-KR" i="1" dirty="0"/>
              <a:t>(send</a:t>
            </a:r>
            <a:r>
              <a:rPr lang="ko-KR" altLang="en-US" i="1" dirty="0"/>
              <a:t>를 했을 때</a:t>
            </a:r>
            <a:r>
              <a:rPr lang="en-US" altLang="ko-KR" i="1" dirty="0"/>
              <a:t>)UDP </a:t>
            </a:r>
            <a:r>
              <a:rPr lang="ko-KR" altLang="en-US" i="1" dirty="0"/>
              <a:t>스택에서 </a:t>
            </a:r>
            <a:r>
              <a:rPr lang="en-US" altLang="ko-KR" i="1" dirty="0"/>
              <a:t>ICMP </a:t>
            </a:r>
            <a:r>
              <a:rPr lang="ko-KR" altLang="en-US" i="1" dirty="0"/>
              <a:t>포트 도달 불가능 응답을 받는다</a:t>
            </a:r>
            <a:r>
              <a:rPr lang="en-US" altLang="ko-KR" i="1" dirty="0"/>
              <a:t>. </a:t>
            </a:r>
            <a:r>
              <a:rPr lang="ko-KR" altLang="en-US" i="1" dirty="0"/>
              <a:t>이 응답에 의해 송신 측 애플리케이션이 예외처리를 하고 있는 경우 </a:t>
            </a:r>
            <a:r>
              <a:rPr lang="en-US" altLang="ko-KR" i="1" dirty="0" err="1"/>
              <a:t>SocketException</a:t>
            </a:r>
            <a:r>
              <a:rPr lang="ko-KR" altLang="en-US" i="1" dirty="0"/>
              <a:t> 예외에 에러코드는 </a:t>
            </a:r>
            <a:r>
              <a:rPr lang="en-US" altLang="ko-KR" i="1" dirty="0"/>
              <a:t>10054</a:t>
            </a:r>
            <a:r>
              <a:rPr lang="ko-KR" altLang="en-US" i="1" dirty="0"/>
              <a:t>로 확인할 수 있다</a:t>
            </a:r>
            <a:r>
              <a:rPr lang="en-US" altLang="ko-KR" i="1" dirty="0"/>
              <a:t>.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181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500" y="2649488"/>
            <a:ext cx="1107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.NET</a:t>
            </a:r>
            <a:r>
              <a:rPr lang="ko-KR" altLang="en-US" sz="6600" b="1" dirty="0"/>
              <a:t>의 네트워크 성능 향상</a:t>
            </a:r>
          </a:p>
        </p:txBody>
      </p:sp>
    </p:spTree>
    <p:extLst>
      <p:ext uri="{BB962C8B-B14F-4D97-AF65-F5344CB8AC3E}">
        <p14:creationId xmlns:p14="http://schemas.microsoft.com/office/powerpoint/2010/main" val="368722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32644" y="611978"/>
            <a:ext cx="6336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.NET Framework 3.5</a:t>
            </a:r>
            <a:endParaRPr lang="ko-KR" alt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30896" y="1653953"/>
            <a:ext cx="104451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주요 변경 점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/>
              <a:t>고 성능 소켓 </a:t>
            </a:r>
            <a:r>
              <a:rPr lang="en-US" altLang="ko-KR" sz="2400" b="1" dirty="0"/>
              <a:t>API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URI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대한 </a:t>
            </a:r>
            <a:r>
              <a:rPr lang="en-US" altLang="ko-KR" sz="2400" dirty="0"/>
              <a:t>International Resource Identifier </a:t>
            </a:r>
            <a:r>
              <a:rPr lang="ko-KR" altLang="en-US" sz="2400" dirty="0"/>
              <a:t>지원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/>
              <a:t>P2P namespace</a:t>
            </a:r>
            <a:br>
              <a:rPr lang="en-US" altLang="ja-JP" sz="2400" dirty="0"/>
            </a:b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b="1" dirty="0"/>
              <a:t>닷넷 프레임워크 </a:t>
            </a:r>
            <a:r>
              <a:rPr lang="en-US" altLang="ko-KR" sz="2400" b="1" dirty="0"/>
              <a:t>2.0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Socket </a:t>
            </a:r>
            <a:r>
              <a:rPr lang="ko-KR" altLang="en-US" sz="2400" b="1" dirty="0"/>
              <a:t>클래스의 최대 문제점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단일 소켓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조작을 할 때나 다수의 소켓에 대한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조작을 동시에 유지하기 위해 필요한 기초가 되는 오브젝트 할당을 할 때 과도한 </a:t>
            </a:r>
            <a:r>
              <a:rPr lang="en-US" altLang="ko-KR" sz="2400" dirty="0"/>
              <a:t>CPU </a:t>
            </a:r>
            <a:r>
              <a:rPr lang="ko-KR" altLang="en-US" sz="2400" dirty="0"/>
              <a:t>사이클 사용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ja-JP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274100" y="6517655"/>
            <a:ext cx="3600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http://msdn.microsoft.com/ko-kr/magazine/cc163356.aspx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36291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244" y="1476152"/>
            <a:ext cx="10416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닷넷 프레임워크 </a:t>
            </a:r>
            <a:r>
              <a:rPr lang="en-US" altLang="ko-KR" sz="2400" dirty="0"/>
              <a:t>3.0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CLI </a:t>
            </a:r>
            <a:r>
              <a:rPr lang="ko-KR" altLang="en-US" sz="2400" dirty="0"/>
              <a:t>이 동시에 사용하는 다수의 </a:t>
            </a:r>
            <a:r>
              <a:rPr lang="en-US" altLang="ko-KR" sz="2400" dirty="0"/>
              <a:t>Overlapped </a:t>
            </a:r>
            <a:r>
              <a:rPr lang="ko-KR" altLang="en-US" sz="2400" dirty="0"/>
              <a:t>오브젝트를 보다 효율적으로 관리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400" dirty="0"/>
              <a:t>CLR</a:t>
            </a:r>
            <a:r>
              <a:rPr lang="ko-KR" altLang="en-US" sz="2400" dirty="0"/>
              <a:t>의 </a:t>
            </a:r>
            <a:r>
              <a:rPr lang="en-US" altLang="ko-KR" sz="2400" dirty="0"/>
              <a:t>Overlapped </a:t>
            </a:r>
            <a:r>
              <a:rPr lang="ko-KR" altLang="en-US" sz="2400" dirty="0"/>
              <a:t>오브젝트는 비동기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 관리에 사용되는 네이티브 </a:t>
            </a:r>
            <a:r>
              <a:rPr lang="en-US" altLang="ko-KR" sz="2400" dirty="0"/>
              <a:t>Windows OVERLAPPED </a:t>
            </a:r>
            <a:r>
              <a:rPr lang="ko-KR" altLang="en-US" sz="2400" dirty="0"/>
              <a:t>구조체를 효율적으로 </a:t>
            </a:r>
            <a:r>
              <a:rPr lang="ko-KR" altLang="en-US" sz="2400" dirty="0" err="1"/>
              <a:t>랩핑한다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비동기 </a:t>
            </a:r>
            <a:r>
              <a:rPr lang="en-US" altLang="ko-KR" sz="2400" dirty="0"/>
              <a:t>I/O </a:t>
            </a:r>
            <a:r>
              <a:rPr lang="ko-KR" altLang="en-US" sz="2400" dirty="0"/>
              <a:t>조작마다 </a:t>
            </a:r>
            <a:r>
              <a:rPr lang="en-US" altLang="ko-KR" sz="2400" dirty="0"/>
              <a:t>Overlapped </a:t>
            </a:r>
            <a:r>
              <a:rPr lang="ko-KR" altLang="en-US" sz="2400" dirty="0"/>
              <a:t>오브젝트 </a:t>
            </a:r>
            <a:r>
              <a:rPr lang="ko-KR" altLang="en-US" sz="2400" dirty="0" err="1"/>
              <a:t>인스터스가</a:t>
            </a:r>
            <a:r>
              <a:rPr lang="ko-KR" altLang="en-US" sz="2400" dirty="0"/>
              <a:t> 하나 </a:t>
            </a:r>
            <a:r>
              <a:rPr lang="ko-KR" altLang="en-US" sz="2400" dirty="0" err="1"/>
              <a:t>만들지고</a:t>
            </a:r>
            <a:r>
              <a:rPr lang="ko-KR" altLang="en-US" sz="2400" dirty="0"/>
              <a:t> 또 </a:t>
            </a:r>
            <a:br>
              <a:rPr lang="en-US" altLang="ko-KR" sz="2400" dirty="0"/>
            </a:br>
            <a:r>
              <a:rPr lang="ko-KR" altLang="en-US" sz="2400" b="1" dirty="0"/>
              <a:t>각 소켓에 대한 보류 중의 비동기 수신 </a:t>
            </a:r>
            <a:r>
              <a:rPr lang="en-US" altLang="ko-KR" sz="2400" b="1" dirty="0"/>
              <a:t>I/O </a:t>
            </a:r>
            <a:r>
              <a:rPr lang="ko-KR" altLang="en-US" sz="2400" b="1" dirty="0"/>
              <a:t>조작을 유지하면서 </a:t>
            </a:r>
            <a:r>
              <a:rPr lang="en-US" altLang="ko-KR" sz="2400" b="1" dirty="0"/>
              <a:t>60000 </a:t>
            </a:r>
            <a:r>
              <a:rPr lang="ko-KR" altLang="en-US" sz="2400" b="1" dirty="0"/>
              <a:t>이상의 소켓을 접속할 수 있다</a:t>
            </a:r>
            <a:r>
              <a:rPr lang="en-US" altLang="ko-KR" sz="2400" dirty="0"/>
              <a:t>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3078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244" y="1476152"/>
            <a:ext cx="109116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완료 포트 읽기와 </a:t>
            </a:r>
            <a:br>
              <a:rPr lang="en-US" altLang="ko-KR" sz="2400" dirty="0"/>
            </a:br>
            <a:r>
              <a:rPr lang="en-US" altLang="ko-KR" sz="2400" dirty="0" err="1"/>
              <a:t>IAsyncResult</a:t>
            </a:r>
            <a:r>
              <a:rPr lang="en-US" altLang="ko-KR" sz="2400" dirty="0"/>
              <a:t> </a:t>
            </a:r>
            <a:r>
              <a:rPr lang="ko-KR" altLang="en-US" sz="2400" dirty="0"/>
              <a:t>오브젝트에서 애플리케이션 완료 </a:t>
            </a:r>
            <a:r>
              <a:rPr lang="ko-KR" altLang="en-US" sz="2400" dirty="0" err="1"/>
              <a:t>델리게이트</a:t>
            </a:r>
            <a:r>
              <a:rPr lang="ko-KR" altLang="en-US" sz="2400" dirty="0"/>
              <a:t> 호출이나 </a:t>
            </a:r>
            <a:br>
              <a:rPr lang="en-US" altLang="ko-KR" sz="2400" dirty="0"/>
            </a:br>
            <a:r>
              <a:rPr lang="en-US" altLang="ko-KR" sz="2400" dirty="0"/>
              <a:t>I/O </a:t>
            </a:r>
            <a:r>
              <a:rPr lang="ko-KR" altLang="en-US" sz="2400" dirty="0"/>
              <a:t>완료 이벤트 오브젝트 통지 </a:t>
            </a:r>
            <a:br>
              <a:rPr lang="en-US" altLang="ko-KR" sz="2400" dirty="0"/>
            </a:br>
            <a:r>
              <a:rPr lang="ko-KR" altLang="en-US" sz="2400" dirty="0"/>
              <a:t>간의 코드 베이스에서 발생하는 오버헤드를 최소화 시키는데 중점을 두었다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닷넷 </a:t>
            </a:r>
            <a:r>
              <a:rPr lang="en-US" altLang="ko-KR" sz="2400" dirty="0"/>
              <a:t>2.0</a:t>
            </a:r>
            <a:r>
              <a:rPr lang="ko-KR" altLang="en-US" sz="2400" dirty="0"/>
              <a:t>에서는 조작마다 </a:t>
            </a:r>
            <a:r>
              <a:rPr lang="en-US" altLang="ja-JP" sz="2400" dirty="0" err="1"/>
              <a:t>IAsyncResult</a:t>
            </a:r>
            <a:r>
              <a:rPr lang="ko-KR" altLang="en-US" sz="2400" dirty="0"/>
              <a:t> 오브젝트를 만들어야 </a:t>
            </a:r>
            <a:r>
              <a:rPr lang="ko-KR" altLang="en-US" sz="2400" dirty="0" err="1"/>
              <a:t>한고</a:t>
            </a:r>
            <a:r>
              <a:rPr lang="ko-KR" altLang="en-US" sz="2400" dirty="0"/>
              <a:t> 그것을 재 이용할 수 없었다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이 때문에 </a:t>
            </a:r>
            <a:r>
              <a:rPr lang="ko-KR" altLang="en-US" sz="2400" b="1" dirty="0"/>
              <a:t>오브젝트 할당과 </a:t>
            </a:r>
            <a:r>
              <a:rPr lang="en-US" altLang="ko-KR" sz="2400" b="1" dirty="0"/>
              <a:t>GC</a:t>
            </a:r>
            <a:r>
              <a:rPr lang="ko-KR" altLang="en-US" sz="2400" b="1" dirty="0"/>
              <a:t>가 자주 실행되어 성능에 나쁜 영향을 줄 수 있다</a:t>
            </a:r>
            <a:r>
              <a:rPr lang="en-US" altLang="ko-KR" sz="2400" dirty="0"/>
              <a:t>. </a:t>
            </a:r>
            <a:br>
              <a:rPr lang="en-US" altLang="ko-KR" sz="2400" dirty="0"/>
            </a:br>
            <a:r>
              <a:rPr lang="en-US" altLang="ko-KR" sz="2400" b="1" dirty="0"/>
              <a:t>3.5</a:t>
            </a:r>
            <a:r>
              <a:rPr lang="ko-KR" altLang="en-US" sz="2400" b="1" dirty="0"/>
              <a:t>에서는 소켓 비동기 </a:t>
            </a:r>
            <a:r>
              <a:rPr lang="en-US" altLang="ko-KR" sz="2400" b="1" dirty="0"/>
              <a:t>I/O</a:t>
            </a:r>
            <a:r>
              <a:rPr lang="ko-KR" altLang="en-US" sz="2400" b="1" dirty="0"/>
              <a:t>를 실행할 때 패턴 함수를 준비하였다</a:t>
            </a:r>
            <a:r>
              <a:rPr lang="en-US" altLang="ko-KR" sz="2400" b="1" dirty="0"/>
              <a:t>. </a:t>
            </a:r>
            <a:br>
              <a:rPr lang="en-US" altLang="ko-KR" sz="2400" b="1" dirty="0"/>
            </a:br>
            <a:r>
              <a:rPr lang="ko-KR" altLang="en-US" sz="2400" b="1" dirty="0"/>
              <a:t>이 새로운 패턴에서는 소켓 조작 마다 조작 컨텍스트 오브젝트를 할당할 필요가 없다</a:t>
            </a:r>
            <a:r>
              <a:rPr lang="en-US" altLang="ko-KR" sz="2400" dirty="0"/>
              <a:t>.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3707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36" y="853853"/>
            <a:ext cx="9994202" cy="1546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835" y="3733732"/>
            <a:ext cx="9992547" cy="209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아래쪽 화살표 3"/>
          <p:cNvSpPr/>
          <p:nvPr/>
        </p:nvSpPr>
        <p:spPr>
          <a:xfrm>
            <a:off x="5424782" y="2700288"/>
            <a:ext cx="574808" cy="73345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38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352" y="1349153"/>
            <a:ext cx="109031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애플리케이션은 </a:t>
            </a:r>
            <a:r>
              <a:rPr lang="en-US" altLang="ja-JP" sz="2400" b="1" dirty="0" err="1"/>
              <a:t>SocketAsyncEventArgs</a:t>
            </a:r>
            <a:r>
              <a:rPr lang="en-US" altLang="ja-JP" sz="2400" b="1" dirty="0"/>
              <a:t> </a:t>
            </a:r>
            <a:r>
              <a:rPr lang="ko-KR" altLang="en-US" sz="2400" b="1" dirty="0"/>
              <a:t>오브젝트를 만들고 관리하여 재이용</a:t>
            </a:r>
            <a:r>
              <a:rPr lang="ko-KR" altLang="en-US" sz="2400" dirty="0"/>
              <a:t>할 수가 있다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소켓 조작의 모든 파라메터는 </a:t>
            </a:r>
            <a:r>
              <a:rPr lang="en-US" altLang="ja-JP" sz="2400" dirty="0" err="1"/>
              <a:t>SocketAsyncEventArgs</a:t>
            </a:r>
            <a:r>
              <a:rPr lang="en-US" altLang="ja-JP" sz="2400" dirty="0"/>
              <a:t> </a:t>
            </a:r>
            <a:r>
              <a:rPr lang="ko-KR" altLang="en-US" sz="2400" dirty="0"/>
              <a:t>오브젝트의 프로퍼티와 메소드에 의해 지정된다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완료 상태도 </a:t>
            </a:r>
            <a:r>
              <a:rPr lang="en-US" altLang="ja-JP" sz="2400" dirty="0" err="1"/>
              <a:t>SocketAsyncEventArgs</a:t>
            </a:r>
            <a:r>
              <a:rPr lang="en-US" altLang="ja-JP" sz="2400" dirty="0"/>
              <a:t> </a:t>
            </a:r>
            <a:r>
              <a:rPr lang="ko-KR" altLang="en-US" sz="2400" dirty="0"/>
              <a:t>오브젝트의 프로퍼티에 의해 지정된다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또한 이벤트 </a:t>
            </a:r>
            <a:r>
              <a:rPr lang="ko-KR" altLang="en-US" sz="2400" dirty="0" err="1"/>
              <a:t>핸들러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콜백</a:t>
            </a:r>
            <a:r>
              <a:rPr lang="ko-KR" altLang="en-US" sz="2400" dirty="0"/>
              <a:t> 완료 메소드를 사용해야 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ja-JP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이런 변경에 의해서 </a:t>
            </a:r>
            <a:r>
              <a:rPr lang="en-US" altLang="ja-JP" sz="2400" b="1" dirty="0"/>
              <a:t>.NET Framework 3.5</a:t>
            </a:r>
            <a:r>
              <a:rPr lang="ko-KR" altLang="en-US" sz="2400" b="1" dirty="0"/>
              <a:t>의</a:t>
            </a:r>
            <a:r>
              <a:rPr lang="ja-JP" altLang="en-US" sz="2400" b="1" dirty="0"/>
              <a:t> </a:t>
            </a:r>
            <a:r>
              <a:rPr lang="en-US" altLang="ja-JP" sz="2400" b="1" dirty="0" err="1"/>
              <a:t>System.Net.Sockets</a:t>
            </a:r>
            <a:r>
              <a:rPr lang="en-US" altLang="ja-JP" sz="2400" b="1" dirty="0"/>
              <a:t> </a:t>
            </a:r>
            <a:r>
              <a:rPr lang="ko-KR" altLang="en-US" sz="2400" b="1" dirty="0"/>
              <a:t>클래스의 성능과 확장성은 대폭으로 향상</a:t>
            </a:r>
            <a:r>
              <a:rPr lang="ko-KR" altLang="en-US" sz="2400" dirty="0"/>
              <a:t> 되었다</a:t>
            </a:r>
            <a:r>
              <a:rPr lang="en-US" altLang="ko-KR" sz="2400" dirty="0"/>
              <a:t>.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9089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4841" y="2437290"/>
            <a:ext cx="799456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dirty="0" err="1"/>
              <a:t>AsyncSocketServer</a:t>
            </a:r>
            <a:endParaRPr lang="ko-KR" altLang="en-US" sz="7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A328B6-8869-481A-8F82-5CB437E501C7}"/>
              </a:ext>
            </a:extLst>
          </p:cNvPr>
          <p:cNvSpPr/>
          <p:nvPr/>
        </p:nvSpPr>
        <p:spPr>
          <a:xfrm>
            <a:off x="3191510" y="49212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Dem0n13/</a:t>
            </a:r>
            <a:r>
              <a:rPr lang="ko-KR" altLang="en-US" dirty="0" err="1"/>
              <a:t>AsyncSocketServers</a:t>
            </a:r>
            <a:endParaRPr lang="ko-KR" altLang="en-US" dirty="0"/>
          </a:p>
          <a:p>
            <a:r>
              <a:rPr lang="ko-KR" altLang="en-US" dirty="0">
                <a:hlinkClick r:id="rId2"/>
              </a:rPr>
              <a:t>https://github.com/Dem0n13/AsyncSocketServers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86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5500" y="2649488"/>
            <a:ext cx="1107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err="1"/>
              <a:t>async</a:t>
            </a:r>
            <a:r>
              <a:rPr lang="en-US" altLang="ko-KR" sz="6600" b="1" dirty="0"/>
              <a:t>/await</a:t>
            </a:r>
            <a:endParaRPr lang="ko-KR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378611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90352" y="1349153"/>
            <a:ext cx="109031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/>
              <a:t>C#</a:t>
            </a:r>
            <a:r>
              <a:rPr lang="ko-KR" altLang="en-US" sz="2400" dirty="0"/>
              <a:t> </a:t>
            </a:r>
            <a:r>
              <a:rPr lang="en-US" altLang="ko-KR" sz="2400" dirty="0"/>
              <a:t>5.0</a:t>
            </a:r>
            <a:r>
              <a:rPr lang="ko-KR" altLang="en-US" sz="2400" dirty="0"/>
              <a:t> 에서 생긴 </a:t>
            </a:r>
            <a:r>
              <a:rPr lang="en-US" altLang="ko-KR" sz="2400" dirty="0" err="1"/>
              <a:t>async</a:t>
            </a:r>
            <a:r>
              <a:rPr lang="en-US" altLang="ko-KR" sz="2400" dirty="0"/>
              <a:t>/await</a:t>
            </a:r>
            <a:r>
              <a:rPr lang="ko-KR" altLang="en-US" sz="2400" dirty="0"/>
              <a:t>를 사용하여 비동기 소켓을 조작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비동기 조작을 순차 조작처럼 기술 할 수 있다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성능은 직접 비동기 함수를 다루는 것보다는 조금 느림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서버 보다는 클라이언트 사이드에서 사용하면 좋을 듯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58499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8" y="2259873"/>
            <a:ext cx="9888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비동기 소켓 기능만을 보았을 때는 </a:t>
            </a:r>
            <a:endParaRPr lang="en-US" altLang="ko-KR" sz="3600"/>
          </a:p>
          <a:p>
            <a:r>
              <a:rPr lang="en-US" altLang="ko-KR" sz="3600"/>
              <a:t>C++ IOCP</a:t>
            </a:r>
            <a:r>
              <a:rPr lang="ko-KR" altLang="en-US" sz="3600"/>
              <a:t>에 비해서는 느릴 수 있지만 비슷한 성능을 낼 수 있다</a:t>
            </a:r>
            <a:r>
              <a:rPr lang="en-US" altLang="ko-KR" sz="3600"/>
              <a:t>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98445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18F8E7-768C-4989-ABF5-205DD410F666}"/>
              </a:ext>
            </a:extLst>
          </p:cNvPr>
          <p:cNvSpPr/>
          <p:nvPr/>
        </p:nvSpPr>
        <p:spPr>
          <a:xfrm>
            <a:off x="596900" y="1616839"/>
            <a:ext cx="11087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await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client.ConnectAsync</a:t>
            </a:r>
            <a:r>
              <a:rPr lang="ko-KR" altLang="en-US" sz="2400" dirty="0"/>
              <a:t>(_</a:t>
            </a:r>
            <a:r>
              <a:rPr lang="ko-KR" altLang="en-US" sz="2400" dirty="0" err="1"/>
              <a:t>endpoint.Address</a:t>
            </a:r>
            <a:r>
              <a:rPr lang="ko-KR" altLang="en-US" sz="2400" dirty="0"/>
              <a:t>, _</a:t>
            </a:r>
            <a:r>
              <a:rPr lang="ko-KR" altLang="en-US" sz="2400" dirty="0" err="1"/>
              <a:t>endpoint.Port</a:t>
            </a:r>
            <a:r>
              <a:rPr lang="ko-KR" altLang="en-US" sz="2400" dirty="0"/>
              <a:t>);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var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client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await</a:t>
            </a:r>
            <a:r>
              <a:rPr lang="ko-KR" altLang="en-US" sz="2400" dirty="0"/>
              <a:t> _</a:t>
            </a:r>
            <a:r>
              <a:rPr lang="ko-KR" altLang="en-US" sz="2400" dirty="0" err="1"/>
              <a:t>listener.AcceptTcpClientAsync</a:t>
            </a:r>
            <a:r>
              <a:rPr lang="ko-KR" altLang="en-US" sz="2400" dirty="0"/>
              <a:t>();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await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stream.WriteAsync</a:t>
            </a:r>
            <a:r>
              <a:rPr lang="ko-KR" altLang="en-US" sz="2400" dirty="0"/>
              <a:t>(</a:t>
            </a:r>
            <a:r>
              <a:rPr lang="ko-KR" altLang="en-US" sz="2400" dirty="0" err="1"/>
              <a:t>buffer</a:t>
            </a:r>
            <a:r>
              <a:rPr lang="ko-KR" altLang="en-US" sz="2400" dirty="0"/>
              <a:t>, 0, </a:t>
            </a:r>
            <a:r>
              <a:rPr lang="ko-KR" altLang="en-US" sz="2400" dirty="0" err="1"/>
              <a:t>length</a:t>
            </a:r>
            <a:r>
              <a:rPr lang="ko-KR" altLang="en-US" sz="2400" dirty="0"/>
              <a:t>).</a:t>
            </a:r>
            <a:r>
              <a:rPr lang="ko-KR" altLang="en-US" sz="2400" dirty="0" err="1"/>
              <a:t>ConfigureAwait</a:t>
            </a:r>
            <a:r>
              <a:rPr lang="ko-KR" altLang="en-US" sz="2400" dirty="0"/>
              <a:t>(</a:t>
            </a:r>
            <a:r>
              <a:rPr lang="ko-KR" altLang="en-US" sz="2400" dirty="0" err="1"/>
              <a:t>false</a:t>
            </a:r>
            <a:r>
              <a:rPr lang="ko-KR" altLang="en-US" sz="2400" dirty="0"/>
              <a:t>);</a:t>
            </a:r>
          </a:p>
          <a:p>
            <a:endParaRPr lang="ko-KR" altLang="en-US" sz="2400" dirty="0"/>
          </a:p>
          <a:p>
            <a:r>
              <a:rPr lang="ko-KR" altLang="en-US" sz="2400" dirty="0" err="1"/>
              <a:t>var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length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await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stream.ReadAsync</a:t>
            </a:r>
            <a:r>
              <a:rPr lang="ko-KR" altLang="en-US" sz="2400" dirty="0"/>
              <a:t>(</a:t>
            </a:r>
            <a:r>
              <a:rPr lang="ko-KR" altLang="en-US" sz="2400" dirty="0" err="1"/>
              <a:t>buffer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offset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rest</a:t>
            </a:r>
            <a:r>
              <a:rPr lang="ko-KR" altLang="en-US" sz="2400" dirty="0"/>
              <a:t>).</a:t>
            </a:r>
            <a:r>
              <a:rPr lang="ko-KR" altLang="en-US" sz="2400" dirty="0" err="1"/>
              <a:t>ConfigureAwait</a:t>
            </a:r>
            <a:r>
              <a:rPr lang="ko-KR" altLang="en-US" sz="2400" dirty="0"/>
              <a:t>(</a:t>
            </a:r>
            <a:r>
              <a:rPr lang="ko-KR" altLang="en-US" sz="2400" dirty="0" err="1"/>
              <a:t>false</a:t>
            </a:r>
            <a:r>
              <a:rPr lang="ko-KR" alt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7367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89071" y="1952280"/>
            <a:ext cx="107008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err="1"/>
              <a:t>async</a:t>
            </a:r>
            <a:r>
              <a:rPr lang="en-US" altLang="ko-KR" sz="7200" dirty="0"/>
              <a:t>/await</a:t>
            </a:r>
            <a:r>
              <a:rPr lang="ko-KR" altLang="en-US" sz="7200" dirty="0"/>
              <a:t> </a:t>
            </a:r>
            <a:r>
              <a:rPr lang="en-US" altLang="ko-KR" sz="7200" dirty="0"/>
              <a:t>Server-Client</a:t>
            </a:r>
            <a:endParaRPr lang="ko-KR" altLang="en-US" sz="7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6CBCC-4960-49FF-98F4-89E06C604CD6}"/>
              </a:ext>
            </a:extLst>
          </p:cNvPr>
          <p:cNvSpPr/>
          <p:nvPr/>
        </p:nvSpPr>
        <p:spPr>
          <a:xfrm>
            <a:off x="630584" y="460603"/>
            <a:ext cx="4528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400" b="1" dirty="0">
                <a:solidFill>
                  <a:srgbClr val="002060"/>
                </a:solidFill>
              </a:rPr>
              <a:t>Sample</a:t>
            </a:r>
            <a:r>
              <a:rPr lang="ko-KR" altLang="en-US" sz="5400" b="1" dirty="0">
                <a:solidFill>
                  <a:srgbClr val="002060"/>
                </a:solidFill>
              </a:rPr>
              <a:t> </a:t>
            </a:r>
            <a:r>
              <a:rPr lang="en-US" altLang="ko-KR" sz="5400" b="1" dirty="0">
                <a:solidFill>
                  <a:srgbClr val="002060"/>
                </a:solidFill>
              </a:rPr>
              <a:t>Code</a:t>
            </a:r>
            <a:endParaRPr lang="ko-KR" alt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9DB87B-2954-4A96-8B28-AA6EC5B9FF24}"/>
              </a:ext>
            </a:extLst>
          </p:cNvPr>
          <p:cNvSpPr/>
          <p:nvPr/>
        </p:nvSpPr>
        <p:spPr>
          <a:xfrm>
            <a:off x="2273300" y="3152609"/>
            <a:ext cx="7658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https://gist.github.com/jacking75/8fa083cf407a41d7d268c971bce519dc</a:t>
            </a:r>
            <a:r>
              <a:rPr lang="ko-KR" altLang="en-US" dirty="0"/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E9E57A-9D42-417E-A466-AF01B99579FD}"/>
              </a:ext>
            </a:extLst>
          </p:cNvPr>
          <p:cNvSpPr/>
          <p:nvPr/>
        </p:nvSpPr>
        <p:spPr>
          <a:xfrm>
            <a:off x="2442436" y="3752773"/>
            <a:ext cx="79243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err="1"/>
              <a:t>AwaitAsync</a:t>
            </a:r>
            <a:r>
              <a:rPr lang="en-US" altLang="ko-KR" sz="7200" dirty="0"/>
              <a:t>-Server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A70CB2-23BA-48A6-803C-5BCB30CE1E7D}"/>
              </a:ext>
            </a:extLst>
          </p:cNvPr>
          <p:cNvSpPr/>
          <p:nvPr/>
        </p:nvSpPr>
        <p:spPr>
          <a:xfrm>
            <a:off x="1367987" y="5237068"/>
            <a:ext cx="101824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dirty="0" err="1"/>
              <a:t>AsyncAwait-Server_Chat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43072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79170" y="2682925"/>
            <a:ext cx="72758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C#高性能 TCP 服务的多种实现方式</a:t>
            </a:r>
          </a:p>
          <a:p>
            <a:r>
              <a:rPr lang="ko-KR" altLang="en-US" dirty="0">
                <a:hlinkClick r:id="rId2"/>
              </a:rPr>
              <a:t>http://blog.jobbole.com/97902/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Cowboy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C# </a:t>
            </a:r>
            <a:r>
              <a:rPr lang="ko-KR" altLang="en-US" dirty="0" err="1"/>
              <a:t>library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building</a:t>
            </a:r>
            <a:r>
              <a:rPr lang="ko-KR" altLang="en-US" dirty="0"/>
              <a:t> </a:t>
            </a:r>
            <a:r>
              <a:rPr lang="ko-KR" altLang="en-US" dirty="0" err="1"/>
              <a:t>sockets</a:t>
            </a:r>
            <a:r>
              <a:rPr lang="ko-KR" altLang="en-US" dirty="0"/>
              <a:t> </a:t>
            </a:r>
            <a:r>
              <a:rPr lang="ko-KR" altLang="en-US" dirty="0" err="1"/>
              <a:t>based</a:t>
            </a:r>
            <a:r>
              <a:rPr lang="ko-KR" altLang="en-US" dirty="0"/>
              <a:t> </a:t>
            </a:r>
            <a:r>
              <a:rPr lang="ko-KR" altLang="en-US" dirty="0" err="1"/>
              <a:t>services</a:t>
            </a:r>
            <a:endParaRPr lang="ko-KR" altLang="en-US" dirty="0"/>
          </a:p>
          <a:p>
            <a:r>
              <a:rPr lang="ko-KR" altLang="en-US" dirty="0">
                <a:hlinkClick r:id="rId3"/>
              </a:rPr>
              <a:t>https://github.com/gaochundong/Cowboy</a:t>
            </a:r>
            <a:r>
              <a:rPr lang="ko-KR" altLang="en-US" dirty="0"/>
              <a:t> 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642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XXXXXX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71150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59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577336" y="385320"/>
            <a:ext cx="20441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C# </a:t>
            </a:r>
            <a:r>
              <a:rPr lang="en-US" altLang="ko-KR" sz="3600" b="1" dirty="0" err="1"/>
              <a:t>ccccc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699593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ㅌㅌㅌ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53819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1992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/>
              <a:t>XXXXXX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48669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19536" y="2420889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/>
              <a:t>Tips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4029966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58044" y="6840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컴퓨터의 네트워크 카드 리스트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121122" y="1806476"/>
            <a:ext cx="8062318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using </a:t>
            </a:r>
            <a:r>
              <a:rPr lang="en-US" altLang="ko-KR" sz="1600" dirty="0" err="1"/>
              <a:t>System.Management</a:t>
            </a:r>
            <a:r>
              <a:rPr lang="en-US" altLang="ko-KR" sz="1600" dirty="0"/>
              <a:t>; // </a:t>
            </a:r>
            <a:r>
              <a:rPr lang="ko-KR" altLang="en-US" sz="1600" dirty="0"/>
              <a:t>참조 설정에</a:t>
            </a:r>
            <a:r>
              <a:rPr lang="ja-JP" altLang="en-US" sz="1600" dirty="0"/>
              <a:t> </a:t>
            </a:r>
            <a:r>
              <a:rPr lang="en-US" altLang="ko-KR" sz="1600" dirty="0" err="1"/>
              <a:t>System.Management</a:t>
            </a:r>
            <a:r>
              <a:rPr lang="en-US" altLang="ko-KR" sz="1600" dirty="0"/>
              <a:t> </a:t>
            </a:r>
            <a:r>
              <a:rPr lang="ko-KR" altLang="en-US" sz="1600" dirty="0"/>
              <a:t>를 추가</a:t>
            </a:r>
          </a:p>
          <a:p>
            <a:endParaRPr lang="ko-KR" altLang="en-US" sz="1600" dirty="0"/>
          </a:p>
          <a:p>
            <a:r>
              <a:rPr lang="en-US" altLang="ko-KR" sz="1600" dirty="0" err="1"/>
              <a:t>ManagementClass</a:t>
            </a:r>
            <a:r>
              <a:rPr lang="en-US" altLang="ko-KR" sz="1600" dirty="0"/>
              <a:t> mc = new </a:t>
            </a:r>
            <a:r>
              <a:rPr lang="en-US" altLang="ko-KR" sz="1600" dirty="0" err="1"/>
              <a:t>ManagementClass</a:t>
            </a:r>
            <a:r>
              <a:rPr lang="en-US" altLang="ko-KR" sz="1600" dirty="0"/>
              <a:t>("Win32_PerfRawData_Tcpip_NetworkInterface");</a:t>
            </a:r>
          </a:p>
          <a:p>
            <a:r>
              <a:rPr lang="en-US" altLang="ko-KR" sz="1600" dirty="0" err="1"/>
              <a:t>ManagementObjectCollection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moc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mc.GetInstances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foreach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ManagementObject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mo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moc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// </a:t>
            </a:r>
            <a:r>
              <a:rPr lang="ko-KR" altLang="en-US" sz="1600" dirty="0"/>
              <a:t>정보를 표시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ko-KR" altLang="en-US" sz="1600" dirty="0"/>
              <a:t>이름     </a:t>
            </a:r>
            <a:r>
              <a:rPr lang="en-US" altLang="ko-KR" sz="1600" dirty="0"/>
              <a:t>= {0}", </a:t>
            </a:r>
            <a:r>
              <a:rPr lang="en-US" altLang="ko-KR" sz="1600" dirty="0" err="1"/>
              <a:t>mo</a:t>
            </a:r>
            <a:r>
              <a:rPr lang="en-US" altLang="ko-KR" sz="1600" dirty="0"/>
              <a:t>["Name"]);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</a:t>
            </a:r>
            <a:r>
              <a:rPr lang="ko-KR" altLang="en-US" sz="1600" dirty="0"/>
              <a:t>접속 속도 </a:t>
            </a:r>
            <a:r>
              <a:rPr lang="en-US" altLang="ko-KR" sz="1600" dirty="0"/>
              <a:t>= {0} </a:t>
            </a:r>
            <a:r>
              <a:rPr lang="en-US" altLang="ko-KR" sz="1600" dirty="0" err="1"/>
              <a:t>Mbps</a:t>
            </a:r>
            <a:r>
              <a:rPr lang="en-US" altLang="ko-KR" sz="1600" dirty="0"/>
              <a:t>", </a:t>
            </a:r>
          </a:p>
          <a:p>
            <a:r>
              <a:rPr lang="en-US" altLang="ko-KR" sz="1600" dirty="0"/>
              <a:t>                  Convert.ToInt32(</a:t>
            </a:r>
            <a:r>
              <a:rPr lang="en-US" altLang="ko-KR" sz="1600" dirty="0" err="1"/>
              <a:t>mo</a:t>
            </a:r>
            <a:r>
              <a:rPr lang="en-US" altLang="ko-KR" sz="1600" dirty="0"/>
              <a:t>["</a:t>
            </a:r>
            <a:r>
              <a:rPr lang="en-US" altLang="ko-KR" sz="1600" dirty="0" err="1"/>
              <a:t>CurrentBandwidth</a:t>
            </a:r>
            <a:r>
              <a:rPr lang="en-US" altLang="ko-KR" sz="1600" dirty="0"/>
              <a:t>"]) / 1000 / 1000);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Console.WriteLine</a:t>
            </a:r>
            <a:r>
              <a:rPr lang="en-US" altLang="ko-KR" sz="1600" dirty="0"/>
              <a:t>("------");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4770312" y="6525345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http://www.shise.net/wiki/wiki.cgi?page=C%23%2F%A5%CD%A5%C3%A5%C8%A5%EF%A1%BC%A5%AF%B4%D8%B7%B8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4951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2233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비동기 </a:t>
            </a:r>
            <a:r>
              <a:rPr lang="en-US" altLang="ko-KR" sz="3600" b="1" dirty="0"/>
              <a:t>IO</a:t>
            </a:r>
            <a:endParaRPr lang="ko-KR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7336" y="1711235"/>
            <a:ext cx="90394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/>
              <a:t>IO </a:t>
            </a:r>
            <a:r>
              <a:rPr lang="ko-KR" altLang="en-US" sz="2800"/>
              <a:t>작업에 의해 발생하는 중단을 없앤다</a:t>
            </a:r>
            <a:r>
              <a:rPr lang="en-US" altLang="ko-KR" sz="280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/>
              <a:t>예약하고 결과는 뒤에 통보 받는다</a:t>
            </a:r>
            <a:r>
              <a:rPr lang="en-US" altLang="ko-KR" sz="2800"/>
              <a:t>.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389951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58044" y="487127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UDP TTL</a:t>
            </a:r>
            <a:r>
              <a:rPr lang="ko-KR" altLang="en-US" sz="3600" b="1" dirty="0"/>
              <a:t> 지정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63552" y="1370360"/>
            <a:ext cx="8280920" cy="42780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// </a:t>
            </a:r>
            <a:r>
              <a:rPr lang="ko-KR" altLang="en-US" sz="1600" dirty="0"/>
              <a:t>보낼 곳</a:t>
            </a:r>
          </a:p>
          <a:p>
            <a:r>
              <a:rPr lang="en-US" altLang="ko-KR" sz="1600" dirty="0" err="1"/>
              <a:t>IPEndPoint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IPEndPoint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IPAddress.Parse</a:t>
            </a:r>
            <a:r>
              <a:rPr lang="en-US" altLang="ko-KR" sz="1600" dirty="0"/>
              <a:t>("192.168.11.2"), 80);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보낼 데이터</a:t>
            </a:r>
            <a:endParaRPr lang="ja-JP" altLang="en-US" sz="1600" dirty="0"/>
          </a:p>
          <a:p>
            <a:r>
              <a:rPr lang="en-US" altLang="ko-KR" sz="1600" dirty="0"/>
              <a:t>byte[] data = new byte[16];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UDP </a:t>
            </a:r>
            <a:r>
              <a:rPr lang="ko-KR" altLang="en-US" sz="1600" dirty="0"/>
              <a:t>소켓 만들기</a:t>
            </a:r>
            <a:endParaRPr lang="en-US" altLang="ko-KR" sz="1600" dirty="0"/>
          </a:p>
          <a:p>
            <a:r>
              <a:rPr lang="en-US" altLang="ko-KR" sz="1600" dirty="0"/>
              <a:t>Socket s = new Socket( </a:t>
            </a:r>
            <a:r>
              <a:rPr lang="en-US" altLang="ko-KR" sz="1600" dirty="0" err="1"/>
              <a:t>AddressFamily.InterNetwork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SocketType.Dgram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ProtocolType.U</a:t>
            </a:r>
            <a:r>
              <a:rPr lang="ko-KR" altLang="en-US" sz="1600" dirty="0"/>
              <a:t>에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TTL</a:t>
            </a:r>
            <a:r>
              <a:rPr lang="ko-KR" altLang="en-US" sz="1600" dirty="0"/>
              <a:t>를 설정</a:t>
            </a:r>
          </a:p>
          <a:p>
            <a:r>
              <a:rPr lang="en-US" altLang="ko-KR" sz="1600" dirty="0"/>
              <a:t>// TTL</a:t>
            </a:r>
            <a:r>
              <a:rPr lang="ko-KR" altLang="en-US" sz="1600" dirty="0"/>
              <a:t>라는 것은</a:t>
            </a:r>
            <a:r>
              <a:rPr lang="en-US" altLang="ja-JP" sz="1600" dirty="0"/>
              <a:t>…→</a:t>
            </a:r>
            <a:r>
              <a:rPr lang="ja-JP" altLang="en-US" sz="1600" dirty="0"/>
              <a:t>　</a:t>
            </a:r>
            <a:r>
              <a:rPr lang="en-US" altLang="ko-KR" sz="1600" dirty="0"/>
              <a:t>http://e-words.jp/w/TTL-2.html</a:t>
            </a:r>
          </a:p>
          <a:p>
            <a:r>
              <a:rPr lang="en-US" altLang="ko-KR" sz="1600" dirty="0" err="1"/>
              <a:t>s.SetSocketOption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SocketOptionLevel.IP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SocketOptionName.IpTimeToLive</a:t>
            </a:r>
            <a:r>
              <a:rPr lang="en-US" altLang="ko-KR" sz="1600" dirty="0"/>
              <a:t>, 255);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데이터를 보낸다</a:t>
            </a:r>
          </a:p>
          <a:p>
            <a:r>
              <a:rPr lang="en-US" altLang="ko-KR" sz="1600" dirty="0" err="1"/>
              <a:t>s.SendTo</a:t>
            </a:r>
            <a:r>
              <a:rPr lang="en-US" altLang="ko-KR" sz="1600" dirty="0"/>
              <a:t>(data, 0, </a:t>
            </a:r>
            <a:r>
              <a:rPr lang="en-US" altLang="ko-KR" sz="1600" dirty="0" err="1"/>
              <a:t>data.Length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SocketFlags.None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21112" y="6525345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http://www.shise.net/wiki/wiki.cgi?page=C%23%2F%A5%CD%A5%C3%A5%C8%A5%EF%A1%BC%A5%AF%B4%D8%B7%B8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4989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544" y="5189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/>
              <a:t>UDP </a:t>
            </a:r>
            <a:r>
              <a:rPr lang="ko-KR" altLang="en-US" sz="3600" b="1"/>
              <a:t>브로드캐스트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49175" y="1594769"/>
            <a:ext cx="8496944" cy="32932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IPEndPoint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 = new </a:t>
            </a:r>
            <a:r>
              <a:rPr lang="en-US" altLang="ko-KR" sz="1600" dirty="0" err="1"/>
              <a:t>IPEndPoint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IPAddress.Broadcast</a:t>
            </a:r>
            <a:r>
              <a:rPr lang="en-US" altLang="ko-KR" sz="1600" dirty="0"/>
              <a:t>, 10002);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byte[] data = new byte[16];</a:t>
            </a:r>
          </a:p>
          <a:p>
            <a:r>
              <a:rPr lang="en-US" altLang="ko-KR" sz="1600" dirty="0"/>
              <a:t>Socket s = new Socket( </a:t>
            </a:r>
            <a:r>
              <a:rPr lang="en-US" altLang="ko-KR" sz="1600" dirty="0" err="1"/>
              <a:t>AddressFamily.InterNetwork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SocketType.Dgram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                               </a:t>
            </a:r>
            <a:r>
              <a:rPr lang="en-US" altLang="ko-KR" sz="1600" dirty="0" err="1"/>
              <a:t>ProtocolType.Udp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s.SetSocketOption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SocketOptionLevel.IP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SocketOptionName.IpTimeToLive</a:t>
            </a:r>
            <a:r>
              <a:rPr lang="en-US" altLang="ko-KR" sz="1600" dirty="0"/>
              <a:t>, 16);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 err="1"/>
              <a:t>브로드캐스트는</a:t>
            </a:r>
            <a:r>
              <a:rPr lang="ko-KR" altLang="en-US" sz="1600" dirty="0"/>
              <a:t> 옵션으로 사용 가능하도록 한다 </a:t>
            </a:r>
            <a:endParaRPr lang="ja-JP" altLang="en-US" sz="1600" dirty="0"/>
          </a:p>
          <a:p>
            <a:r>
              <a:rPr lang="en-US" altLang="ko-KR" sz="1600" dirty="0" err="1"/>
              <a:t>s.SetSocketOption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SocketOptionLevel.Socket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SocketOptionName.Broadcast</a:t>
            </a:r>
            <a:r>
              <a:rPr lang="en-US" altLang="ko-KR" sz="1600" dirty="0"/>
              <a:t>, 1);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s.SendTo</a:t>
            </a:r>
            <a:r>
              <a:rPr lang="en-US" altLang="ko-KR" sz="1600" dirty="0"/>
              <a:t>(data, </a:t>
            </a:r>
            <a:r>
              <a:rPr lang="en-US" altLang="ko-KR" sz="1600" dirty="0" err="1"/>
              <a:t>data.Length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SocketFlags.None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remoteIP</a:t>
            </a:r>
            <a:r>
              <a:rPr lang="en-US" altLang="ko-KR" sz="1600" dirty="0"/>
              <a:t>);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4846512" y="6601064"/>
            <a:ext cx="72728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http://www.shise.net/wiki/wiki.cgi?page=C%23%2F%A5%CD%A5%C3%A5%C8%A5%EF%A1%BC%A5%AF%B4%D8%B7%B8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488027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56444" y="461567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 err="1"/>
              <a:t>맥어드레스</a:t>
            </a:r>
            <a:r>
              <a:rPr lang="ko-KR" altLang="en-US" sz="3600" b="1" dirty="0"/>
              <a:t> 얻기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SendARP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방식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19536" y="1325742"/>
            <a:ext cx="8424936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using System;</a:t>
            </a:r>
          </a:p>
          <a:p>
            <a:r>
              <a:rPr lang="en-US" altLang="ko-KR" sz="1600" dirty="0"/>
              <a:t>using </a:t>
            </a:r>
            <a:r>
              <a:rPr lang="en-US" altLang="ko-KR" sz="1600" dirty="0" err="1"/>
              <a:t>System.Net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using </a:t>
            </a:r>
            <a:r>
              <a:rPr lang="en-US" altLang="ko-KR" sz="1600" dirty="0" err="1"/>
              <a:t>System.Runtime.InteropServices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[</a:t>
            </a:r>
            <a:r>
              <a:rPr lang="en-US" altLang="ko-KR" sz="1600" dirty="0" err="1"/>
              <a:t>DllImport</a:t>
            </a:r>
            <a:r>
              <a:rPr lang="en-US" altLang="ko-KR" sz="1600" dirty="0"/>
              <a:t>("iphlpapi.dll", </a:t>
            </a:r>
            <a:r>
              <a:rPr lang="en-US" altLang="ko-KR" sz="1600" dirty="0" err="1"/>
              <a:t>ExactSpelling</a:t>
            </a:r>
            <a:r>
              <a:rPr lang="en-US" altLang="ko-KR" sz="1600" dirty="0"/>
              <a:t>=true)]</a:t>
            </a:r>
          </a:p>
          <a:p>
            <a:r>
              <a:rPr lang="en-US" altLang="ko-KR" sz="1600" dirty="0"/>
              <a:t>private static extern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SendARP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DestIP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SrcIP</a:t>
            </a:r>
            <a:r>
              <a:rPr lang="en-US" altLang="ko-KR" sz="1600" dirty="0"/>
              <a:t>, byte[] </a:t>
            </a:r>
            <a:r>
              <a:rPr lang="en-US" altLang="ko-KR" sz="1600" dirty="0" err="1"/>
              <a:t>pMacAddr</a:t>
            </a:r>
            <a:r>
              <a:rPr lang="en-US" altLang="ko-KR" sz="1600" dirty="0"/>
              <a:t>, ref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PhyAddrLen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private byte[] </a:t>
            </a:r>
            <a:r>
              <a:rPr lang="en-US" altLang="ko-KR" sz="1600" dirty="0" err="1"/>
              <a:t>getMacAddress</a:t>
            </a:r>
            <a:r>
              <a:rPr lang="en-US" altLang="ko-KR" sz="1600" dirty="0"/>
              <a:t>(string 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return </a:t>
            </a:r>
            <a:r>
              <a:rPr lang="en-US" altLang="ko-KR" sz="1600" dirty="0" err="1"/>
              <a:t>getMacAddress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));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private byte[] </a:t>
            </a:r>
            <a:r>
              <a:rPr lang="en-US" altLang="ko-KR" sz="1600" dirty="0" err="1"/>
              <a:t>getMacAddress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IPAddress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byte[] mac = new byte[6];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mac.Length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 = </a:t>
            </a:r>
            <a:r>
              <a:rPr lang="en-US" altLang="ko-KR" sz="1600" dirty="0" err="1"/>
              <a:t>SendARP</a:t>
            </a:r>
            <a:r>
              <a:rPr lang="en-US" altLang="ko-KR" sz="1600" dirty="0"/>
              <a:t>( BitConverter.ToInt32(</a:t>
            </a:r>
            <a:r>
              <a:rPr lang="en-US" altLang="ko-KR" sz="1600" dirty="0" err="1"/>
              <a:t>addr.GetAddressBytes</a:t>
            </a:r>
            <a:r>
              <a:rPr lang="en-US" altLang="ko-KR" sz="1600" dirty="0"/>
              <a:t>(), 0), 0, mac, ref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 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return mac;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45018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2644" y="468164"/>
            <a:ext cx="10924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 dirty="0"/>
              <a:t>IP, </a:t>
            </a:r>
            <a:r>
              <a:rPr lang="ko-KR" altLang="en-US" sz="3600" b="1" dirty="0" err="1"/>
              <a:t>맥어드레스</a:t>
            </a:r>
            <a:r>
              <a:rPr lang="ko-KR" altLang="en-US" sz="3600" b="1" dirty="0"/>
              <a:t> 얻기 </a:t>
            </a:r>
            <a:r>
              <a:rPr lang="en-US" altLang="ko-KR" sz="3600" b="1" dirty="0"/>
              <a:t>- </a:t>
            </a:r>
            <a:r>
              <a:rPr lang="en-US" altLang="ko-KR" sz="3600" b="1" dirty="0" err="1"/>
              <a:t>NetworkInformation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방식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1328" y="1479346"/>
            <a:ext cx="842493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adapters = System.Net.NetworkInformation.NetworkInterface.GetAllNetworkInterfaces();</a:t>
            </a:r>
          </a:p>
          <a:p>
            <a:r>
              <a:rPr lang="en-US" altLang="ko-KR" sz="1400" dirty="0"/>
              <a:t>            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foreach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adapter in adapters)</a:t>
            </a:r>
          </a:p>
          <a:p>
            <a:r>
              <a:rPr lang="en-US" altLang="ko-KR" sz="1400" dirty="0"/>
              <a:t>    {</a:t>
            </a:r>
          </a:p>
          <a:p>
            <a:r>
              <a:rPr lang="en-US" altLang="ko-KR" sz="1400" dirty="0"/>
              <a:t>        if (</a:t>
            </a:r>
            <a:r>
              <a:rPr lang="en-US" altLang="ko-KR" sz="1400" dirty="0" err="1"/>
              <a:t>adapter.OperationalStatus.Equals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System.Net.NetworkInformation.OperationalStatus.Up</a:t>
            </a:r>
            <a:r>
              <a:rPr lang="en-US" altLang="ko-KR" sz="1400" dirty="0"/>
              <a:t>))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properties = </a:t>
            </a:r>
            <a:r>
              <a:rPr lang="en-US" altLang="ko-KR" sz="1400" dirty="0" err="1"/>
              <a:t>adapter.GetIPProperties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foreach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ipInfo</a:t>
            </a:r>
            <a:r>
              <a:rPr lang="en-US" altLang="ko-KR" sz="1400" dirty="0"/>
              <a:t> in </a:t>
            </a:r>
            <a:r>
              <a:rPr lang="en-US" altLang="ko-KR" sz="1400" dirty="0" err="1"/>
              <a:t>properties.UnicastAddresses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    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ipInfo.Address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              if (!</a:t>
            </a:r>
            <a:r>
              <a:rPr lang="en-US" altLang="ko-KR" sz="1400" dirty="0" err="1"/>
              <a:t>System.Net.IPAddress.IsLoopback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))</a:t>
            </a:r>
          </a:p>
          <a:p>
            <a:r>
              <a:rPr lang="ko-KR" altLang="en-US" sz="1400" dirty="0"/>
              <a:t>                </a:t>
            </a:r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("IP = " + </a:t>
            </a:r>
            <a:r>
              <a:rPr lang="en-US" altLang="ko-KR" sz="1400" dirty="0" err="1"/>
              <a:t>ip</a:t>
            </a:r>
            <a:r>
              <a:rPr lang="en-US" altLang="ko-KR" sz="1400" dirty="0"/>
              <a:t>);</a:t>
            </a:r>
          </a:p>
          <a:p>
            <a:r>
              <a:rPr lang="en-US" altLang="ko-KR" sz="1400" dirty="0"/>
              <a:t>                    </a:t>
            </a:r>
            <a:r>
              <a:rPr lang="en-US" altLang="ko-KR" sz="1400" dirty="0" err="1"/>
              <a:t>Console.WriteLine</a:t>
            </a:r>
            <a:r>
              <a:rPr lang="en-US" altLang="ko-KR" sz="1400" dirty="0"/>
              <a:t>("MAC = " + </a:t>
            </a:r>
            <a:r>
              <a:rPr lang="en-US" altLang="ko-KR" sz="1400" dirty="0" err="1"/>
              <a:t>adapter.GetPhysicalAddress</a:t>
            </a:r>
            <a:r>
              <a:rPr lang="en-US" altLang="ko-KR" sz="1400" dirty="0"/>
              <a:t>());</a:t>
            </a:r>
          </a:p>
          <a:p>
            <a:r>
              <a:rPr lang="ko-KR" altLang="en-US" sz="1400" dirty="0"/>
              <a:t>            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     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     </a:t>
            </a:r>
            <a:r>
              <a:rPr lang="en-US" altLang="ko-KR" sz="1400" dirty="0"/>
              <a:t>}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4507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2644" y="5697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자신의 </a:t>
            </a:r>
            <a:r>
              <a:rPr lang="en-US" altLang="ko-KR" sz="3600" b="1" dirty="0"/>
              <a:t>IP </a:t>
            </a:r>
            <a:r>
              <a:rPr lang="ko-KR" altLang="en-US" sz="3600" b="1" dirty="0"/>
              <a:t>얻기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26060" y="1695541"/>
            <a:ext cx="756084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IPAddress[] address = Dns.GetHostAddresses(Dns.GetHostName());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65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94544" y="552165"/>
            <a:ext cx="7632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b="1" dirty="0"/>
              <a:t>소켓 타임 아웃 설정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91544" y="1687984"/>
            <a:ext cx="7190556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접속 대기</a:t>
            </a:r>
            <a:endParaRPr lang="ja-JP" altLang="en-US" dirty="0"/>
          </a:p>
          <a:p>
            <a:r>
              <a:rPr lang="en-US" altLang="ko-KR" dirty="0"/>
              <a:t>Socket client = </a:t>
            </a:r>
            <a:r>
              <a:rPr lang="en-US" altLang="ko-KR" dirty="0" err="1"/>
              <a:t>tcplistener.AcceptSocket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 2</a:t>
            </a:r>
            <a:r>
              <a:rPr lang="ko-KR" altLang="en-US" dirty="0"/>
              <a:t>초 동안 수신하지 못하면 타임아웃으로 설정</a:t>
            </a:r>
          </a:p>
          <a:p>
            <a:r>
              <a:rPr lang="en-US" altLang="ko-KR" dirty="0" err="1"/>
              <a:t>client.SetSocketOption</a:t>
            </a:r>
            <a:r>
              <a:rPr lang="en-US" altLang="ko-KR" dirty="0"/>
              <a:t>( </a:t>
            </a:r>
            <a:r>
              <a:rPr lang="en-US" altLang="ko-KR" dirty="0" err="1"/>
              <a:t>SocketOptionLevel.Socket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                            </a:t>
            </a:r>
            <a:r>
              <a:rPr lang="en-US" altLang="ko-KR" dirty="0" err="1"/>
              <a:t>SocketOptionName.ReceiveTimeout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         2000 );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91544" y="4208797"/>
            <a:ext cx="719055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TcpClient client = new TcpClient("127.0.0.1", 12345);</a:t>
            </a:r>
          </a:p>
          <a:p>
            <a:r>
              <a:rPr lang="en-US" altLang="ko-KR"/>
              <a:t>client.ReceiveTimeout = 2000;</a:t>
            </a:r>
          </a:p>
          <a:p>
            <a:r>
              <a:rPr lang="en-US" altLang="ko-KR"/>
              <a:t>client.SendTimeout = 2000;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7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80244" y="465642"/>
            <a:ext cx="8955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b="1"/>
              <a:t>BinaryFormatter</a:t>
            </a:r>
            <a:r>
              <a:rPr lang="ko-KR" altLang="en-US" sz="3600" b="1"/>
              <a:t>을 사용하여 데이터 통신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640812" y="6579856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http://atamoco.boy.jp/vbcs/serialize.network.stream.php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645656" y="1334954"/>
            <a:ext cx="6768752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[Serializable]</a:t>
            </a:r>
          </a:p>
          <a:p>
            <a:r>
              <a:rPr lang="en-US" altLang="ja-JP" dirty="0"/>
              <a:t>public class </a:t>
            </a:r>
            <a:r>
              <a:rPr lang="en-US" altLang="ja-JP" dirty="0" err="1"/>
              <a:t>SerialObject</a:t>
            </a:r>
            <a:endParaRPr lang="en-US" altLang="ja-JP" dirty="0"/>
          </a:p>
          <a:p>
            <a:r>
              <a:rPr lang="en-US" altLang="ja-JP" dirty="0"/>
              <a:t>{</a:t>
            </a:r>
          </a:p>
          <a:p>
            <a:r>
              <a:rPr lang="en-US" altLang="ja-JP" dirty="0"/>
              <a:t>    // </a:t>
            </a:r>
            <a:r>
              <a:rPr lang="ko-KR" altLang="en-US" dirty="0"/>
              <a:t>직렬화 하지 않는다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// </a:t>
            </a:r>
            <a:r>
              <a:rPr lang="ko-KR" altLang="en-US" dirty="0" err="1"/>
              <a:t>역질력화</a:t>
            </a:r>
            <a:r>
              <a:rPr lang="ko-KR" altLang="en-US" dirty="0"/>
              <a:t> 할 때도 </a:t>
            </a:r>
            <a:r>
              <a:rPr lang="en-US" altLang="ja-JP" dirty="0"/>
              <a:t>100</a:t>
            </a:r>
            <a:r>
              <a:rPr lang="ko-KR" altLang="en-US" dirty="0"/>
              <a:t>은 저장 되지 않는다</a:t>
            </a:r>
            <a:r>
              <a:rPr lang="en-US" altLang="ja-JP" dirty="0"/>
              <a:t>(0</a:t>
            </a:r>
            <a:r>
              <a:rPr lang="ko-KR" altLang="en-US" dirty="0"/>
              <a:t>으로 된다</a:t>
            </a:r>
            <a:r>
              <a:rPr lang="en-US" altLang="ko-KR" dirty="0"/>
              <a:t>)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[</a:t>
            </a:r>
            <a:r>
              <a:rPr lang="en-US" altLang="ja-JP" dirty="0" err="1"/>
              <a:t>NonSerialized</a:t>
            </a:r>
            <a:r>
              <a:rPr lang="en-US" altLang="ja-JP" dirty="0"/>
              <a:t>]</a:t>
            </a:r>
          </a:p>
          <a:p>
            <a:r>
              <a:rPr lang="en-US" altLang="ja-JP" dirty="0"/>
              <a:t>    public </a:t>
            </a:r>
            <a:r>
              <a:rPr lang="en-US" altLang="ja-JP" dirty="0" err="1"/>
              <a:t>int</a:t>
            </a:r>
            <a:r>
              <a:rPr lang="en-US" altLang="ja-JP" dirty="0"/>
              <a:t>    </a:t>
            </a:r>
            <a:r>
              <a:rPr lang="en-US" altLang="ja-JP" dirty="0" err="1"/>
              <a:t>PublicData</a:t>
            </a:r>
            <a:r>
              <a:rPr lang="en-US" altLang="ja-JP" dirty="0"/>
              <a:t> = 100;</a:t>
            </a:r>
          </a:p>
          <a:p>
            <a:endParaRPr lang="en-US" altLang="ja-JP" dirty="0"/>
          </a:p>
          <a:p>
            <a:r>
              <a:rPr lang="en-US" altLang="ja-JP" dirty="0"/>
              <a:t>    // </a:t>
            </a:r>
            <a:r>
              <a:rPr lang="ko-KR" altLang="en-US" dirty="0"/>
              <a:t>직렬화 한다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public string </a:t>
            </a:r>
            <a:r>
              <a:rPr lang="en-US" altLang="ja-JP" dirty="0" err="1"/>
              <a:t>StrData</a:t>
            </a:r>
            <a:r>
              <a:rPr lang="en-US" altLang="ja-JP" dirty="0"/>
              <a:t> { get ; set; }</a:t>
            </a:r>
          </a:p>
          <a:p>
            <a:r>
              <a:rPr lang="en-US" altLang="ja-JP" dirty="0"/>
              <a:t>    public </a:t>
            </a:r>
            <a:r>
              <a:rPr lang="en-US" altLang="ja-JP" dirty="0" err="1"/>
              <a:t>int</a:t>
            </a:r>
            <a:r>
              <a:rPr lang="en-US" altLang="ja-JP" dirty="0"/>
              <a:t>    </a:t>
            </a:r>
            <a:r>
              <a:rPr lang="en-US" altLang="ja-JP" dirty="0" err="1"/>
              <a:t>NumData</a:t>
            </a:r>
            <a:r>
              <a:rPr lang="en-US" altLang="ja-JP" dirty="0"/>
              <a:t> { get; set;}</a:t>
            </a:r>
          </a:p>
          <a:p>
            <a:endParaRPr lang="en-US" altLang="ja-JP" dirty="0"/>
          </a:p>
          <a:p>
            <a:r>
              <a:rPr lang="en-US" altLang="ja-JP" dirty="0"/>
              <a:t>    public void </a:t>
            </a:r>
            <a:r>
              <a:rPr lang="en-US" altLang="ja-JP" dirty="0" err="1"/>
              <a:t>setNumber</a:t>
            </a:r>
            <a:r>
              <a:rPr lang="en-US" altLang="ja-JP" dirty="0"/>
              <a:t>(</a:t>
            </a:r>
            <a:r>
              <a:rPr lang="en-US" altLang="ja-JP" dirty="0" err="1"/>
              <a:t>int</a:t>
            </a:r>
            <a:r>
              <a:rPr lang="en-US" altLang="ja-JP" dirty="0"/>
              <a:t> m)</a:t>
            </a:r>
          </a:p>
          <a:p>
            <a:r>
              <a:rPr lang="en-US" altLang="ja-JP" dirty="0"/>
              <a:t>    {</a:t>
            </a:r>
          </a:p>
          <a:p>
            <a:r>
              <a:rPr lang="en-US" altLang="ja-JP" dirty="0"/>
              <a:t>        </a:t>
            </a:r>
            <a:r>
              <a:rPr lang="en-US" altLang="ja-JP" dirty="0" err="1"/>
              <a:t>NumData</a:t>
            </a:r>
            <a:r>
              <a:rPr lang="en-US" altLang="ja-JP" dirty="0"/>
              <a:t>    = m; // </a:t>
            </a:r>
            <a:r>
              <a:rPr lang="ko-KR" altLang="en-US" dirty="0"/>
              <a:t>직렬화 대상 데이터</a:t>
            </a:r>
            <a:endParaRPr lang="ja-JP" altLang="en-US" dirty="0"/>
          </a:p>
          <a:p>
            <a:r>
              <a:rPr lang="ja-JP" altLang="en-US" dirty="0"/>
              <a:t>        </a:t>
            </a:r>
            <a:r>
              <a:rPr lang="en-US" altLang="ja-JP" dirty="0" err="1"/>
              <a:t>PublicData</a:t>
            </a:r>
            <a:r>
              <a:rPr lang="en-US" altLang="ja-JP" dirty="0"/>
              <a:t> = m;  // </a:t>
            </a:r>
            <a:r>
              <a:rPr lang="ko-KR" altLang="en-US" dirty="0"/>
              <a:t>직렬화 하지 않는 데이터</a:t>
            </a:r>
            <a:endParaRPr lang="ja-JP" altLang="en-US" dirty="0"/>
          </a:p>
          <a:p>
            <a:r>
              <a:rPr lang="ja-JP" altLang="en-US" dirty="0"/>
              <a:t>    </a:t>
            </a:r>
            <a:r>
              <a:rPr lang="en-US" altLang="ja-JP" dirty="0"/>
              <a:t>}</a:t>
            </a:r>
          </a:p>
          <a:p>
            <a:r>
              <a:rPr lang="en-US" altLang="ja-JP" dirty="0"/>
              <a:t>}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14408" y="1334954"/>
            <a:ext cx="1651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직렬화 데이터</a:t>
            </a:r>
            <a:endParaRPr lang="en-US" altLang="ja-JP" b="1"/>
          </a:p>
        </p:txBody>
      </p:sp>
    </p:spTree>
    <p:extLst>
      <p:ext uri="{BB962C8B-B14F-4D97-AF65-F5344CB8AC3E}">
        <p14:creationId xmlns:p14="http://schemas.microsoft.com/office/powerpoint/2010/main" val="565853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590012" y="6567156"/>
            <a:ext cx="352839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http://atamoco.boy.jp/vbcs/serialize.network.stream.php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2437133" y="1030536"/>
            <a:ext cx="6046467" cy="53553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// </a:t>
            </a:r>
            <a:r>
              <a:rPr lang="ko-KR" altLang="en-US" dirty="0"/>
              <a:t>직렬화 할 오브젝트를 초기화</a:t>
            </a:r>
          </a:p>
          <a:p>
            <a:r>
              <a:rPr lang="en-US" altLang="ko-KR" dirty="0" err="1"/>
              <a:t>SerialObject</a:t>
            </a:r>
            <a:r>
              <a:rPr lang="en-US" altLang="ko-KR" dirty="0"/>
              <a:t> </a:t>
            </a:r>
            <a:r>
              <a:rPr lang="en-US" altLang="ko-KR" dirty="0" err="1"/>
              <a:t>sobj</a:t>
            </a:r>
            <a:r>
              <a:rPr lang="en-US" altLang="ko-KR" dirty="0"/>
              <a:t> = new </a:t>
            </a:r>
            <a:r>
              <a:rPr lang="en-US" altLang="ko-KR" dirty="0" err="1"/>
              <a:t>SerialObject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sobj.NumData</a:t>
            </a:r>
            <a:r>
              <a:rPr lang="en-US" altLang="ko-KR" dirty="0"/>
              <a:t> = 999;</a:t>
            </a:r>
          </a:p>
          <a:p>
            <a:r>
              <a:rPr lang="en-US" altLang="ko-KR" dirty="0" err="1"/>
              <a:t>sobj.StrData</a:t>
            </a:r>
            <a:r>
              <a:rPr lang="en-US" altLang="ko-KR" dirty="0"/>
              <a:t> = "</a:t>
            </a:r>
            <a:r>
              <a:rPr lang="ko-KR" altLang="en-US" dirty="0"/>
              <a:t>보냅니다</a:t>
            </a:r>
            <a:r>
              <a:rPr lang="en-US" altLang="ja-JP" dirty="0"/>
              <a:t>";</a:t>
            </a:r>
          </a:p>
          <a:p>
            <a:r>
              <a:rPr lang="en-US" altLang="ko-KR" dirty="0" err="1"/>
              <a:t>sobj.setNumber</a:t>
            </a:r>
            <a:r>
              <a:rPr lang="en-US" altLang="ko-KR" dirty="0"/>
              <a:t>(12);       </a:t>
            </a:r>
            <a:endParaRPr lang="ja-JP" altLang="en-US" dirty="0"/>
          </a:p>
          <a:p>
            <a:endParaRPr lang="ja-JP" altLang="en-US" dirty="0"/>
          </a:p>
          <a:p>
            <a:r>
              <a:rPr lang="en-US" altLang="ja-JP" dirty="0"/>
              <a:t>// </a:t>
            </a:r>
            <a:r>
              <a:rPr lang="en-US" altLang="ko-KR" dirty="0"/>
              <a:t>TCP</a:t>
            </a:r>
            <a:r>
              <a:rPr lang="ko-KR" altLang="en-US" dirty="0"/>
              <a:t> 접속</a:t>
            </a:r>
          </a:p>
          <a:p>
            <a:r>
              <a:rPr lang="en-US" altLang="ko-KR" dirty="0" err="1"/>
              <a:t>TcpClient</a:t>
            </a:r>
            <a:r>
              <a:rPr lang="en-US" altLang="ko-KR" dirty="0"/>
              <a:t> client = new </a:t>
            </a:r>
            <a:r>
              <a:rPr lang="en-US" altLang="ko-KR" dirty="0" err="1"/>
              <a:t>TcpClient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client.Connect</a:t>
            </a:r>
            <a:r>
              <a:rPr lang="en-US" altLang="ko-KR" dirty="0"/>
              <a:t>("localhost", 23444);</a:t>
            </a:r>
          </a:p>
          <a:p>
            <a:endParaRPr lang="en-US" altLang="ko-KR" dirty="0"/>
          </a:p>
          <a:p>
            <a:r>
              <a:rPr lang="en-US" altLang="ko-KR" dirty="0" err="1"/>
              <a:t>NetworkStream</a:t>
            </a:r>
            <a:r>
              <a:rPr lang="en-US" altLang="ko-KR" dirty="0"/>
              <a:t> </a:t>
            </a:r>
            <a:r>
              <a:rPr lang="en-US" altLang="ko-KR" dirty="0" err="1"/>
              <a:t>strm</a:t>
            </a:r>
            <a:r>
              <a:rPr lang="en-US" altLang="ko-KR" dirty="0"/>
              <a:t> = </a:t>
            </a:r>
            <a:r>
              <a:rPr lang="en-US" altLang="ko-KR" dirty="0" err="1"/>
              <a:t>client.GetStream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IFormatter</a:t>
            </a:r>
            <a:r>
              <a:rPr lang="en-US" altLang="ko-KR" dirty="0"/>
              <a:t> formatter = new </a:t>
            </a:r>
            <a:r>
              <a:rPr lang="en-US" altLang="ko-KR" dirty="0" err="1"/>
              <a:t>BinaryFormatter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직렬화 한다</a:t>
            </a:r>
            <a:r>
              <a:rPr lang="en-US" altLang="ko-KR" dirty="0"/>
              <a:t>. </a:t>
            </a:r>
            <a:r>
              <a:rPr lang="ko-KR" altLang="en-US" dirty="0"/>
              <a:t>스트림은 </a:t>
            </a:r>
            <a:r>
              <a:rPr lang="en-US" altLang="ko-KR" dirty="0" err="1"/>
              <a:t>NetworkStream</a:t>
            </a:r>
            <a:endParaRPr lang="en-US" altLang="ko-KR" dirty="0"/>
          </a:p>
          <a:p>
            <a:r>
              <a:rPr lang="en-US" altLang="ko-KR" dirty="0" err="1"/>
              <a:t>formatter.Serialize</a:t>
            </a:r>
            <a:r>
              <a:rPr lang="en-US" altLang="ko-KR" dirty="0"/>
              <a:t>(</a:t>
            </a:r>
            <a:r>
              <a:rPr lang="en-US" altLang="ko-KR" dirty="0" err="1"/>
              <a:t>strm</a:t>
            </a:r>
            <a:r>
              <a:rPr lang="en-US" altLang="ko-KR" dirty="0"/>
              <a:t>, </a:t>
            </a:r>
            <a:r>
              <a:rPr lang="en-US" altLang="ko-KR" dirty="0" err="1"/>
              <a:t>sobj</a:t>
            </a:r>
            <a:r>
              <a:rPr lang="en-US" altLang="ko-KR" dirty="0"/>
              <a:t>);</a:t>
            </a:r>
          </a:p>
          <a:p>
            <a:r>
              <a:rPr lang="en-US" altLang="ko-KR" dirty="0" err="1"/>
              <a:t>strm.Close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// TCP</a:t>
            </a:r>
            <a:r>
              <a:rPr lang="ko-KR" altLang="en-US" dirty="0"/>
              <a:t> 끊기</a:t>
            </a:r>
          </a:p>
          <a:p>
            <a:r>
              <a:rPr lang="en-US" altLang="ko-KR" dirty="0" err="1"/>
              <a:t>client.Close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483600" y="10305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클라이언트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7388604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21951" y="667718"/>
            <a:ext cx="8496944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IPAddress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IPAddress.Parse</a:t>
            </a:r>
            <a:r>
              <a:rPr lang="en-US" altLang="ko-KR" sz="1600" dirty="0"/>
              <a:t>("127.0.0.1"); </a:t>
            </a:r>
          </a:p>
          <a:p>
            <a:r>
              <a:rPr lang="en-US" altLang="ko-KR" sz="1600" dirty="0" err="1"/>
              <a:t>TcpListener</a:t>
            </a:r>
            <a:r>
              <a:rPr lang="en-US" altLang="ko-KR" sz="1600" dirty="0"/>
              <a:t> listener = new </a:t>
            </a:r>
            <a:r>
              <a:rPr lang="en-US" altLang="ko-KR" sz="1600" dirty="0" err="1"/>
              <a:t>TcpListener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ipaddr</a:t>
            </a:r>
            <a:r>
              <a:rPr lang="en-US" altLang="ko-KR" sz="1600" dirty="0"/>
              <a:t>, 23444);</a:t>
            </a:r>
          </a:p>
          <a:p>
            <a:r>
              <a:rPr lang="en-US" altLang="ko-KR" sz="1600" dirty="0"/>
              <a:t>		</a:t>
            </a:r>
          </a:p>
          <a:p>
            <a:r>
              <a:rPr lang="en-US" altLang="ko-KR" sz="1600" dirty="0" err="1"/>
              <a:t>listener.Start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TcpClient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tcp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listener.AcceptTcpClient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NetworkStream</a:t>
            </a:r>
            <a:r>
              <a:rPr lang="en-US" altLang="ko-KR" sz="1600" dirty="0"/>
              <a:t> stream = </a:t>
            </a:r>
            <a:r>
              <a:rPr lang="en-US" altLang="ko-KR" sz="1600" dirty="0" err="1"/>
              <a:t>tcp.GetStream</a:t>
            </a:r>
            <a:r>
              <a:rPr lang="en-US" altLang="ko-KR" sz="1600" dirty="0"/>
              <a:t>();</a:t>
            </a:r>
          </a:p>
          <a:p>
            <a:r>
              <a:rPr lang="en-US" altLang="ko-KR" sz="1600" dirty="0" err="1"/>
              <a:t>IFormatter</a:t>
            </a:r>
            <a:r>
              <a:rPr lang="en-US" altLang="ko-KR" sz="1600" dirty="0"/>
              <a:t> formatter = new </a:t>
            </a:r>
            <a:r>
              <a:rPr lang="en-US" altLang="ko-KR" sz="1600" dirty="0" err="1"/>
              <a:t>BinaryFormatter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수신한 데이터를 역직렬화</a:t>
            </a:r>
            <a:endParaRPr lang="ja-JP" altLang="en-US" sz="1600" dirty="0"/>
          </a:p>
          <a:p>
            <a:r>
              <a:rPr lang="en-US" altLang="ko-KR" sz="1600" dirty="0" err="1"/>
              <a:t>SerialObject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obj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SerialObject</a:t>
            </a:r>
            <a:r>
              <a:rPr lang="en-US" altLang="ko-KR" sz="1600" dirty="0"/>
              <a:t>)</a:t>
            </a:r>
            <a:r>
              <a:rPr lang="en-US" altLang="ko-KR" sz="1600" dirty="0" err="1"/>
              <a:t>formatter.Deserialize</a:t>
            </a:r>
            <a:r>
              <a:rPr lang="en-US" altLang="ko-KR" sz="1600" dirty="0"/>
              <a:t>(stream);</a:t>
            </a:r>
          </a:p>
          <a:p>
            <a:r>
              <a:rPr lang="en-US" altLang="ko-KR" sz="1600" dirty="0" err="1"/>
              <a:t>stream.Close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tcp.Close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listener.Stop</a:t>
            </a:r>
            <a:r>
              <a:rPr lang="en-US" altLang="ko-KR" sz="1600" dirty="0"/>
              <a:t>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// </a:t>
            </a:r>
            <a:r>
              <a:rPr lang="ko-KR" altLang="en-US" sz="1600" dirty="0"/>
              <a:t>직렬화 대상 데이터 확인</a:t>
            </a:r>
          </a:p>
          <a:p>
            <a:r>
              <a:rPr lang="en-US" altLang="ko-KR" sz="1600" dirty="0" err="1"/>
              <a:t>MessageBox.Show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NumData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obj.NumData.ToString</a:t>
            </a:r>
            <a:r>
              <a:rPr lang="en-US" altLang="ko-KR" sz="1600" dirty="0"/>
              <a:t>()); // </a:t>
            </a:r>
            <a:r>
              <a:rPr lang="en-US" altLang="ko-KR" sz="1600" dirty="0" err="1"/>
              <a:t>NumData</a:t>
            </a:r>
            <a:r>
              <a:rPr lang="en-US" altLang="ko-KR" sz="1600" dirty="0"/>
              <a:t> = 12</a:t>
            </a:r>
          </a:p>
          <a:p>
            <a:r>
              <a:rPr lang="en-US" altLang="ko-KR" sz="1600" dirty="0" err="1"/>
              <a:t>MessageBox.Show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StrData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obj.StrData</a:t>
            </a:r>
            <a:r>
              <a:rPr lang="en-US" altLang="ko-KR" sz="1600" dirty="0"/>
              <a:t>);            // </a:t>
            </a:r>
            <a:r>
              <a:rPr lang="en-US" altLang="ko-KR" sz="1600" dirty="0" err="1"/>
              <a:t>StrData</a:t>
            </a:r>
            <a:r>
              <a:rPr lang="en-US" altLang="ko-KR" sz="1600" dirty="0"/>
              <a:t> = </a:t>
            </a:r>
            <a:r>
              <a:rPr lang="ko-KR" altLang="en-US" sz="1600" dirty="0"/>
              <a:t>보냅니다</a:t>
            </a:r>
            <a:endParaRPr lang="ja-JP" altLang="en-US" sz="1600" dirty="0"/>
          </a:p>
          <a:p>
            <a:endParaRPr lang="ja-JP" altLang="en-US" sz="1600" dirty="0"/>
          </a:p>
          <a:p>
            <a:r>
              <a:rPr lang="en-US" altLang="ja-JP" sz="1600" dirty="0"/>
              <a:t>// </a:t>
            </a:r>
            <a:r>
              <a:rPr lang="ko-KR" altLang="en-US" sz="1600" dirty="0"/>
              <a:t>직렬화 미 </a:t>
            </a:r>
            <a:r>
              <a:rPr lang="ko-KR" altLang="en-US" sz="1600" dirty="0" err="1"/>
              <a:t>대상（초기</a:t>
            </a:r>
            <a:r>
              <a:rPr lang="ko-KR" altLang="en-US" sz="1600" dirty="0"/>
              <a:t> 설정 값도 반영 되지 않는다</a:t>
            </a:r>
            <a:r>
              <a:rPr lang="ja-JP" altLang="en-US" sz="1600" dirty="0"/>
              <a:t>）</a:t>
            </a:r>
          </a:p>
          <a:p>
            <a:r>
              <a:rPr lang="en-US" altLang="ko-KR" sz="1600" dirty="0" err="1"/>
              <a:t>MessageBox.Show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NonSerialData</a:t>
            </a:r>
            <a:r>
              <a:rPr lang="en-US" altLang="ko-KR" sz="1600" dirty="0"/>
              <a:t> = " + </a:t>
            </a:r>
            <a:r>
              <a:rPr lang="en-US" altLang="ko-KR" sz="1600" dirty="0" err="1"/>
              <a:t>obj.PublicData.ToString</a:t>
            </a:r>
            <a:r>
              <a:rPr lang="en-US" altLang="ko-KR" sz="1600" dirty="0"/>
              <a:t>()); // </a:t>
            </a:r>
            <a:r>
              <a:rPr lang="en-US" altLang="ko-KR" sz="1600" dirty="0" err="1"/>
              <a:t>NonSerialData</a:t>
            </a:r>
            <a:r>
              <a:rPr lang="en-US" altLang="ko-KR" sz="1600" dirty="0"/>
              <a:t> = 0</a:t>
            </a:r>
            <a:endParaRPr lang="ko-KR" altLang="en-US" sz="1600" dirty="0"/>
          </a:p>
        </p:txBody>
      </p:sp>
      <p:sp>
        <p:nvSpPr>
          <p:cNvPr id="3" name="직사각형 2"/>
          <p:cNvSpPr/>
          <p:nvPr/>
        </p:nvSpPr>
        <p:spPr>
          <a:xfrm>
            <a:off x="10318895" y="6677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서버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1371677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60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044" y="1209453"/>
            <a:ext cx="49045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BeginAccept</a:t>
            </a:r>
            <a:r>
              <a:rPr lang="ja-JP" altLang="en-US" sz="2400" dirty="0"/>
              <a:t> </a:t>
            </a:r>
            <a:r>
              <a:rPr lang="ko-KR" altLang="en-US" sz="2400" dirty="0"/>
              <a:t>함수</a:t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EndAccept</a:t>
            </a:r>
            <a:r>
              <a:rPr lang="ja-JP" altLang="en-US" sz="2400" dirty="0"/>
              <a:t> </a:t>
            </a:r>
            <a:r>
              <a:rPr lang="ko-KR" altLang="en-US" sz="2400" dirty="0"/>
              <a:t>함수</a:t>
            </a:r>
            <a:br>
              <a:rPr lang="en-US" altLang="ko-KR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EndReceive</a:t>
            </a:r>
            <a:r>
              <a:rPr lang="ko-KR" altLang="en-US" sz="2400" dirty="0"/>
              <a:t> 함수</a:t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BeginRecive</a:t>
            </a:r>
            <a:r>
              <a:rPr lang="ko-KR" altLang="en-US" sz="2400" dirty="0"/>
              <a:t> 함수</a:t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BeginConnect</a:t>
            </a:r>
            <a:r>
              <a:rPr lang="ko-KR" altLang="en-US" sz="2400" dirty="0"/>
              <a:t> 함수</a:t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EndConnect</a:t>
            </a:r>
            <a:r>
              <a:rPr lang="ko-KR" altLang="en-US" sz="2400" dirty="0"/>
              <a:t> 함수</a:t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BeginSend</a:t>
            </a:r>
            <a:r>
              <a:rPr lang="ko-KR" altLang="en-US" sz="2400" dirty="0"/>
              <a:t> 함수</a:t>
            </a:r>
            <a:br>
              <a:rPr lang="en-US" altLang="ja-JP" sz="2400" dirty="0"/>
            </a:br>
            <a:endParaRPr lang="ja-JP" alt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ja-JP" sz="2400" dirty="0" err="1"/>
              <a:t>EndSend</a:t>
            </a:r>
            <a:r>
              <a:rPr lang="ko-KR" altLang="en-US" sz="2400" dirty="0"/>
              <a:t> 함수</a:t>
            </a:r>
            <a:endParaRPr lang="ja-JP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FFE508-BD9F-4B91-8A02-4A88606D2AFC}"/>
              </a:ext>
            </a:extLst>
          </p:cNvPr>
          <p:cNvSpPr/>
          <p:nvPr/>
        </p:nvSpPr>
        <p:spPr>
          <a:xfrm>
            <a:off x="577336" y="385320"/>
            <a:ext cx="35686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/>
              <a:t>비동기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소켓 </a:t>
            </a:r>
            <a:r>
              <a:rPr lang="en-US" altLang="ko-KR" sz="3600" b="1" dirty="0"/>
              <a:t>API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795845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9776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dirty="0" err="1"/>
              <a:t>비동기</a:t>
            </a:r>
            <a:r>
              <a:rPr lang="en-US" altLang="ko-KR" sz="3600" b="1" dirty="0"/>
              <a:t>IO</a:t>
            </a:r>
            <a:r>
              <a:rPr lang="ko-KR" altLang="en-US" sz="3600" b="1" dirty="0"/>
              <a:t> 방식의 </a:t>
            </a:r>
            <a:r>
              <a:rPr lang="en-US" altLang="ko-KR" sz="3600" b="1" dirty="0"/>
              <a:t>socket </a:t>
            </a:r>
            <a:r>
              <a:rPr lang="ko-KR" altLang="en-US" sz="3600" b="1" dirty="0"/>
              <a:t>통신 관련 글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7335" y="1324273"/>
            <a:ext cx="107812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2"/>
              </a:rPr>
              <a:t>https://search.naver.com/search.naver?sm=tab_hty.top&amp;where=post&amp;oquery=C%23+%EB%B9%84%EB%8F%99%EA%B8%B0&amp;ie=utf8&amp;query=C%23+%EB%B9%84%EB%8F%99%EA%B8%B0%ED%86%B5%EC%8B%A0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99" y="1785938"/>
            <a:ext cx="4724400" cy="487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38" y="1785937"/>
            <a:ext cx="36480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06969" y="655796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hlinkClick r:id="rId5"/>
              </a:rPr>
              <a:t>http://www.hanbit.co.kr/realtime/books/book_view.html?p_code=E6015792502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7385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419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ko-KR" altLang="en-US" sz="3600"/>
              <a:t>BeginAccept</a:t>
            </a:r>
            <a:endParaRPr lang="ko-KR" altLang="en-US" sz="3600" b="1" dirty="0"/>
          </a:p>
        </p:txBody>
      </p:sp>
      <p:sp>
        <p:nvSpPr>
          <p:cNvPr id="3" name="직사각형 2"/>
          <p:cNvSpPr/>
          <p:nvPr/>
        </p:nvSpPr>
        <p:spPr>
          <a:xfrm>
            <a:off x="577336" y="1216581"/>
            <a:ext cx="109963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BeginAccept(AsyncCallback, Object)	</a:t>
            </a:r>
            <a:br>
              <a:rPr lang="en-US" altLang="ko-KR" sz="2000"/>
            </a:br>
            <a:r>
              <a:rPr lang="ko-KR" altLang="en-US" sz="2000"/>
              <a:t>들어오는 연결 시도를 받아들이는 비동기 작업을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BeginAccept(Int32, AsyncCallback, Object)	</a:t>
            </a:r>
            <a:br>
              <a:rPr lang="en-US" altLang="ko-KR" sz="2000"/>
            </a:br>
            <a:r>
              <a:rPr lang="ko-KR" altLang="en-US" sz="2000"/>
              <a:t>들어오는 연결 시도를 받아들이는 비동기 작업을 시작하고 클라이언트 응용 프로그램에서 보낸 데이터의 첫 번째 블록을 받습니다.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BeginAccept(Socket, Int32, AsyncCallback, Object)	</a:t>
            </a:r>
            <a:br>
              <a:rPr lang="en-US" altLang="ko-KR" sz="2000"/>
            </a:br>
            <a:r>
              <a:rPr lang="ko-KR" altLang="en-US" sz="2000"/>
              <a:t>지정된 소켓에서 들어오는 연결 시도를 받아들이는 비동기 작업을 시작하고 클라이언트 응용 프로그램에서 보낸 데이터의 첫 번째 블록을 받습니다.</a:t>
            </a:r>
          </a:p>
        </p:txBody>
      </p:sp>
    </p:spTree>
    <p:extLst>
      <p:ext uri="{BB962C8B-B14F-4D97-AF65-F5344CB8AC3E}">
        <p14:creationId xmlns:p14="http://schemas.microsoft.com/office/powerpoint/2010/main" val="243775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94857" y="1208710"/>
            <a:ext cx="712796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/>
              <a:t>{</a:t>
            </a:r>
          </a:p>
          <a:p>
            <a:r>
              <a:rPr lang="en-US" altLang="ko-KR"/>
              <a:t>	</a:t>
            </a:r>
            <a:r>
              <a:rPr lang="ko-KR" altLang="en-US"/>
              <a:t>listener.Bind(localEndPoint);</a:t>
            </a:r>
          </a:p>
          <a:p>
            <a:r>
              <a:rPr lang="en-US" altLang="ko-KR"/>
              <a:t>	</a:t>
            </a:r>
            <a:r>
              <a:rPr lang="ko-KR" altLang="en-US"/>
              <a:t>listener.Listen(100);</a:t>
            </a:r>
          </a:p>
          <a:p>
            <a:endParaRPr lang="en-US" altLang="ko-KR"/>
          </a:p>
          <a:p>
            <a:endParaRPr lang="ko-KR" altLang="en-US"/>
          </a:p>
          <a:p>
            <a:r>
              <a:rPr lang="en-US" altLang="ko-KR"/>
              <a:t>	</a:t>
            </a:r>
            <a:r>
              <a:rPr lang="ko-KR" altLang="en-US"/>
              <a:t>listener.BeginAccept(new AsyncCallback(AcceptCallback),</a:t>
            </a:r>
          </a:p>
          <a:p>
            <a:r>
              <a:rPr lang="ko-KR" altLang="en-US"/>
              <a:t>                         </a:t>
            </a:r>
            <a:r>
              <a:rPr lang="en-US" altLang="ko-KR"/>
              <a:t>		</a:t>
            </a:r>
            <a:r>
              <a:rPr lang="ko-KR" altLang="en-US"/>
              <a:t>listener);</a:t>
            </a:r>
          </a:p>
          <a:p>
            <a:endParaRPr lang="en-US" altLang="ko-KR"/>
          </a:p>
          <a:p>
            <a:r>
              <a:rPr lang="en-US" altLang="ko-KR"/>
              <a:t>}</a:t>
            </a:r>
            <a:endParaRPr lang="ko-KR" altLang="en-US"/>
          </a:p>
          <a:p>
            <a:r>
              <a:rPr lang="ko-KR" altLang="en-US"/>
              <a:t>public static void AcceptCallback(IAsyncResult ar)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// Get the socket that handles the client request.</a:t>
            </a:r>
          </a:p>
          <a:p>
            <a:r>
              <a:rPr lang="ko-KR" altLang="en-US"/>
              <a:t>	Socket listener = (Socket)ar.AsyncState;</a:t>
            </a:r>
          </a:p>
          <a:p>
            <a:r>
              <a:rPr lang="ko-KR" altLang="en-US"/>
              <a:t>	Socket handler = listener.EndAccept(ar);</a:t>
            </a:r>
          </a:p>
          <a:p>
            <a:r>
              <a:rPr lang="ko-KR" altLang="en-US"/>
              <a:t>	...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27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336" y="385320"/>
            <a:ext cx="75575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/>
              <a:t>C# </a:t>
            </a:r>
            <a:r>
              <a:rPr lang="ko-KR" altLang="en-US" sz="3600" b="1"/>
              <a:t>비동기 소켓 </a:t>
            </a:r>
            <a:r>
              <a:rPr lang="en-US" altLang="ko-KR" sz="3600" b="1"/>
              <a:t>API - </a:t>
            </a:r>
            <a:r>
              <a:rPr lang="en-US" altLang="ko-KR" sz="3600"/>
              <a:t>BeginReceive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70560" y="1326110"/>
            <a:ext cx="1060268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BeginReceive(IList&lt;ArraySegment&lt;Byte&gt;&gt;, SocketFlags, AsyncCallback, Object)	</a:t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BeginReceive(IList&lt;ArraySegment&lt;Byte&gt;&gt;, SocketFlags, SocketError, AsyncCallback, Object)	</a:t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BeginReceive(Byte[], Int32, Int32, SocketFlags, AsyncCallback, Object)	</a:t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/>
              <a:t>BeginReceive(Byte[], Int32, Int32, SocketFlags, SocketError, AsyncCallback, Object)	</a:t>
            </a:r>
            <a:br>
              <a:rPr lang="en-US" altLang="ko-KR" sz="2000"/>
            </a:br>
            <a:r>
              <a:rPr lang="ko-KR" altLang="en-US" sz="2000"/>
              <a:t>연결된 Socket에서 데이터를 비동기적으로 받기 시작합니다.</a:t>
            </a:r>
          </a:p>
        </p:txBody>
      </p:sp>
    </p:spTree>
    <p:extLst>
      <p:ext uri="{BB962C8B-B14F-4D97-AF65-F5344CB8AC3E}">
        <p14:creationId xmlns:p14="http://schemas.microsoft.com/office/powerpoint/2010/main" val="100858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6731" y="445540"/>
            <a:ext cx="8634549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handler.BeginReceive(state.buffer, </a:t>
            </a:r>
          </a:p>
          <a:p>
            <a:r>
              <a:rPr lang="ko-KR" altLang="en-US"/>
              <a:t>                                0, </a:t>
            </a:r>
          </a:p>
          <a:p>
            <a:r>
              <a:rPr lang="ko-KR" altLang="en-US"/>
              <a:t>                                StateObject.BufferSize, </a:t>
            </a:r>
          </a:p>
          <a:p>
            <a:r>
              <a:rPr lang="ko-KR" altLang="en-US"/>
              <a:t>                                0,</a:t>
            </a:r>
          </a:p>
          <a:p>
            <a:r>
              <a:rPr lang="ko-KR" altLang="en-US"/>
              <a:t>                                new AsyncCallback(ReadCallback), state);</a:t>
            </a:r>
          </a:p>
          <a:p>
            <a:endParaRPr lang="ko-KR" altLang="en-US"/>
          </a:p>
          <a:p>
            <a:endParaRPr lang="ko-KR" altLang="en-US"/>
          </a:p>
          <a:p>
            <a:r>
              <a:rPr lang="ko-KR" altLang="en-US"/>
              <a:t>public static void ReadCallback(IAsyncResult ar)</a:t>
            </a:r>
          </a:p>
          <a:p>
            <a:r>
              <a:rPr lang="ko-KR" altLang="en-US"/>
              <a:t>{</a:t>
            </a:r>
          </a:p>
          <a:p>
            <a:r>
              <a:rPr lang="ko-KR" altLang="en-US"/>
              <a:t>	StateObject state = (StateObject)ar.AsyncState;</a:t>
            </a:r>
          </a:p>
          <a:p>
            <a:r>
              <a:rPr lang="ko-KR" altLang="en-US"/>
              <a:t>	Socket handler = state.workSocket;</a:t>
            </a:r>
          </a:p>
          <a:p>
            <a:endParaRPr lang="ko-KR" altLang="en-US"/>
          </a:p>
          <a:p>
            <a:r>
              <a:rPr lang="ko-KR" altLang="en-US"/>
              <a:t>	int bytesRead = handler.EndReceive(ar);</a:t>
            </a:r>
          </a:p>
          <a:p>
            <a:endParaRPr lang="ko-KR" altLang="en-US"/>
          </a:p>
          <a:p>
            <a:r>
              <a:rPr lang="ko-KR" altLang="en-US"/>
              <a:t>	if (bytesRead &gt; 0)</a:t>
            </a:r>
          </a:p>
          <a:p>
            <a:r>
              <a:rPr lang="ko-KR" altLang="en-US"/>
              <a:t>	{		</a:t>
            </a:r>
          </a:p>
          <a:p>
            <a:r>
              <a:rPr lang="ko-KR" altLang="en-US"/>
              <a:t>	}</a:t>
            </a:r>
          </a:p>
          <a:p>
            <a:r>
              <a:rPr lang="ko-KR" altLang="en-US"/>
              <a:t>	else if(bytesRead == 0)</a:t>
            </a:r>
          </a:p>
          <a:p>
            <a:r>
              <a:rPr lang="ko-KR" altLang="en-US"/>
              <a:t>	{</a:t>
            </a:r>
          </a:p>
          <a:p>
            <a:r>
              <a:rPr lang="ko-KR" altLang="en-US"/>
              <a:t>	}</a:t>
            </a:r>
          </a:p>
          <a:p>
            <a:r>
              <a:rPr lang="ko-KR" alt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180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1728</Words>
  <Application>Microsoft Office PowerPoint</Application>
  <PresentationFormat>와이드스크린</PresentationFormat>
  <Paragraphs>367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5" baseType="lpstr">
      <vt:lpstr>ＭＳ Ｐゴシック</vt:lpstr>
      <vt:lpstr>맑은 고딕</vt:lpstr>
      <vt:lpstr>Arial</vt:lpstr>
      <vt:lpstr>Wingdings</vt:lpstr>
      <vt:lpstr>Office 테마</vt:lpstr>
      <vt:lpstr>C# 비동기 네트워크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최흥배</cp:lastModifiedBy>
  <cp:revision>103</cp:revision>
  <dcterms:created xsi:type="dcterms:W3CDTF">2015-12-30T01:43:40Z</dcterms:created>
  <dcterms:modified xsi:type="dcterms:W3CDTF">2017-08-25T06:08:00Z</dcterms:modified>
</cp:coreProperties>
</file>