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2" r:id="rId9"/>
    <p:sldId id="280" r:id="rId10"/>
    <p:sldId id="281"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6" d="100"/>
          <a:sy n="66" d="100"/>
        </p:scale>
        <p:origin x="1304"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10/16/2023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spd="med" advTm="400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10/16/2023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spd="med" advTm="400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10/16/2023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spd="med" advTm="4000">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10/16/2023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spd="med" advTm="4000">
    <p:pull/>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3.xml"/><Relationship Id="rId4" Type="http://schemas.openxmlformats.org/officeDocument/2006/relationships/hyperlink" Target="http://www.youtube.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1323439"/>
          </a:xfrm>
          <a:prstGeom prst="rect">
            <a:avLst/>
          </a:prstGeom>
          <a:solidFill>
            <a:schemeClr val="accent6">
              <a:lumMod val="60000"/>
              <a:lumOff val="40000"/>
            </a:schemeClr>
          </a:solidFill>
        </p:spPr>
        <p:txBody>
          <a:bodyPr wrap="square" rtlCol="0">
            <a:spAutoFit/>
          </a:bodyPr>
          <a:lstStyle/>
          <a:p>
            <a:r>
              <a:rPr lang="en-US" sz="2000" dirty="0"/>
              <a:t>Team Members        :</a:t>
            </a:r>
            <a:r>
              <a:rPr lang="en-US" sz="2000" dirty="0">
                <a:latin typeface="Times New Roman" pitchFamily="18" charset="0"/>
                <a:cs typeface="Times New Roman" pitchFamily="18" charset="0"/>
              </a:rPr>
              <a:t> Diksha </a:t>
            </a:r>
            <a:r>
              <a:rPr lang="en-US" sz="2000" dirty="0" err="1">
                <a:latin typeface="Times New Roman" pitchFamily="18" charset="0"/>
                <a:cs typeface="Times New Roman" pitchFamily="18" charset="0"/>
              </a:rPr>
              <a:t>Vadehra</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Tathya</a:t>
            </a:r>
            <a:r>
              <a:rPr lang="en-US" sz="2000" dirty="0">
                <a:latin typeface="Times New Roman" pitchFamily="18" charset="0"/>
                <a:cs typeface="Times New Roman" pitchFamily="18" charset="0"/>
              </a:rPr>
              <a:t> Sachdeva</a:t>
            </a:r>
          </a:p>
          <a:p>
            <a:r>
              <a:rPr lang="en-US" sz="2000" dirty="0">
                <a:latin typeface="Times New Roman" pitchFamily="18" charset="0"/>
                <a:cs typeface="Times New Roman" pitchFamily="18" charset="0"/>
              </a:rPr>
              <a:t>                                   Aneet Kaur</a:t>
            </a:r>
            <a:endParaRPr lang="en-US" dirty="0">
              <a:solidFill>
                <a:schemeClr val="bg1"/>
              </a:solidFill>
            </a:endParaRPr>
          </a:p>
          <a:p>
            <a:r>
              <a:rPr lang="en-US" sz="2000" dirty="0">
                <a:latin typeface="Times New Roman" pitchFamily="18" charset="0"/>
                <a:cs typeface="Times New Roman" pitchFamily="18" charset="0"/>
              </a:rPr>
              <a:t>Faculty Coordinator: Mr. Deepak Kumar</a:t>
            </a:r>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spd="med" advTm="4000">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F9F35-D648-92F4-B028-41CD00E25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908720"/>
            <a:ext cx="9001000" cy="5760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5528915"/>
      </p:ext>
    </p:extLst>
  </p:cSld>
  <p:clrMapOvr>
    <a:masterClrMapping/>
  </p:clrMapOvr>
  <p:transition spd="med" advTm="400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2677656"/>
          </a:xfrm>
          <a:prstGeom prst="rect">
            <a:avLst/>
          </a:prstGeom>
        </p:spPr>
        <p:txBody>
          <a:bodyPr wrap="square">
            <a:spAutoFit/>
          </a:bodyPr>
          <a:lstStyle/>
          <a:p>
            <a:pPr algn="just"/>
            <a:r>
              <a:rPr lang="en-US" sz="2800" dirty="0">
                <a:latin typeface="Times New Roman" pitchFamily="18" charset="0"/>
                <a:cs typeface="Times New Roman" pitchFamily="18" charset="0"/>
              </a:rPr>
              <a:t>This website aims to provide a comprehensive understanding of the technical and design aspects involved in creating tribute page website. By following the outlined steps and guidelines, it is possible to develop an engaging and meaningful tribute page that effectively honors Bill Gates.</a:t>
            </a:r>
          </a:p>
        </p:txBody>
      </p:sp>
    </p:spTree>
  </p:cSld>
  <p:clrMapOvr>
    <a:masterClrMapping/>
  </p:clrMapOvr>
  <p:transition spd="med" advTm="4000">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itchFamily="18" charset="0"/>
                <a:cs typeface="Times New Roman" pitchFamily="18" charset="0"/>
                <a:hlinkClick r:id="rId2"/>
              </a:rPr>
              <a:t>www.google.com</a:t>
            </a:r>
            <a:endParaRPr lang="en-US" sz="2400"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a:latin typeface="Times New Roman" pitchFamily="18" charset="0"/>
                <a:cs typeface="Times New Roman" pitchFamily="18" charset="0"/>
                <a:hlinkClick r:id="rId3"/>
              </a:rPr>
              <a:t>www.wikipedia.com</a:t>
            </a:r>
            <a:endParaRPr lang="en-US" sz="2400"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a:latin typeface="Times New Roman" pitchFamily="18" charset="0"/>
                <a:cs typeface="Times New Roman" pitchFamily="18" charset="0"/>
              </a:rPr>
              <a:t>www.behance.net</a:t>
            </a:r>
          </a:p>
          <a:p>
            <a:pPr marL="342900" indent="-342900">
              <a:buFont typeface="Arial" panose="020B0604020202020204" pitchFamily="34" charset="0"/>
              <a:buChar char="•"/>
            </a:pPr>
            <a:r>
              <a:rPr lang="en-US" sz="2400" dirty="0">
                <a:latin typeface="Times New Roman" pitchFamily="18" charset="0"/>
                <a:cs typeface="Times New Roman" pitchFamily="18" charset="0"/>
              </a:rPr>
              <a:t>Visual Studio Code</a:t>
            </a:r>
          </a:p>
          <a:p>
            <a:pPr marL="342900" indent="-342900">
              <a:buFont typeface="Arial" panose="020B0604020202020204" pitchFamily="34" charset="0"/>
              <a:buChar char="•"/>
            </a:pPr>
            <a:r>
              <a:rPr lang="en-US" sz="2400" dirty="0">
                <a:latin typeface="Times New Roman" pitchFamily="18" charset="0"/>
                <a:cs typeface="Times New Roman" pitchFamily="18" charset="0"/>
                <a:hlinkClick r:id="rId4"/>
              </a:rPr>
              <a:t>www.youtube.com</a:t>
            </a:r>
            <a:endParaRPr lang="en-US" sz="2400" dirty="0">
              <a:latin typeface="Times New Roman" pitchFamily="18" charset="0"/>
              <a:cs typeface="Times New Roman" pitchFamily="18" charset="0"/>
            </a:endParaRP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transition spd="med" advTm="400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spd="med" advTm="400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251520" y="1159404"/>
            <a:ext cx="6912768" cy="3323987"/>
          </a:xfrm>
          <a:prstGeom prst="rect">
            <a:avLst/>
          </a:prstGeom>
          <a:noFill/>
        </p:spPr>
        <p:txBody>
          <a:bodyPr wrap="square" rtlCol="0">
            <a:spAutoFit/>
          </a:bodyPr>
          <a:lstStyle/>
          <a:p>
            <a:pPr algn="just">
              <a:buFont typeface="Arial" pitchFamily="34" charset="0"/>
              <a:buChar char="•"/>
            </a:pPr>
            <a:r>
              <a:rPr lang="en-US" sz="3000" dirty="0">
                <a:latin typeface="Times New Roman" pitchFamily="18" charset="0"/>
                <a:cs typeface="Times New Roman" pitchFamily="18" charset="0"/>
              </a:rPr>
              <a:t>Introduction</a:t>
            </a:r>
          </a:p>
          <a:p>
            <a:pPr algn="just">
              <a:buFont typeface="Arial" pitchFamily="34" charset="0"/>
              <a:buChar char="•"/>
            </a:pPr>
            <a:r>
              <a:rPr lang="en-US" sz="3000" dirty="0">
                <a:latin typeface="Times New Roman" pitchFamily="18" charset="0"/>
                <a:cs typeface="Times New Roman" pitchFamily="18" charset="0"/>
              </a:rPr>
              <a:t>Problem Statement</a:t>
            </a:r>
          </a:p>
          <a:p>
            <a:pPr algn="just">
              <a:buFont typeface="Arial" pitchFamily="34" charset="0"/>
              <a:buChar char="•"/>
            </a:pPr>
            <a:r>
              <a:rPr lang="en-US" sz="3000" dirty="0">
                <a:latin typeface="Times New Roman" pitchFamily="18" charset="0"/>
                <a:cs typeface="Times New Roman" pitchFamily="18" charset="0"/>
              </a:rPr>
              <a:t>Technical Details</a:t>
            </a:r>
          </a:p>
          <a:p>
            <a:pPr algn="just">
              <a:buFont typeface="Arial" pitchFamily="34" charset="0"/>
              <a:buChar char="•"/>
            </a:pPr>
            <a:r>
              <a:rPr lang="en-US" sz="3000" dirty="0">
                <a:latin typeface="Times New Roman" pitchFamily="18" charset="0"/>
                <a:cs typeface="Times New Roman" pitchFamily="18" charset="0"/>
              </a:rPr>
              <a:t>Key Features </a:t>
            </a:r>
          </a:p>
          <a:p>
            <a:pPr algn="just">
              <a:buFont typeface="Arial" pitchFamily="34" charset="0"/>
              <a:buChar char="•"/>
            </a:pPr>
            <a:r>
              <a:rPr lang="en-US" sz="3000" dirty="0">
                <a:latin typeface="Times New Roman" pitchFamily="18" charset="0"/>
                <a:cs typeface="Times New Roman" pitchFamily="18" charset="0"/>
              </a:rPr>
              <a:t>Project Highlights</a:t>
            </a:r>
          </a:p>
          <a:p>
            <a:pPr algn="just">
              <a:buFont typeface="Arial" pitchFamily="34" charset="0"/>
              <a:buChar char="•"/>
            </a:pPr>
            <a:r>
              <a:rPr lang="en-US" sz="3000" dirty="0">
                <a:latin typeface="Times New Roman" pitchFamily="18" charset="0"/>
                <a:cs typeface="Times New Roman" pitchFamily="18" charset="0"/>
              </a:rPr>
              <a:t>Conclusion</a:t>
            </a:r>
          </a:p>
          <a:p>
            <a:pPr algn="just">
              <a:buFont typeface="Arial" pitchFamily="34" charset="0"/>
              <a:buChar char="•"/>
            </a:pPr>
            <a:r>
              <a:rPr lang="en-US" sz="3000" dirty="0">
                <a:latin typeface="Times New Roman" pitchFamily="18" charset="0"/>
                <a:cs typeface="Times New Roman" pitchFamily="18" charset="0"/>
              </a:rPr>
              <a:t>References/Links used</a:t>
            </a:r>
          </a:p>
        </p:txBody>
      </p:sp>
    </p:spTree>
  </p:cSld>
  <p:clrMapOvr>
    <a:masterClrMapping/>
  </p:clrMapOvr>
  <p:transition spd="med" advTm="4000">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5715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843677"/>
            <a:ext cx="8352928" cy="5816977"/>
          </a:xfrm>
          <a:prstGeom prst="rect">
            <a:avLst/>
          </a:prstGeom>
        </p:spPr>
        <p:txBody>
          <a:bodyPr wrap="square">
            <a:spAutoFit/>
          </a:bodyPr>
          <a:lstStyle/>
          <a:p>
            <a:pPr algn="ctr"/>
            <a:r>
              <a:rPr lang="en-US" sz="3200" b="1" dirty="0">
                <a:latin typeface="Times New Roman" pitchFamily="18" charset="0"/>
                <a:cs typeface="Times New Roman" pitchFamily="18" charset="0"/>
              </a:rPr>
              <a:t>Tribute Page</a:t>
            </a:r>
          </a:p>
          <a:p>
            <a:pPr algn="just"/>
            <a:endParaRPr lang="en-US" sz="1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The purpose of this project report is to outline the development process and key components of tribute page website. The tribute page is designed to honor and commemorate Bill Gates, highlighting his achievements, contributions and impact. This provides an overview of the technical aspects involved in creating such a website.</a:t>
            </a:r>
          </a:p>
          <a:p>
            <a:pPr algn="just"/>
            <a:r>
              <a:rPr lang="en-US" sz="2200" dirty="0">
                <a:latin typeface="Times New Roman" pitchFamily="18" charset="0"/>
                <a:cs typeface="Times New Roman" pitchFamily="18" charset="0"/>
              </a:rPr>
              <a:t>The project focuses on utilizing HTML &amp; CSS to develop a visually appealing and functional tribute page. The report highlights the steps involved in structuring the HTML, applying CSS styling, and implementing responsive design to ensure accessibility across different devices.</a:t>
            </a:r>
          </a:p>
          <a:p>
            <a:pPr algn="just"/>
            <a:r>
              <a:rPr lang="en-US" sz="2200" dirty="0">
                <a:latin typeface="Times New Roman" pitchFamily="18" charset="0"/>
                <a:cs typeface="Times New Roman" pitchFamily="18" charset="0"/>
              </a:rPr>
              <a:t>Additionally, the report emphasizes the importance of content creation and organization for an effective tribute page. It discusses strategies for gathering relevant information, selecting appropriate images, and presenting facts or quotes to create a comprehensive tribute.</a:t>
            </a:r>
          </a:p>
          <a:p>
            <a:endParaRPr lang="en-US" sz="2000" dirty="0">
              <a:latin typeface="Times New Roman" pitchFamily="18" charset="0"/>
              <a:cs typeface="Times New Roman" pitchFamily="18" charset="0"/>
            </a:endParaRPr>
          </a:p>
        </p:txBody>
      </p:sp>
    </p:spTree>
  </p:cSld>
  <p:clrMapOvr>
    <a:masterClrMapping/>
  </p:clrMapOvr>
  <p:transition spd="med" advTm="400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85714"/>
            <a:ext cx="8136904" cy="3539430"/>
          </a:xfrm>
          <a:prstGeom prst="rect">
            <a:avLst/>
          </a:prstGeom>
        </p:spPr>
        <p:txBody>
          <a:bodyPr wrap="square">
            <a:spAutoFit/>
          </a:bodyPr>
          <a:lstStyle/>
          <a:p>
            <a:pPr algn="just"/>
            <a:r>
              <a:rPr lang="en-IN" sz="2800" dirty="0">
                <a:latin typeface="Times New Roman" pitchFamily="18" charset="0"/>
                <a:cs typeface="Times New Roman" pitchFamily="18" charset="0"/>
              </a:rPr>
              <a:t>The website aims to create a dedicated online space that provides a comprehensive and engaging tribute to Bill Gates. The tribute page represents the challenge of creating a compelling digital platform that not only educates and informs but also pays a tribute to Bill Gates thereby contributing to the preservation of his legacy for generations to come providing a clear direction for the development process.</a:t>
            </a:r>
            <a:endParaRPr lang="en-US" sz="2800" dirty="0">
              <a:latin typeface="Times New Roman" pitchFamily="18" charset="0"/>
              <a:cs typeface="Times New Roman" pitchFamily="18" charset="0"/>
            </a:endParaRPr>
          </a:p>
        </p:txBody>
      </p:sp>
    </p:spTree>
  </p:cSld>
  <p:clrMapOvr>
    <a:masterClrMapping/>
  </p:clrMapOvr>
  <p:transition spd="med" advTm="400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107504" y="1124744"/>
            <a:ext cx="9144000" cy="4985980"/>
          </a:xfrm>
          <a:prstGeom prst="rect">
            <a:avLst/>
          </a:prstGeom>
        </p:spPr>
        <p:txBody>
          <a:bodyPr wrap="square">
            <a:spAutoFit/>
          </a:bodyPr>
          <a:lstStyle/>
          <a:p>
            <a:r>
              <a:rPr lang="en-US" sz="2800" b="1" dirty="0">
                <a:effectLst/>
                <a:latin typeface="Times New Roman" panose="02020603050405020304" pitchFamily="18" charset="0"/>
                <a:ea typeface="Times New Roman" panose="02020603050405020304" pitchFamily="18" charset="0"/>
              </a:rPr>
              <a:t>Software</a:t>
            </a:r>
            <a:endParaRPr lang="en-IN" sz="2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Visual Studio Code </a:t>
            </a:r>
            <a:endParaRPr lang="en-US" sz="2400" dirty="0">
              <a:latin typeface="Times New Roman" panose="02020603050405020304" pitchFamily="18" charset="0"/>
              <a:ea typeface="Times New Roman" panose="02020603050405020304" pitchFamily="18" charset="0"/>
            </a:endParaRPr>
          </a:p>
          <a:p>
            <a:pPr lvl="0"/>
            <a:r>
              <a:rPr lang="en-US" sz="2800" b="1" dirty="0">
                <a:effectLst/>
                <a:latin typeface="Times New Roman" panose="02020603050405020304" pitchFamily="18" charset="0"/>
                <a:ea typeface="Times New Roman" panose="02020603050405020304" pitchFamily="18" charset="0"/>
              </a:rPr>
              <a:t>Language</a:t>
            </a:r>
          </a:p>
          <a:p>
            <a:pPr marL="342900" lvl="0" indent="-342900">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HyperText</a:t>
            </a:r>
            <a:r>
              <a:rPr lang="en-US" sz="2400" dirty="0">
                <a:effectLst/>
                <a:latin typeface="Times New Roman" panose="02020603050405020304" pitchFamily="18" charset="0"/>
                <a:ea typeface="Times New Roman" panose="02020603050405020304" pitchFamily="18" charset="0"/>
              </a:rPr>
              <a:t> Markup Language (HTML)</a:t>
            </a:r>
            <a:endParaRPr lang="en-US" sz="2400"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Cascading Style Sheets (CSS)</a:t>
            </a:r>
            <a:endParaRPr lang="en-IN" sz="2400" dirty="0">
              <a:effectLst/>
              <a:latin typeface="Times New Roman" panose="02020603050405020304" pitchFamily="18" charset="0"/>
              <a:ea typeface="Times New Roman" panose="02020603050405020304" pitchFamily="18" charset="0"/>
            </a:endParaRPr>
          </a:p>
          <a:p>
            <a:r>
              <a:rPr lang="en-US" sz="2800" b="1" dirty="0">
                <a:effectLst/>
                <a:latin typeface="Times New Roman" panose="02020603050405020304" pitchFamily="18" charset="0"/>
                <a:ea typeface="Times New Roman" panose="02020603050405020304" pitchFamily="18" charset="0"/>
              </a:rPr>
              <a:t>Hardware</a:t>
            </a:r>
            <a:endParaRPr lang="en-IN" sz="2800" dirty="0">
              <a:effectLst/>
              <a:latin typeface="Times New Roman" panose="02020603050405020304" pitchFamily="18" charset="0"/>
              <a:ea typeface="Times New Roman" panose="02020603050405020304" pitchFamily="18" charset="0"/>
            </a:endParaRPr>
          </a:p>
          <a:p>
            <a:pPr marL="342900" lvl="0" indent="-342900">
              <a:spcBef>
                <a:spcPts val="200"/>
              </a:spcBef>
              <a:buFont typeface="Symbol" panose="05050102010706020507" pitchFamily="18" charset="2"/>
              <a:buChar char=""/>
            </a:pPr>
            <a:r>
              <a:rPr lang="en-IN" sz="2400" dirty="0">
                <a:solidFill>
                  <a:srgbClr val="222222"/>
                </a:solidFill>
                <a:effectLst/>
                <a:latin typeface="Arial" panose="020B0604020202020204" pitchFamily="34" charset="0"/>
                <a:ea typeface="Times New Roman" panose="02020603050405020304" pitchFamily="18" charset="0"/>
              </a:rPr>
              <a:t>Intel(R) Core (TM) i5-1035G1 CPU @ 1.00GHz 1.20 GHz</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200"/>
              </a:spcBef>
              <a:buFont typeface="Symbol" panose="05050102010706020507" pitchFamily="18" charset="2"/>
              <a:buChar char=""/>
            </a:pPr>
            <a:r>
              <a:rPr lang="en-IN" sz="2400" dirty="0">
                <a:solidFill>
                  <a:srgbClr val="222222"/>
                </a:solidFill>
                <a:effectLst/>
                <a:latin typeface="Arial" panose="020B0604020202020204" pitchFamily="34" charset="0"/>
                <a:ea typeface="Times New Roman" panose="02020603050405020304" pitchFamily="18" charset="0"/>
              </a:rPr>
              <a:t>Graphic Card GEFORCE GTEX  </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200"/>
              </a:spcBef>
              <a:buFont typeface="Symbol" panose="05050102010706020507" pitchFamily="18" charset="2"/>
              <a:buChar char=""/>
            </a:pPr>
            <a:r>
              <a:rPr lang="en-IN" sz="2400" dirty="0">
                <a:solidFill>
                  <a:srgbClr val="222222"/>
                </a:solidFill>
                <a:effectLst/>
                <a:latin typeface="Arial" panose="020B0604020202020204" pitchFamily="34" charset="0"/>
                <a:ea typeface="Times New Roman" panose="02020603050405020304" pitchFamily="18" charset="0"/>
              </a:rPr>
              <a:t>SSD 512GB</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200"/>
              </a:spcBef>
              <a:buFont typeface="Symbol" panose="05050102010706020507" pitchFamily="18" charset="2"/>
              <a:buChar char=""/>
            </a:pPr>
            <a:r>
              <a:rPr lang="en-IN" sz="2400" dirty="0">
                <a:solidFill>
                  <a:srgbClr val="222222"/>
                </a:solidFill>
                <a:effectLst/>
                <a:latin typeface="Arial" panose="020B0604020202020204" pitchFamily="34" charset="0"/>
                <a:ea typeface="Times New Roman" panose="02020603050405020304" pitchFamily="18" charset="0"/>
              </a:rPr>
              <a:t>RAM 8.00GB</a:t>
            </a:r>
            <a:endParaRPr lang="en-IN" sz="2400" dirty="0">
              <a:solidFill>
                <a:srgbClr val="222222"/>
              </a:solidFill>
              <a:latin typeface="Times New Roman" panose="02020603050405020304" pitchFamily="18" charset="0"/>
              <a:ea typeface="Times New Roman" panose="02020603050405020304" pitchFamily="18" charset="0"/>
            </a:endParaRPr>
          </a:p>
          <a:p>
            <a:pPr lvl="0">
              <a:spcBef>
                <a:spcPts val="200"/>
              </a:spcBef>
            </a:pPr>
            <a:r>
              <a:rPr lang="en-IN" sz="2800" b="1" dirty="0">
                <a:effectLst/>
                <a:latin typeface="Times New Roman" panose="02020603050405020304" pitchFamily="18" charset="0"/>
                <a:ea typeface="Times New Roman" panose="02020603050405020304" pitchFamily="18" charset="0"/>
              </a:rPr>
              <a:t>Internet Connection</a:t>
            </a:r>
            <a:endParaRPr lang="en-IN" sz="2800" b="1" dirty="0">
              <a:latin typeface="Times New Roman" panose="02020603050405020304" pitchFamily="18" charset="0"/>
              <a:ea typeface="Times New Roman" panose="02020603050405020304" pitchFamily="18" charset="0"/>
            </a:endParaRPr>
          </a:p>
          <a:p>
            <a:pPr marL="342900" lvl="0" indent="-342900">
              <a:spcBef>
                <a:spcPts val="200"/>
              </a:spcBef>
              <a:buFont typeface="Symbol" panose="05050102010706020507" pitchFamily="18" charset="2"/>
              <a:buChar char=""/>
            </a:pPr>
            <a:r>
              <a:rPr lang="en-US" sz="2400" kern="0" dirty="0" err="1">
                <a:solidFill>
                  <a:srgbClr val="222222"/>
                </a:solidFill>
                <a:effectLst/>
                <a:latin typeface="Arial" panose="020B0604020202020204" pitchFamily="34" charset="0"/>
                <a:ea typeface="Times New Roman" panose="02020603050405020304" pitchFamily="18" charset="0"/>
              </a:rPr>
              <a:t>Wifi</a:t>
            </a:r>
            <a:r>
              <a:rPr lang="en-US" sz="2400" kern="0" dirty="0">
                <a:solidFill>
                  <a:srgbClr val="222222"/>
                </a:solidFill>
                <a:effectLst/>
                <a:latin typeface="Arial" panose="020B0604020202020204" pitchFamily="34" charset="0"/>
                <a:ea typeface="Times New Roman" panose="02020603050405020304" pitchFamily="18" charset="0"/>
              </a:rPr>
              <a:t> 50 </a:t>
            </a:r>
            <a:r>
              <a:rPr lang="en-US" sz="2400" kern="0" dirty="0" err="1">
                <a:solidFill>
                  <a:srgbClr val="222222"/>
                </a:solidFill>
                <a:effectLst/>
                <a:latin typeface="Arial" panose="020B0604020202020204" pitchFamily="34" charset="0"/>
                <a:ea typeface="Times New Roman" panose="02020603050405020304" pitchFamily="18" charset="0"/>
              </a:rPr>
              <a:t>mbps</a:t>
            </a:r>
            <a:endParaRPr lang="en-US" sz="2400" dirty="0">
              <a:latin typeface="Times New Roman" pitchFamily="18" charset="0"/>
              <a:cs typeface="Times New Roman" pitchFamily="18" charset="0"/>
            </a:endParaRPr>
          </a:p>
        </p:txBody>
      </p:sp>
    </p:spTree>
  </p:cSld>
  <p:clrMapOvr>
    <a:masterClrMapping/>
  </p:clrMapOvr>
  <p:transition spd="med" advTm="4000">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0" y="1052736"/>
            <a:ext cx="9144000" cy="5668218"/>
          </a:xfrm>
          <a:prstGeom prst="rect">
            <a:avLst/>
          </a:prstGeom>
        </p:spPr>
        <p:txBody>
          <a:bodyPr wrap="square">
            <a:spAutoFit/>
          </a:bodyPr>
          <a:lstStyle/>
          <a:p>
            <a:pPr marL="457200" lvl="0" indent="-457200">
              <a:lnSpc>
                <a:spcPct val="150000"/>
              </a:lnSpc>
              <a:spcBef>
                <a:spcPts val="200"/>
              </a:spcBef>
              <a:buFont typeface="+mj-lt"/>
              <a:buAutoNum type="arabicPeriod"/>
            </a:pPr>
            <a:r>
              <a:rPr lang="en-IN" sz="2000" b="1" dirty="0">
                <a:solidFill>
                  <a:srgbClr val="222222"/>
                </a:solidFill>
                <a:effectLst/>
                <a:latin typeface="Times New Roman" panose="02020603050405020304" pitchFamily="18" charset="0"/>
                <a:ea typeface="Times New Roman" panose="02020603050405020304" pitchFamily="18" charset="0"/>
              </a:rPr>
              <a:t>Subject Selection</a:t>
            </a:r>
            <a:r>
              <a:rPr lang="en-IN" dirty="0">
                <a:solidFill>
                  <a:srgbClr val="222222"/>
                </a:solidFill>
                <a:effectLst/>
                <a:latin typeface="Times New Roman" panose="02020603050405020304" pitchFamily="18" charset="0"/>
                <a:ea typeface="Times New Roman" panose="02020603050405020304" pitchFamily="18" charset="0"/>
              </a:rPr>
              <a:t>: Meticulous process of selecting a subject with substantial influence in their respective field ensuring that the legacy alliance with the project’s goals have inspiration and education.</a:t>
            </a:r>
            <a:endParaRPr lang="en-IN" dirty="0">
              <a:effectLst/>
              <a:latin typeface="Times New Roman" panose="02020603050405020304" pitchFamily="18" charset="0"/>
              <a:ea typeface="Times New Roman" panose="02020603050405020304" pitchFamily="18" charset="0"/>
            </a:endParaRPr>
          </a:p>
          <a:p>
            <a:pPr marL="457200" lvl="0" indent="-457200">
              <a:lnSpc>
                <a:spcPct val="150000"/>
              </a:lnSpc>
              <a:spcBef>
                <a:spcPts val="200"/>
              </a:spcBef>
              <a:buFont typeface="+mj-lt"/>
              <a:buAutoNum type="arabicPeriod"/>
            </a:pPr>
            <a:r>
              <a:rPr lang="en-IN" sz="2000" b="1" dirty="0">
                <a:solidFill>
                  <a:srgbClr val="222222"/>
                </a:solidFill>
                <a:effectLst/>
                <a:latin typeface="Times New Roman" panose="02020603050405020304" pitchFamily="18" charset="0"/>
                <a:ea typeface="Times New Roman" panose="02020603050405020304" pitchFamily="18" charset="0"/>
              </a:rPr>
              <a:t>Content Compilation</a:t>
            </a:r>
            <a:r>
              <a:rPr lang="en-IN" sz="2000" dirty="0">
                <a:solidFill>
                  <a:srgbClr val="222222"/>
                </a:solidFill>
                <a:effectLst/>
                <a:latin typeface="Times New Roman" panose="02020603050405020304" pitchFamily="18" charset="0"/>
                <a:ea typeface="Times New Roman" panose="02020603050405020304" pitchFamily="18" charset="0"/>
              </a:rPr>
              <a:t>:</a:t>
            </a:r>
            <a:r>
              <a:rPr lang="en-IN" dirty="0">
                <a:solidFill>
                  <a:srgbClr val="222222"/>
                </a:solidFill>
                <a:effectLst/>
                <a:latin typeface="Times New Roman" panose="02020603050405020304" pitchFamily="18" charset="0"/>
                <a:ea typeface="Times New Roman" panose="02020603050405020304" pitchFamily="18" charset="0"/>
              </a:rPr>
              <a:t> Thorough research and verification of information to present a comprehensive overview of Bill Gates lives achievements and contributions along with cultural and historical content in which they thrived</a:t>
            </a:r>
            <a:r>
              <a:rPr lang="en-IN" dirty="0">
                <a:solidFill>
                  <a:srgbClr val="222222"/>
                </a:solidFill>
                <a:effectLst/>
                <a:latin typeface="Arial" panose="020B0604020202020204" pitchFamily="34"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457200" lvl="0" indent="-457200">
              <a:lnSpc>
                <a:spcPct val="150000"/>
              </a:lnSpc>
              <a:spcBef>
                <a:spcPts val="200"/>
              </a:spcBef>
              <a:buFont typeface="+mj-lt"/>
              <a:buAutoNum type="arabicPeriod"/>
            </a:pPr>
            <a:r>
              <a:rPr lang="en-IN" sz="2000" b="1" dirty="0">
                <a:solidFill>
                  <a:srgbClr val="222222"/>
                </a:solidFill>
                <a:effectLst/>
                <a:latin typeface="Times New Roman" panose="02020603050405020304" pitchFamily="18" charset="0"/>
                <a:ea typeface="Times New Roman" panose="02020603050405020304" pitchFamily="18" charset="0"/>
              </a:rPr>
              <a:t>Interactive Elements</a:t>
            </a:r>
            <a:r>
              <a:rPr lang="en-IN" sz="2000" dirty="0">
                <a:solidFill>
                  <a:srgbClr val="222222"/>
                </a:solidFill>
                <a:effectLst/>
                <a:latin typeface="Times New Roman" panose="02020603050405020304" pitchFamily="18" charset="0"/>
                <a:ea typeface="Times New Roman" panose="02020603050405020304" pitchFamily="18" charset="0"/>
              </a:rPr>
              <a:t>: </a:t>
            </a:r>
            <a:r>
              <a:rPr lang="en-IN" dirty="0">
                <a:solidFill>
                  <a:srgbClr val="222222"/>
                </a:solidFill>
                <a:effectLst/>
                <a:latin typeface="Times New Roman" panose="02020603050405020304" pitchFamily="18" charset="0"/>
                <a:ea typeface="Times New Roman" panose="02020603050405020304" pitchFamily="18" charset="0"/>
              </a:rPr>
              <a:t>Engaging multimedia components image calories and links to external resources to provide a dynamic and immersive experience for users.</a:t>
            </a:r>
            <a:endParaRPr lang="en-IN" dirty="0">
              <a:effectLst/>
              <a:latin typeface="Times New Roman" panose="02020603050405020304" pitchFamily="18" charset="0"/>
              <a:ea typeface="Times New Roman" panose="02020603050405020304" pitchFamily="18" charset="0"/>
            </a:endParaRPr>
          </a:p>
          <a:p>
            <a:pPr marL="457200" lvl="0" indent="-457200">
              <a:lnSpc>
                <a:spcPct val="150000"/>
              </a:lnSpc>
              <a:spcBef>
                <a:spcPts val="200"/>
              </a:spcBef>
              <a:buFont typeface="+mj-lt"/>
              <a:buAutoNum type="arabicPeriod"/>
            </a:pPr>
            <a:r>
              <a:rPr lang="en-IN" sz="2000" b="1" dirty="0">
                <a:solidFill>
                  <a:srgbClr val="222222"/>
                </a:solidFill>
                <a:effectLst/>
                <a:latin typeface="Times New Roman" panose="02020603050405020304" pitchFamily="18" charset="0"/>
                <a:ea typeface="Times New Roman" panose="02020603050405020304" pitchFamily="18" charset="0"/>
              </a:rPr>
              <a:t>Responsive Design:</a:t>
            </a:r>
            <a:r>
              <a:rPr lang="en-IN" sz="2000" dirty="0">
                <a:solidFill>
                  <a:srgbClr val="222222"/>
                </a:solidFill>
                <a:effectLst/>
                <a:latin typeface="Times New Roman" panose="02020603050405020304" pitchFamily="18" charset="0"/>
                <a:ea typeface="Times New Roman" panose="02020603050405020304" pitchFamily="18" charset="0"/>
              </a:rPr>
              <a:t> </a:t>
            </a:r>
            <a:r>
              <a:rPr lang="en-IN" dirty="0">
                <a:solidFill>
                  <a:srgbClr val="222222"/>
                </a:solidFill>
                <a:effectLst/>
                <a:latin typeface="Times New Roman" panose="02020603050405020304" pitchFamily="18" charset="0"/>
                <a:ea typeface="Times New Roman" panose="02020603050405020304" pitchFamily="18" charset="0"/>
              </a:rPr>
              <a:t>Ensuring seamless accessibility across various devices including desktop, laptops, tablet and mobile phones to cater to a diverse audience.</a:t>
            </a:r>
            <a:endParaRPr lang="en-IN" dirty="0">
              <a:effectLst/>
              <a:latin typeface="Times New Roman" panose="02020603050405020304" pitchFamily="18" charset="0"/>
              <a:ea typeface="Times New Roman" panose="02020603050405020304" pitchFamily="18" charset="0"/>
            </a:endParaRPr>
          </a:p>
          <a:p>
            <a:pPr marL="457200" lvl="0" indent="-457200">
              <a:lnSpc>
                <a:spcPct val="150000"/>
              </a:lnSpc>
              <a:spcBef>
                <a:spcPts val="200"/>
              </a:spcBef>
              <a:buFont typeface="+mj-lt"/>
              <a:buAutoNum type="arabicPeriod"/>
            </a:pPr>
            <a:r>
              <a:rPr lang="en-IN" sz="2000" b="1" dirty="0">
                <a:solidFill>
                  <a:srgbClr val="222222"/>
                </a:solidFill>
                <a:effectLst/>
                <a:latin typeface="Times New Roman" panose="02020603050405020304" pitchFamily="18" charset="0"/>
                <a:ea typeface="Times New Roman" panose="02020603050405020304" pitchFamily="18" charset="0"/>
              </a:rPr>
              <a:t>Source Verification</a:t>
            </a:r>
            <a:r>
              <a:rPr lang="en-IN" sz="2000" dirty="0">
                <a:solidFill>
                  <a:srgbClr val="222222"/>
                </a:solidFill>
                <a:effectLst/>
                <a:latin typeface="Times New Roman" panose="02020603050405020304" pitchFamily="18" charset="0"/>
                <a:ea typeface="Times New Roman" panose="02020603050405020304" pitchFamily="18" charset="0"/>
              </a:rPr>
              <a:t>: </a:t>
            </a:r>
            <a:r>
              <a:rPr lang="en-IN" dirty="0">
                <a:solidFill>
                  <a:srgbClr val="222222"/>
                </a:solidFill>
                <a:effectLst/>
                <a:latin typeface="Times New Roman" panose="02020603050405020304" pitchFamily="18" charset="0"/>
                <a:ea typeface="Times New Roman" panose="02020603050405020304" pitchFamily="18" charset="0"/>
              </a:rPr>
              <a:t>Rigorous citation and validation of all information and media used in the website content to uphold the highest standards of accuracy and integrity.</a:t>
            </a:r>
            <a:endParaRPr lang="en-IN" dirty="0">
              <a:effectLst/>
              <a:latin typeface="Times New Roman" panose="02020603050405020304" pitchFamily="18" charset="0"/>
              <a:ea typeface="Times New Roman" panose="02020603050405020304" pitchFamily="18" charset="0"/>
            </a:endParaRPr>
          </a:p>
          <a:p>
            <a:pPr>
              <a:spcBef>
                <a:spcPts val="200"/>
              </a:spcBef>
            </a:pPr>
            <a:r>
              <a:rPr lang="en-IN" sz="1800" dirty="0">
                <a:solidFill>
                  <a:srgbClr val="222222"/>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transition spd="med" advTm="400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4" name="Picture 3">
            <a:extLst>
              <a:ext uri="{FF2B5EF4-FFF2-40B4-BE49-F238E27FC236}">
                <a16:creationId xmlns:a16="http://schemas.microsoft.com/office/drawing/2014/main" id="{1789CC11-AB92-26A0-DC3C-B8572A2F3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5423"/>
            <a:ext cx="9144000" cy="57519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advTm="4000">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27AC8A-601B-5004-A43A-398A8D9D2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832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6644121"/>
      </p:ext>
    </p:extLst>
  </p:cSld>
  <p:clrMapOvr>
    <a:masterClrMapping/>
  </p:clrMapOvr>
  <p:transition spd="med" advTm="4000">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AA3819-A5DE-4046-B531-F46929875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9144000" cy="5760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0392966"/>
      </p:ext>
    </p:extLst>
  </p:cSld>
  <p:clrMapOvr>
    <a:masterClrMapping/>
  </p:clrMapOvr>
  <p:transition spd="med" advTm="4000">
    <p:pull/>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1870</TotalTime>
  <Words>526</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Symbol</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Aneet Kaur</cp:lastModifiedBy>
  <cp:revision>40</cp:revision>
  <dcterms:created xsi:type="dcterms:W3CDTF">2022-12-12T14:14:34Z</dcterms:created>
  <dcterms:modified xsi:type="dcterms:W3CDTF">2023-10-16T05:55:37Z</dcterms:modified>
</cp:coreProperties>
</file>