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4400" b="1">
                <a:solidFill>
                  <a:srgbClr val="FFFFFF"/>
                </a:solidFill>
              </a:defRPr>
            </a:pPr>
            <a:r>
              <a:t>Hello and welcome to the quick summary of sample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hands, shrugging with the cold, and, with an aged chuckle, pinching first the housemaid, then the cook. The night is dark, but one can see the whole village wi th its white roofs and coils of smoke coming</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9</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from the chimneys, the trees silvered with hoar frost, the snowdrifts. The whole sky spangled with gay twinkling stars, and the Milky Way is as distinct as though it had been washed and rubbed with snow</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10</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for a ho liday. Vanka's mouth worked, he rubbed his eyes with his black fist, and gave a sob. And if you think I've no job, then I will beg the steward for Christ's sake to let me clean his boots, or I'll</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11</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go for a shepherd - boy instead of Fedka. "Dear grandfather, when they have the Christmas tree at the big house, get me a gilt walnut, and put it away in the green trunk. Grandfather made a noise in his</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12</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throat, the forest cr ackled with the frost, and looking at them Vanka chortled too. Before chopping down the Christmas tree, grandfather would smoke a pipe, slowly take a pinch of snuff, and laugh at frozen</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13</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Vanka. The young fir trees, covered with hoar frost, stood motio nless, waiting to see which of them was to die. When he had cut down the Christmas tree, grandfather used to drag it to the big house, and</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14</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there set to work to decorate it. When Vanka's mother Pelageya was alive, and a servant in the big h ouse, Olga Ignatyevna used to give him goodies, and having nothing better to do, taught him to read and</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15</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write, to count up to a hundred, and even to dance a quadrille. Have pity on an unhappy orphan like me; here everyone knocks me about, and I am fearful ly hungry; I can't tell you what misery it is, I am</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16</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always crying. I send greetings to Alyona, one - eyed Yegorka, and the coac hman, and don't give my concertina to anyone. Vanka folded the sheet of writing -paper twice, and put it into an envelope he had</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17</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bought the day before for a kopeck. The shopmen at the butcher's, whom he had questioned the day before, told him that letters were put in post -boxes, and from the boxes were carried about all over the</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18</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VANKA ZHUKOV, a boy of nine, who had been for three months apprenticed to Alyahin the shoemaker, was sitting up on Christmas Eve. Before forming the first letter he several times looked round fearfully</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earth in mailcarts with drunken drivers and ringing bells.</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19</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4400" b="1">
                <a:solidFill>
                  <a:srgbClr val="FFFFFF"/>
                </a:solidFill>
              </a:defRPr>
            </a:pPr>
            <a:r>
              <a:t>Thanks for watching and see you next time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at the door and the windows, stole a glance at the dark ikon, on both sides of which stretched shelves full of lasts, and heaved a broken sigh. Vanka raised his eyes to the dark ikon on which the light</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2</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of his candle was reflected, and vividly recalled his grandfather, Konstantin Makaritch, who was night watchman to a family called Zhivarev. He was a thin but extraordinarily nimble and lively little old</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3</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man of sixty -five, with an everlastingly laughing face and drunken eyes. By day he slept in the servants' kitchen, or made jokes with the cooks; at night, wrapped in an ample sheepskin, he walked round</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4</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the grounds and tapped with his lit tle mallet. Kashtanka and Eel, so -called on account of his dark colour and his long body like a weasel's, followed him with hanging heads. This Eel was exceptionally</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5</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polite and affectionate, and looked with equal kindness on strangers and his own maste rs, but had not a very good reputation. No one knew better how to creep up on occasion and snap at one's legs, to slip</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6</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into the store -room, or steal a hen from a peasant. His hind le gs had been nearly pulled off more than once, twice he had been hanged, every week he was thrashed till he was half dead, but he always revived.</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7</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Rectangle 1"/>
          <p:cNvSpPr/>
          <p:nvPr/>
        </p:nvSpPr>
        <p:spPr>
          <a:xfrm>
            <a:off x="91440" y="91440"/>
            <a:ext cx="14447520" cy="8046720"/>
          </a:xfrm>
          <a:prstGeom prst="rect">
            <a:avLst/>
          </a:prstGeom>
          <a:noFill/>
          <a:ln w="381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457200"/>
            <a:ext cx="13716000" cy="7315200"/>
          </a:xfrm>
          <a:prstGeom prst="rect">
            <a:avLst/>
          </a:prstGeom>
          <a:noFill/>
        </p:spPr>
        <p:txBody>
          <a:bodyPr wrap="square">
            <a:spAutoFit/>
          </a:bodyPr>
          <a:lstStyle/>
          <a:p/>
          <a:p>
            <a:pPr algn="ctr">
              <a:defRPr sz="2800" b="1">
                <a:solidFill>
                  <a:srgbClr val="FFFFFF"/>
                </a:solidFill>
              </a:defRPr>
            </a:pPr>
            <a:r>
              <a:t>At this moment grandfather was, no doubt, standing at the gate, screwing up his eyes at the red windows of the church, stamping with his high felt boots, and joking with the servants. He was clasping his</a:t>
            </a:r>
          </a:p>
        </p:txBody>
      </p:sp>
      <p:sp>
        <p:nvSpPr>
          <p:cNvPr id="4" name="TextBox 3"/>
          <p:cNvSpPr txBox="1"/>
          <p:nvPr/>
        </p:nvSpPr>
        <p:spPr>
          <a:xfrm>
            <a:off x="457200" y="182880"/>
            <a:ext cx="13716000" cy="457200"/>
          </a:xfrm>
          <a:prstGeom prst="rect">
            <a:avLst/>
          </a:prstGeom>
          <a:noFill/>
        </p:spPr>
        <p:txBody>
          <a:bodyPr wrap="none">
            <a:spAutoFit/>
          </a:bodyPr>
          <a:lstStyle/>
          <a:p/>
          <a:p>
            <a:pPr algn="ctr">
              <a:defRPr sz="2000" b="1">
                <a:solidFill>
                  <a:srgbClr val="FFFFFF"/>
                </a:solidFill>
              </a:defRPr>
            </a:pPr>
            <a:r>
              <a:t>Slide 8</a:t>
            </a:r>
          </a:p>
        </p:txBody>
      </p:sp>
      <p:sp>
        <p:nvSpPr>
          <p:cNvPr id="5" name="TextBox 4"/>
          <p:cNvSpPr txBox="1"/>
          <p:nvPr/>
        </p:nvSpPr>
        <p:spPr>
          <a:xfrm>
            <a:off x="457200" y="640080"/>
            <a:ext cx="13716000" cy="274320"/>
          </a:xfrm>
          <a:prstGeom prst="rect">
            <a:avLst/>
          </a:prstGeom>
          <a:noFill/>
        </p:spPr>
        <p:txBody>
          <a:bodyPr wrap="none">
            <a:spAutoFit/>
          </a:bodyPr>
          <a:lstStyle/>
          <a:p/>
          <a:p>
            <a: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