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82" r:id="rId3"/>
    <p:sldId id="1764" r:id="rId4"/>
    <p:sldId id="323" r:id="rId5"/>
    <p:sldId id="339" r:id="rId6"/>
    <p:sldId id="1164" r:id="rId7"/>
    <p:sldId id="1947" r:id="rId8"/>
    <p:sldId id="277" r:id="rId9"/>
    <p:sldId id="278" r:id="rId10"/>
    <p:sldId id="279" r:id="rId11"/>
    <p:sldId id="280" r:id="rId12"/>
    <p:sldId id="281" r:id="rId13"/>
    <p:sldId id="283" r:id="rId14"/>
    <p:sldId id="1948" r:id="rId15"/>
    <p:sldId id="288" r:id="rId16"/>
    <p:sldId id="1949" r:id="rId17"/>
    <p:sldId id="257" r:id="rId18"/>
    <p:sldId id="291" r:id="rId19"/>
    <p:sldId id="1950" r:id="rId20"/>
    <p:sldId id="298" r:id="rId21"/>
    <p:sldId id="295" r:id="rId22"/>
    <p:sldId id="1946" r:id="rId23"/>
    <p:sldId id="1951" r:id="rId24"/>
    <p:sldId id="1952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74"/>
  </p:normalViewPr>
  <p:slideViewPr>
    <p:cSldViewPr snapToGrid="0">
      <p:cViewPr varScale="1">
        <p:scale>
          <a:sx n="74" d="100"/>
          <a:sy n="74" d="100"/>
        </p:scale>
        <p:origin x="43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939E8-3B89-49FA-8BFF-57DBBB364F5F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8D967-B2FA-4027-88E1-14CD38CE0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2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95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8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82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3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9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7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2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7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1B0C4-E4D4-40F5-90A6-E07BE7BF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52E28-1057-443F-AAF7-2B0210215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84D35-FF8A-4633-920A-80F243AA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05B7D-7FE6-4CF1-9839-D2454B42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8CC1B-6E15-4B44-81AC-5DB76613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B7505-5851-4213-ADF4-06EA12FF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45484-36A6-4A19-871F-CBC2E0DCD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21CE8-6C1F-4F13-AA0B-53357BE9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98A22-11A2-4A95-A932-1196E6E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9D50B-317A-497F-9B4B-DA9E4E27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DC289-F46C-4ADE-9564-8DA77FE4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3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A0DF-F553-4BAD-91B6-6E6F4EC2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1B9C9-AF9A-4D34-8966-6043B30A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E95D7-CBE7-4C2B-B088-C4AA91C6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8157B-01D4-44BB-8343-23AFFACA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A9F49-4946-4EF8-8086-32726038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3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181F7A-29E2-4618-93AE-3F912ADF6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48A07-81CE-48B5-83A5-3EE8E9B9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8F28D-F54C-44AD-8507-E7DE23D7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F8BCB-DF69-4A36-8BD9-355ED2A0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69302-55DD-4DAE-9968-A6B79891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0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2024/6/3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0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2024/6/3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3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456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D2A31-811A-4B86-B688-3A03E0D3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8657A-32A9-4B14-8437-9544A6D8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A6649-CF9D-4E19-8DEE-62AD66D7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96E58-BA5A-4504-9B27-BE39CC9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7A21-B1D8-4182-9202-DA14234C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C2227-41F3-4422-B057-61A4A346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8784D-6862-439E-AFD6-0810478B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D5A5A-8D5B-4171-8F9F-9D4CDA68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F939C-34D4-4ADC-8685-B082895F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A3422-B02C-409F-90F0-EC1411D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3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D8D1-2F55-4C10-BDA0-3B1068C9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16D1-0A2F-4226-A0EB-F3E149E58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2D9FE-A558-40C1-873F-CB3AEC7B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07E23-722E-4A26-AB21-9B4D482B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55165-3BF0-4EEA-83F8-E920B2A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CE642-3691-4DE6-A879-C80DAF8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43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8A5A-D4DD-4004-B0CE-47DD3E25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B0D05-D827-48B7-A44C-14773310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C03C1-C956-49F1-B752-8AB79833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472F4-CAA9-422E-B273-BC14BB54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F77B3-F14E-4B3E-B456-122DAC72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02B8EE-BDE7-4BBB-9EF5-79C8B4BC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A3AC8-65F4-4E71-AD08-7C417AC5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BC0739-BB81-40D8-94EB-A08DBD9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16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8A5A-D4DD-4004-B0CE-47DD3E25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B0D05-D827-48B7-A44C-14773310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C03C1-C956-49F1-B752-8AB79833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472F4-CAA9-422E-B273-BC14BB54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F77B3-F14E-4B3E-B456-122DAC72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02B8EE-BDE7-4BBB-9EF5-79C8B4BC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A3AC8-65F4-4E71-AD08-7C417AC5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BC0739-BB81-40D8-94EB-A08DBD9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2392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1601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A56C-4381-4A34-9714-8ECE8E43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5C128-D457-46B5-AB98-75B39579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7366F-A16B-421A-9434-4DEDBC1E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CA951-9815-43DE-B27B-D9607BBA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BCEFE-51AD-4086-BE02-B0D0405E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C2A402-8D12-4609-B88F-1419B49F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2D64A-6E34-4FE4-A45A-9186ED32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86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DDCC-7296-4D4B-8C06-1F4CA6A3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D193-D7C7-4FF7-9759-2CE31293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3896B-2F5F-4AC6-AA5E-B12F13D16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6D7E1-E69F-4963-B702-504F6072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6E367-BB1C-4305-BF28-D54E7786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EB256-7C1A-42A8-AE8C-4A7F0E40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71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37278-C12E-48CA-B14A-B550EB5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1DE5B-D999-4DB7-A5B9-CF00047B2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363D2-CE42-4CB6-8E28-DEA125AEF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DFB1F-AEBC-49BE-A378-843C4D64C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76E02-BBF0-4B2A-95B9-F39A279EC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4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90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B2A64C-53C0-43F8-8453-D6E00F23C065}"/>
              </a:ext>
            </a:extLst>
          </p:cNvPr>
          <p:cNvSpPr/>
          <p:nvPr/>
        </p:nvSpPr>
        <p:spPr>
          <a:xfrm>
            <a:off x="4102037" y="2187301"/>
            <a:ext cx="3929444" cy="632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D2C6A3EB-9883-124D-8354-91CE1438CE63}"/>
              </a:ext>
            </a:extLst>
          </p:cNvPr>
          <p:cNvSpPr/>
          <p:nvPr/>
        </p:nvSpPr>
        <p:spPr>
          <a:xfrm>
            <a:off x="-2378339" y="3877407"/>
            <a:ext cx="4756678" cy="475667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E202AAD-9CCC-324E-B134-6B8CC79BA8F5}"/>
              </a:ext>
            </a:extLst>
          </p:cNvPr>
          <p:cNvSpPr/>
          <p:nvPr/>
        </p:nvSpPr>
        <p:spPr>
          <a:xfrm>
            <a:off x="-2636640" y="3619104"/>
            <a:ext cx="5273280" cy="52732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74BC7569-8284-8F43-B658-A2D402AB3474}"/>
              </a:ext>
            </a:extLst>
          </p:cNvPr>
          <p:cNvSpPr/>
          <p:nvPr/>
        </p:nvSpPr>
        <p:spPr>
          <a:xfrm>
            <a:off x="2283503" y="5025416"/>
            <a:ext cx="276662" cy="27666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032D6-2D46-4096-AB34-10C5F342AE00}"/>
              </a:ext>
            </a:extLst>
          </p:cNvPr>
          <p:cNvSpPr txBox="1"/>
          <p:nvPr/>
        </p:nvSpPr>
        <p:spPr>
          <a:xfrm>
            <a:off x="1473659" y="2453910"/>
            <a:ext cx="8847388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lvl="0">
              <a:defRPr/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乐韵音乐项目任务展示</a:t>
            </a:r>
          </a:p>
        </p:txBody>
      </p:sp>
      <p:sp>
        <p:nvSpPr>
          <p:cNvPr id="5" name="矩形: 圆角 6">
            <a:extLst>
              <a:ext uri="{FF2B5EF4-FFF2-40B4-BE49-F238E27FC236}">
                <a16:creationId xmlns:a16="http://schemas.microsoft.com/office/drawing/2014/main" id="{45BC7CB0-3201-4772-B394-01F3093EF163}"/>
              </a:ext>
            </a:extLst>
          </p:cNvPr>
          <p:cNvSpPr/>
          <p:nvPr/>
        </p:nvSpPr>
        <p:spPr>
          <a:xfrm>
            <a:off x="5265123" y="4304069"/>
            <a:ext cx="1603272" cy="44318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2024/4/12</a:t>
            </a: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B690897F-E19B-A141-B443-F20A9D1880C1}"/>
              </a:ext>
            </a:extLst>
          </p:cNvPr>
          <p:cNvSpPr/>
          <p:nvPr/>
        </p:nvSpPr>
        <p:spPr>
          <a:xfrm>
            <a:off x="9306807" y="-1933120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F9634B96-C333-6541-B9A3-305BF31E6D72}"/>
              </a:ext>
            </a:extLst>
          </p:cNvPr>
          <p:cNvSpPr/>
          <p:nvPr/>
        </p:nvSpPr>
        <p:spPr>
          <a:xfrm>
            <a:off x="10066071" y="-1173856"/>
            <a:ext cx="3447852" cy="344785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A81F429A-297C-C247-B8D4-52B9A3A69FA6}"/>
              </a:ext>
            </a:extLst>
          </p:cNvPr>
          <p:cNvSpPr/>
          <p:nvPr/>
        </p:nvSpPr>
        <p:spPr>
          <a:xfrm>
            <a:off x="9143937" y="518393"/>
            <a:ext cx="325740" cy="32574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46D1C636-87A4-5142-9FEC-CB66F0639830}"/>
              </a:ext>
            </a:extLst>
          </p:cNvPr>
          <p:cNvSpPr/>
          <p:nvPr/>
        </p:nvSpPr>
        <p:spPr>
          <a:xfrm>
            <a:off x="-741292" y="-1495921"/>
            <a:ext cx="3377931" cy="3377933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38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Task4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97E9441-2B79-6394-917E-22BD5CC3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810602"/>
            <a:ext cx="9667875" cy="5524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C3C52C-B872-88E7-1792-A30943C63ADA}"/>
              </a:ext>
            </a:extLst>
          </p:cNvPr>
          <p:cNvSpPr txBox="1"/>
          <p:nvPr/>
        </p:nvSpPr>
        <p:spPr>
          <a:xfrm>
            <a:off x="479446" y="3498996"/>
            <a:ext cx="167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听歌功能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Task4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BFC0409-151B-2FDE-4212-4787F763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855297"/>
            <a:ext cx="9658350" cy="54299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BF14AC-7C4B-27CF-B98B-9B0F062E9EC8}"/>
              </a:ext>
            </a:extLst>
          </p:cNvPr>
          <p:cNvSpPr txBox="1"/>
          <p:nvPr/>
        </p:nvSpPr>
        <p:spPr>
          <a:xfrm>
            <a:off x="490538" y="3429000"/>
            <a:ext cx="167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歌单功能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34BF58-2BD4-D254-0990-02EBB7A5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9" y="749028"/>
            <a:ext cx="8228906" cy="61089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DBC9A7-E05F-C94C-3A4D-7E178BD4D6B2}"/>
              </a:ext>
            </a:extLst>
          </p:cNvPr>
          <p:cNvSpPr txBox="1"/>
          <p:nvPr/>
        </p:nvSpPr>
        <p:spPr>
          <a:xfrm>
            <a:off x="549316" y="3070371"/>
            <a:ext cx="167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静态页面布局</a:t>
            </a:r>
          </a:p>
        </p:txBody>
      </p:sp>
      <p:cxnSp>
        <p:nvCxnSpPr>
          <p:cNvPr id="5" name="直接连接符​​(S) 7">
            <a:extLst>
              <a:ext uri="{FF2B5EF4-FFF2-40B4-BE49-F238E27FC236}">
                <a16:creationId xmlns:a16="http://schemas.microsoft.com/office/drawing/2014/main" id="{144558D0-0A31-A7F3-31F8-FB34DA6CF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CC844344-14D9-AA51-51E8-36548DFE314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Task4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​​(S) 13">
            <a:extLst>
              <a:ext uri="{FF2B5EF4-FFF2-40B4-BE49-F238E27FC236}">
                <a16:creationId xmlns:a16="http://schemas.microsoft.com/office/drawing/2014/main" id="{3C3E0DEF-6638-58D5-A936-B27218A61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Task4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273153C-A3D9-A8F2-8DF0-C28F3CBD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552575"/>
            <a:ext cx="11410950" cy="51149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BDDBC7-C8EF-473E-85BA-28021AE16565}"/>
              </a:ext>
            </a:extLst>
          </p:cNvPr>
          <p:cNvSpPr txBox="1"/>
          <p:nvPr/>
        </p:nvSpPr>
        <p:spPr>
          <a:xfrm>
            <a:off x="373103" y="966097"/>
            <a:ext cx="167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超文本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动态建模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AE0830-4835-6092-560D-1DD66934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34" y="818614"/>
            <a:ext cx="8743950" cy="61298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D06A28-89AC-A4A5-95AD-76AC5027CE76}"/>
              </a:ext>
            </a:extLst>
          </p:cNvPr>
          <p:cNvSpPr txBox="1"/>
          <p:nvPr/>
        </p:nvSpPr>
        <p:spPr>
          <a:xfrm>
            <a:off x="549316" y="3070371"/>
            <a:ext cx="177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UML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类图</a:t>
            </a:r>
          </a:p>
        </p:txBody>
      </p:sp>
      <p:cxnSp>
        <p:nvCxnSpPr>
          <p:cNvPr id="10" name="直接连接符​​(S) 7">
            <a:extLst>
              <a:ext uri="{FF2B5EF4-FFF2-40B4-BE49-F238E27FC236}">
                <a16:creationId xmlns:a16="http://schemas.microsoft.com/office/drawing/2014/main" id="{22329B62-723F-303F-EC13-9088A0DD1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7E942528-0396-1A07-B72D-B80A6E8DDF2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Task4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3">
            <a:extLst>
              <a:ext uri="{FF2B5EF4-FFF2-40B4-BE49-F238E27FC236}">
                <a16:creationId xmlns:a16="http://schemas.microsoft.com/office/drawing/2014/main" id="{BB6EC566-9E79-5D64-A6AC-F36B1973F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3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algn="ctr" defTabSz="1088223"/>
            <a:r>
              <a:rPr lang="en-US" altLang="zh-CN" sz="15466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en-CA" sz="15466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344069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应用架构设计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9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A8CF346-162A-8A59-62CD-014B34492633}"/>
              </a:ext>
            </a:extLst>
          </p:cNvPr>
          <p:cNvSpPr txBox="1"/>
          <p:nvPr/>
        </p:nvSpPr>
        <p:spPr>
          <a:xfrm>
            <a:off x="457200" y="901575"/>
            <a:ext cx="2527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600" b="1" i="0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整体架构</a:t>
            </a:r>
            <a:endParaRPr lang="en-US" altLang="zh-CN" sz="3600" b="1" i="0" dirty="0"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E93558-5BE5-03B8-5431-5A968A38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57" y="1663124"/>
            <a:ext cx="7463401" cy="37882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0FAFE7-4035-B578-0C99-CD6CB2306BA9}"/>
              </a:ext>
            </a:extLst>
          </p:cNvPr>
          <p:cNvSpPr txBox="1"/>
          <p:nvPr/>
        </p:nvSpPr>
        <p:spPr>
          <a:xfrm>
            <a:off x="796413" y="5681800"/>
            <a:ext cx="10756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浏览器通过发送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HTTP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请求与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Web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服务器进行通信，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Web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服务器接收请求并调用相应的业务逻辑层处理请求，业务逻辑层再通过数据访问与存储层获取或更新数据，并将结果返回给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Web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服务器，最终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Web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服务器将结果封装成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HTTP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响应返回给浏览器。</a:t>
            </a:r>
            <a:endParaRPr lang="zh-CN" altLang="en-US" dirty="0"/>
          </a:p>
        </p:txBody>
      </p:sp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3FDE3F03-7AA6-EE56-61B4-731C0BFD1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9A4C4DEF-2637-57FF-AA23-90373292F10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Task5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D0B4B237-EDFE-A1B9-B276-88E61753D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63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D6D44B-B8FE-0290-7B53-66238383CF42}"/>
              </a:ext>
            </a:extLst>
          </p:cNvPr>
          <p:cNvSpPr txBox="1"/>
          <p:nvPr/>
        </p:nvSpPr>
        <p:spPr>
          <a:xfrm>
            <a:off x="634181" y="199729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Controller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层</a:t>
            </a:r>
          </a:p>
          <a:p>
            <a:pPr algn="l"/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控制层：对请求和响应进行控制，调用 </a:t>
            </a:r>
            <a:r>
              <a:rPr lang="en-US" altLang="zh-CN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Service </a:t>
            </a:r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层进行业务逻辑处理，最后将处理好的数据返回给前端。</a:t>
            </a:r>
          </a:p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Service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层</a:t>
            </a:r>
          </a:p>
          <a:p>
            <a:pPr algn="l"/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服务层：完成业务逻辑处理。调用 </a:t>
            </a:r>
            <a:r>
              <a:rPr lang="en-US" altLang="zh-CN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DAO </a:t>
            </a:r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层操作数据库。</a:t>
            </a:r>
          </a:p>
          <a:p>
            <a:pPr algn="l"/>
            <a:endParaRPr lang="en-US" altLang="zh-CN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DAO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层</a:t>
            </a:r>
            <a:endParaRPr lang="en-US" altLang="zh-CN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数据操作层：向数据库发送 </a:t>
            </a:r>
            <a:r>
              <a:rPr lang="en-US" altLang="zh-CN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SQL </a:t>
            </a:r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语句，完成数据库操作。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8F958F-AADD-EA19-E367-C6FEC734842A}"/>
              </a:ext>
            </a:extLst>
          </p:cNvPr>
          <p:cNvSpPr txBox="1"/>
          <p:nvPr/>
        </p:nvSpPr>
        <p:spPr>
          <a:xfrm>
            <a:off x="634181" y="6005191"/>
            <a:ext cx="10923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当前端访问数据时，后端就提供相应接口，接口的编写是通过 </a:t>
            </a:r>
            <a:r>
              <a:rPr lang="en-US" altLang="zh-CN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Controller </a:t>
            </a:r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层监听请求， 数据的处理交给 </a:t>
            </a:r>
            <a:r>
              <a:rPr lang="en-US" altLang="zh-CN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Service </a:t>
            </a:r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层，而 </a:t>
            </a:r>
            <a:r>
              <a:rPr lang="en-US" altLang="zh-CN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Service </a:t>
            </a:r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层再通过 </a:t>
            </a:r>
            <a:r>
              <a:rPr lang="en-US" altLang="zh-CN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DAO </a:t>
            </a:r>
            <a:r>
              <a:rPr lang="zh-CN" altLang="en-US" b="0" i="0" dirty="0">
                <a:solidFill>
                  <a:srgbClr val="4C4948"/>
                </a:solidFill>
                <a:effectLst/>
                <a:latin typeface="Lato" panose="020F0502020204030203" pitchFamily="34" charset="0"/>
              </a:rPr>
              <a:t>层操作数据库，操作完成后数据再一层层往上走，最后返回给前端。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654AFB-24EF-19ED-6F01-35E9B1BD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14" y="663108"/>
            <a:ext cx="4907705" cy="53420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A8CF346-162A-8A59-62CD-014B34492633}"/>
              </a:ext>
            </a:extLst>
          </p:cNvPr>
          <p:cNvSpPr txBox="1"/>
          <p:nvPr/>
        </p:nvSpPr>
        <p:spPr>
          <a:xfrm>
            <a:off x="405581" y="778172"/>
            <a:ext cx="2527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600" b="1" i="0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后端架构</a:t>
            </a:r>
            <a:endParaRPr lang="en-US" altLang="zh-CN" sz="3600" b="1" i="0" dirty="0"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49B0A1A6-2C82-127D-90DD-AC31C6484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3D8B6019-C1FD-A7C7-C9AE-C5FB3AC8F92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Task5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" name="直接连接符​​(S) 13">
            <a:extLst>
              <a:ext uri="{FF2B5EF4-FFF2-40B4-BE49-F238E27FC236}">
                <a16:creationId xmlns:a16="http://schemas.microsoft.com/office/drawing/2014/main" id="{11A7B240-5986-FFC8-C065-206647385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2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algn="ctr" defTabSz="1088223"/>
            <a:r>
              <a:rPr lang="en-US" altLang="zh-CN" sz="15466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en-CA" sz="15466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3842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应用设计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7605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2BB5ED-F8F2-64D5-68E2-8C1B60CB609F}"/>
              </a:ext>
            </a:extLst>
          </p:cNvPr>
          <p:cNvSpPr txBox="1"/>
          <p:nvPr/>
        </p:nvSpPr>
        <p:spPr>
          <a:xfrm>
            <a:off x="451763" y="1368525"/>
            <a:ext cx="527433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交互设计：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音乐播放器的设计核心：</a:t>
            </a:r>
            <a:r>
              <a:rPr lang="zh-CN" altLang="en-US" sz="1600" dirty="0"/>
              <a:t>用户体验。重点在于如何利用技术手段，根据用户的心理和生理特点，创造简单、友好的交互方式。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设计标准：</a:t>
            </a:r>
            <a:r>
              <a:rPr lang="zh-CN" altLang="en-US" sz="1600" dirty="0"/>
              <a:t>可维护性、可重用性、可扩展性和可持续性等。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导航设计约束：</a:t>
            </a:r>
            <a:r>
              <a:rPr lang="zh-CN" altLang="en-US" sz="1600" dirty="0"/>
              <a:t>减轻用户的认知压力，通过符合常理的结构划分，使得用户可以不经过培训，直接轻易使用软件。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导航组织策略：</a:t>
            </a:r>
            <a:r>
              <a:rPr lang="zh-CN" altLang="en-US" sz="1600" dirty="0"/>
              <a:t>用户点击相关按钮就能完成播放音乐、查看播放列表等功能。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D3E7D1-BD9D-1640-FA61-6A722C565E4A}"/>
              </a:ext>
            </a:extLst>
          </p:cNvPr>
          <p:cNvSpPr txBox="1"/>
          <p:nvPr/>
        </p:nvSpPr>
        <p:spPr>
          <a:xfrm>
            <a:off x="451763" y="772019"/>
            <a:ext cx="2527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应用设计</a:t>
            </a:r>
            <a:endParaRPr lang="en-US" altLang="zh-CN" sz="3600" b="1" i="0" dirty="0"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​​(S) 7">
            <a:extLst>
              <a:ext uri="{FF2B5EF4-FFF2-40B4-BE49-F238E27FC236}">
                <a16:creationId xmlns:a16="http://schemas.microsoft.com/office/drawing/2014/main" id="{12441D87-DEF1-95F8-678B-7E1D64DC3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E4F317A8-7956-6206-C3A8-E3CD7F8FBAF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Task6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13">
            <a:extLst>
              <a:ext uri="{FF2B5EF4-FFF2-40B4-BE49-F238E27FC236}">
                <a16:creationId xmlns:a16="http://schemas.microsoft.com/office/drawing/2014/main" id="{A20C3170-9194-78D7-92AC-CB756614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48475B8-6F04-3229-56E3-7F89C4CC4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15" y="3176396"/>
            <a:ext cx="4506481" cy="33455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DEECF1-80B8-8BF2-987F-7E5C11CE3679}"/>
              </a:ext>
            </a:extLst>
          </p:cNvPr>
          <p:cNvSpPr txBox="1"/>
          <p:nvPr/>
        </p:nvSpPr>
        <p:spPr>
          <a:xfrm>
            <a:off x="5781050" y="1623898"/>
            <a:ext cx="610339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展示设计：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集成方面：</a:t>
            </a:r>
            <a:r>
              <a:rPr lang="zh-CN" altLang="en-US" sz="1600" dirty="0"/>
              <a:t>包含了登录页面，用户设置页面，主页，音乐播放详情页以及歌单和歌手的页面。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布局设计：</a:t>
            </a:r>
            <a:r>
              <a:rPr lang="zh-CN" altLang="en-US" sz="1600" dirty="0"/>
              <a:t>以主页为例，采用</a:t>
            </a:r>
            <a:r>
              <a:rPr lang="en-US" altLang="zh-CN" sz="1600" dirty="0"/>
              <a:t>“</a:t>
            </a:r>
            <a:r>
              <a:rPr lang="zh-CN" altLang="en-US" sz="1600" dirty="0"/>
              <a:t>匡字型</a:t>
            </a:r>
            <a:r>
              <a:rPr lang="en-US" altLang="zh-CN" sz="1600" dirty="0"/>
              <a:t>”</a:t>
            </a:r>
            <a:r>
              <a:rPr lang="zh-CN" altLang="en-US" sz="1600" dirty="0"/>
              <a:t>的页面布局。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5953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FB4A57-D797-43DA-9344-4AF8B43AFECF}"/>
              </a:ext>
            </a:extLst>
          </p:cNvPr>
          <p:cNvGrpSpPr/>
          <p:nvPr/>
        </p:nvGrpSpPr>
        <p:grpSpPr>
          <a:xfrm>
            <a:off x="-1691710" y="-2304740"/>
            <a:ext cx="17955869" cy="13898750"/>
            <a:chOff x="-1691710" y="-2304740"/>
            <a:chExt cx="17955869" cy="1389875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776D86C6-2F8D-4D00-8693-F82271725CB3}"/>
                </a:ext>
              </a:extLst>
            </p:cNvPr>
            <p:cNvSpPr/>
            <p:nvPr/>
          </p:nvSpPr>
          <p:spPr>
            <a:xfrm>
              <a:off x="4325223" y="-2304740"/>
              <a:ext cx="3536432" cy="35364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B822DD64-A05F-4235-A0B7-D6C8202F9135}"/>
                </a:ext>
              </a:extLst>
            </p:cNvPr>
            <p:cNvSpPr/>
            <p:nvPr/>
          </p:nvSpPr>
          <p:spPr>
            <a:xfrm>
              <a:off x="4152214" y="175783"/>
              <a:ext cx="3995676" cy="46963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2000" b="1" spc="1200" dirty="0">
                  <a:solidFill>
                    <a:schemeClr val="bg1"/>
                  </a:solidFill>
                  <a:cs typeface="+mn-ea"/>
                  <a:sym typeface="+mn-lt"/>
                </a:rPr>
                <a:t>项目分工名单</a:t>
              </a:r>
            </a:p>
          </p:txBody>
        </p:sp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9198B953-E90B-4213-BA1B-0F62C9DC9861}"/>
                </a:ext>
              </a:extLst>
            </p:cNvPr>
            <p:cNvSpPr/>
            <p:nvPr/>
          </p:nvSpPr>
          <p:spPr>
            <a:xfrm>
              <a:off x="11297779" y="4177911"/>
              <a:ext cx="4966380" cy="4966380"/>
            </a:xfrm>
            <a:prstGeom prst="ellipse">
              <a:avLst/>
            </a:prstGeom>
            <a:ln w="12700">
              <a:solidFill>
                <a:schemeClr val="bg1">
                  <a:lumMod val="65000"/>
                  <a:alpha val="30000"/>
                </a:schemeClr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Circle">
              <a:extLst>
                <a:ext uri="{FF2B5EF4-FFF2-40B4-BE49-F238E27FC236}">
                  <a16:creationId xmlns:a16="http://schemas.microsoft.com/office/drawing/2014/main" id="{7FC77821-0E4B-4B03-929A-9C67C4C57B64}"/>
                </a:ext>
              </a:extLst>
            </p:cNvPr>
            <p:cNvSpPr/>
            <p:nvPr/>
          </p:nvSpPr>
          <p:spPr>
            <a:xfrm>
              <a:off x="11297779" y="5459631"/>
              <a:ext cx="411430" cy="411430"/>
            </a:xfrm>
            <a:prstGeom prst="ellipse">
              <a:avLst/>
            </a:prstGeom>
            <a:gradFill>
              <a:gsLst>
                <a:gs pos="0">
                  <a:schemeClr val="accent1">
                    <a:alpha val="26000"/>
                  </a:schemeClr>
                </a:gs>
                <a:gs pos="100000">
                  <a:schemeClr val="accent2">
                    <a:alpha val="65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Circle">
              <a:extLst>
                <a:ext uri="{FF2B5EF4-FFF2-40B4-BE49-F238E27FC236}">
                  <a16:creationId xmlns:a16="http://schemas.microsoft.com/office/drawing/2014/main" id="{7403E407-9ADF-471D-907E-4E381CE729B0}"/>
                </a:ext>
              </a:extLst>
            </p:cNvPr>
            <p:cNvSpPr/>
            <p:nvPr/>
          </p:nvSpPr>
          <p:spPr>
            <a:xfrm>
              <a:off x="-1691710" y="2418993"/>
              <a:ext cx="9175012" cy="9175017"/>
            </a:xfrm>
            <a:prstGeom prst="ellipse">
              <a:avLst/>
            </a:prstGeom>
            <a:solidFill>
              <a:schemeClr val="bg1">
                <a:lumMod val="95000"/>
                <a:alpha val="29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7ACFFBA-70F6-DC4F-85D0-24445676EFD7}"/>
              </a:ext>
            </a:extLst>
          </p:cNvPr>
          <p:cNvGrpSpPr/>
          <p:nvPr/>
        </p:nvGrpSpPr>
        <p:grpSpPr>
          <a:xfrm>
            <a:off x="6391493" y="1927319"/>
            <a:ext cx="4301615" cy="4066932"/>
            <a:chOff x="1730162" y="2266640"/>
            <a:chExt cx="3228596" cy="3913344"/>
          </a:xfrm>
        </p:grpSpPr>
        <p:sp>
          <p:nvSpPr>
            <p:cNvPr id="35" name="圆角矩形 8">
              <a:extLst>
                <a:ext uri="{FF2B5EF4-FFF2-40B4-BE49-F238E27FC236}">
                  <a16:creationId xmlns:a16="http://schemas.microsoft.com/office/drawing/2014/main" id="{E391D74C-2505-C349-9199-EAFBF5D3CE9D}"/>
                </a:ext>
              </a:extLst>
            </p:cNvPr>
            <p:cNvSpPr/>
            <p:nvPr/>
          </p:nvSpPr>
          <p:spPr>
            <a:xfrm>
              <a:off x="1730162" y="2266640"/>
              <a:ext cx="3228596" cy="3913344"/>
            </a:xfrm>
            <a:prstGeom prst="roundRect">
              <a:avLst>
                <a:gd name="adj" fmla="val 0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圆角矩形 10">
              <a:extLst>
                <a:ext uri="{FF2B5EF4-FFF2-40B4-BE49-F238E27FC236}">
                  <a16:creationId xmlns:a16="http://schemas.microsoft.com/office/drawing/2014/main" id="{3E9EC6E0-DA87-904A-A0AF-3FC07B8EF73B}"/>
                </a:ext>
              </a:extLst>
            </p:cNvPr>
            <p:cNvSpPr/>
            <p:nvPr/>
          </p:nvSpPr>
          <p:spPr>
            <a:xfrm>
              <a:off x="2476937" y="2667737"/>
              <a:ext cx="1582921" cy="47487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9" name="PA-文本框 9">
            <a:extLst>
              <a:ext uri="{FF2B5EF4-FFF2-40B4-BE49-F238E27FC236}">
                <a16:creationId xmlns:a16="http://schemas.microsoft.com/office/drawing/2014/main" id="{0769B8F5-C4CD-E04F-A570-5619E954C18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03767" y="2994327"/>
            <a:ext cx="3371229" cy="26432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组长：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01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王书贤</a:t>
            </a:r>
            <a:endParaRPr lang="en-US" altLang="zh-CN" sz="1400" b="1" dirty="0">
              <a:solidFill>
                <a:schemeClr val="tx1"/>
              </a:solidFill>
              <a:latin typeface="经典长宋简"/>
              <a:ea typeface="经典长宋简"/>
              <a:cs typeface="经典长宋简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b="1" dirty="0">
              <a:solidFill>
                <a:schemeClr val="tx1"/>
              </a:solidFill>
              <a:latin typeface="经典长宋简"/>
              <a:ea typeface="经典长宋简"/>
              <a:cs typeface="经典长宋简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组员</a:t>
            </a:r>
            <a:endParaRPr lang="en-US" altLang="zh-CN" sz="1400" b="1" dirty="0">
              <a:solidFill>
                <a:schemeClr val="tx1"/>
              </a:solidFill>
              <a:latin typeface="经典长宋简"/>
              <a:ea typeface="经典长宋简"/>
              <a:cs typeface="经典长宋简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前端：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02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李董俭、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03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董文豪、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04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文柏扬</a:t>
            </a:r>
            <a:endParaRPr lang="en-US" altLang="zh-CN" sz="1400" b="1" dirty="0">
              <a:solidFill>
                <a:schemeClr val="tx1"/>
              </a:solidFill>
              <a:latin typeface="经典长宋简"/>
              <a:ea typeface="经典长宋简"/>
              <a:cs typeface="经典长宋简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后端：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01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王书贤、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04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文柏扬、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05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杨廷玉</a:t>
            </a:r>
            <a:endParaRPr lang="en-US" altLang="zh-CN" sz="1400" b="1" dirty="0">
              <a:solidFill>
                <a:schemeClr val="tx1"/>
              </a:solidFill>
              <a:latin typeface="经典长宋简"/>
              <a:ea typeface="经典长宋简"/>
              <a:cs typeface="经典长宋简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测试：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02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李董俭、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05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杨廷玉、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06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林伟磊</a:t>
            </a:r>
            <a:endParaRPr lang="en-US" altLang="zh-CN" sz="1400" b="1" dirty="0">
              <a:solidFill>
                <a:schemeClr val="tx1"/>
              </a:solidFill>
              <a:latin typeface="经典长宋简"/>
              <a:ea typeface="经典长宋简"/>
              <a:cs typeface="经典长宋简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文档：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03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董文豪、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06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林伟磊、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07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李晋爽</a:t>
            </a:r>
            <a:endParaRPr lang="en-US" altLang="zh-CN" sz="1400" b="1" dirty="0">
              <a:solidFill>
                <a:schemeClr val="tx1"/>
              </a:solidFill>
              <a:latin typeface="经典长宋简"/>
              <a:ea typeface="经典长宋简"/>
              <a:cs typeface="经典长宋简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汇报：</a:t>
            </a:r>
            <a:r>
              <a:rPr lang="en-US" altLang="zh-CN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08</a:t>
            </a:r>
            <a:r>
              <a:rPr lang="zh-CN" altLang="en-US" sz="1400" b="1" dirty="0">
                <a:solidFill>
                  <a:schemeClr val="tx1"/>
                </a:solidFill>
                <a:latin typeface="经典长宋简"/>
                <a:ea typeface="经典长宋简"/>
                <a:cs typeface="经典长宋简"/>
              </a:rPr>
              <a:t>段磊军</a:t>
            </a:r>
            <a:endParaRPr lang="en-US" altLang="zh-CN" sz="1400" b="1" dirty="0">
              <a:solidFill>
                <a:schemeClr val="tx1"/>
              </a:solidFill>
              <a:latin typeface="经典长宋简"/>
              <a:ea typeface="经典长宋简"/>
              <a:cs typeface="经典长宋简"/>
            </a:endParaRPr>
          </a:p>
        </p:txBody>
      </p:sp>
      <p:sp>
        <p:nvSpPr>
          <p:cNvPr id="40" name="PA-文本框 6">
            <a:extLst>
              <a:ext uri="{FF2B5EF4-FFF2-40B4-BE49-F238E27FC236}">
                <a16:creationId xmlns:a16="http://schemas.microsoft.com/office/drawing/2014/main" id="{12984B23-D34B-F441-9CE0-41BD4B6590C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77626" y="2437027"/>
            <a:ext cx="192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组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9">
            <a:extLst>
              <a:ext uri="{FF2B5EF4-FFF2-40B4-BE49-F238E27FC236}">
                <a16:creationId xmlns:a16="http://schemas.microsoft.com/office/drawing/2014/main" id="{3904361A-9919-B2C7-6D24-D0C2386A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73" y="1927319"/>
            <a:ext cx="4458563" cy="406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2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A310C56-8E24-556D-86C3-E28D93BF4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42519"/>
            <a:ext cx="11204382" cy="29303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2BB5ED-F8F2-64D5-68E2-8C1B60CB609F}"/>
              </a:ext>
            </a:extLst>
          </p:cNvPr>
          <p:cNvSpPr txBox="1"/>
          <p:nvPr/>
        </p:nvSpPr>
        <p:spPr>
          <a:xfrm>
            <a:off x="1085564" y="1409466"/>
            <a:ext cx="1007366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内容设计：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信息架构：</a:t>
            </a:r>
            <a:r>
              <a:rPr lang="zh-CN" altLang="en-US" sz="1600" dirty="0"/>
              <a:t>项目采用层级结构的信息架构，自顶向下设计，平衡了信息架构的广度和深度，具有一定延展性。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D3E7D1-BD9D-1640-FA61-6A722C565E4A}"/>
              </a:ext>
            </a:extLst>
          </p:cNvPr>
          <p:cNvSpPr txBox="1"/>
          <p:nvPr/>
        </p:nvSpPr>
        <p:spPr>
          <a:xfrm>
            <a:off x="451763" y="772019"/>
            <a:ext cx="2527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应用设计</a:t>
            </a:r>
            <a:endParaRPr lang="en-US" altLang="zh-CN" sz="3600" b="1" i="0" dirty="0"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​​(S) 7">
            <a:extLst>
              <a:ext uri="{FF2B5EF4-FFF2-40B4-BE49-F238E27FC236}">
                <a16:creationId xmlns:a16="http://schemas.microsoft.com/office/drawing/2014/main" id="{12441D87-DEF1-95F8-678B-7E1D64DC3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E4F317A8-7956-6206-C3A8-E3CD7F8FBAF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Task6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13">
            <a:extLst>
              <a:ext uri="{FF2B5EF4-FFF2-40B4-BE49-F238E27FC236}">
                <a16:creationId xmlns:a16="http://schemas.microsoft.com/office/drawing/2014/main" id="{A20C3170-9194-78D7-92AC-CB756614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831A9D-C066-0F6E-090C-D73E18199968}"/>
              </a:ext>
            </a:extLst>
          </p:cNvPr>
          <p:cNvSpPr txBox="1"/>
          <p:nvPr/>
        </p:nvSpPr>
        <p:spPr>
          <a:xfrm>
            <a:off x="1085564" y="4715780"/>
            <a:ext cx="1007366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功能设计：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主要功能：</a:t>
            </a:r>
            <a:r>
              <a:rPr lang="zh-CN" altLang="zh-CN" sz="1600" dirty="0"/>
              <a:t>音乐播放功能</a:t>
            </a:r>
            <a:r>
              <a:rPr lang="zh-CN" altLang="en-US" sz="1600" dirty="0"/>
              <a:t>、</a:t>
            </a:r>
            <a:r>
              <a:rPr lang="zh-CN" altLang="zh-CN" sz="1600" dirty="0"/>
              <a:t>用户管理功能</a:t>
            </a:r>
            <a:r>
              <a:rPr lang="zh-CN" altLang="en-US" sz="1600" dirty="0"/>
              <a:t>、</a:t>
            </a:r>
            <a:r>
              <a:rPr lang="zh-CN" altLang="zh-CN" sz="1600" dirty="0"/>
              <a:t>歌曲管理功能</a:t>
            </a:r>
            <a:r>
              <a:rPr lang="zh-CN" altLang="en-US" sz="1600" dirty="0"/>
              <a:t>、</a:t>
            </a:r>
            <a:r>
              <a:rPr lang="zh-CN" altLang="zh-CN" sz="1600" dirty="0"/>
              <a:t>歌单管理功能</a:t>
            </a:r>
            <a:r>
              <a:rPr lang="zh-CN" altLang="en-US" sz="1600" dirty="0"/>
              <a:t>、</a:t>
            </a:r>
            <a:r>
              <a:rPr lang="zh-CN" altLang="zh-CN" sz="1600" dirty="0"/>
              <a:t>歌手信息功能</a:t>
            </a:r>
            <a:r>
              <a:rPr lang="zh-CN" altLang="en-US" sz="1600" dirty="0"/>
              <a:t>、</a:t>
            </a:r>
            <a:r>
              <a:rPr lang="zh-CN" altLang="zh-CN" sz="1600" dirty="0"/>
              <a:t>歌词显示功能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676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B2A64C-53C0-43F8-8453-D6E00F23C065}"/>
              </a:ext>
            </a:extLst>
          </p:cNvPr>
          <p:cNvSpPr/>
          <p:nvPr/>
        </p:nvSpPr>
        <p:spPr>
          <a:xfrm>
            <a:off x="4102037" y="2187301"/>
            <a:ext cx="3929444" cy="632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CA7AB2D8-B3D8-2C49-94E8-1DABE6FF085E}"/>
              </a:ext>
            </a:extLst>
          </p:cNvPr>
          <p:cNvSpPr/>
          <p:nvPr/>
        </p:nvSpPr>
        <p:spPr>
          <a:xfrm>
            <a:off x="5478565" y="1848157"/>
            <a:ext cx="9175012" cy="9175017"/>
          </a:xfrm>
          <a:prstGeom prst="ellipse">
            <a:avLst/>
          </a:prstGeom>
          <a:solidFill>
            <a:schemeClr val="bg1">
              <a:lumMod val="95000"/>
              <a:alpha val="29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D2C6A3EB-9883-124D-8354-91CE1438CE63}"/>
              </a:ext>
            </a:extLst>
          </p:cNvPr>
          <p:cNvSpPr/>
          <p:nvPr/>
        </p:nvSpPr>
        <p:spPr>
          <a:xfrm>
            <a:off x="-2378339" y="3877407"/>
            <a:ext cx="4756678" cy="475667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E202AAD-9CCC-324E-B134-6B8CC79BA8F5}"/>
              </a:ext>
            </a:extLst>
          </p:cNvPr>
          <p:cNvSpPr/>
          <p:nvPr/>
        </p:nvSpPr>
        <p:spPr>
          <a:xfrm>
            <a:off x="-2636640" y="3619104"/>
            <a:ext cx="5273280" cy="52732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74BC7569-8284-8F43-B658-A2D402AB3474}"/>
              </a:ext>
            </a:extLst>
          </p:cNvPr>
          <p:cNvSpPr/>
          <p:nvPr/>
        </p:nvSpPr>
        <p:spPr>
          <a:xfrm>
            <a:off x="2283503" y="5025416"/>
            <a:ext cx="276662" cy="27666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032D6-2D46-4096-AB34-10C5F342AE00}"/>
              </a:ext>
            </a:extLst>
          </p:cNvPr>
          <p:cNvSpPr txBox="1"/>
          <p:nvPr/>
        </p:nvSpPr>
        <p:spPr>
          <a:xfrm>
            <a:off x="3207101" y="2164041"/>
            <a:ext cx="57193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谢谢观看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0B2119-C049-4AE4-854D-E995620009F0}"/>
              </a:ext>
            </a:extLst>
          </p:cNvPr>
          <p:cNvSpPr txBox="1"/>
          <p:nvPr/>
        </p:nvSpPr>
        <p:spPr>
          <a:xfrm>
            <a:off x="3265582" y="3351814"/>
            <a:ext cx="566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THANK</a:t>
            </a:r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YOU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: 圆角 6">
            <a:extLst>
              <a:ext uri="{FF2B5EF4-FFF2-40B4-BE49-F238E27FC236}">
                <a16:creationId xmlns:a16="http://schemas.microsoft.com/office/drawing/2014/main" id="{45BC7CB0-3201-4772-B394-01F3093EF163}"/>
              </a:ext>
            </a:extLst>
          </p:cNvPr>
          <p:cNvSpPr/>
          <p:nvPr/>
        </p:nvSpPr>
        <p:spPr>
          <a:xfrm>
            <a:off x="5265123" y="4304069"/>
            <a:ext cx="1603272" cy="44318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组</a:t>
            </a: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B690897F-E19B-A141-B443-F20A9D1880C1}"/>
              </a:ext>
            </a:extLst>
          </p:cNvPr>
          <p:cNvSpPr/>
          <p:nvPr/>
        </p:nvSpPr>
        <p:spPr>
          <a:xfrm>
            <a:off x="9306807" y="-1933120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F9634B96-C333-6541-B9A3-305BF31E6D72}"/>
              </a:ext>
            </a:extLst>
          </p:cNvPr>
          <p:cNvSpPr/>
          <p:nvPr/>
        </p:nvSpPr>
        <p:spPr>
          <a:xfrm>
            <a:off x="10066071" y="-1173856"/>
            <a:ext cx="3447852" cy="344785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A81F429A-297C-C247-B8D4-52B9A3A69FA6}"/>
              </a:ext>
            </a:extLst>
          </p:cNvPr>
          <p:cNvSpPr/>
          <p:nvPr/>
        </p:nvSpPr>
        <p:spPr>
          <a:xfrm>
            <a:off x="9143937" y="518393"/>
            <a:ext cx="325740" cy="32574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46D1C636-87A4-5142-9FEC-CB66F0639830}"/>
              </a:ext>
            </a:extLst>
          </p:cNvPr>
          <p:cNvSpPr/>
          <p:nvPr/>
        </p:nvSpPr>
        <p:spPr>
          <a:xfrm>
            <a:off x="-741292" y="-1495921"/>
            <a:ext cx="3377931" cy="3377933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01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">
            <a:extLst>
              <a:ext uri="{FF2B5EF4-FFF2-40B4-BE49-F238E27FC236}">
                <a16:creationId xmlns:a16="http://schemas.microsoft.com/office/drawing/2014/main" id="{51C6FAEC-611D-4C62-58ED-AF2A67770ADC}"/>
              </a:ext>
            </a:extLst>
          </p:cNvPr>
          <p:cNvSpPr/>
          <p:nvPr/>
        </p:nvSpPr>
        <p:spPr>
          <a:xfrm>
            <a:off x="-712219" y="1041314"/>
            <a:ext cx="4775374" cy="477537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Circle">
            <a:extLst>
              <a:ext uri="{FF2B5EF4-FFF2-40B4-BE49-F238E27FC236}">
                <a16:creationId xmlns:a16="http://schemas.microsoft.com/office/drawing/2014/main" id="{D136BFE3-6C55-34C7-AFB3-3D2EBA0BB8CC}"/>
              </a:ext>
            </a:extLst>
          </p:cNvPr>
          <p:cNvSpPr/>
          <p:nvPr/>
        </p:nvSpPr>
        <p:spPr>
          <a:xfrm>
            <a:off x="-1206550" y="546981"/>
            <a:ext cx="5764036" cy="5764036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Circle">
            <a:extLst>
              <a:ext uri="{FF2B5EF4-FFF2-40B4-BE49-F238E27FC236}">
                <a16:creationId xmlns:a16="http://schemas.microsoft.com/office/drawing/2014/main" id="{53ED51A3-AD01-7146-51BF-92EFFFFE0FE6}"/>
              </a:ext>
            </a:extLst>
          </p:cNvPr>
          <p:cNvSpPr/>
          <p:nvPr/>
        </p:nvSpPr>
        <p:spPr>
          <a:xfrm>
            <a:off x="3431776" y="1124969"/>
            <a:ext cx="490913" cy="49091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F3DB9953-2AB3-8CF1-C9B6-880FA09A3B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2118834" y="1472484"/>
            <a:ext cx="923330" cy="285166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57271C5C-C5F3-C04B-EBC5-9D90520451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4694" y="3480457"/>
            <a:ext cx="3299115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3FD43-FF9B-9605-8338-8A3D7C34EDFC}"/>
              </a:ext>
            </a:extLst>
          </p:cNvPr>
          <p:cNvSpPr txBox="1"/>
          <p:nvPr/>
        </p:nvSpPr>
        <p:spPr>
          <a:xfrm>
            <a:off x="7454569" y="1025826"/>
            <a:ext cx="2075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cs typeface="+mn-ea"/>
              </a:rPr>
              <a:t>项目介绍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7562E77-DAD6-B745-C842-B07F7C7B2300}"/>
              </a:ext>
            </a:extLst>
          </p:cNvPr>
          <p:cNvSpPr txBox="1"/>
          <p:nvPr/>
        </p:nvSpPr>
        <p:spPr>
          <a:xfrm>
            <a:off x="7454569" y="2187279"/>
            <a:ext cx="2075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cs typeface="+mn-ea"/>
                <a:sym typeface="+mn-lt"/>
              </a:rPr>
              <a:t>应用建模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4054248-9977-CE14-2110-FC506B6537D0}"/>
              </a:ext>
            </a:extLst>
          </p:cNvPr>
          <p:cNvSpPr txBox="1"/>
          <p:nvPr/>
        </p:nvSpPr>
        <p:spPr>
          <a:xfrm>
            <a:off x="7454569" y="3546368"/>
            <a:ext cx="30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应用架构设计</a:t>
            </a:r>
            <a:endParaRPr lang="en-US" sz="32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" name="PA-文本框 4">
            <a:extLst>
              <a:ext uri="{FF2B5EF4-FFF2-40B4-BE49-F238E27FC236}">
                <a16:creationId xmlns:a16="http://schemas.microsoft.com/office/drawing/2014/main" id="{866887A6-BC70-CEBA-AC3F-E913F425693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80068" y="956212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01.</a:t>
            </a:r>
            <a:endParaRPr lang="zh-CN" altLang="en-US" sz="4800" spc="3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41D984E3-64E6-36A6-485A-B485EF9B6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980068" y="2250997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02.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PA-文本框 4">
            <a:extLst>
              <a:ext uri="{FF2B5EF4-FFF2-40B4-BE49-F238E27FC236}">
                <a16:creationId xmlns:a16="http://schemas.microsoft.com/office/drawing/2014/main" id="{30136036-40B1-E42D-235D-CE86398095F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980068" y="3508983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03.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98E3138-D08D-AD11-CE82-8B8CD22A99F2}"/>
              </a:ext>
            </a:extLst>
          </p:cNvPr>
          <p:cNvSpPr txBox="1"/>
          <p:nvPr/>
        </p:nvSpPr>
        <p:spPr>
          <a:xfrm>
            <a:off x="7454569" y="4812539"/>
            <a:ext cx="2075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应用设计</a:t>
            </a:r>
            <a:endParaRPr lang="en-US" sz="32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PA-文本框 4">
            <a:extLst>
              <a:ext uri="{FF2B5EF4-FFF2-40B4-BE49-F238E27FC236}">
                <a16:creationId xmlns:a16="http://schemas.microsoft.com/office/drawing/2014/main" id="{113DBD91-BB89-2034-8DFF-B35073E5280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980068" y="4821613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04.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434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71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ircle">
            <a:extLst>
              <a:ext uri="{FF2B5EF4-FFF2-40B4-BE49-F238E27FC236}">
                <a16:creationId xmlns:a16="http://schemas.microsoft.com/office/drawing/2014/main" id="{047757B4-902B-BB4E-9795-EE8B003C5E10}"/>
              </a:ext>
            </a:extLst>
          </p:cNvPr>
          <p:cNvSpPr/>
          <p:nvPr/>
        </p:nvSpPr>
        <p:spPr>
          <a:xfrm>
            <a:off x="-741292" y="-1495921"/>
            <a:ext cx="3377931" cy="3377933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F3D2A57B-1916-1340-9833-94C9AAE9ED6B}"/>
              </a:ext>
            </a:extLst>
          </p:cNvPr>
          <p:cNvSpPr/>
          <p:nvPr/>
        </p:nvSpPr>
        <p:spPr>
          <a:xfrm>
            <a:off x="5478565" y="1848157"/>
            <a:ext cx="9175012" cy="9175017"/>
          </a:xfrm>
          <a:prstGeom prst="ellipse">
            <a:avLst/>
          </a:prstGeom>
          <a:solidFill>
            <a:schemeClr val="bg1">
              <a:lumMod val="95000"/>
              <a:alpha val="29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3AF33682-30C2-A648-8E37-6DF3C9534DC3}"/>
              </a:ext>
            </a:extLst>
          </p:cNvPr>
          <p:cNvSpPr/>
          <p:nvPr/>
        </p:nvSpPr>
        <p:spPr>
          <a:xfrm>
            <a:off x="-712219" y="1041314"/>
            <a:ext cx="4775374" cy="477537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880401EC-843A-E448-AFB6-8D58B1BE73E0}"/>
              </a:ext>
            </a:extLst>
          </p:cNvPr>
          <p:cNvSpPr/>
          <p:nvPr/>
        </p:nvSpPr>
        <p:spPr>
          <a:xfrm>
            <a:off x="-1206550" y="546981"/>
            <a:ext cx="5764036" cy="5764036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F5B0400D-F9E6-3B4A-8858-EAFAEC90AA6A}"/>
              </a:ext>
            </a:extLst>
          </p:cNvPr>
          <p:cNvSpPr/>
          <p:nvPr/>
        </p:nvSpPr>
        <p:spPr>
          <a:xfrm>
            <a:off x="3431776" y="1124969"/>
            <a:ext cx="490913" cy="49091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07A28C7B-5A96-44B7-B39B-CF4EF0F808D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2118834" y="1472484"/>
            <a:ext cx="923330" cy="285166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D56E73BC-5F7E-410C-BBB4-67054599152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4694" y="3480457"/>
            <a:ext cx="3299115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B1164-7598-4963-B141-399663FC61C7}"/>
              </a:ext>
            </a:extLst>
          </p:cNvPr>
          <p:cNvSpPr txBox="1"/>
          <p:nvPr/>
        </p:nvSpPr>
        <p:spPr>
          <a:xfrm>
            <a:off x="7454569" y="1025826"/>
            <a:ext cx="2075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cs typeface="+mn-ea"/>
              </a:rPr>
              <a:t>项目介绍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4CC51E6-FCF5-4A0B-B717-A42C7F056213}"/>
              </a:ext>
            </a:extLst>
          </p:cNvPr>
          <p:cNvSpPr txBox="1"/>
          <p:nvPr/>
        </p:nvSpPr>
        <p:spPr>
          <a:xfrm>
            <a:off x="7454569" y="2187279"/>
            <a:ext cx="2075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cs typeface="+mn-ea"/>
                <a:sym typeface="+mn-lt"/>
              </a:rPr>
              <a:t>应用建模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CC0C1F2-5EF6-4BD4-BE6C-1D494153DFB0}"/>
              </a:ext>
            </a:extLst>
          </p:cNvPr>
          <p:cNvSpPr txBox="1"/>
          <p:nvPr/>
        </p:nvSpPr>
        <p:spPr>
          <a:xfrm>
            <a:off x="7454569" y="3546368"/>
            <a:ext cx="30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应用架构设计</a:t>
            </a:r>
            <a:endParaRPr lang="en-US" sz="32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3" name="PA-文本框 4">
            <a:extLst>
              <a:ext uri="{FF2B5EF4-FFF2-40B4-BE49-F238E27FC236}">
                <a16:creationId xmlns:a16="http://schemas.microsoft.com/office/drawing/2014/main" id="{CF59852B-7200-48C2-AF6C-649F21CF9C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80068" y="956212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01.</a:t>
            </a:r>
            <a:endParaRPr lang="zh-CN" altLang="en-US" sz="4800" spc="3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PA-文本框 4">
            <a:extLst>
              <a:ext uri="{FF2B5EF4-FFF2-40B4-BE49-F238E27FC236}">
                <a16:creationId xmlns:a16="http://schemas.microsoft.com/office/drawing/2014/main" id="{E3332C13-03BF-4D8C-A676-AAE3E57B9F9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980068" y="2250997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02.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EB9ED9AA-EDCB-45CE-B012-E8665E0509B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980068" y="3508983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03.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2B52F669-69D6-4A1F-BCAC-353883D6F638}"/>
              </a:ext>
            </a:extLst>
          </p:cNvPr>
          <p:cNvSpPr txBox="1"/>
          <p:nvPr/>
        </p:nvSpPr>
        <p:spPr>
          <a:xfrm>
            <a:off x="7454569" y="4812539"/>
            <a:ext cx="2075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应用设计</a:t>
            </a:r>
            <a:endParaRPr lang="en-US" sz="32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8" name="PA-文本框 4">
            <a:extLst>
              <a:ext uri="{FF2B5EF4-FFF2-40B4-BE49-F238E27FC236}">
                <a16:creationId xmlns:a16="http://schemas.microsoft.com/office/drawing/2014/main" id="{93EC61F6-0273-479E-96B4-717167579BC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980068" y="4821613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04.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843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algn="ctr" defTabSz="1088223"/>
            <a:r>
              <a:rPr lang="en-US" altLang="zh-CN" sz="15466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en-CA" sz="15466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304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项目介绍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39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A8EDFD9-A7FD-42A7-8CA6-4283185A1A8E}"/>
              </a:ext>
            </a:extLst>
          </p:cNvPr>
          <p:cNvGrpSpPr/>
          <p:nvPr/>
        </p:nvGrpSpPr>
        <p:grpSpPr>
          <a:xfrm>
            <a:off x="-1691710" y="-2304740"/>
            <a:ext cx="17955869" cy="13898750"/>
            <a:chOff x="-1691710" y="-2304740"/>
            <a:chExt cx="17955869" cy="13898750"/>
          </a:xfrm>
        </p:grpSpPr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63E9939D-DD7A-4EBE-86F7-DEA07B2B305A}"/>
                </a:ext>
              </a:extLst>
            </p:cNvPr>
            <p:cNvSpPr/>
            <p:nvPr/>
          </p:nvSpPr>
          <p:spPr>
            <a:xfrm>
              <a:off x="4325223" y="-2304740"/>
              <a:ext cx="3536432" cy="35364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6557D205-B0C7-4734-8FB9-5665D7BCC7D4}"/>
                </a:ext>
              </a:extLst>
            </p:cNvPr>
            <p:cNvSpPr/>
            <p:nvPr/>
          </p:nvSpPr>
          <p:spPr>
            <a:xfrm>
              <a:off x="4152214" y="175783"/>
              <a:ext cx="3995676" cy="46963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2000" b="1" spc="1200" dirty="0">
                  <a:solidFill>
                    <a:schemeClr val="bg1"/>
                  </a:solidFill>
                  <a:cs typeface="+mn-ea"/>
                  <a:sym typeface="+mn-lt"/>
                </a:rPr>
                <a:t>项目介绍</a:t>
              </a:r>
            </a:p>
          </p:txBody>
        </p:sp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0FAE7471-85EF-4C91-B4D1-A423619EF888}"/>
                </a:ext>
              </a:extLst>
            </p:cNvPr>
            <p:cNvSpPr/>
            <p:nvPr/>
          </p:nvSpPr>
          <p:spPr>
            <a:xfrm>
              <a:off x="11297779" y="4177911"/>
              <a:ext cx="4966380" cy="4966380"/>
            </a:xfrm>
            <a:prstGeom prst="ellipse">
              <a:avLst/>
            </a:prstGeom>
            <a:ln w="12700">
              <a:solidFill>
                <a:schemeClr val="bg1">
                  <a:lumMod val="65000"/>
                  <a:alpha val="30000"/>
                </a:schemeClr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421D28B3-F8E1-41BD-AD97-0BE136A163D2}"/>
                </a:ext>
              </a:extLst>
            </p:cNvPr>
            <p:cNvSpPr/>
            <p:nvPr/>
          </p:nvSpPr>
          <p:spPr>
            <a:xfrm>
              <a:off x="11297779" y="5459631"/>
              <a:ext cx="411430" cy="411430"/>
            </a:xfrm>
            <a:prstGeom prst="ellipse">
              <a:avLst/>
            </a:prstGeom>
            <a:gradFill>
              <a:gsLst>
                <a:gs pos="0">
                  <a:schemeClr val="accent1">
                    <a:alpha val="26000"/>
                  </a:schemeClr>
                </a:gs>
                <a:gs pos="100000">
                  <a:schemeClr val="accent2">
                    <a:alpha val="65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Circle">
              <a:extLst>
                <a:ext uri="{FF2B5EF4-FFF2-40B4-BE49-F238E27FC236}">
                  <a16:creationId xmlns:a16="http://schemas.microsoft.com/office/drawing/2014/main" id="{141B3F32-9447-4E97-96D8-8338B3A182C8}"/>
                </a:ext>
              </a:extLst>
            </p:cNvPr>
            <p:cNvSpPr/>
            <p:nvPr/>
          </p:nvSpPr>
          <p:spPr>
            <a:xfrm>
              <a:off x="-1691710" y="2418993"/>
              <a:ext cx="9175012" cy="9175017"/>
            </a:xfrm>
            <a:prstGeom prst="ellipse">
              <a:avLst/>
            </a:prstGeom>
            <a:solidFill>
              <a:schemeClr val="bg1">
                <a:lumMod val="95000"/>
                <a:alpha val="29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8B44596D-CB72-4A4B-8F1A-413854BA9246}"/>
              </a:ext>
            </a:extLst>
          </p:cNvPr>
          <p:cNvSpPr>
            <a:spLocks noChangeAspect="1"/>
          </p:cNvSpPr>
          <p:nvPr/>
        </p:nvSpPr>
        <p:spPr>
          <a:xfrm>
            <a:off x="965866" y="4188484"/>
            <a:ext cx="533230" cy="53323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03</a:t>
            </a:r>
            <a:endParaRPr lang="zh-CN" altLang="zh-CN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44140AFA-CC49-4E7A-AD9C-5D58D0CAA482}"/>
              </a:ext>
            </a:extLst>
          </p:cNvPr>
          <p:cNvSpPr>
            <a:spLocks noChangeAspect="1"/>
          </p:cNvSpPr>
          <p:nvPr/>
        </p:nvSpPr>
        <p:spPr>
          <a:xfrm>
            <a:off x="974038" y="1438133"/>
            <a:ext cx="534740" cy="53474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01</a:t>
            </a:r>
            <a:endParaRPr lang="zh-CN" altLang="zh-CN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899221E-BFAD-4296-B30B-A5A7B2A61A46}"/>
              </a:ext>
            </a:extLst>
          </p:cNvPr>
          <p:cNvSpPr>
            <a:spLocks noChangeAspect="1"/>
          </p:cNvSpPr>
          <p:nvPr/>
        </p:nvSpPr>
        <p:spPr>
          <a:xfrm>
            <a:off x="7613343" y="4190865"/>
            <a:ext cx="598753" cy="53323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04</a:t>
            </a:r>
            <a:endParaRPr lang="zh-CN" altLang="zh-CN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40D6CBDE-7699-4B98-AEFC-C1F26CEF0537}"/>
              </a:ext>
            </a:extLst>
          </p:cNvPr>
          <p:cNvSpPr>
            <a:spLocks noChangeAspect="1"/>
          </p:cNvSpPr>
          <p:nvPr/>
        </p:nvSpPr>
        <p:spPr>
          <a:xfrm>
            <a:off x="7621678" y="1401601"/>
            <a:ext cx="598753" cy="53474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02</a:t>
            </a:r>
            <a:endParaRPr lang="zh-CN" altLang="zh-CN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136A1BA-A6CE-4D29-AE27-721648F60060}"/>
              </a:ext>
            </a:extLst>
          </p:cNvPr>
          <p:cNvSpPr txBox="1"/>
          <p:nvPr/>
        </p:nvSpPr>
        <p:spPr>
          <a:xfrm>
            <a:off x="1772924" y="1438133"/>
            <a:ext cx="20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EC1105F-FC7D-4024-8ECD-731FE2080A51}"/>
              </a:ext>
            </a:extLst>
          </p:cNvPr>
          <p:cNvSpPr txBox="1"/>
          <p:nvPr/>
        </p:nvSpPr>
        <p:spPr>
          <a:xfrm>
            <a:off x="1772924" y="1776687"/>
            <a:ext cx="2293238" cy="16620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Light" panose="020B0502040204020203" pitchFamily="34" charset="0"/>
              </a:rPr>
              <a:t>一个全新设计的网页音乐播放平台</a:t>
            </a:r>
            <a:endParaRPr lang="en-US" altLang="zh-CN" sz="1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Light" panose="020B0502040204020203" pitchFamily="34" charset="0"/>
              </a:rPr>
              <a:t>专注于为大学生和广大音乐爱好者提供卓越的音乐服务</a:t>
            </a:r>
            <a:endParaRPr lang="zh-CN" altLang="en-US" sz="1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8F089427-EBA3-4C37-8041-D610E2B956E3}"/>
              </a:ext>
            </a:extLst>
          </p:cNvPr>
          <p:cNvSpPr txBox="1"/>
          <p:nvPr/>
        </p:nvSpPr>
        <p:spPr>
          <a:xfrm>
            <a:off x="8401566" y="1399221"/>
            <a:ext cx="2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理念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2597A1A-6591-49FD-BFDC-8513AA701876}"/>
              </a:ext>
            </a:extLst>
          </p:cNvPr>
          <p:cNvSpPr txBox="1"/>
          <p:nvPr/>
        </p:nvSpPr>
        <p:spPr>
          <a:xfrm>
            <a:off x="8401565" y="1737775"/>
            <a:ext cx="2637253" cy="10218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Light" panose="020B0502040204020203" pitchFamily="34" charset="0"/>
              </a:rPr>
              <a:t>通过技术的力量，让每一位用户都能随时随地享受到优质的音乐内容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4D6678C1-E50A-4E3B-8155-D8AA29EE0E0A}"/>
              </a:ext>
            </a:extLst>
          </p:cNvPr>
          <p:cNvSpPr txBox="1"/>
          <p:nvPr/>
        </p:nvSpPr>
        <p:spPr>
          <a:xfrm>
            <a:off x="1772924" y="4155345"/>
            <a:ext cx="20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作用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638B436B-B56F-46E6-A5BD-56B9EB7B83CA}"/>
              </a:ext>
            </a:extLst>
          </p:cNvPr>
          <p:cNvSpPr txBox="1"/>
          <p:nvPr/>
        </p:nvSpPr>
        <p:spPr>
          <a:xfrm>
            <a:off x="1772923" y="4493899"/>
            <a:ext cx="2379291" cy="1982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Light" panose="020B0502040204020203" pitchFamily="34" charset="0"/>
              </a:rPr>
              <a:t>用户可以轻松搜索到心仪的歌曲，实现流畅的在线播放</a:t>
            </a:r>
            <a:endParaRPr lang="en-US" altLang="zh-CN" sz="1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Light" panose="020B0502040204020203" pitchFamily="34" charset="0"/>
              </a:rPr>
              <a:t>同时还能方便地管理自己的歌单，获取丰富的歌手和歌曲信息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4150027-3943-44CA-A5D7-82EC636EEC01}"/>
              </a:ext>
            </a:extLst>
          </p:cNvPr>
          <p:cNvSpPr txBox="1"/>
          <p:nvPr/>
        </p:nvSpPr>
        <p:spPr>
          <a:xfrm>
            <a:off x="8401566" y="4155345"/>
            <a:ext cx="2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目标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B9533056-9F0D-4BB4-8B40-780129117EA6}"/>
              </a:ext>
            </a:extLst>
          </p:cNvPr>
          <p:cNvSpPr txBox="1"/>
          <p:nvPr/>
        </p:nvSpPr>
        <p:spPr>
          <a:xfrm>
            <a:off x="8401565" y="4493899"/>
            <a:ext cx="2824569" cy="1982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Light" panose="020B0502040204020203" pitchFamily="34" charset="0"/>
              </a:rPr>
              <a:t>我们致力于打造一个便捷、高效且充满乐趣的音乐播放环境，让音乐的魅力无处不在，让每一个热爱音乐的人都能找到属于自己的音乐世界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80BCC37-0681-7123-2D12-D3F708CC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85" y="2077013"/>
            <a:ext cx="4554107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algn="ctr" defTabSz="1088223"/>
            <a:r>
              <a:rPr lang="en-US" altLang="zh-CN" sz="15466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en-CA" sz="15466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304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应用建模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567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Task4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长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市场分析</a:t>
            </a:r>
          </a:p>
        </p:txBody>
      </p:sp>
      <p:sp>
        <p:nvSpPr>
          <p:cNvPr id="47" name="长方形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技术分析</a:t>
            </a:r>
          </a:p>
        </p:txBody>
      </p:sp>
      <p:sp>
        <p:nvSpPr>
          <p:cNvPr id="48" name="长方形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财务分析</a:t>
            </a: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经济分析</a:t>
            </a:r>
          </a:p>
        </p:txBody>
      </p:sp>
      <p:sp>
        <p:nvSpPr>
          <p:cNvPr id="50" name="长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生态分析</a:t>
            </a:r>
          </a:p>
        </p:txBody>
      </p:sp>
      <p:sp>
        <p:nvSpPr>
          <p:cNvPr id="56" name="任意多边形(F) 4197" descr="购物车图标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任意多边形(F) 4344" descr="扳手图标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8" name="组 57" descr="金钱图标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任意多边形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2" name="任意多边形(F) 2319" descr="叶图标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56689C-E8E4-3759-2710-7E4050D3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40" y="578298"/>
            <a:ext cx="8751629" cy="58797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90B288-E313-3821-ED37-91910CF1023A}"/>
              </a:ext>
            </a:extLst>
          </p:cNvPr>
          <p:cNvSpPr txBox="1"/>
          <p:nvPr/>
        </p:nvSpPr>
        <p:spPr>
          <a:xfrm>
            <a:off x="638453" y="3518180"/>
            <a:ext cx="130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Task4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8A38E44-5DE2-2EEC-73BC-C61F309E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785882"/>
            <a:ext cx="10267950" cy="54737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DBF6F3-D5B4-C15E-2906-C5366FB19484}"/>
              </a:ext>
            </a:extLst>
          </p:cNvPr>
          <p:cNvSpPr txBox="1"/>
          <p:nvPr/>
        </p:nvSpPr>
        <p:spPr>
          <a:xfrm>
            <a:off x="692191" y="3045690"/>
            <a:ext cx="167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管理员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维护功能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AE324F7-C717-E3EC-F6F4-8234C5FB3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966097"/>
            <a:ext cx="10353675" cy="55699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521FD0-0BA2-F4D6-9006-07135A375B71}"/>
              </a:ext>
            </a:extLst>
          </p:cNvPr>
          <p:cNvSpPr txBox="1"/>
          <p:nvPr/>
        </p:nvSpPr>
        <p:spPr>
          <a:xfrm>
            <a:off x="373103" y="3489471"/>
            <a:ext cx="167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搜索功能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6D414095-0CAD-4B4C-A01A-BB221CFC1D98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425包图\1"/>
  <p:tag name="ISPRING_PRESENTATION_TITLE" val="欧美大气简约个人简历竞聘PPT模板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第一PPT，www.1ppt.com">
  <a:themeElements>
    <a:clrScheme name="自定义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E2961"/>
      </a:accent1>
      <a:accent2>
        <a:srgbClr val="120F2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4vy2nrf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731</Words>
  <Application>Microsoft Office PowerPoint</Application>
  <PresentationFormat>宽屏</PresentationFormat>
  <Paragraphs>144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Microsoft YaHei UI</vt:lpstr>
      <vt:lpstr>Söhne</vt:lpstr>
      <vt:lpstr>等线</vt:lpstr>
      <vt:lpstr>经典长宋简</vt:lpstr>
      <vt:lpstr>微软雅黑</vt:lpstr>
      <vt:lpstr>Arial</vt:lpstr>
      <vt:lpstr>Lato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项目分析幻灯片 3</vt:lpstr>
      <vt:lpstr>项目分析幻灯片 4</vt:lpstr>
      <vt:lpstr>项目分析幻灯片 5</vt:lpstr>
      <vt:lpstr>项目分析幻灯片 6</vt:lpstr>
      <vt:lpstr>项目分析幻灯片 7</vt:lpstr>
      <vt:lpstr>项目分析幻灯片 8</vt:lpstr>
      <vt:lpstr>项目分析幻灯片 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</dc:title>
  <dc:creator>第一PPT</dc:creator>
  <cp:keywords>www.1ppt.com</cp:keywords>
  <dc:description>www.1ppt.com</dc:description>
  <cp:lastModifiedBy>Nature Tuan</cp:lastModifiedBy>
  <cp:revision>26</cp:revision>
  <dcterms:created xsi:type="dcterms:W3CDTF">2019-04-25T11:35:49Z</dcterms:created>
  <dcterms:modified xsi:type="dcterms:W3CDTF">2024-06-03T05:50:44Z</dcterms:modified>
</cp:coreProperties>
</file>