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82" r:id="rId3"/>
    <p:sldId id="1957" r:id="rId4"/>
    <p:sldId id="323" r:id="rId5"/>
    <p:sldId id="1955" r:id="rId6"/>
    <p:sldId id="1947" r:id="rId7"/>
    <p:sldId id="1948" r:id="rId8"/>
    <p:sldId id="1949" r:id="rId9"/>
    <p:sldId id="1950" r:id="rId10"/>
    <p:sldId id="1951" r:id="rId11"/>
    <p:sldId id="1952" r:id="rId12"/>
    <p:sldId id="1953" r:id="rId13"/>
    <p:sldId id="1954" r:id="rId14"/>
    <p:sldId id="339" r:id="rId15"/>
    <p:sldId id="265" r:id="rId16"/>
    <p:sldId id="266" r:id="rId17"/>
    <p:sldId id="267" r:id="rId18"/>
    <p:sldId id="268" r:id="rId19"/>
    <p:sldId id="341" r:id="rId20"/>
    <p:sldId id="263" r:id="rId21"/>
    <p:sldId id="342" r:id="rId22"/>
    <p:sldId id="258" r:id="rId23"/>
    <p:sldId id="259" r:id="rId24"/>
    <p:sldId id="343" r:id="rId25"/>
    <p:sldId id="260" r:id="rId26"/>
    <p:sldId id="262" r:id="rId27"/>
    <p:sldId id="194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6E97A-F350-45A1-8D04-DFFF0550EF3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91E9F-92D1-4BD6-91EC-FE7CC638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8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9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88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80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01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8D967-B2FA-4027-88E1-14CD38CE0D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53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59BE6-74DD-6F30-5DE9-E7FE87FCB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FC35A-AE29-EB83-119C-760C2A826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4721E-351F-A76F-FCE5-8C483351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4DBE-9386-B7C0-9682-0AFA53D6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AEC06-F193-C9A8-31CB-865B7F3E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7BFB-E3F2-8297-ECF3-7D3FB7A1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5AD3D-96C0-E16B-7A36-187B1B03F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825D5-953B-40B1-DA01-B91ED97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1418A-B690-607D-B45F-80DA5290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98908-EE54-932B-0C2E-951B0EE6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0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9CB375-C152-A511-1B31-30EBC7F0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D2DBC-AA57-AED5-9870-52203D0C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2E8DC-DC0A-9BBE-3A61-4E088749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935BE-266C-7323-49FC-FAC3F1BF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76E7D-158D-C7BE-7AE7-EEAEB1A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8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B0C4-E4D4-40F5-90A6-E07BE7BF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52E28-1057-443F-AAF7-2B021021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84D35-FF8A-4633-920A-80F243AA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05B7D-7FE6-4CF1-9839-D2454B42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8CC1B-6E15-4B44-81AC-5DB76613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2A31-811A-4B86-B688-3A03E0D3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8657A-32A9-4B14-8437-9544A6D8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A6649-CF9D-4E19-8DEE-62AD66D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6E58-BA5A-4504-9B27-BE39CC9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7A21-B1D8-4182-9202-DA14234C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1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2227-41F3-4422-B057-61A4A346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8784D-6862-439E-AFD6-0810478B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D5A5A-8D5B-4171-8F9F-9D4CDA68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939C-34D4-4ADC-8685-B082895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A3422-B02C-409F-90F0-EC1411D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D8D1-2F55-4C10-BDA0-3B1068C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16D1-0A2F-4226-A0EB-F3E149E58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2D9FE-A558-40C1-873F-CB3AEC7B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07E23-722E-4A26-AB21-9B4D482B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55165-3BF0-4EEA-83F8-E920B2A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CE642-3691-4DE6-A879-C80DAF8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8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8A5A-D4DD-4004-B0CE-47DD3E25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0D05-D827-48B7-A44C-14773310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03C1-C956-49F1-B752-8AB7983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472F4-CAA9-422E-B273-BC14BB54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F77B3-F14E-4B3E-B456-122DAC72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2B8EE-BDE7-4BBB-9EF5-79C8B4B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A3AC8-65F4-4E71-AD08-7C417AC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C0739-BB81-40D8-94EB-A08DBD9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6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8A5A-D4DD-4004-B0CE-47DD3E25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0D05-D827-48B7-A44C-14773310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03C1-C956-49F1-B752-8AB7983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472F4-CAA9-422E-B273-BC14BB54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F77B3-F14E-4B3E-B456-122DAC72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2B8EE-BDE7-4BBB-9EF5-79C8B4B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A3AC8-65F4-4E71-AD08-7C417AC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C0739-BB81-40D8-94EB-A08DBD9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2392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012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A56C-4381-4A34-9714-8ECE8E43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5C128-D457-46B5-AB98-75B39579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7366F-A16B-421A-9434-4DEDBC1E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CA951-9815-43DE-B27B-D9607BB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BCEFE-51AD-4086-BE02-B0D0405E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C2A402-8D12-4609-B88F-1419B49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2D64A-6E34-4FE4-A45A-9186ED32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0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45D1-52A1-F4FB-0FAD-8E124777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79B0A-3052-DF0E-C9FF-9527AD9E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0EC12-749D-DC34-65B5-FCD069D8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1526B-CE6A-ADD0-7CF5-00DCBD01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31C0D-894B-212B-3390-79601ADD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45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DDCC-7296-4D4B-8C06-1F4CA6A3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D193-D7C7-4FF7-9759-2CE31293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3896B-2F5F-4AC6-AA5E-B12F13D16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6D7E1-E69F-4963-B702-504F6072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6E367-BB1C-4305-BF28-D54E7786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EB256-7C1A-42A8-AE8C-4A7F0E40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B7505-5851-4213-ADF4-06EA12F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45484-36A6-4A19-871F-CBC2E0DCD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21CE8-6C1F-4F13-AA0B-53357BE9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98A22-11A2-4A95-A932-1196E6E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9D50B-317A-497F-9B4B-DA9E4E27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C289-F46C-4ADE-9564-8DA77FE4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A0DF-F553-4BAD-91B6-6E6F4EC2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1B9C9-AF9A-4D34-8966-6043B30A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E95D7-CBE7-4C2B-B088-C4AA91C6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8157B-01D4-44BB-8343-23AFFACA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A9F49-4946-4EF8-8086-32726038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81F7A-29E2-4618-93AE-3F912ADF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48A07-81CE-48B5-83A5-3EE8E9B9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8F28D-F54C-44AD-8507-E7DE23D7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F8BCB-DF69-4A36-8BD9-355ED2A0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69302-55DD-4DAE-9968-A6B7989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4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D720-2207-C161-A671-E203714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DF057-11EA-ED05-2575-37940EE5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3764-B005-3B5E-F789-3569AE4D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00471-106C-F00C-D837-AE389D22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EF781-AA4E-F27B-4FF0-B7BD9523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65208-99CC-22E0-984F-1D888521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5459D-3682-9E44-1A97-06ABAB8C9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6A5FA-6E16-D3E7-0CE9-370C5A39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4DA63-53CE-AB05-EC80-4AF33001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4BD6D-C2DA-E99A-DB39-D1E1A6D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9A0AC-8420-C6F4-0931-D32A4556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53D4-9B72-EA70-1BBE-C364B393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2F7AD-F3A2-2950-E7AD-8DD35A567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3BEFD-FA72-4413-330F-6454713AA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12631-4FA0-24E2-DB69-308ABCB84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89CCA3-8EEF-FB6A-D91C-4345437A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6AD3D-B19A-2CE9-EA2F-01F90B04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D71A5-84E2-C13C-6CDC-75A44713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8E93D-9D91-142D-592A-54F4E51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104D-A036-09FF-E19D-C9B6B67E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9EF0C5-EBDB-D41C-8072-41FB28FA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98D0A7-A9B7-CD93-FCB7-08643807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DFD6BD-3727-A23D-4D97-57972DA4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F9A39F-4ED3-30DC-6E2D-70287251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3DD36A-AB9C-E58F-0EA2-E8B09CBF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A4593-06CA-58FA-BC76-2127635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C94C-75F0-5533-7DCB-65EEE317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E9D8C-5291-5138-1455-5370558D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201B0-EF94-0A77-1633-AE723890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1CC8D-E954-CB15-BE8B-7E284AC2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2D8C8-3122-9DB0-DECB-4DBE7B94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F7BD3-B318-CE38-C7FF-FDE4DD49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F6BF1-206C-F4AA-C71E-A9473A0F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95EC5-EDB6-8786-B8CB-2354D0BF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19091-6A06-DA6E-AF7A-590B55D7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9EDE9-44B6-3595-2D59-B42ACA3A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08E71-14D6-C8E3-A9E9-6E7CA5B0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87E11-12E6-CE49-3DD2-093832C7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4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AEEE6-BEC9-6C15-BBA6-D2DA4D04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48513-70F9-D644-63F7-D1411F76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FA03-7087-D514-4DBD-ED6BB4037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D1A9-A027-4DE5-BC84-3ED731AB1FC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0A81-0FCC-6B2F-73BC-9F4C3BFC6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3EBC8-0F94-966D-551F-69E41C193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B687-B275-46D4-A209-95B520F7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7278-C12E-48CA-B14A-B550EB5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DE5B-D999-4DB7-A5B9-CF00047B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63D2-CE42-4CB6-8E28-DEA125AE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0F88-5C8A-4D39-AF72-FE2713061CA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DFB1F-AEBC-49BE-A378-843C4D64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76E02-BBF0-4B2A-95B9-F39A279E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1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2A64C-53C0-43F8-8453-D6E00F23C065}"/>
              </a:ext>
            </a:extLst>
          </p:cNvPr>
          <p:cNvSpPr/>
          <p:nvPr/>
        </p:nvSpPr>
        <p:spPr>
          <a:xfrm>
            <a:off x="4102037" y="2187301"/>
            <a:ext cx="3929444" cy="632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D2C6A3EB-9883-124D-8354-91CE1438CE63}"/>
              </a:ext>
            </a:extLst>
          </p:cNvPr>
          <p:cNvSpPr/>
          <p:nvPr/>
        </p:nvSpPr>
        <p:spPr>
          <a:xfrm>
            <a:off x="-2378339" y="3877407"/>
            <a:ext cx="4756678" cy="475667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E202AAD-9CCC-324E-B134-6B8CC79BA8F5}"/>
              </a:ext>
            </a:extLst>
          </p:cNvPr>
          <p:cNvSpPr/>
          <p:nvPr/>
        </p:nvSpPr>
        <p:spPr>
          <a:xfrm>
            <a:off x="-2636640" y="3619104"/>
            <a:ext cx="5273280" cy="52732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4BC7569-8284-8F43-B658-A2D402AB3474}"/>
              </a:ext>
            </a:extLst>
          </p:cNvPr>
          <p:cNvSpPr/>
          <p:nvPr/>
        </p:nvSpPr>
        <p:spPr>
          <a:xfrm>
            <a:off x="2283503" y="5025416"/>
            <a:ext cx="276662" cy="2766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032D6-2D46-4096-AB34-10C5F342AE00}"/>
              </a:ext>
            </a:extLst>
          </p:cNvPr>
          <p:cNvSpPr txBox="1"/>
          <p:nvPr/>
        </p:nvSpPr>
        <p:spPr>
          <a:xfrm>
            <a:off x="1473659" y="2453910"/>
            <a:ext cx="8847388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lvl="0">
              <a:defRPr/>
            </a:pP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XD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音乐项目任务展示</a:t>
            </a: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45BC7CB0-3201-4772-B394-01F3093EF163}"/>
              </a:ext>
            </a:extLst>
          </p:cNvPr>
          <p:cNvSpPr/>
          <p:nvPr/>
        </p:nvSpPr>
        <p:spPr>
          <a:xfrm>
            <a:off x="5265123" y="4304069"/>
            <a:ext cx="1603272" cy="44318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2024/6/3</a:t>
            </a: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B690897F-E19B-A141-B443-F20A9D1880C1}"/>
              </a:ext>
            </a:extLst>
          </p:cNvPr>
          <p:cNvSpPr/>
          <p:nvPr/>
        </p:nvSpPr>
        <p:spPr>
          <a:xfrm>
            <a:off x="9306807" y="-1933120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9634B96-C333-6541-B9A3-305BF31E6D72}"/>
              </a:ext>
            </a:extLst>
          </p:cNvPr>
          <p:cNvSpPr/>
          <p:nvPr/>
        </p:nvSpPr>
        <p:spPr>
          <a:xfrm>
            <a:off x="10066071" y="-1173856"/>
            <a:ext cx="3447852" cy="344785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A81F429A-297C-C247-B8D4-52B9A3A69FA6}"/>
              </a:ext>
            </a:extLst>
          </p:cNvPr>
          <p:cNvSpPr/>
          <p:nvPr/>
        </p:nvSpPr>
        <p:spPr>
          <a:xfrm>
            <a:off x="9143937" y="518393"/>
            <a:ext cx="325740" cy="3257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6D1C636-87A4-5142-9FEC-CB66F063983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077A57-6F25-824F-F8C4-842324AE61C1}"/>
              </a:ext>
            </a:extLst>
          </p:cNvPr>
          <p:cNvSpPr txBox="1"/>
          <p:nvPr/>
        </p:nvSpPr>
        <p:spPr>
          <a:xfrm>
            <a:off x="7536264" y="3605158"/>
            <a:ext cx="439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我们将“乐韵音乐”改成了“</a:t>
            </a:r>
            <a:r>
              <a:rPr lang="en-US" altLang="zh-CN" dirty="0"/>
              <a:t>XD</a:t>
            </a:r>
            <a:r>
              <a:rPr lang="zh-CN" altLang="en-US" dirty="0"/>
              <a:t>音乐”</a:t>
            </a:r>
          </a:p>
        </p:txBody>
      </p:sp>
    </p:spTree>
    <p:extLst>
      <p:ext uri="{BB962C8B-B14F-4D97-AF65-F5344CB8AC3E}">
        <p14:creationId xmlns:p14="http://schemas.microsoft.com/office/powerpoint/2010/main" val="39233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F1A462-5595-F755-B8D2-5277BEE1951E}"/>
              </a:ext>
            </a:extLst>
          </p:cNvPr>
          <p:cNvSpPr txBox="1"/>
          <p:nvPr/>
        </p:nvSpPr>
        <p:spPr>
          <a:xfrm>
            <a:off x="437902" y="520905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/>
              <a:t>搜索功能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91008-5C8A-0495-FC9A-414101CF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03" y="1044125"/>
            <a:ext cx="10954967" cy="5678989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2D361578-675D-416C-C9B2-B5339B4AE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F4A84CAC-898D-DE4A-177C-D16C2D2F8F6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E5F1D688-5025-0069-E4AE-27164B58B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9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F1A462-5595-F755-B8D2-5277BEE1951E}"/>
              </a:ext>
            </a:extLst>
          </p:cNvPr>
          <p:cNvSpPr txBox="1"/>
          <p:nvPr/>
        </p:nvSpPr>
        <p:spPr>
          <a:xfrm>
            <a:off x="317456" y="4815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评论界面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6E04DD-D684-F811-F34C-348B65E6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16" y="1004796"/>
            <a:ext cx="10525328" cy="5761405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A034A170-0484-74D0-27C6-82E1EA38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8884830B-F595-7965-AA00-3FE08EF05A3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A7CF8E3F-86D7-2727-8997-B8678BEE2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2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F1A462-5595-F755-B8D2-5277BEE1951E}"/>
              </a:ext>
            </a:extLst>
          </p:cNvPr>
          <p:cNvSpPr txBox="1"/>
          <p:nvPr/>
        </p:nvSpPr>
        <p:spPr>
          <a:xfrm>
            <a:off x="241257" y="511073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用户界面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BE57AB-C3A2-E7EE-36FA-812D0E98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9" y="1034293"/>
            <a:ext cx="10330774" cy="5713005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65942D96-0C8B-2354-2BEF-EF60B25C1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59985013-8ED9-F30A-B071-DCDFEEBFE12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64F29400-650F-882B-80BB-37905AF8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8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marL="0" marR="0" lvl="0" indent="0" algn="ctr" defTabSz="1088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46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en-CA" sz="15466" b="0" i="0" u="none" strike="noStrike" kern="1200" cap="none" spc="-151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lang="zh-CN" altLang="en-US" sz="48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应用测试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39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76D2FFA5-8628-C459-7E6C-2FDB8E3BB261}"/>
              </a:ext>
            </a:extLst>
          </p:cNvPr>
          <p:cNvSpPr txBox="1"/>
          <p:nvPr/>
        </p:nvSpPr>
        <p:spPr>
          <a:xfrm>
            <a:off x="306926" y="723539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latin typeface="+mj-ea"/>
                <a:ea typeface="+mj-ea"/>
                <a:cs typeface="+mj-ea"/>
                <a:sym typeface="+mn-ea"/>
              </a:rPr>
              <a:t>Web</a:t>
            </a:r>
            <a:r>
              <a:rPr lang="zh-CN" altLang="en-US" sz="3600" b="1" dirty="0">
                <a:latin typeface="+mj-ea"/>
                <a:ea typeface="+mj-ea"/>
                <a:cs typeface="+mj-ea"/>
                <a:sym typeface="+mn-ea"/>
              </a:rPr>
              <a:t>应用接口测试</a:t>
            </a:r>
            <a:endParaRPr lang="zh-CN" altLang="en-US" sz="3600" b="1" dirty="0">
              <a:latin typeface="+mj-ea"/>
              <a:ea typeface="+mj-ea"/>
              <a:cs typeface="+mj-ea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A06E9474-D6F4-30F2-29D3-E919BCDE98E6}"/>
              </a:ext>
            </a:extLst>
          </p:cNvPr>
          <p:cNvSpPr txBox="1"/>
          <p:nvPr/>
        </p:nvSpPr>
        <p:spPr>
          <a:xfrm>
            <a:off x="765487" y="1391997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POSTMAN</a:t>
            </a:r>
            <a:r>
              <a:rPr lang="zh-CN" altLang="en-US" sz="2800" dirty="0"/>
              <a:t>生成报告摘要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4573E5-9A51-A8BD-DFA0-D12031E1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0" y="2042731"/>
            <a:ext cx="9385496" cy="3941750"/>
          </a:xfrm>
          <a:prstGeom prst="rect">
            <a:avLst/>
          </a:prstGeom>
        </p:spPr>
      </p:pic>
      <p:cxnSp>
        <p:nvCxnSpPr>
          <p:cNvPr id="3" name="直接连接符​​(S) 7">
            <a:extLst>
              <a:ext uri="{FF2B5EF4-FFF2-40B4-BE49-F238E27FC236}">
                <a16:creationId xmlns:a16="http://schemas.microsoft.com/office/drawing/2014/main" id="{07142D75-A530-D5D4-29B3-BDC9B6F2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1ACD9325-B99B-9FEB-9A52-B59AEF7D668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281C2F32-8A11-B302-98F4-51FC20016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76D2FFA5-8628-C459-7E6C-2FDB8E3BB261}"/>
              </a:ext>
            </a:extLst>
          </p:cNvPr>
          <p:cNvSpPr txBox="1"/>
          <p:nvPr/>
        </p:nvSpPr>
        <p:spPr>
          <a:xfrm>
            <a:off x="316758" y="613757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latin typeface="+mj-ea"/>
                <a:ea typeface="+mj-ea"/>
                <a:cs typeface="+mj-ea"/>
                <a:sym typeface="+mn-ea"/>
              </a:rPr>
              <a:t>性能测试</a:t>
            </a:r>
            <a:endParaRPr lang="zh-CN" altLang="en-US" sz="3600" b="1" dirty="0">
              <a:latin typeface="+mj-ea"/>
              <a:ea typeface="+mj-ea"/>
              <a:cs typeface="+mj-ea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A06E9474-D6F4-30F2-29D3-E919BCDE98E6}"/>
              </a:ext>
            </a:extLst>
          </p:cNvPr>
          <p:cNvSpPr txBox="1"/>
          <p:nvPr/>
        </p:nvSpPr>
        <p:spPr>
          <a:xfrm>
            <a:off x="844145" y="1196515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JMETER</a:t>
            </a:r>
            <a:endParaRPr lang="zh-CN" altLang="en-US" sz="2800"/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E6CAECC5-9C0A-6C36-282C-E768D47F6D06}"/>
              </a:ext>
            </a:extLst>
          </p:cNvPr>
          <p:cNvSpPr txBox="1"/>
          <p:nvPr/>
        </p:nvSpPr>
        <p:spPr>
          <a:xfrm>
            <a:off x="2225472" y="1177073"/>
            <a:ext cx="9000247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策略：使用</a:t>
            </a:r>
            <a:r>
              <a:rPr lang="en-US" altLang="zh-CN" sz="2000" dirty="0"/>
              <a:t>JMETER</a:t>
            </a:r>
            <a:r>
              <a:rPr lang="zh-CN" altLang="en-US" sz="2000" dirty="0"/>
              <a:t>线程组大量访问网页相关功能，模拟压力测试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4EBA11-FA0B-1768-8A74-A65F0DF1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10593"/>
            <a:ext cx="10068129" cy="4773045"/>
          </a:xfrm>
          <a:prstGeom prst="rect">
            <a:avLst/>
          </a:prstGeom>
        </p:spPr>
      </p:pic>
      <p:cxnSp>
        <p:nvCxnSpPr>
          <p:cNvPr id="4" name="直接连接符​​(S) 7">
            <a:extLst>
              <a:ext uri="{FF2B5EF4-FFF2-40B4-BE49-F238E27FC236}">
                <a16:creationId xmlns:a16="http://schemas.microsoft.com/office/drawing/2014/main" id="{A3757636-E2B1-86DE-43EA-675F47C2C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DF2A66DC-150A-F45E-DFB3-FD2DE73ECAF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3D0C29B5-9F84-1A4E-3699-6A1E09B7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2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>
            <a:extLst>
              <a:ext uri="{FF2B5EF4-FFF2-40B4-BE49-F238E27FC236}">
                <a16:creationId xmlns:a16="http://schemas.microsoft.com/office/drawing/2014/main" id="{A06E9474-D6F4-30F2-29D3-E919BCDE98E6}"/>
              </a:ext>
            </a:extLst>
          </p:cNvPr>
          <p:cNvSpPr txBox="1"/>
          <p:nvPr/>
        </p:nvSpPr>
        <p:spPr>
          <a:xfrm>
            <a:off x="805234" y="52530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JMETER</a:t>
            </a:r>
            <a:endParaRPr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F2C91A-5EFE-8A1E-D32E-C294A319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40" y="1417280"/>
            <a:ext cx="9254181" cy="5214996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61639123-6DA6-BF31-0FA5-AC73C166C8F1}"/>
              </a:ext>
            </a:extLst>
          </p:cNvPr>
          <p:cNvSpPr txBox="1"/>
          <p:nvPr/>
        </p:nvSpPr>
        <p:spPr>
          <a:xfrm>
            <a:off x="1230008" y="910153"/>
            <a:ext cx="1607226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响应时间图</a:t>
            </a:r>
            <a:endParaRPr lang="en-US" altLang="zh-CN" sz="2000"/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F0B01726-50CC-1E44-BEC9-00587721F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BBBC95DF-CE8B-DD88-005F-FC76FBC3F0E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" name="直接连接符​​(S) 13">
            <a:extLst>
              <a:ext uri="{FF2B5EF4-FFF2-40B4-BE49-F238E27FC236}">
                <a16:creationId xmlns:a16="http://schemas.microsoft.com/office/drawing/2014/main" id="{55232717-8938-4A9D-6136-C5DFEE65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>
            <a:extLst>
              <a:ext uri="{FF2B5EF4-FFF2-40B4-BE49-F238E27FC236}">
                <a16:creationId xmlns:a16="http://schemas.microsoft.com/office/drawing/2014/main" id="{A06E9474-D6F4-30F2-29D3-E919BCDE98E6}"/>
              </a:ext>
            </a:extLst>
          </p:cNvPr>
          <p:cNvSpPr txBox="1"/>
          <p:nvPr/>
        </p:nvSpPr>
        <p:spPr>
          <a:xfrm>
            <a:off x="805234" y="52530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JMETER</a:t>
            </a:r>
            <a:endParaRPr lang="zh-CN" altLang="en-US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1639123-6DA6-BF31-0FA5-AC73C166C8F1}"/>
              </a:ext>
            </a:extLst>
          </p:cNvPr>
          <p:cNvSpPr txBox="1"/>
          <p:nvPr/>
        </p:nvSpPr>
        <p:spPr>
          <a:xfrm>
            <a:off x="1230008" y="910153"/>
            <a:ext cx="1607226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查看结果树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494A3-33C2-DDB3-371E-2F5B4A44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86" y="1433373"/>
            <a:ext cx="9351458" cy="5269814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C02FD2BE-E156-C712-292B-5C4C69F44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FCE3BF0D-C175-ABA3-219C-A10DD9EA2BF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Task8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10CC5DCA-E6E7-55E1-95B0-09DC73AC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7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marL="0" marR="0" lvl="0" indent="0" algn="ctr" defTabSz="1088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46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en-CA" sz="15466" b="0" i="0" u="none" strike="noStrike" kern="1200" cap="none" spc="-151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应用</a:t>
            </a:r>
            <a:r>
              <a:rPr lang="zh-CN" altLang="en-US" sz="48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运维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82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796412" y="910696"/>
            <a:ext cx="302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策略分析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16234-A274-C728-F269-C6EAD0DD95A0}"/>
              </a:ext>
            </a:extLst>
          </p:cNvPr>
          <p:cNvSpPr txBox="1"/>
          <p:nvPr/>
        </p:nvSpPr>
        <p:spPr>
          <a:xfrm>
            <a:off x="796412" y="1660041"/>
            <a:ext cx="10932845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：优化关键词和内容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关键词研究：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使用工具如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Google Keyword Planner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，找到与音乐播放器相关的高搜索量、低竞争度的关键词，如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在线音乐播放器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内容优化：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将关键词自然地整合到网页的标题、描述、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标签、文章内容、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Alt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标签等位置。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原因：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关键词优化和高质量内容创建是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的基础，能够显著提升网站在搜索引擎结果页（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SERP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）中的排名，增加有机流量。同时，高质量的内容能增加用户的停留时间和页面访问深度，降低跳出率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：优化网站速度和用户体验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启用缓存和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CDN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配置浏览器缓存和使用内容分发网络（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CDN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），如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Cloudflare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，加速网站加载速度。</a:t>
            </a:r>
          </a:p>
          <a:p>
            <a:pPr algn="just"/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优化代码和减少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通过合并和压缩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文件，减少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请求次数，使用异步加载和延迟加载脚本。</a:t>
            </a:r>
          </a:p>
          <a:p>
            <a:pPr algn="just"/>
            <a:endParaRPr kumimoji="0" lang="en-US" altLang="zh-CN" sz="16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原因：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网站速度和用户体验是搜索引擎排名的重要因素。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Core Web Vitals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强调了加载速度、交互性和视觉稳定性的重要性。优化网站速度不仅能提高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排名，还能提升用户满意度，增加用户的留存率和转换率。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D372A62B-F240-F0E5-36D2-2F2B7723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ADB3D157-53BB-A178-9332-0036804653A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Task9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13">
            <a:extLst>
              <a:ext uri="{FF2B5EF4-FFF2-40B4-BE49-F238E27FC236}">
                <a16:creationId xmlns:a16="http://schemas.microsoft.com/office/drawing/2014/main" id="{9F7A3A54-6F39-F3E8-AB7C-961FE891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>
            <a:extLst>
              <a:ext uri="{FF2B5EF4-FFF2-40B4-BE49-F238E27FC236}">
                <a16:creationId xmlns:a16="http://schemas.microsoft.com/office/drawing/2014/main" id="{2A07AF52-76C3-6C37-00D6-0DA5F6AB831F}"/>
              </a:ext>
            </a:extLst>
          </p:cNvPr>
          <p:cNvSpPr/>
          <p:nvPr/>
        </p:nvSpPr>
        <p:spPr>
          <a:xfrm>
            <a:off x="4325223" y="-2304740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48205B86-C8DB-1BDF-9224-6A0A4EF9C4D6}"/>
              </a:ext>
            </a:extLst>
          </p:cNvPr>
          <p:cNvSpPr/>
          <p:nvPr/>
        </p:nvSpPr>
        <p:spPr>
          <a:xfrm>
            <a:off x="4152214" y="175783"/>
            <a:ext cx="3995676" cy="46963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zh-CN" altLang="en-US" sz="2000" b="1" spc="1200" dirty="0">
                <a:solidFill>
                  <a:schemeClr val="bg1"/>
                </a:solidFill>
                <a:cs typeface="+mn-ea"/>
                <a:sym typeface="+mn-lt"/>
              </a:rPr>
              <a:t>项目分工名单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0F438A-08F1-4EE3-73B8-43C1094D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79798"/>
              </p:ext>
            </p:extLst>
          </p:nvPr>
        </p:nvGraphicFramePr>
        <p:xfrm>
          <a:off x="1194955" y="1350818"/>
          <a:ext cx="9725890" cy="479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409">
                  <a:extLst>
                    <a:ext uri="{9D8B030D-6E8A-4147-A177-3AD203B41FA5}">
                      <a16:colId xmlns:a16="http://schemas.microsoft.com/office/drawing/2014/main" val="3483117410"/>
                    </a:ext>
                  </a:extLst>
                </a:gridCol>
                <a:gridCol w="6764481">
                  <a:extLst>
                    <a:ext uri="{9D8B030D-6E8A-4147-A177-3AD203B41FA5}">
                      <a16:colId xmlns:a16="http://schemas.microsoft.com/office/drawing/2014/main" val="3027783955"/>
                    </a:ext>
                  </a:extLst>
                </a:gridCol>
              </a:tblGrid>
              <a:tr h="9705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77555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王书贤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数据库设计、后端代码实现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5569"/>
                  </a:ext>
                </a:extLst>
              </a:tr>
              <a:tr h="4981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李董俭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前端界面实现、汇报工作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18848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文柏扬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前端界面实现、汇报工作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61498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杨廷玉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后端代码实现、汇报工作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6593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林伟磊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应用接口、性能、安全测试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74781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李晋爽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内容总结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52643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董文豪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28494"/>
                  </a:ext>
                </a:extLst>
              </a:tr>
              <a:tr h="474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段磊军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修改，汇报工作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28896"/>
                  </a:ext>
                </a:extLst>
              </a:tr>
            </a:tbl>
          </a:graphicData>
        </a:graphic>
      </p:graphicFrame>
      <p:sp>
        <p:nvSpPr>
          <p:cNvPr id="6" name="矩形: 圆角 6">
            <a:extLst>
              <a:ext uri="{FF2B5EF4-FFF2-40B4-BE49-F238E27FC236}">
                <a16:creationId xmlns:a16="http://schemas.microsoft.com/office/drawing/2014/main" id="{82F4B82B-6BD6-4983-63FC-812C55F53873}"/>
              </a:ext>
            </a:extLst>
          </p:cNvPr>
          <p:cNvSpPr/>
          <p:nvPr/>
        </p:nvSpPr>
        <p:spPr>
          <a:xfrm>
            <a:off x="807423" y="495382"/>
            <a:ext cx="1603272" cy="44318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第十组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27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marL="0" marR="0" lvl="0" indent="0" algn="ctr" defTabSz="1088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46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en-CA" sz="15466" b="0" i="0" u="none" strike="noStrike" kern="1200" cap="none" spc="-151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应用性能和可用性分析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5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629577" y="1363983"/>
            <a:ext cx="302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16234-A274-C728-F269-C6EAD0DD95A0}"/>
              </a:ext>
            </a:extLst>
          </p:cNvPr>
          <p:cNvSpPr txBox="1"/>
          <p:nvPr/>
        </p:nvSpPr>
        <p:spPr>
          <a:xfrm>
            <a:off x="629578" y="2280477"/>
            <a:ext cx="109328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缓存</a:t>
            </a: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将用户信息、歌曲信息和歌单信息等频繁访问的数据缓存到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中。通过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支持，减少对数据库的直接访问。例如，用户登录后的信息和常用的歌单数据可以缓存到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中，减少数据库查询。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优化数据库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查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询优化：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避免使用低效查询，优化复杂查询。例如，通过分析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MyBatisPlus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日志，优化复杂的多表关联查询，将其拆分为更高效的单表查询。</a:t>
            </a: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63724FF8-7EAF-F0B1-6F90-DA8C681A5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D573B20F-395D-4CD1-3C80-943279D4B06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13">
            <a:extLst>
              <a:ext uri="{FF2B5EF4-FFF2-40B4-BE49-F238E27FC236}">
                <a16:creationId xmlns:a16="http://schemas.microsoft.com/office/drawing/2014/main" id="{B1D7673E-CC50-734C-8AE4-19B3A604A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7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816077" y="712429"/>
            <a:ext cx="302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可用性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16234-A274-C728-F269-C6EAD0DD95A0}"/>
              </a:ext>
            </a:extLst>
          </p:cNvPr>
          <p:cNvSpPr txBox="1"/>
          <p:nvPr/>
        </p:nvSpPr>
        <p:spPr>
          <a:xfrm>
            <a:off x="816077" y="1309551"/>
            <a:ext cx="10932845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易学性和易记性</a:t>
            </a:r>
            <a:b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简洁清晰的界面：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设计简洁直观的用户界面，使用一致的布局和设计语言，帮助用户快速上手并记住各功能位置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引导用户完成基本操作，如搜索歌曲、播放音乐和创建歌单。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有效性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精准推荐：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基于用户的听歌历史和偏好，推荐相关的歌曲和歌单，提高用户找到所需内容的准确度。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高效的数据查询：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优化数据库查询，提高数据检索的速度和准确性，确保用户能够快速获取到正确的信息。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580"/>
              </a:spcBef>
              <a:buSzPts val="1700"/>
              <a:tabLst>
                <a:tab pos="295910" algn="l"/>
              </a:tabLs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效率</a:t>
            </a: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高效的算法和数据结构：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选择合适的算法和数据结构，优化数据查询和处理效率。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高效的业务逻辑：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简化业务逻辑，避免冗余代码和重复计算，提升后台处理速度。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容错度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统一异常处理：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在后端统一处理异常情况，返回友好的错误信息给前端，帮助用户理解错误原因。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数据验证和校验：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在后端对用户输入的数据进行严格验证和校验，防止非法数据导致系统错误。防止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注入等安全问题。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用户满意度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稳定性和可靠性：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测试和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，确保系统的稳定性和可靠性，减少系统崩溃和故障，提高用户信任度。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一致性和美观性：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保持界面的一致性和美观性，使用符合用户期望的设计元素，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使用蓝色主题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提高用户视觉和操作体验。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FD89C4DD-ED84-EAB9-F000-040BECFA8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F956EE68-9397-4D8D-1D3B-B3B1AC49269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13">
            <a:extLst>
              <a:ext uri="{FF2B5EF4-FFF2-40B4-BE49-F238E27FC236}">
                <a16:creationId xmlns:a16="http://schemas.microsoft.com/office/drawing/2014/main" id="{FF3923D1-9E31-C65E-6427-2F3161CE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6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marL="0" marR="0" lvl="0" indent="0" algn="ctr" defTabSz="1088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46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05</a:t>
            </a:r>
            <a:endParaRPr kumimoji="0" lang="en-CA" sz="15466" b="0" i="0" u="none" strike="noStrike" kern="1200" cap="none" spc="-151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应用安全性分析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72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578895" y="671574"/>
            <a:ext cx="6327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应用安全分析与防护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16234-A274-C728-F269-C6EAD0DD95A0}"/>
              </a:ext>
            </a:extLst>
          </p:cNvPr>
          <p:cNvSpPr txBox="1"/>
          <p:nvPr/>
        </p:nvSpPr>
        <p:spPr>
          <a:xfrm>
            <a:off x="308039" y="1179811"/>
            <a:ext cx="1093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使用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AWVS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进行分析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4674BC-1FEB-AB97-B676-0F790723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095"/>
            <a:ext cx="6327595" cy="4920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05D70E-0646-CD80-BBE8-D85CAF9E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18" y="1926666"/>
            <a:ext cx="7407282" cy="26367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A886F9-76A6-E87E-5A6D-07FAC89201E7}"/>
              </a:ext>
            </a:extLst>
          </p:cNvPr>
          <p:cNvSpPr txBox="1"/>
          <p:nvPr/>
        </p:nvSpPr>
        <p:spPr>
          <a:xfrm>
            <a:off x="6906490" y="4732556"/>
            <a:ext cx="48296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我们使用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AWVS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对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web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进行了全套的安全性分析，该策略包含所有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SOAP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相关策略，如下：</a:t>
            </a:r>
            <a:endParaRPr lang="en-US" altLang="zh-CN" b="0" i="0" dirty="0">
              <a:solidFill>
                <a:srgbClr val="05073B"/>
              </a:solidFill>
              <a:effectLst/>
              <a:latin typeface="PingFang-SC-Regular"/>
            </a:endParaRPr>
          </a:p>
          <a:p>
            <a:pPr algn="l"/>
            <a:r>
              <a:rPr lang="en-US" altLang="zh-CN" dirty="0">
                <a:solidFill>
                  <a:srgbClr val="05073B"/>
                </a:solidFill>
                <a:latin typeface="PingFang-SC-Regular"/>
              </a:rPr>
              <a:t>SQL</a:t>
            </a:r>
            <a:r>
              <a:rPr lang="zh-CN" altLang="en-US" dirty="0">
                <a:solidFill>
                  <a:srgbClr val="05073B"/>
                </a:solidFill>
                <a:latin typeface="PingFang-SC-Regular"/>
              </a:rPr>
              <a:t>注入</a:t>
            </a:r>
            <a:endParaRPr lang="en-US" altLang="zh-CN" dirty="0">
              <a:solidFill>
                <a:srgbClr val="05073B"/>
              </a:solidFill>
              <a:latin typeface="PingFang-SC-Regular"/>
            </a:endParaRPr>
          </a:p>
          <a:p>
            <a:pPr algn="l"/>
            <a:r>
              <a:rPr lang="en-US" altLang="zh-CN" dirty="0">
                <a:solidFill>
                  <a:srgbClr val="05073B"/>
                </a:solidFill>
                <a:latin typeface="PingFang-SC-Regular"/>
              </a:rPr>
              <a:t>SQL</a:t>
            </a:r>
            <a:r>
              <a:rPr lang="zh-CN" altLang="en-US" dirty="0">
                <a:solidFill>
                  <a:srgbClr val="05073B"/>
                </a:solidFill>
                <a:latin typeface="PingFang-SC-Regular"/>
              </a:rPr>
              <a:t>盲注</a:t>
            </a:r>
            <a:endParaRPr lang="en-US" altLang="zh-CN" dirty="0">
              <a:solidFill>
                <a:srgbClr val="05073B"/>
              </a:solidFill>
              <a:latin typeface="PingFang-SC-Regular"/>
            </a:endParaRPr>
          </a:p>
          <a:p>
            <a:pPr algn="l"/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跨站点脚本编制 等；</a:t>
            </a: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A9938190-5567-636D-7E09-410B9087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8A3FB239-D916-DFC9-C31B-B0AA90C5D62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Task12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FE0C91D9-8ED0-7FA9-BE99-8A6BDABCC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8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A8CF346-162A-8A59-62CD-014B34492633}"/>
              </a:ext>
            </a:extLst>
          </p:cNvPr>
          <p:cNvSpPr txBox="1"/>
          <p:nvPr/>
        </p:nvSpPr>
        <p:spPr>
          <a:xfrm>
            <a:off x="462744" y="667453"/>
            <a:ext cx="6327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应用安全分析与防护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16234-A274-C728-F269-C6EAD0DD95A0}"/>
              </a:ext>
            </a:extLst>
          </p:cNvPr>
          <p:cNvSpPr txBox="1"/>
          <p:nvPr/>
        </p:nvSpPr>
        <p:spPr>
          <a:xfrm>
            <a:off x="796411" y="1148763"/>
            <a:ext cx="10932845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AWVS</a:t>
            </a:r>
            <a:r>
              <a:rPr lang="zh-CN" altLang="en-US" sz="2800" b="1" dirty="0"/>
              <a:t>测试结果展示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D7B282-ED53-50C8-5687-C0F1898C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5" y="1821768"/>
            <a:ext cx="4842671" cy="2698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BF257-6347-657B-4CBB-19759F55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16" y="4407704"/>
            <a:ext cx="8639175" cy="1571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DE4329-F94A-7FD4-46E5-358F7F760CF5}"/>
              </a:ext>
            </a:extLst>
          </p:cNvPr>
          <p:cNvSpPr txBox="1"/>
          <p:nvPr/>
        </p:nvSpPr>
        <p:spPr>
          <a:xfrm>
            <a:off x="6094616" y="2191406"/>
            <a:ext cx="4437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扫描结果显示没有发现相应的漏洞。</a:t>
            </a:r>
          </a:p>
          <a:p>
            <a:endParaRPr lang="en-US" altLang="zh-CN" dirty="0"/>
          </a:p>
          <a:p>
            <a:r>
              <a:rPr lang="zh-CN" altLang="en-US" dirty="0"/>
              <a:t>持续实施安全监控和日志分析即可</a:t>
            </a: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9845C8ED-23C8-16DE-1CDD-40352792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42749EAE-62B4-DC3C-5326-41C13E6A5B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Task12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13">
            <a:extLst>
              <a:ext uri="{FF2B5EF4-FFF2-40B4-BE49-F238E27FC236}">
                <a16:creationId xmlns:a16="http://schemas.microsoft.com/office/drawing/2014/main" id="{730898B1-5B70-E59D-2BE2-BB66C2F2F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1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2A64C-53C0-43F8-8453-D6E00F23C065}"/>
              </a:ext>
            </a:extLst>
          </p:cNvPr>
          <p:cNvSpPr/>
          <p:nvPr/>
        </p:nvSpPr>
        <p:spPr>
          <a:xfrm>
            <a:off x="4102037" y="2187301"/>
            <a:ext cx="3929444" cy="632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CA7AB2D8-B3D8-2C49-94E8-1DABE6FF085E}"/>
              </a:ext>
            </a:extLst>
          </p:cNvPr>
          <p:cNvSpPr/>
          <p:nvPr/>
        </p:nvSpPr>
        <p:spPr>
          <a:xfrm>
            <a:off x="5478565" y="1848157"/>
            <a:ext cx="9175012" cy="9175017"/>
          </a:xfrm>
          <a:prstGeom prst="ellipse">
            <a:avLst/>
          </a:prstGeom>
          <a:solidFill>
            <a:schemeClr val="bg1">
              <a:lumMod val="95000"/>
              <a:alpha val="29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D2C6A3EB-9883-124D-8354-91CE1438CE63}"/>
              </a:ext>
            </a:extLst>
          </p:cNvPr>
          <p:cNvSpPr/>
          <p:nvPr/>
        </p:nvSpPr>
        <p:spPr>
          <a:xfrm>
            <a:off x="-2378339" y="3877407"/>
            <a:ext cx="4756678" cy="475667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E202AAD-9CCC-324E-B134-6B8CC79BA8F5}"/>
              </a:ext>
            </a:extLst>
          </p:cNvPr>
          <p:cNvSpPr/>
          <p:nvPr/>
        </p:nvSpPr>
        <p:spPr>
          <a:xfrm>
            <a:off x="-2636640" y="3619104"/>
            <a:ext cx="5273280" cy="52732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4BC7569-8284-8F43-B658-A2D402AB3474}"/>
              </a:ext>
            </a:extLst>
          </p:cNvPr>
          <p:cNvSpPr/>
          <p:nvPr/>
        </p:nvSpPr>
        <p:spPr>
          <a:xfrm>
            <a:off x="2283503" y="5025416"/>
            <a:ext cx="276662" cy="2766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032D6-2D46-4096-AB34-10C5F342AE00}"/>
              </a:ext>
            </a:extLst>
          </p:cNvPr>
          <p:cNvSpPr txBox="1"/>
          <p:nvPr/>
        </p:nvSpPr>
        <p:spPr>
          <a:xfrm>
            <a:off x="3207101" y="2164041"/>
            <a:ext cx="57193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63500" sx="102000" sy="102000" algn="ctr" rotWithShape="0">
                    <a:srgbClr val="FFFFFF">
                      <a:alpha val="20000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0B2119-C049-4AE4-854D-E995620009F0}"/>
              </a:ext>
            </a:extLst>
          </p:cNvPr>
          <p:cNvSpPr txBox="1"/>
          <p:nvPr/>
        </p:nvSpPr>
        <p:spPr>
          <a:xfrm>
            <a:off x="3265582" y="3351814"/>
            <a:ext cx="566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THANK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YOU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45BC7CB0-3201-4772-B394-01F3093EF163}"/>
              </a:ext>
            </a:extLst>
          </p:cNvPr>
          <p:cNvSpPr/>
          <p:nvPr/>
        </p:nvSpPr>
        <p:spPr>
          <a:xfrm>
            <a:off x="5265123" y="4304069"/>
            <a:ext cx="1603272" cy="44318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组</a:t>
            </a: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B690897F-E19B-A141-B443-F20A9D1880C1}"/>
              </a:ext>
            </a:extLst>
          </p:cNvPr>
          <p:cNvSpPr/>
          <p:nvPr/>
        </p:nvSpPr>
        <p:spPr>
          <a:xfrm>
            <a:off x="9306807" y="-1933120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9634B96-C333-6541-B9A3-305BF31E6D72}"/>
              </a:ext>
            </a:extLst>
          </p:cNvPr>
          <p:cNvSpPr/>
          <p:nvPr/>
        </p:nvSpPr>
        <p:spPr>
          <a:xfrm>
            <a:off x="10066071" y="-1173856"/>
            <a:ext cx="3447852" cy="344785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A81F429A-297C-C247-B8D4-52B9A3A69FA6}"/>
              </a:ext>
            </a:extLst>
          </p:cNvPr>
          <p:cNvSpPr/>
          <p:nvPr/>
        </p:nvSpPr>
        <p:spPr>
          <a:xfrm>
            <a:off x="9143937" y="518393"/>
            <a:ext cx="325740" cy="3257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6D1C636-87A4-5142-9FEC-CB66F063983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01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ircle">
            <a:extLst>
              <a:ext uri="{FF2B5EF4-FFF2-40B4-BE49-F238E27FC236}">
                <a16:creationId xmlns:a16="http://schemas.microsoft.com/office/drawing/2014/main" id="{047757B4-902B-BB4E-9795-EE8B003C5E1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F3D2A57B-1916-1340-9833-94C9AAE9ED6B}"/>
              </a:ext>
            </a:extLst>
          </p:cNvPr>
          <p:cNvSpPr/>
          <p:nvPr/>
        </p:nvSpPr>
        <p:spPr>
          <a:xfrm>
            <a:off x="5478565" y="1848157"/>
            <a:ext cx="9175012" cy="9175017"/>
          </a:xfrm>
          <a:prstGeom prst="ellipse">
            <a:avLst/>
          </a:prstGeom>
          <a:solidFill>
            <a:schemeClr val="bg1">
              <a:lumMod val="95000"/>
              <a:alpha val="29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3AF33682-30C2-A648-8E37-6DF3C9534DC3}"/>
              </a:ext>
            </a:extLst>
          </p:cNvPr>
          <p:cNvSpPr/>
          <p:nvPr/>
        </p:nvSpPr>
        <p:spPr>
          <a:xfrm>
            <a:off x="-712219" y="1041314"/>
            <a:ext cx="4775374" cy="477537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880401EC-843A-E448-AFB6-8D58B1BE73E0}"/>
              </a:ext>
            </a:extLst>
          </p:cNvPr>
          <p:cNvSpPr/>
          <p:nvPr/>
        </p:nvSpPr>
        <p:spPr>
          <a:xfrm>
            <a:off x="-1206550" y="546981"/>
            <a:ext cx="5764036" cy="5764036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F5B0400D-F9E6-3B4A-8858-EAFAEC90AA6A}"/>
              </a:ext>
            </a:extLst>
          </p:cNvPr>
          <p:cNvSpPr/>
          <p:nvPr/>
        </p:nvSpPr>
        <p:spPr>
          <a:xfrm>
            <a:off x="3431776" y="1124969"/>
            <a:ext cx="490913" cy="49091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07A28C7B-5A96-44B7-B39B-CF4EF0F808D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2118834" y="1472484"/>
            <a:ext cx="923330" cy="285166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D56E73BC-5F7E-410C-BBB4-67054599152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4694" y="3480457"/>
            <a:ext cx="329911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B1164-7598-4963-B141-399663FC61C7}"/>
              </a:ext>
            </a:extLst>
          </p:cNvPr>
          <p:cNvSpPr txBox="1"/>
          <p:nvPr/>
        </p:nvSpPr>
        <p:spPr>
          <a:xfrm>
            <a:off x="7080495" y="616595"/>
            <a:ext cx="3051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20F2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</a:rPr>
              <a:t>Web</a:t>
            </a:r>
            <a:r>
              <a:rPr lang="zh-CN" altLang="en-US" sz="3200" b="1" dirty="0">
                <a:solidFill>
                  <a:srgbClr val="120F2D"/>
                </a:solidFill>
                <a:latin typeface="微软雅黑" panose="020F0502020204030204"/>
                <a:ea typeface="微软雅黑"/>
                <a:cs typeface="+mn-ea"/>
              </a:rPr>
              <a:t>项目主要功能介绍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0F2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4CC51E6-FCF5-4A0B-B717-A42C7F056213}"/>
              </a:ext>
            </a:extLst>
          </p:cNvPr>
          <p:cNvSpPr txBox="1"/>
          <p:nvPr/>
        </p:nvSpPr>
        <p:spPr>
          <a:xfrm>
            <a:off x="7080495" y="3188069"/>
            <a:ext cx="284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20F2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20F2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应用运维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CC0C1F2-5EF6-4BD4-BE6C-1D494153DFB0}"/>
              </a:ext>
            </a:extLst>
          </p:cNvPr>
          <p:cNvSpPr txBox="1"/>
          <p:nvPr/>
        </p:nvSpPr>
        <p:spPr>
          <a:xfrm>
            <a:off x="7097538" y="4286884"/>
            <a:ext cx="3034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应用性能和可用性分析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20F2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PA-文本框 4">
            <a:extLst>
              <a:ext uri="{FF2B5EF4-FFF2-40B4-BE49-F238E27FC236}">
                <a16:creationId xmlns:a16="http://schemas.microsoft.com/office/drawing/2014/main" id="{CF59852B-7200-48C2-AF6C-649F21CF9C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05995" y="546981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01.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E3332C13-03BF-4D8C-A676-AAE3E57B9F9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05995" y="1841766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02.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EB9ED9AA-EDCB-45CE-B012-E8665E0509B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05995" y="3099752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03.</a:t>
            </a:r>
            <a:endParaRPr kumimoji="0" lang="zh-CN" altLang="en-US" sz="4800" b="0" i="0" u="none" strike="noStrike" kern="1200" cap="none" spc="300" normalizeH="0" baseline="0" noProof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2B52F669-69D6-4A1F-BCAC-353883D6F638}"/>
              </a:ext>
            </a:extLst>
          </p:cNvPr>
          <p:cNvSpPr txBox="1"/>
          <p:nvPr/>
        </p:nvSpPr>
        <p:spPr>
          <a:xfrm>
            <a:off x="7080494" y="5849254"/>
            <a:ext cx="443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应用安全性分析</a:t>
            </a:r>
          </a:p>
        </p:txBody>
      </p:sp>
      <p:sp>
        <p:nvSpPr>
          <p:cNvPr id="18" name="PA-文本框 4">
            <a:extLst>
              <a:ext uri="{FF2B5EF4-FFF2-40B4-BE49-F238E27FC236}">
                <a16:creationId xmlns:a16="http://schemas.microsoft.com/office/drawing/2014/main" id="{93EC61F6-0273-479E-96B4-717167579BC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05995" y="4412382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04.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" name="PA-文本框 4">
            <a:extLst>
              <a:ext uri="{FF2B5EF4-FFF2-40B4-BE49-F238E27FC236}">
                <a16:creationId xmlns:a16="http://schemas.microsoft.com/office/drawing/2014/main" id="{3FC9A9C6-2608-2447-57B0-2DC559F49D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05995" y="5537429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05.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3BEB4F68-ED0B-9649-AFC7-07009A765DF6}"/>
              </a:ext>
            </a:extLst>
          </p:cNvPr>
          <p:cNvSpPr txBox="1"/>
          <p:nvPr/>
        </p:nvSpPr>
        <p:spPr bwMode="auto">
          <a:xfrm>
            <a:off x="7053332" y="1991224"/>
            <a:ext cx="36376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spc="0" dirty="0">
                <a:solidFill>
                  <a:srgbClr val="120F2D"/>
                </a:solidFill>
                <a:cs typeface="+mn-ea"/>
                <a:sym typeface="+mn-lt"/>
              </a:rPr>
              <a:t>Web</a:t>
            </a:r>
            <a:r>
              <a:rPr lang="zh-CN" altLang="en-US" sz="3200" spc="0" dirty="0">
                <a:solidFill>
                  <a:srgbClr val="120F2D"/>
                </a:solidFill>
                <a:cs typeface="+mn-ea"/>
                <a:sym typeface="+mn-lt"/>
              </a:rPr>
              <a:t>应用测试</a:t>
            </a:r>
          </a:p>
        </p:txBody>
      </p:sp>
    </p:spTree>
    <p:extLst>
      <p:ext uri="{BB962C8B-B14F-4D97-AF65-F5344CB8AC3E}">
        <p14:creationId xmlns:p14="http://schemas.microsoft.com/office/powerpoint/2010/main" val="80843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marL="0" marR="0" lvl="0" indent="0" algn="ctr" defTabSz="1088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46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en-CA" sz="15466" b="0" i="0" u="none" strike="noStrike" kern="1200" cap="none" spc="-151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304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Web</a:t>
            </a: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项目主要功能介绍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26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D822FD-9E23-6842-0554-278DE808A0C3}"/>
              </a:ext>
            </a:extLst>
          </p:cNvPr>
          <p:cNvSpPr txBox="1"/>
          <p:nvPr/>
        </p:nvSpPr>
        <p:spPr>
          <a:xfrm>
            <a:off x="402632" y="888097"/>
            <a:ext cx="7006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该项目主要实现了 发现音乐、歌单创建与推荐、全部音乐、歌曲播放、歌曲评论、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</a:t>
            </a:r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播放等等功能</a:t>
            </a: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74501-0DE1-1365-BA50-14C444D5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41" y="1907619"/>
            <a:ext cx="9803218" cy="4950381"/>
          </a:xfrm>
          <a:prstGeom prst="rect">
            <a:avLst/>
          </a:prstGeom>
        </p:spPr>
      </p:pic>
      <p:cxnSp>
        <p:nvCxnSpPr>
          <p:cNvPr id="5" name="直接连接符​​(S) 7">
            <a:extLst>
              <a:ext uri="{FF2B5EF4-FFF2-40B4-BE49-F238E27FC236}">
                <a16:creationId xmlns:a16="http://schemas.microsoft.com/office/drawing/2014/main" id="{26D56BE7-EA79-C085-535E-B27AAE57E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5546D1BD-2486-291D-2746-65C7D9BCE7F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13">
            <a:extLst>
              <a:ext uri="{FF2B5EF4-FFF2-40B4-BE49-F238E27FC236}">
                <a16:creationId xmlns:a16="http://schemas.microsoft.com/office/drawing/2014/main" id="{A8C5082A-DB4A-D672-BA56-9CA4AB33E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8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69AD8F2C-6234-2A25-37DB-18645B824D2F}"/>
              </a:ext>
            </a:extLst>
          </p:cNvPr>
          <p:cNvSpPr txBox="1"/>
          <p:nvPr/>
        </p:nvSpPr>
        <p:spPr>
          <a:xfrm>
            <a:off x="848433" y="605121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latin typeface="+mj-ea"/>
                <a:ea typeface="+mj-ea"/>
                <a:cs typeface="+mj-ea"/>
                <a:sym typeface="+mn-ea"/>
              </a:rPr>
              <a:t>界面展示</a:t>
            </a:r>
            <a:endParaRPr lang="zh-CN" altLang="en-US" sz="3600" b="1" dirty="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5CBA1-7778-24EE-BEBF-58138FF3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64" y="1815394"/>
            <a:ext cx="9805480" cy="4949513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22149F09-8A80-C8FC-AF06-744D1AD66C87}"/>
              </a:ext>
            </a:extLst>
          </p:cNvPr>
          <p:cNvSpPr txBox="1"/>
          <p:nvPr/>
        </p:nvSpPr>
        <p:spPr>
          <a:xfrm>
            <a:off x="1144099" y="1251452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登录界面</a:t>
            </a:r>
          </a:p>
        </p:txBody>
      </p:sp>
      <p:cxnSp>
        <p:nvCxnSpPr>
          <p:cNvPr id="3" name="直接连接符​​(S) 7">
            <a:extLst>
              <a:ext uri="{FF2B5EF4-FFF2-40B4-BE49-F238E27FC236}">
                <a16:creationId xmlns:a16="http://schemas.microsoft.com/office/drawing/2014/main" id="{96584F3F-6A66-C971-B509-91A03ADBA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68BA5289-C379-EB78-4DA9-B3F7CFBBBB7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13">
            <a:extLst>
              <a:ext uri="{FF2B5EF4-FFF2-40B4-BE49-F238E27FC236}">
                <a16:creationId xmlns:a16="http://schemas.microsoft.com/office/drawing/2014/main" id="{B3CD662D-631A-4B93-E7F2-2C34B4CF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4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D83108-1EFF-F3BF-A686-1F413614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89" y="1024461"/>
            <a:ext cx="11040894" cy="5670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F1A462-5595-F755-B8D2-5277BEE1951E}"/>
              </a:ext>
            </a:extLst>
          </p:cNvPr>
          <p:cNvSpPr txBox="1"/>
          <p:nvPr/>
        </p:nvSpPr>
        <p:spPr>
          <a:xfrm>
            <a:off x="585385" y="501241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初始页面</a:t>
            </a:r>
          </a:p>
        </p:txBody>
      </p:sp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AF53FB6A-D3BA-B411-E4A5-E3198D680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D9D4E2F-A074-C62E-3BB1-6AE480A1091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A454E859-2927-2F55-1D05-3960372A8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F1A462-5595-F755-B8D2-5277BEE1951E}"/>
              </a:ext>
            </a:extLst>
          </p:cNvPr>
          <p:cNvSpPr txBox="1"/>
          <p:nvPr/>
        </p:nvSpPr>
        <p:spPr>
          <a:xfrm>
            <a:off x="565720" y="569718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推荐歌单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5ED7E4-C35C-1D0B-6900-C3DC979B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10" y="1092938"/>
            <a:ext cx="10642060" cy="5676777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32B16A1A-38D0-4938-E355-FF5A8A337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D17A4DEC-823D-6476-6B0C-E9D683EEF73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E7A4503C-4FCD-A71C-784A-94355F50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F1A462-5595-F755-B8D2-5277BEE1951E}"/>
              </a:ext>
            </a:extLst>
          </p:cNvPr>
          <p:cNvSpPr txBox="1"/>
          <p:nvPr/>
        </p:nvSpPr>
        <p:spPr>
          <a:xfrm>
            <a:off x="526392" y="637107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全部歌曲页面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3E657-D5B1-871C-0F8B-CC4F7A8D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40" y="1160327"/>
            <a:ext cx="10321047" cy="5697673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5507D746-7E66-79C7-1458-B33CFDD21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8185471F-34F5-6424-F188-6DCF4D1AA51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​​(S) 13">
            <a:extLst>
              <a:ext uri="{FF2B5EF4-FFF2-40B4-BE49-F238E27FC236}">
                <a16:creationId xmlns:a16="http://schemas.microsoft.com/office/drawing/2014/main" id="{B958663F-4F86-88F6-26E5-E047A3F91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6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2961"/>
      </a:accent1>
      <a:accent2>
        <a:srgbClr val="120F2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4vy2nr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934</Words>
  <Application>Microsoft Office PowerPoint</Application>
  <PresentationFormat>宽屏</PresentationFormat>
  <Paragraphs>140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Helvetica Light</vt:lpstr>
      <vt:lpstr>Microsoft YaHei UI</vt:lpstr>
      <vt:lpstr>PingFang-SC-Regular</vt:lpstr>
      <vt:lpstr>等线</vt:lpstr>
      <vt:lpstr>等线 Light</vt:lpstr>
      <vt:lpstr>微软雅黑</vt:lpstr>
      <vt:lpstr>Arial</vt:lpstr>
      <vt:lpstr>Helvetica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yazi1596604274@outlook.com</dc:creator>
  <cp:lastModifiedBy>Nature Tuan</cp:lastModifiedBy>
  <cp:revision>29</cp:revision>
  <dcterms:created xsi:type="dcterms:W3CDTF">2024-04-10T08:24:45Z</dcterms:created>
  <dcterms:modified xsi:type="dcterms:W3CDTF">2024-06-03T09:50:46Z</dcterms:modified>
</cp:coreProperties>
</file>