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6" r:id="rId9"/>
    <p:sldId id="267" r:id="rId10"/>
    <p:sldId id="268" r:id="rId11"/>
    <p:sldId id="263" r:id="rId12"/>
    <p:sldId id="269" r:id="rId13"/>
    <p:sldId id="274" r:id="rId14"/>
    <p:sldId id="270" r:id="rId15"/>
    <p:sldId id="275" r:id="rId16"/>
    <p:sldId id="271" r:id="rId17"/>
    <p:sldId id="276" r:id="rId18"/>
    <p:sldId id="278" r:id="rId19"/>
    <p:sldId id="279" r:id="rId20"/>
    <p:sldId id="280" r:id="rId21"/>
    <p:sldId id="277" r:id="rId22"/>
    <p:sldId id="282" r:id="rId23"/>
    <p:sldId id="281" r:id="rId24"/>
    <p:sldId id="283" r:id="rId25"/>
    <p:sldId id="284" r:id="rId26"/>
    <p:sldId id="285" r:id="rId27"/>
    <p:sldId id="286" r:id="rId28"/>
    <p:sldId id="287" r:id="rId29"/>
    <p:sldId id="288" r:id="rId30"/>
    <p:sldId id="264" r:id="rId31"/>
    <p:sldId id="291" r:id="rId32"/>
    <p:sldId id="289" r:id="rId33"/>
    <p:sldId id="290" r:id="rId34"/>
    <p:sldId id="26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42638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7442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3362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58596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10040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04574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01120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334976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69786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03035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9743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4068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23"/>
          <p:cNvSpPr txBox="1"/>
          <p:nvPr/>
        </p:nvSpPr>
        <p:spPr>
          <a:xfrm>
            <a:off x="2015895" y="3006087"/>
            <a:ext cx="6196219" cy="789784"/>
          </a:xfrm>
          <a:prstGeom prst="rect">
            <a:avLst/>
          </a:prstGeom>
          <a:noFill/>
        </p:spPr>
        <p:txBody>
          <a:bodyPr wrap="none" lIns="96347" tIns="48173" rIns="96347" bIns="48173" rtlCol="0">
            <a:spAutoFit/>
          </a:bodyPr>
          <a:lstStyle/>
          <a:p>
            <a:pPr algn="ctr">
              <a:buNone/>
            </a:pPr>
            <a:r>
              <a:rPr lang="zh-CN" altLang="en-US" sz="4500" b="1" dirty="0">
                <a:solidFill>
                  <a:schemeClr val="accent6"/>
                </a:solidFill>
                <a:cs typeface="Arial" panose="020B0604020202020204" pitchFamily="34" charset="0"/>
              </a:rPr>
              <a:t>微点</a:t>
            </a:r>
            <a:r>
              <a:rPr lang="zh-CN" altLang="en-US" sz="3300" b="1" dirty="0">
                <a:solidFill>
                  <a:schemeClr val="accent2"/>
                </a:solidFill>
                <a:cs typeface="Arial" panose="020B0604020202020204" pitchFamily="34" charset="0"/>
              </a:rPr>
              <a:t>之力，</a:t>
            </a:r>
            <a:r>
              <a:rPr lang="zh-CN" altLang="en-US" sz="3300" b="1" dirty="0">
                <a:solidFill>
                  <a:schemeClr val="accent1"/>
                </a:solidFill>
                <a:cs typeface="Arial" panose="020B0604020202020204" pitchFamily="34" charset="0"/>
              </a:rPr>
              <a:t>撬动</a:t>
            </a:r>
            <a:r>
              <a:rPr lang="zh-CN" altLang="en-US" sz="4050" b="1" dirty="0">
                <a:solidFill>
                  <a:schemeClr val="accent6"/>
                </a:solidFill>
                <a:cs typeface="Arial" panose="020B0604020202020204" pitchFamily="34" charset="0"/>
              </a:rPr>
              <a:t>教育</a:t>
            </a:r>
            <a:r>
              <a:rPr lang="zh-CN" altLang="en-US" sz="3300" b="1" dirty="0">
                <a:solidFill>
                  <a:schemeClr val="accent2"/>
                </a:solidFill>
                <a:cs typeface="Arial" panose="020B0604020202020204" pitchFamily="34" charset="0"/>
              </a:rPr>
              <a:t>长远</a:t>
            </a:r>
            <a:r>
              <a:rPr lang="zh-CN" altLang="en-US" sz="3300" b="1" dirty="0">
                <a:solidFill>
                  <a:srgbClr val="00B050"/>
                </a:solidFill>
                <a:cs typeface="Arial" panose="020B0604020202020204" pitchFamily="34" charset="0"/>
              </a:rPr>
              <a:t>发展</a:t>
            </a:r>
          </a:p>
        </p:txBody>
      </p:sp>
      <p:sp>
        <p:nvSpPr>
          <p:cNvPr id="6" name="矩形 259"/>
          <p:cNvSpPr>
            <a:spLocks noChangeArrowheads="1"/>
          </p:cNvSpPr>
          <p:nvPr/>
        </p:nvSpPr>
        <p:spPr bwMode="auto">
          <a:xfrm>
            <a:off x="3386086" y="4396566"/>
            <a:ext cx="2693796" cy="262277"/>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35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135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9366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1600"/>
                                        <p:tgtEl>
                                          <p:spTgt spid="5"/>
                                        </p:tgtEl>
                                      </p:cBhvr>
                                    </p:animEffect>
                                  </p:childTnLst>
                                </p:cTn>
                              </p:par>
                            </p:childTnLst>
                          </p:cTn>
                        </p:par>
                        <p:par>
                          <p:cTn id="11" fill="hold">
                            <p:stCondLst>
                              <p:cond delay="2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8223" y="1152219"/>
            <a:ext cx="7866529" cy="3046988"/>
          </a:xfrm>
          <a:prstGeom prst="rect">
            <a:avLst/>
          </a:prstGeom>
          <a:noFill/>
          <a:ln>
            <a:solidFill>
              <a:srgbClr val="7030A0"/>
            </a:solidFill>
          </a:ln>
        </p:spPr>
        <p:txBody>
          <a:bodyPr wrap="square" rtlCol="0">
            <a:spAutoFit/>
          </a:bodyPr>
          <a:lstStyle/>
          <a:p>
            <a:endParaRPr lang="en-US" altLang="zh-CN" sz="2400" dirty="0">
              <a:solidFill>
                <a:srgbClr val="00B050"/>
              </a:solidFill>
            </a:endParaRPr>
          </a:p>
          <a:p>
            <a:r>
              <a:rPr lang="en-US" altLang="zh-CN" sz="2400" dirty="0">
                <a:solidFill>
                  <a:srgbClr val="00B050"/>
                </a:solidFill>
              </a:rPr>
              <a:t>	</a:t>
            </a:r>
            <a:r>
              <a:rPr lang="zh-CN" altLang="zh-CN" sz="2400" dirty="0"/>
              <a:t>真正的大学生活的重要成本是时间，当你把一年的时间用于听课、读书、写文章时，你就不能把这段时间用于工作。对大多数学生而言，为上学而不得不放弃的工资是他们受教育的最大单项成本，这就构成了上大学的机会成本。因此，当每种可能的机会出现时，大学生就会权衡。伴随着这些机会的出现，大学生们在权衡之后，所做出的各种决策，乃至极端的选择退学，也就不难理解了</a:t>
            </a: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组合 9"/>
          <p:cNvGrpSpPr/>
          <p:nvPr/>
        </p:nvGrpSpPr>
        <p:grpSpPr>
          <a:xfrm>
            <a:off x="309312" y="422876"/>
            <a:ext cx="8430718" cy="572408"/>
            <a:chOff x="309312" y="422876"/>
            <a:chExt cx="8430718" cy="572408"/>
          </a:xfrm>
        </p:grpSpPr>
        <p:grpSp>
          <p:nvGrpSpPr>
            <p:cNvPr id="11" name="组合 10"/>
            <p:cNvGrpSpPr/>
            <p:nvPr/>
          </p:nvGrpSpPr>
          <p:grpSpPr>
            <a:xfrm>
              <a:off x="378828" y="422876"/>
              <a:ext cx="641080" cy="511859"/>
              <a:chOff x="378828" y="451585"/>
              <a:chExt cx="359177" cy="217576"/>
            </a:xfrm>
          </p:grpSpPr>
          <p:sp>
            <p:nvSpPr>
              <p:cNvPr id="16"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7"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2" name="直接连接符 1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5177809"/>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1902" y="1246044"/>
            <a:ext cx="7385538" cy="4524315"/>
          </a:xfrm>
          <a:prstGeom prst="rect">
            <a:avLst/>
          </a:prstGeom>
          <a:noFill/>
          <a:ln>
            <a:solidFill>
              <a:srgbClr val="7030A0"/>
            </a:solidFill>
          </a:ln>
        </p:spPr>
        <p:txBody>
          <a:bodyPr wrap="square" rtlCol="0">
            <a:spAutoFit/>
          </a:bodyPr>
          <a:lstStyle/>
          <a:p>
            <a:pPr>
              <a:lnSpc>
                <a:spcPct val="150000"/>
              </a:lnSpc>
            </a:pPr>
            <a:endParaRPr lang="en-US" altLang="zh-CN" sz="2400" b="1" dirty="0"/>
          </a:p>
          <a:p>
            <a:pPr>
              <a:lnSpc>
                <a:spcPct val="150000"/>
              </a:lnSpc>
            </a:pPr>
            <a:r>
              <a:rPr lang="zh-CN" altLang="en-US" sz="2400" b="1" dirty="0"/>
              <a:t>（一）</a:t>
            </a:r>
            <a:r>
              <a:rPr lang="zh-CN" altLang="zh-CN" sz="2400" b="1" dirty="0"/>
              <a:t>大学生教育的非机会成本分析：</a:t>
            </a:r>
            <a:endParaRPr lang="zh-CN" altLang="zh-CN" sz="2400" dirty="0"/>
          </a:p>
          <a:p>
            <a:pPr lvl="0">
              <a:lnSpc>
                <a:spcPct val="150000"/>
              </a:lnSpc>
            </a:pPr>
            <a:r>
              <a:rPr lang="en-US" altLang="zh-CN" sz="2400" b="1" dirty="0"/>
              <a:t>		</a:t>
            </a:r>
            <a:r>
              <a:rPr lang="zh-CN" altLang="zh-CN" sz="2400" b="1" dirty="0"/>
              <a:t>个人前期成本</a:t>
            </a:r>
            <a:endParaRPr lang="zh-CN" altLang="zh-CN" sz="2400" dirty="0"/>
          </a:p>
          <a:p>
            <a:pPr lvl="0">
              <a:lnSpc>
                <a:spcPct val="150000"/>
              </a:lnSpc>
            </a:pPr>
            <a:r>
              <a:rPr lang="en-US" altLang="zh-CN" sz="2400" b="1" dirty="0"/>
              <a:t>		</a:t>
            </a:r>
            <a:r>
              <a:rPr lang="zh-CN" altLang="zh-CN" sz="2400" b="1" dirty="0"/>
              <a:t>个人直接成本</a:t>
            </a:r>
            <a:endParaRPr lang="zh-CN" altLang="zh-CN" sz="2400" dirty="0"/>
          </a:p>
          <a:p>
            <a:pPr>
              <a:lnSpc>
                <a:spcPct val="150000"/>
              </a:lnSpc>
            </a:pPr>
            <a:r>
              <a:rPr lang="zh-CN" altLang="en-US" sz="2400" b="1" dirty="0"/>
              <a:t>（二）</a:t>
            </a:r>
            <a:r>
              <a:rPr lang="zh-CN" altLang="zh-CN" sz="2400" b="1" dirty="0"/>
              <a:t>大学生教育的机会成本分析</a:t>
            </a:r>
            <a:r>
              <a:rPr lang="en-US" altLang="zh-CN" sz="2400" b="1" dirty="0"/>
              <a:t>:</a:t>
            </a:r>
            <a:endParaRPr lang="zh-CN" altLang="zh-CN" sz="2400" dirty="0"/>
          </a:p>
          <a:p>
            <a:pPr lvl="0">
              <a:lnSpc>
                <a:spcPct val="150000"/>
              </a:lnSpc>
            </a:pPr>
            <a:r>
              <a:rPr lang="en-US" altLang="zh-CN" sz="2400" b="1" dirty="0"/>
              <a:t>		</a:t>
            </a:r>
            <a:r>
              <a:rPr lang="zh-CN" altLang="zh-CN" sz="2400" b="1" dirty="0"/>
              <a:t>收益成本</a:t>
            </a:r>
            <a:endParaRPr lang="zh-CN" altLang="zh-CN" sz="2400" dirty="0"/>
          </a:p>
          <a:p>
            <a:pPr lvl="0">
              <a:lnSpc>
                <a:spcPct val="150000"/>
              </a:lnSpc>
            </a:pPr>
            <a:r>
              <a:rPr lang="en-US" altLang="zh-CN" sz="2400" b="1" dirty="0"/>
              <a:t>		</a:t>
            </a:r>
            <a:r>
              <a:rPr lang="zh-CN" altLang="zh-CN" sz="2400" b="1" dirty="0"/>
              <a:t>就业成本</a:t>
            </a:r>
            <a:endParaRPr lang="zh-CN" altLang="zh-CN" sz="2400" dirty="0"/>
          </a:p>
          <a:p>
            <a:pPr lvl="0">
              <a:lnSpc>
                <a:spcPct val="150000"/>
              </a:lnSpc>
            </a:pPr>
            <a:r>
              <a:rPr lang="en-US" altLang="zh-CN" sz="2400" b="1" dirty="0"/>
              <a:t>		</a:t>
            </a:r>
            <a:r>
              <a:rPr lang="zh-CN" altLang="zh-CN" sz="2400" b="1" dirty="0"/>
              <a:t>时间成本</a:t>
            </a:r>
            <a:r>
              <a:rPr lang="zh-CN" altLang="en-US" sz="2400" dirty="0">
                <a:solidFill>
                  <a:srgbClr val="00B050"/>
                </a:solidFill>
              </a:rPr>
              <a:t>                                                                                       </a:t>
            </a:r>
          </a:p>
        </p:txBody>
      </p:sp>
      <p:sp>
        <p:nvSpPr>
          <p:cNvPr id="4" name="文本框 3"/>
          <p:cNvSpPr txBox="1"/>
          <p:nvPr/>
        </p:nvSpPr>
        <p:spPr>
          <a:xfrm>
            <a:off x="7717898" y="5401027"/>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829630" y="5421103"/>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309312" y="422876"/>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
        <p:nvSpPr>
          <p:cNvPr id="3" name="矩形: 圆角 2"/>
          <p:cNvSpPr/>
          <p:nvPr/>
        </p:nvSpPr>
        <p:spPr>
          <a:xfrm>
            <a:off x="3034374" y="995284"/>
            <a:ext cx="2980594" cy="5222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800" b="1" dirty="0"/>
              <a:t>四</a:t>
            </a:r>
            <a:r>
              <a:rPr lang="zh-CN" altLang="en-US" sz="2800" b="1" dirty="0"/>
              <a:t>、</a:t>
            </a:r>
            <a:r>
              <a:rPr lang="zh-CN" altLang="zh-CN" sz="2800" b="1" dirty="0"/>
              <a:t>媒体人观点</a:t>
            </a:r>
            <a:endParaRPr lang="zh-CN" altLang="zh-CN" sz="2800" dirty="0"/>
          </a:p>
        </p:txBody>
      </p:sp>
    </p:spTree>
    <p:extLst>
      <p:ext uri="{BB962C8B-B14F-4D97-AF65-F5344CB8AC3E}">
        <p14:creationId xmlns:p14="http://schemas.microsoft.com/office/powerpoint/2010/main" val="115954352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34401" y="1626577"/>
            <a:ext cx="2076914" cy="43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03412" y="947721"/>
            <a:ext cx="8280740" cy="5078313"/>
          </a:xfrm>
          <a:prstGeom prst="rect">
            <a:avLst/>
          </a:prstGeom>
          <a:noFill/>
          <a:ln>
            <a:solidFill>
              <a:srgbClr val="7030A0"/>
            </a:solidFill>
          </a:ln>
        </p:spPr>
        <p:txBody>
          <a:bodyPr wrap="square" rtlCol="0">
            <a:spAutoFit/>
          </a:bodyPr>
          <a:lstStyle/>
          <a:p>
            <a:pPr>
              <a:lnSpc>
                <a:spcPct val="150000"/>
              </a:lnSpc>
            </a:pPr>
            <a:r>
              <a:rPr lang="zh-CN" altLang="en-US" sz="2400" b="1" dirty="0">
                <a:solidFill>
                  <a:srgbClr val="92D050"/>
                </a:solidFill>
              </a:rPr>
              <a:t>（一）</a:t>
            </a:r>
            <a:r>
              <a:rPr lang="zh-CN" altLang="zh-CN" sz="2400" b="1" dirty="0">
                <a:solidFill>
                  <a:srgbClr val="92D050"/>
                </a:solidFill>
              </a:rPr>
              <a:t>大学生教育的非机会成本分析：</a:t>
            </a:r>
            <a:endParaRPr lang="zh-CN" altLang="zh-CN" sz="2400" dirty="0">
              <a:solidFill>
                <a:srgbClr val="92D050"/>
              </a:solidFill>
            </a:endParaRPr>
          </a:p>
          <a:p>
            <a:pPr>
              <a:lnSpc>
                <a:spcPct val="150000"/>
              </a:lnSpc>
            </a:pPr>
            <a:r>
              <a:rPr lang="zh-CN" altLang="zh-CN" sz="2400" b="1" dirty="0">
                <a:solidFill>
                  <a:schemeClr val="bg1"/>
                </a:solidFill>
              </a:rPr>
              <a:t>个人前期成本</a:t>
            </a:r>
            <a:r>
              <a:rPr lang="zh-CN" altLang="en-US" sz="2400" dirty="0">
                <a:solidFill>
                  <a:schemeClr val="bg1"/>
                </a:solidFill>
              </a:rPr>
              <a:t> ：</a:t>
            </a:r>
            <a:endParaRPr lang="en-US" altLang="zh-CN" sz="2400" dirty="0">
              <a:solidFill>
                <a:schemeClr val="bg1"/>
              </a:solidFill>
            </a:endParaRPr>
          </a:p>
          <a:p>
            <a:pPr>
              <a:lnSpc>
                <a:spcPct val="150000"/>
              </a:lnSpc>
            </a:pPr>
            <a:r>
              <a:rPr lang="en-US" altLang="zh-CN" sz="2400" dirty="0">
                <a:solidFill>
                  <a:srgbClr val="00B050"/>
                </a:solidFill>
              </a:rPr>
              <a:t>	</a:t>
            </a:r>
            <a:r>
              <a:rPr lang="zh-CN" altLang="zh-CN" sz="2400" dirty="0"/>
              <a:t>即个人为了取得大学生教育资格而支付的费用，由于教育资源短缺造成了教育市场的供给不足，从国家教育的角度来看，把有限的教育资源分配给学习能力最佳的学生，只有依靠考试来检验。在现在人们“高学历</a:t>
            </a:r>
            <a:r>
              <a:rPr lang="en-US" altLang="zh-CN" sz="2400" dirty="0"/>
              <a:t>=</a:t>
            </a:r>
            <a:r>
              <a:rPr lang="zh-CN" altLang="zh-CN" sz="2400" dirty="0"/>
              <a:t>好工作</a:t>
            </a:r>
            <a:r>
              <a:rPr lang="en-US" altLang="zh-CN" sz="2400" dirty="0"/>
              <a:t>+</a:t>
            </a:r>
            <a:r>
              <a:rPr lang="zh-CN" altLang="zh-CN" sz="2400" dirty="0"/>
              <a:t>高薪”的思想支配下，许多学生不愿意去就读高职等技术性院校或者直接就业，而是把希望寄托在上大学上，这种盲目推崇导致了大学生教育的过度需求。</a:t>
            </a:r>
            <a:r>
              <a:rPr lang="en-US" altLang="zh-CN" sz="2400" dirty="0"/>
              <a:t> </a:t>
            </a:r>
            <a:endParaRPr lang="zh-CN" altLang="en-US" sz="2400" dirty="0">
              <a:solidFill>
                <a:srgbClr val="00B05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309312" y="422876"/>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8362739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453" y="745096"/>
            <a:ext cx="8315940" cy="5078313"/>
          </a:xfrm>
          <a:prstGeom prst="rect">
            <a:avLst/>
          </a:prstGeom>
          <a:noFill/>
          <a:ln>
            <a:solidFill>
              <a:srgbClr val="7030A0"/>
            </a:solidFill>
          </a:ln>
        </p:spPr>
        <p:txBody>
          <a:bodyPr wrap="square" rtlCol="0">
            <a:spAutoFit/>
          </a:bodyPr>
          <a:lstStyle/>
          <a:p>
            <a:pPr>
              <a:lnSpc>
                <a:spcPct val="150000"/>
              </a:lnSpc>
            </a:pPr>
            <a:r>
              <a:rPr lang="en-US" altLang="zh-CN" sz="2400" dirty="0"/>
              <a:t>	</a:t>
            </a:r>
            <a:r>
              <a:rPr lang="zh-CN" altLang="zh-CN" sz="2400" dirty="0"/>
              <a:t>据报道，</a:t>
            </a:r>
            <a:r>
              <a:rPr lang="en-US" altLang="zh-CN" sz="2400" dirty="0"/>
              <a:t>2010</a:t>
            </a:r>
            <a:r>
              <a:rPr lang="zh-CN" altLang="zh-CN" sz="2400" dirty="0"/>
              <a:t>年全国高考报考人数达</a:t>
            </a:r>
            <a:r>
              <a:rPr lang="en-US" altLang="zh-CN" sz="2400" dirty="0"/>
              <a:t>975</a:t>
            </a:r>
            <a:r>
              <a:rPr lang="zh-CN" altLang="zh-CN" sz="2400" dirty="0"/>
              <a:t>万人，虽然比去年减少了</a:t>
            </a:r>
            <a:r>
              <a:rPr lang="en-US" altLang="zh-CN" sz="2400" dirty="0"/>
              <a:t>74</a:t>
            </a:r>
            <a:r>
              <a:rPr lang="zh-CN" altLang="zh-CN" sz="2400" dirty="0"/>
              <a:t>万人，但预计高校招生人数只有</a:t>
            </a:r>
            <a:r>
              <a:rPr lang="en-US" altLang="zh-CN" sz="2400" dirty="0"/>
              <a:t>657</a:t>
            </a:r>
            <a:r>
              <a:rPr lang="zh-CN" altLang="zh-CN" sz="2400" dirty="0"/>
              <a:t>万人。由此可见，在大学生教育准入市场上需求严重大于供给。高中生必须通过考试才能获得入学资格。简言之，个人获得大学生入学资格的前期成本就是高考成本，这其中包括参加辅导班的费用（约为</a:t>
            </a:r>
            <a:r>
              <a:rPr lang="en-US" altLang="zh-CN" sz="2400" dirty="0"/>
              <a:t>3000</a:t>
            </a:r>
            <a:r>
              <a:rPr lang="zh-CN" altLang="zh-CN" sz="2400" dirty="0"/>
              <a:t>元）、参考教材资料费（约为</a:t>
            </a:r>
            <a:r>
              <a:rPr lang="en-US" altLang="zh-CN" sz="2400" dirty="0"/>
              <a:t>1000</a:t>
            </a:r>
            <a:r>
              <a:rPr lang="zh-CN" altLang="zh-CN" sz="2400" dirty="0"/>
              <a:t>元）和报名费（约为</a:t>
            </a:r>
            <a:r>
              <a:rPr lang="en-US" altLang="zh-CN" sz="2400" dirty="0"/>
              <a:t>500</a:t>
            </a:r>
            <a:r>
              <a:rPr lang="zh-CN" altLang="zh-CN" sz="2400" dirty="0"/>
              <a:t>元）等。此外还涉及一个小的机会成本问题，在此不作具体分析。一名高考生的高考成本大概为</a:t>
            </a:r>
            <a:r>
              <a:rPr lang="en-US" altLang="zh-CN" sz="2400" dirty="0"/>
              <a:t>Q=3000+1000+500=4500</a:t>
            </a:r>
            <a:r>
              <a:rPr lang="zh-CN" altLang="zh-CN" sz="2400" dirty="0"/>
              <a:t>元</a:t>
            </a:r>
            <a:r>
              <a:rPr lang="zh-CN" altLang="en-US" sz="2400" dirty="0"/>
              <a:t>。</a:t>
            </a:r>
            <a:endParaRPr lang="zh-CN" altLang="en-US" sz="2400" dirty="0">
              <a:solidFill>
                <a:srgbClr val="00B050"/>
              </a:solidFill>
            </a:endParaRPr>
          </a:p>
        </p:txBody>
      </p:sp>
      <p:grpSp>
        <p:nvGrpSpPr>
          <p:cNvPr id="4" name="组合 3"/>
          <p:cNvGrpSpPr/>
          <p:nvPr/>
        </p:nvGrpSpPr>
        <p:grpSpPr>
          <a:xfrm>
            <a:off x="159453" y="172688"/>
            <a:ext cx="8430718" cy="572408"/>
            <a:chOff x="309312" y="422876"/>
            <a:chExt cx="8430718" cy="572408"/>
          </a:xfrm>
        </p:grpSpPr>
        <p:grpSp>
          <p:nvGrpSpPr>
            <p:cNvPr id="5" name="组合 4"/>
            <p:cNvGrpSpPr/>
            <p:nvPr/>
          </p:nvGrpSpPr>
          <p:grpSpPr>
            <a:xfrm>
              <a:off x="378828" y="422876"/>
              <a:ext cx="641080" cy="511859"/>
              <a:chOff x="378828" y="451585"/>
              <a:chExt cx="359177" cy="217576"/>
            </a:xfrm>
          </p:grpSpPr>
          <p:sp>
            <p:nvSpPr>
              <p:cNvPr id="8"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9"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6" name="直接连接符 5"/>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51729801"/>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4281" y="1178169"/>
            <a:ext cx="2726265" cy="48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07792" y="1107387"/>
            <a:ext cx="7385538" cy="3970318"/>
          </a:xfrm>
          <a:prstGeom prst="rect">
            <a:avLst/>
          </a:prstGeom>
          <a:noFill/>
          <a:ln>
            <a:solidFill>
              <a:srgbClr val="7030A0"/>
            </a:solidFill>
          </a:ln>
        </p:spPr>
        <p:txBody>
          <a:bodyPr wrap="square" rtlCol="0">
            <a:spAutoFit/>
          </a:bodyPr>
          <a:lstStyle/>
          <a:p>
            <a:pPr lvl="0">
              <a:lnSpc>
                <a:spcPct val="150000"/>
              </a:lnSpc>
            </a:pPr>
            <a:r>
              <a:rPr lang="zh-CN" altLang="zh-CN" sz="2400" b="1" dirty="0">
                <a:solidFill>
                  <a:schemeClr val="bg1"/>
                </a:solidFill>
              </a:rPr>
              <a:t>个人直接成本</a:t>
            </a:r>
            <a:r>
              <a:rPr lang="zh-CN" altLang="en-US" sz="2400" b="1" dirty="0">
                <a:solidFill>
                  <a:schemeClr val="bg1"/>
                </a:solidFill>
              </a:rPr>
              <a:t>  ：</a:t>
            </a:r>
            <a:endParaRPr lang="en-US" altLang="zh-CN" sz="2400" b="1" dirty="0">
              <a:solidFill>
                <a:schemeClr val="bg1"/>
              </a:solidFill>
            </a:endParaRPr>
          </a:p>
          <a:p>
            <a:pPr lvl="0">
              <a:lnSpc>
                <a:spcPct val="150000"/>
              </a:lnSpc>
            </a:pPr>
            <a:r>
              <a:rPr lang="en-US" altLang="zh-CN" sz="2400" b="1" dirty="0"/>
              <a:t>	</a:t>
            </a:r>
            <a:r>
              <a:rPr lang="zh-CN" altLang="zh-CN" sz="2400" dirty="0"/>
              <a:t>即个人为接受大学生教育而直接支付的费用，包括学费（在以下的分析中假设大学生教育全面实行收费制，没有公费和自费的区别）、书费、住宿费、交通费及其他不投资高出的任何费用（日常生活费不应该记入成本，因为这部分费用不会因为接受研究生教育而发生变化）。</a:t>
            </a:r>
            <a:r>
              <a:rPr lang="en-US" altLang="zh-CN" sz="2400" dirty="0"/>
              <a:t> </a:t>
            </a:r>
            <a:endParaRPr lang="zh-CN" altLang="zh-CN" sz="2400" dirty="0"/>
          </a:p>
        </p:txBody>
      </p:sp>
      <p:sp>
        <p:nvSpPr>
          <p:cNvPr id="4" name="文本框 3"/>
          <p:cNvSpPr txBox="1"/>
          <p:nvPr/>
        </p:nvSpPr>
        <p:spPr>
          <a:xfrm>
            <a:off x="7603138" y="4708373"/>
            <a:ext cx="490192" cy="369332"/>
          </a:xfrm>
          <a:prstGeom prst="rect">
            <a:avLst/>
          </a:prstGeom>
          <a:solidFill>
            <a:srgbClr val="FF000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309312" y="422876"/>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0703513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0007" y="1468315"/>
            <a:ext cx="2198024" cy="562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368716" y="850640"/>
            <a:ext cx="8496485" cy="5078313"/>
          </a:xfrm>
          <a:prstGeom prst="rect">
            <a:avLst/>
          </a:prstGeom>
          <a:noFill/>
          <a:ln>
            <a:solidFill>
              <a:srgbClr val="7030A0"/>
            </a:solidFill>
          </a:ln>
        </p:spPr>
        <p:txBody>
          <a:bodyPr wrap="square" rtlCol="0">
            <a:spAutoFit/>
          </a:bodyPr>
          <a:lstStyle/>
          <a:p>
            <a:pPr lvl="0">
              <a:lnSpc>
                <a:spcPct val="150000"/>
              </a:lnSpc>
            </a:pPr>
            <a:endParaRPr lang="en-US" altLang="zh-CN" sz="2400" b="1" dirty="0"/>
          </a:p>
          <a:p>
            <a:pPr lvl="0">
              <a:lnSpc>
                <a:spcPct val="150000"/>
              </a:lnSpc>
            </a:pPr>
            <a:r>
              <a:rPr lang="en-US" altLang="zh-CN" sz="2400" b="1" dirty="0">
                <a:solidFill>
                  <a:schemeClr val="bg1"/>
                </a:solidFill>
              </a:rPr>
              <a:t> </a:t>
            </a:r>
            <a:r>
              <a:rPr lang="zh-CN" altLang="zh-CN" sz="2400" b="1" dirty="0">
                <a:solidFill>
                  <a:schemeClr val="bg1"/>
                </a:solidFill>
              </a:rPr>
              <a:t>个人直接成本</a:t>
            </a:r>
            <a:r>
              <a:rPr lang="zh-CN" altLang="en-US" sz="2400" b="1" dirty="0">
                <a:solidFill>
                  <a:schemeClr val="bg1"/>
                </a:solidFill>
              </a:rPr>
              <a:t>  ：</a:t>
            </a:r>
            <a:endParaRPr lang="en-US" altLang="zh-CN" sz="2400" b="1" dirty="0">
              <a:solidFill>
                <a:schemeClr val="bg1"/>
              </a:solidFill>
            </a:endParaRPr>
          </a:p>
          <a:p>
            <a:pPr lvl="0">
              <a:lnSpc>
                <a:spcPct val="150000"/>
              </a:lnSpc>
            </a:pPr>
            <a:r>
              <a:rPr lang="en-US" altLang="zh-CN" sz="2400" b="1" dirty="0"/>
              <a:t>	</a:t>
            </a:r>
            <a:r>
              <a:rPr lang="en-US" altLang="zh-CN" sz="2400" dirty="0"/>
              <a:t> </a:t>
            </a:r>
            <a:r>
              <a:rPr lang="zh-CN" altLang="zh-CN" sz="2400" dirty="0"/>
              <a:t>中华全国学生联合会和相关监测机构共同公布的《</a:t>
            </a:r>
            <a:r>
              <a:rPr lang="en-US" altLang="zh-CN" sz="2400" dirty="0"/>
              <a:t>2004</a:t>
            </a:r>
            <a:r>
              <a:rPr lang="zh-CN" altLang="zh-CN" sz="2400" dirty="0"/>
              <a:t>年中国大学生消费与生活形态研究报告》显示，大学生平均年消费为</a:t>
            </a:r>
            <a:r>
              <a:rPr lang="en-US" altLang="zh-CN" sz="2400" dirty="0"/>
              <a:t>1</a:t>
            </a:r>
            <a:r>
              <a:rPr lang="zh-CN" altLang="zh-CN" sz="2400" dirty="0"/>
              <a:t>万余元。调查表明，有</a:t>
            </a:r>
            <a:r>
              <a:rPr lang="en-US" altLang="zh-CN" sz="2400" dirty="0"/>
              <a:t>60%</a:t>
            </a:r>
            <a:r>
              <a:rPr lang="zh-CN" altLang="zh-CN" sz="2400" dirty="0"/>
              <a:t>的大学生拥有手机，笔记本电脑的拥有率与同龄的工薪阶层也接近。就本人就读的贵州大学来看，每年学费</a:t>
            </a:r>
            <a:r>
              <a:rPr lang="en-US" altLang="zh-CN" sz="2400" dirty="0"/>
              <a:t>`</a:t>
            </a:r>
            <a:r>
              <a:rPr lang="zh-CN" altLang="zh-CN" sz="2400" dirty="0"/>
              <a:t>住宿费共计</a:t>
            </a:r>
            <a:r>
              <a:rPr lang="en-US" altLang="zh-CN" sz="2400" dirty="0"/>
              <a:t>6000</a:t>
            </a:r>
            <a:r>
              <a:rPr lang="zh-CN" altLang="zh-CN" sz="2400" dirty="0"/>
              <a:t>元左右，每个月生活费</a:t>
            </a:r>
            <a:r>
              <a:rPr lang="en-US" altLang="zh-CN" sz="2400" dirty="0"/>
              <a:t>1000</a:t>
            </a:r>
            <a:r>
              <a:rPr lang="zh-CN" altLang="zh-CN" sz="2400" dirty="0"/>
              <a:t>元左右，平均一年各种支出约为</a:t>
            </a:r>
            <a:r>
              <a:rPr lang="en-US" altLang="zh-CN" sz="2400" dirty="0"/>
              <a:t>15000</a:t>
            </a:r>
            <a:r>
              <a:rPr lang="zh-CN" altLang="zh-CN" sz="2400" dirty="0"/>
              <a:t>元，四年共计</a:t>
            </a:r>
            <a:r>
              <a:rPr lang="en-US" altLang="zh-CN" sz="2400" dirty="0"/>
              <a:t>6</a:t>
            </a:r>
            <a:r>
              <a:rPr lang="zh-CN" altLang="zh-CN" sz="2400" dirty="0"/>
              <a:t>万元。这种钱要实实在在地支出，称之为会计成本。</a:t>
            </a:r>
          </a:p>
        </p:txBody>
      </p:sp>
      <p:sp>
        <p:nvSpPr>
          <p:cNvPr id="4" name="文本框 3"/>
          <p:cNvSpPr txBox="1"/>
          <p:nvPr/>
        </p:nvSpPr>
        <p:spPr>
          <a:xfrm>
            <a:off x="8383181" y="5571080"/>
            <a:ext cx="490192" cy="369332"/>
          </a:xfrm>
          <a:prstGeom prst="rect">
            <a:avLst/>
          </a:prstGeom>
          <a:solidFill>
            <a:srgbClr val="FF000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8929825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792" y="1107387"/>
            <a:ext cx="7385538" cy="5078313"/>
          </a:xfrm>
          <a:prstGeom prst="rect">
            <a:avLst/>
          </a:prstGeom>
          <a:noFill/>
          <a:ln>
            <a:solidFill>
              <a:srgbClr val="7030A0"/>
            </a:solidFill>
          </a:ln>
        </p:spPr>
        <p:txBody>
          <a:bodyPr wrap="square" rtlCol="0">
            <a:spAutoFit/>
          </a:bodyPr>
          <a:lstStyle/>
          <a:p>
            <a:pPr>
              <a:lnSpc>
                <a:spcPct val="150000"/>
              </a:lnSpc>
            </a:pPr>
            <a:r>
              <a:rPr lang="zh-CN" altLang="en-US" sz="2400" b="1" dirty="0">
                <a:solidFill>
                  <a:srgbClr val="00B050"/>
                </a:solidFill>
              </a:rPr>
              <a:t>（二）</a:t>
            </a:r>
            <a:r>
              <a:rPr lang="zh-CN" altLang="zh-CN" sz="2400" b="1" dirty="0">
                <a:solidFill>
                  <a:srgbClr val="00B050"/>
                </a:solidFill>
              </a:rPr>
              <a:t>大学生教育的机会成本分析</a:t>
            </a:r>
            <a:r>
              <a:rPr lang="en-US" altLang="zh-CN" sz="2400" b="1" dirty="0">
                <a:solidFill>
                  <a:srgbClr val="00B050"/>
                </a:solidFill>
              </a:rPr>
              <a:t>:</a:t>
            </a:r>
            <a:endParaRPr lang="zh-CN" altLang="zh-CN" sz="2400" dirty="0">
              <a:solidFill>
                <a:srgbClr val="00B050"/>
              </a:solidFill>
            </a:endParaRPr>
          </a:p>
          <a:p>
            <a:pPr lvl="0">
              <a:lnSpc>
                <a:spcPct val="150000"/>
              </a:lnSpc>
            </a:pPr>
            <a:r>
              <a:rPr lang="en-US" altLang="zh-CN" sz="2400" dirty="0"/>
              <a:t>		</a:t>
            </a:r>
            <a:r>
              <a:rPr lang="zh-CN" altLang="zh-CN" sz="2400" dirty="0"/>
              <a:t>对于一个应届高中毕业生而言，是工作还是读大学，其实就是一个选择的问题。选择的原则就是以最小的成本获得最大的利益。有很多毕业生在选择出炉的时候，更注重先是收益而忽略了机会成本。</a:t>
            </a:r>
            <a:r>
              <a:rPr lang="zh-CN" altLang="en-US" sz="2400" dirty="0"/>
              <a:t>包括如下：</a:t>
            </a:r>
            <a:endParaRPr lang="en-US" altLang="zh-CN" sz="2400" b="1" dirty="0"/>
          </a:p>
          <a:p>
            <a:pPr lvl="0">
              <a:lnSpc>
                <a:spcPct val="150000"/>
              </a:lnSpc>
            </a:pPr>
            <a:r>
              <a:rPr lang="en-US" altLang="zh-CN" sz="2400" b="1" dirty="0"/>
              <a:t>		</a:t>
            </a:r>
            <a:r>
              <a:rPr lang="zh-CN" altLang="zh-CN" sz="2400" b="1" dirty="0"/>
              <a:t>收益成本</a:t>
            </a:r>
            <a:r>
              <a:rPr lang="en-US" altLang="zh-CN" sz="2400" b="1" dirty="0"/>
              <a:t> </a:t>
            </a:r>
            <a:endParaRPr lang="en-US" altLang="zh-CN" sz="2400" dirty="0">
              <a:solidFill>
                <a:srgbClr val="00B050"/>
              </a:solidFill>
            </a:endParaRPr>
          </a:p>
          <a:p>
            <a:pPr lvl="0">
              <a:lnSpc>
                <a:spcPct val="150000"/>
              </a:lnSpc>
            </a:pPr>
            <a:r>
              <a:rPr lang="en-US" altLang="zh-CN" sz="2400" b="1" dirty="0"/>
              <a:t>		</a:t>
            </a:r>
            <a:r>
              <a:rPr lang="zh-CN" altLang="zh-CN" sz="2400" b="1" dirty="0"/>
              <a:t>就业成本</a:t>
            </a:r>
            <a:endParaRPr lang="zh-CN" altLang="zh-CN" sz="2400" dirty="0"/>
          </a:p>
          <a:p>
            <a:pPr lvl="0">
              <a:lnSpc>
                <a:spcPct val="150000"/>
              </a:lnSpc>
            </a:pPr>
            <a:r>
              <a:rPr lang="en-US" altLang="zh-CN" sz="2400" b="1" dirty="0"/>
              <a:t>		</a:t>
            </a:r>
            <a:r>
              <a:rPr lang="zh-CN" altLang="zh-CN" sz="2400" b="1" dirty="0"/>
              <a:t>时间成本</a:t>
            </a:r>
            <a:endParaRPr lang="zh-CN" altLang="en-US" sz="2400" dirty="0">
              <a:solidFill>
                <a:srgbClr val="00B050"/>
              </a:solidFill>
            </a:endParaRPr>
          </a:p>
        </p:txBody>
      </p:sp>
      <p:sp>
        <p:nvSpPr>
          <p:cNvPr id="4" name="文本框 3"/>
          <p:cNvSpPr txBox="1"/>
          <p:nvPr/>
        </p:nvSpPr>
        <p:spPr>
          <a:xfrm>
            <a:off x="7615333" y="5824402"/>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695597" y="5816368"/>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3" name="组合 22"/>
          <p:cNvGrpSpPr/>
          <p:nvPr/>
        </p:nvGrpSpPr>
        <p:grpSpPr>
          <a:xfrm>
            <a:off x="247765" y="278232"/>
            <a:ext cx="8430718" cy="572408"/>
            <a:chOff x="309312" y="422876"/>
            <a:chExt cx="8430718" cy="572408"/>
          </a:xfrm>
        </p:grpSpPr>
        <p:grpSp>
          <p:nvGrpSpPr>
            <p:cNvPr id="25" name="组合 24"/>
            <p:cNvGrpSpPr/>
            <p:nvPr/>
          </p:nvGrpSpPr>
          <p:grpSpPr>
            <a:xfrm>
              <a:off x="378828" y="422876"/>
              <a:ext cx="641080" cy="511859"/>
              <a:chOff x="378828" y="451585"/>
              <a:chExt cx="359177" cy="217576"/>
            </a:xfrm>
          </p:grpSpPr>
          <p:sp>
            <p:nvSpPr>
              <p:cNvPr id="31"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2"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7" name="直接连接符 2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03062988"/>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2515" y="1300577"/>
            <a:ext cx="1504095" cy="29962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2" name="文本框 1"/>
          <p:cNvSpPr txBox="1"/>
          <p:nvPr/>
        </p:nvSpPr>
        <p:spPr>
          <a:xfrm>
            <a:off x="707792" y="1107387"/>
            <a:ext cx="7385538" cy="3416320"/>
          </a:xfrm>
          <a:prstGeom prst="rect">
            <a:avLst/>
          </a:prstGeom>
          <a:noFill/>
          <a:ln>
            <a:solidFill>
              <a:srgbClr val="7030A0"/>
            </a:solidFill>
          </a:ln>
        </p:spPr>
        <p:txBody>
          <a:bodyPr wrap="square" rtlCol="0">
            <a:spAutoFit/>
          </a:bodyPr>
          <a:lstStyle/>
          <a:p>
            <a:pPr>
              <a:lnSpc>
                <a:spcPct val="150000"/>
              </a:lnSpc>
            </a:pPr>
            <a:r>
              <a:rPr lang="zh-CN" altLang="zh-CN" sz="2400" b="1" dirty="0"/>
              <a:t>收益成本</a:t>
            </a:r>
            <a:r>
              <a:rPr lang="zh-CN" altLang="en-US" sz="2400" b="1" dirty="0"/>
              <a:t>：</a:t>
            </a:r>
            <a:endParaRPr lang="en-US" altLang="zh-CN" sz="2400" b="1" dirty="0"/>
          </a:p>
          <a:p>
            <a:pPr>
              <a:lnSpc>
                <a:spcPct val="150000"/>
              </a:lnSpc>
            </a:pPr>
            <a:r>
              <a:rPr lang="en-US" altLang="zh-CN" sz="2400" b="1" dirty="0"/>
              <a:t>	</a:t>
            </a:r>
            <a:r>
              <a:rPr lang="zh-CN" altLang="zh-CN" sz="2400" dirty="0"/>
              <a:t>收益成本是指所放弃的用于其他用途能够获得的最大收益。对于个人而言，则指一名应届生四年读大学期间所放弃收益的最大收入，其中包括投资收益和就业收益。</a:t>
            </a:r>
            <a:endParaRPr lang="en-US" altLang="zh-CN" sz="2400" dirty="0"/>
          </a:p>
          <a:p>
            <a:pPr>
              <a:lnSpc>
                <a:spcPct val="150000"/>
              </a:lnSpc>
            </a:pPr>
            <a:endParaRPr lang="zh-CN" altLang="zh-CN" sz="2400" dirty="0"/>
          </a:p>
        </p:txBody>
      </p:sp>
      <p:sp>
        <p:nvSpPr>
          <p:cNvPr id="4" name="文本框 3"/>
          <p:cNvSpPr txBox="1"/>
          <p:nvPr/>
        </p:nvSpPr>
        <p:spPr>
          <a:xfrm>
            <a:off x="7603138" y="4154375"/>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707792" y="4154375"/>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41174243"/>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453" y="868948"/>
            <a:ext cx="8603259" cy="4524315"/>
          </a:xfrm>
          <a:prstGeom prst="rect">
            <a:avLst/>
          </a:prstGeom>
          <a:noFill/>
          <a:ln>
            <a:solidFill>
              <a:srgbClr val="7030A0"/>
            </a:solidFill>
          </a:ln>
        </p:spPr>
        <p:txBody>
          <a:bodyPr wrap="square" rtlCol="0">
            <a:spAutoFit/>
          </a:bodyPr>
          <a:lstStyle/>
          <a:p>
            <a:r>
              <a:rPr lang="zh-CN" altLang="zh-CN" sz="2400" b="1" dirty="0">
                <a:solidFill>
                  <a:srgbClr val="FF0000"/>
                </a:solidFill>
              </a:rPr>
              <a:t>收益成本</a:t>
            </a:r>
            <a:r>
              <a:rPr lang="zh-CN" altLang="en-US" sz="2400" b="1" dirty="0">
                <a:solidFill>
                  <a:srgbClr val="FF0000"/>
                </a:solidFill>
              </a:rPr>
              <a:t>：</a:t>
            </a:r>
            <a:r>
              <a:rPr lang="zh-CN" altLang="zh-CN" sz="2400" dirty="0">
                <a:solidFill>
                  <a:srgbClr val="FF0000"/>
                </a:solidFill>
              </a:rPr>
              <a:t>投资收益</a:t>
            </a:r>
          </a:p>
          <a:p>
            <a:r>
              <a:rPr lang="en-US" altLang="zh-CN" sz="2400" dirty="0"/>
              <a:t>	</a:t>
            </a:r>
            <a:r>
              <a:rPr lang="zh-CN" altLang="zh-CN" sz="2400" dirty="0"/>
              <a:t>如果大学生学费不投资于教育，而用于其他投资所得的回报或存入银行所得的收入皆构成大学生的机会成本。若以一名大学生四年的学费</a:t>
            </a:r>
            <a:r>
              <a:rPr lang="en-US" altLang="zh-CN" sz="2400" dirty="0"/>
              <a:t>24000</a:t>
            </a:r>
            <a:r>
              <a:rPr lang="zh-CN" altLang="zh-CN" sz="2400" dirty="0"/>
              <a:t>元作为主要资本进行投资，其投资收益的计算要依靠行业来定。就目前市场情况而言，</a:t>
            </a:r>
            <a:r>
              <a:rPr lang="en-US" altLang="zh-CN" sz="2400" dirty="0"/>
              <a:t>24000</a:t>
            </a:r>
            <a:r>
              <a:rPr lang="zh-CN" altLang="zh-CN" sz="2400" dirty="0"/>
              <a:t>元在四年内的投资收益相对来说还是比较低的，甚至四年内不一定能获得收益。另外，目前银行的存款利率也相对比较低，一般在</a:t>
            </a:r>
            <a:r>
              <a:rPr lang="en-US" altLang="zh-CN" sz="2400" dirty="0"/>
              <a:t>2%</a:t>
            </a:r>
            <a:r>
              <a:rPr lang="zh-CN" altLang="zh-CN" sz="2400" dirty="0"/>
              <a:t>左右波动。我们可以简单地计算出将</a:t>
            </a:r>
            <a:r>
              <a:rPr lang="en-US" altLang="zh-CN" sz="2400" dirty="0"/>
              <a:t>24000</a:t>
            </a:r>
            <a:r>
              <a:rPr lang="zh-CN" altLang="zh-CN" sz="2400" dirty="0"/>
              <a:t>万元学费存入银行扣除利息税后所获的利益收入</a:t>
            </a:r>
            <a:r>
              <a:rPr lang="en-US" altLang="zh-CN" sz="2400" dirty="0"/>
              <a:t>P=1175.194</a:t>
            </a:r>
            <a:r>
              <a:rPr lang="zh-CN" altLang="zh-CN" sz="2400" dirty="0"/>
              <a:t>（元）</a:t>
            </a:r>
          </a:p>
          <a:p>
            <a:r>
              <a:rPr lang="en-US" altLang="zh-CN" sz="2400" dirty="0"/>
              <a:t>	</a:t>
            </a:r>
            <a:r>
              <a:rPr lang="zh-CN" altLang="zh-CN" sz="2400" dirty="0"/>
              <a:t>由此可见，四年的学费用于投资至少能获得</a:t>
            </a:r>
            <a:r>
              <a:rPr lang="en-US" altLang="zh-CN" sz="2400" dirty="0"/>
              <a:t>1000</a:t>
            </a:r>
            <a:r>
              <a:rPr lang="zh-CN" altLang="zh-CN" sz="2400" dirty="0"/>
              <a:t>元左右的回报，虽然数量较小，但也是大学生在读期间所失去的收益，只是机会成本偏小而已。</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6779871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792" y="1107387"/>
            <a:ext cx="7385538" cy="3600986"/>
          </a:xfrm>
          <a:prstGeom prst="rect">
            <a:avLst/>
          </a:prstGeom>
          <a:noFill/>
          <a:ln>
            <a:solidFill>
              <a:srgbClr val="7030A0"/>
            </a:solidFill>
          </a:ln>
        </p:spPr>
        <p:txBody>
          <a:bodyPr wrap="square" rtlCol="0">
            <a:spAutoFit/>
          </a:bodyPr>
          <a:lstStyle/>
          <a:p>
            <a:pPr>
              <a:lnSpc>
                <a:spcPct val="150000"/>
              </a:lnSpc>
            </a:pPr>
            <a:r>
              <a:rPr lang="zh-CN" altLang="zh-CN" sz="2400" b="1" dirty="0">
                <a:solidFill>
                  <a:srgbClr val="FF0000"/>
                </a:solidFill>
              </a:rPr>
              <a:t>收益成本</a:t>
            </a:r>
            <a:r>
              <a:rPr lang="zh-CN" altLang="en-US" sz="2400" b="1" dirty="0">
                <a:solidFill>
                  <a:srgbClr val="FF0000"/>
                </a:solidFill>
              </a:rPr>
              <a:t>：</a:t>
            </a:r>
            <a:r>
              <a:rPr lang="zh-CN" altLang="zh-CN" sz="2400" dirty="0">
                <a:solidFill>
                  <a:srgbClr val="FF0000"/>
                </a:solidFill>
              </a:rPr>
              <a:t>就业收益</a:t>
            </a:r>
          </a:p>
          <a:p>
            <a:r>
              <a:rPr lang="en-US" altLang="zh-CN" sz="2400" dirty="0"/>
              <a:t>	</a:t>
            </a:r>
            <a:r>
              <a:rPr lang="zh-CN" altLang="zh-CN" sz="2400" dirty="0"/>
              <a:t>中央党校研究室有关资料显示，普通高中毕业生的平均工资每月为</a:t>
            </a:r>
            <a:r>
              <a:rPr lang="en-US" altLang="zh-CN" sz="2400" dirty="0"/>
              <a:t>1500</a:t>
            </a:r>
            <a:r>
              <a:rPr lang="zh-CN" altLang="zh-CN" sz="2400" dirty="0"/>
              <a:t>元。随着就业压力的增大，高中毕业生的综合能力无法适应激烈的竞争需求。如果高中应届生毕业后直接就业，其月收入应大概为</a:t>
            </a:r>
            <a:r>
              <a:rPr lang="en-US" altLang="zh-CN" sz="2400" dirty="0"/>
              <a:t>1500</a:t>
            </a:r>
            <a:r>
              <a:rPr lang="zh-CN" altLang="zh-CN" sz="2400" dirty="0"/>
              <a:t>元。除去</a:t>
            </a:r>
            <a:r>
              <a:rPr lang="en-US" altLang="zh-CN" sz="2400" dirty="0"/>
              <a:t>4</a:t>
            </a:r>
            <a:r>
              <a:rPr lang="zh-CN" altLang="zh-CN" sz="2400" dirty="0"/>
              <a:t>年的生活必需品消费约</a:t>
            </a:r>
            <a:r>
              <a:rPr lang="en-US" altLang="zh-CN" sz="2400" dirty="0"/>
              <a:t>30000</a:t>
            </a:r>
            <a:r>
              <a:rPr lang="zh-CN" altLang="zh-CN" sz="2400" dirty="0"/>
              <a:t>元，那么应届生在这</a:t>
            </a:r>
            <a:r>
              <a:rPr lang="en-US" altLang="zh-CN" sz="2400" dirty="0"/>
              <a:t>4</a:t>
            </a:r>
            <a:r>
              <a:rPr lang="zh-CN" altLang="zh-CN" sz="2400" dirty="0"/>
              <a:t>年里的收益为</a:t>
            </a:r>
            <a:r>
              <a:rPr lang="en-US" altLang="zh-CN" sz="2400" dirty="0"/>
              <a:t>69000</a:t>
            </a:r>
            <a:r>
              <a:rPr lang="zh-CN" altLang="zh-CN" sz="2400" dirty="0"/>
              <a:t>元左右。这项收益也构成应届生上大学时的机会成本。</a:t>
            </a:r>
            <a:endParaRPr lang="en-US" altLang="zh-CN" sz="2400" dirty="0"/>
          </a:p>
          <a:p>
            <a:endParaRPr lang="zh-CN" altLang="zh-CN" sz="2400" dirty="0"/>
          </a:p>
        </p:txBody>
      </p:sp>
      <p:sp>
        <p:nvSpPr>
          <p:cNvPr id="4" name="文本框 3"/>
          <p:cNvSpPr txBox="1"/>
          <p:nvPr/>
        </p:nvSpPr>
        <p:spPr>
          <a:xfrm>
            <a:off x="7604227" y="4336061"/>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707792" y="4339041"/>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6974827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2286810" y="2922061"/>
            <a:ext cx="1752576" cy="2112566"/>
          </a:xfrm>
          <a:prstGeom prst="rect">
            <a:avLst/>
          </a:prstGeom>
          <a:noFill/>
        </p:spPr>
        <p:txBody>
          <a:bodyPr>
            <a:spAutoFit/>
          </a:bodyPr>
          <a:lstStyle/>
          <a:p>
            <a:pPr algn="dist">
              <a:defRPr/>
            </a:pPr>
            <a:r>
              <a:rPr lang="en-US" altLang="zh-CN" sz="13128" b="1" dirty="0">
                <a:solidFill>
                  <a:srgbClr val="00B050"/>
                </a:solidFill>
                <a:latin typeface="Impact" panose="020B0806030902050204" pitchFamily="34" charset="0"/>
              </a:rPr>
              <a:t>01</a:t>
            </a:r>
            <a:endParaRPr lang="zh-CN" altLang="en-US" sz="13128" b="1" dirty="0">
              <a:solidFill>
                <a:srgbClr val="00B050"/>
              </a:solidFill>
              <a:latin typeface="Impact" panose="020B0806030902050204" pitchFamily="34" charset="0"/>
            </a:endParaRPr>
          </a:p>
        </p:txBody>
      </p:sp>
      <p:sp>
        <p:nvSpPr>
          <p:cNvPr id="8" name="文本框 7"/>
          <p:cNvSpPr txBox="1">
            <a:spLocks noChangeArrowheads="1"/>
          </p:cNvSpPr>
          <p:nvPr/>
        </p:nvSpPr>
        <p:spPr bwMode="auto">
          <a:xfrm>
            <a:off x="4329953" y="3429000"/>
            <a:ext cx="45720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3200" b="1" dirty="0"/>
              <a:t>上大学的会计成本与机会成本的经济学分析</a:t>
            </a:r>
            <a:endParaRPr lang="zh-CN" altLang="zh-CN" sz="3200" dirty="0"/>
          </a:p>
          <a:p>
            <a:endParaRPr lang="zh-CN" altLang="en-US" sz="2100" dirty="0">
              <a:solidFill>
                <a:schemeClr val="accent2"/>
              </a:solidFill>
              <a:ea typeface="微软雅黑" panose="020B0503020204020204" pitchFamily="34" charset="-122"/>
            </a:endParaRPr>
          </a:p>
        </p:txBody>
      </p:sp>
    </p:spTree>
    <p:extLst>
      <p:ext uri="{BB962C8B-B14F-4D97-AF65-F5344CB8AC3E}">
        <p14:creationId xmlns:p14="http://schemas.microsoft.com/office/powerpoint/2010/main" val="32652642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0071" y="866836"/>
            <a:ext cx="8092434" cy="5078313"/>
          </a:xfrm>
          <a:prstGeom prst="rect">
            <a:avLst/>
          </a:prstGeom>
          <a:noFill/>
          <a:ln>
            <a:solidFill>
              <a:srgbClr val="7030A0"/>
            </a:solidFill>
          </a:ln>
        </p:spPr>
        <p:txBody>
          <a:bodyPr wrap="square" rtlCol="0">
            <a:spAutoFit/>
          </a:bodyPr>
          <a:lstStyle/>
          <a:p>
            <a:pPr>
              <a:lnSpc>
                <a:spcPct val="150000"/>
              </a:lnSpc>
            </a:pPr>
            <a:r>
              <a:rPr lang="en-US" altLang="zh-CN" sz="2400" dirty="0"/>
              <a:t>	</a:t>
            </a:r>
            <a:r>
              <a:rPr lang="zh-CN" altLang="zh-CN" sz="2400" dirty="0"/>
              <a:t>应届生接受大学教育的个人机会成本，主要是指学生因接受大学教育而放弃的工作收入。要精确地计量个人接受大学教育的机会成本是非常困难的。从理论上讲，大学生的个人机会成本，应等同于同年龄段的高中应届生在相应时期内的就业收入，乘以就业率。</a:t>
            </a:r>
          </a:p>
          <a:p>
            <a:r>
              <a:rPr lang="en-US" altLang="zh-CN" sz="2400" dirty="0"/>
              <a:t>	</a:t>
            </a:r>
            <a:r>
              <a:rPr lang="zh-CN" altLang="zh-CN" sz="2400" dirty="0"/>
              <a:t>由此可见，一名高中应届生的上大学的机会成本至少要五六万元。对于一些综合素质较高的应届生来说，他们的上大学的机会成本则更高。对于国内普通家庭来说，子女上大学的教育投资成本还是挺高的。除了能计算的、会计意义上的机会成本外，大学生还面临着其他隐性的教育机会成本。</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2449234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8138" y="948702"/>
            <a:ext cx="8538883" cy="4524315"/>
          </a:xfrm>
          <a:prstGeom prst="rect">
            <a:avLst/>
          </a:prstGeom>
          <a:noFill/>
          <a:ln>
            <a:solidFill>
              <a:srgbClr val="7030A0"/>
            </a:solidFill>
          </a:ln>
        </p:spPr>
        <p:txBody>
          <a:bodyPr wrap="square" rtlCol="0">
            <a:spAutoFit/>
          </a:bodyPr>
          <a:lstStyle/>
          <a:p>
            <a:pPr>
              <a:lnSpc>
                <a:spcPct val="150000"/>
              </a:lnSpc>
            </a:pPr>
            <a:r>
              <a:rPr lang="zh-CN" altLang="zh-CN" sz="2400" b="1" dirty="0">
                <a:solidFill>
                  <a:srgbClr val="00B050"/>
                </a:solidFill>
              </a:rPr>
              <a:t>就业成本</a:t>
            </a:r>
            <a:r>
              <a:rPr lang="zh-CN" altLang="en-US" sz="2400" dirty="0">
                <a:solidFill>
                  <a:srgbClr val="00B050"/>
                </a:solidFill>
              </a:rPr>
              <a:t> ：</a:t>
            </a:r>
            <a:endParaRPr lang="en-US" altLang="zh-CN" sz="2400" dirty="0">
              <a:solidFill>
                <a:srgbClr val="00B050"/>
              </a:solidFill>
            </a:endParaRPr>
          </a:p>
          <a:p>
            <a:pPr>
              <a:lnSpc>
                <a:spcPct val="150000"/>
              </a:lnSpc>
            </a:pPr>
            <a:r>
              <a:rPr lang="en-US" altLang="zh-CN" sz="2400" dirty="0">
                <a:solidFill>
                  <a:srgbClr val="00B050"/>
                </a:solidFill>
              </a:rPr>
              <a:t>	</a:t>
            </a:r>
            <a:r>
              <a:rPr lang="zh-CN" altLang="zh-CN" sz="2400" dirty="0"/>
              <a:t>经济学鼻祖泰勒曾言：“进入工业时代后，每个人都逐渐成为了‘经济人’与‘社会人’”。经济，从根本意义上讲，是种思维方式和思维角度。在市场经济条件下，这种思维方式和思维角度成为显性，在原计划经济体制下，更多的表现为隐性，不可否认的是，它一直以来，都客观的存在着，它源于资源的稀缺性。</a:t>
            </a:r>
            <a:r>
              <a:rPr lang="en-US" altLang="zh-CN" sz="2400" dirty="0"/>
              <a:t>80</a:t>
            </a:r>
            <a:r>
              <a:rPr lang="zh-CN" altLang="zh-CN" sz="2400" dirty="0"/>
              <a:t>后的大学生，以这样的思维方式来取舍自己面临的“人”与“事”，也可以理解是时代付予和要求的。</a:t>
            </a:r>
            <a:r>
              <a:rPr lang="en-US" altLang="zh-CN" sz="2400" dirty="0"/>
              <a:t> </a:t>
            </a:r>
            <a:endParaRPr lang="zh-CN" altLang="en-US" sz="2400" dirty="0">
              <a:solidFill>
                <a:srgbClr val="00B05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03838391"/>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453" y="922515"/>
            <a:ext cx="8729053" cy="4708981"/>
          </a:xfrm>
          <a:prstGeom prst="rect">
            <a:avLst/>
          </a:prstGeom>
          <a:noFill/>
          <a:ln>
            <a:solidFill>
              <a:srgbClr val="7030A0"/>
            </a:solidFill>
          </a:ln>
        </p:spPr>
        <p:txBody>
          <a:bodyPr wrap="square" rtlCol="0">
            <a:spAutoFit/>
          </a:bodyPr>
          <a:lstStyle/>
          <a:p>
            <a:pPr>
              <a:lnSpc>
                <a:spcPts val="4000"/>
              </a:lnSpc>
            </a:pPr>
            <a:r>
              <a:rPr lang="en-US" altLang="zh-CN" sz="2400" dirty="0"/>
              <a:t>	</a:t>
            </a:r>
            <a:r>
              <a:rPr lang="zh-CN" altLang="zh-CN" sz="2400" dirty="0"/>
              <a:t>从当前劳动就业市场上来看，由于大学生择业期望值偏高、择业目标短期化和择业趋向功利化，导致个人择业期望与社会需求的不平衡。一些大中城市出现了高才低就和人才高消费现象，而一些地处边远地区急需人才的用人单位又得不到高层次人才。大学生就业市场的不完善所导致教育成果的贬值和人力资源的浪费无疑加大了学生本人以及社会的机会成本。目前对大学生择业心态的不理解，主要是市场经济条件下产生的道德约定，对计划经济体制下的道德约定乃至对中国传统道德的冲击。随着时间的变化和理解的加深，会在更高层次上达成共识。</a:t>
            </a:r>
            <a:r>
              <a:rPr lang="zh-CN" altLang="en-US" sz="2400" dirty="0">
                <a:solidFill>
                  <a:srgbClr val="00B050"/>
                </a:solidFill>
              </a:rPr>
              <a:t>                                                                      </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69794523"/>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8097" y="1282199"/>
            <a:ext cx="7385538" cy="3416320"/>
          </a:xfrm>
          <a:prstGeom prst="rect">
            <a:avLst/>
          </a:prstGeom>
          <a:noFill/>
          <a:ln>
            <a:solidFill>
              <a:srgbClr val="7030A0"/>
            </a:solidFill>
          </a:ln>
        </p:spPr>
        <p:txBody>
          <a:bodyPr wrap="square" rtlCol="0">
            <a:spAutoFit/>
          </a:bodyPr>
          <a:lstStyle/>
          <a:p>
            <a:pPr>
              <a:lnSpc>
                <a:spcPct val="150000"/>
              </a:lnSpc>
            </a:pPr>
            <a:r>
              <a:rPr lang="zh-CN" altLang="zh-CN" sz="2400" b="1" dirty="0">
                <a:solidFill>
                  <a:srgbClr val="FF0000"/>
                </a:solidFill>
              </a:rPr>
              <a:t>时间成本</a:t>
            </a:r>
            <a:r>
              <a:rPr lang="zh-CN" altLang="en-US" sz="2400" dirty="0">
                <a:solidFill>
                  <a:srgbClr val="FF0000"/>
                </a:solidFill>
              </a:rPr>
              <a:t> ：</a:t>
            </a:r>
            <a:endParaRPr lang="en-US" altLang="zh-CN" sz="2400" dirty="0">
              <a:solidFill>
                <a:srgbClr val="FF0000"/>
              </a:solidFill>
            </a:endParaRPr>
          </a:p>
          <a:p>
            <a:pPr>
              <a:lnSpc>
                <a:spcPct val="150000"/>
              </a:lnSpc>
            </a:pPr>
            <a:r>
              <a:rPr lang="en-US" altLang="zh-CN" sz="2400" dirty="0">
                <a:solidFill>
                  <a:srgbClr val="00B050"/>
                </a:solidFill>
              </a:rPr>
              <a:t>	</a:t>
            </a:r>
            <a:r>
              <a:rPr lang="zh-CN" altLang="zh-CN" sz="2400" dirty="0"/>
              <a:t>英国一位教授发明了一个公式，能够帮助人们精确地计算出自己的时间价值。这个公式是</a:t>
            </a:r>
            <a:r>
              <a:rPr lang="en-US" altLang="zh-CN" sz="2400" dirty="0"/>
              <a:t>V=[W(100</a:t>
            </a:r>
            <a:r>
              <a:rPr lang="zh-CN" altLang="zh-CN" sz="2400" dirty="0"/>
              <a:t>—</a:t>
            </a:r>
            <a:r>
              <a:rPr lang="en-US" altLang="zh-CN" sz="2400" dirty="0"/>
              <a:t>T)/100]/C</a:t>
            </a:r>
            <a:r>
              <a:rPr lang="zh-CN" altLang="zh-CN" sz="2400" dirty="0"/>
              <a:t>。</a:t>
            </a:r>
            <a:r>
              <a:rPr lang="en-US" altLang="zh-CN" sz="2400" dirty="0"/>
              <a:t>V</a:t>
            </a:r>
            <a:r>
              <a:rPr lang="zh-CN" altLang="zh-CN" sz="2400" dirty="0"/>
              <a:t>代表一小时的价值，</a:t>
            </a:r>
            <a:r>
              <a:rPr lang="en-US" altLang="zh-CN" sz="2400" dirty="0"/>
              <a:t>W</a:t>
            </a:r>
            <a:r>
              <a:rPr lang="zh-CN" altLang="zh-CN" sz="2400" dirty="0"/>
              <a:t>是一个人的时薪，</a:t>
            </a:r>
            <a:r>
              <a:rPr lang="en-US" altLang="zh-CN" sz="2400" dirty="0"/>
              <a:t>T</a:t>
            </a:r>
            <a:r>
              <a:rPr lang="zh-CN" altLang="zh-CN" sz="2400" dirty="0"/>
              <a:t>是税率，</a:t>
            </a:r>
            <a:r>
              <a:rPr lang="en-US" altLang="zh-CN" sz="2400" dirty="0"/>
              <a:t>C</a:t>
            </a:r>
            <a:r>
              <a:rPr lang="zh-CN" altLang="zh-CN" sz="2400" dirty="0"/>
              <a:t>是当地生活花费。</a:t>
            </a:r>
            <a:endParaRPr lang="en-US" altLang="zh-CN" sz="2400" dirty="0"/>
          </a:p>
          <a:p>
            <a:pPr>
              <a:lnSpc>
                <a:spcPct val="150000"/>
              </a:lnSpc>
            </a:pPr>
            <a:r>
              <a:rPr lang="en-US" altLang="zh-CN" sz="2400" dirty="0"/>
              <a:t> </a:t>
            </a:r>
            <a:endParaRPr lang="zh-CN" altLang="en-US" sz="2400" dirty="0">
              <a:solidFill>
                <a:srgbClr val="00B050"/>
              </a:solidFill>
            </a:endParaRPr>
          </a:p>
        </p:txBody>
      </p:sp>
      <p:sp>
        <p:nvSpPr>
          <p:cNvPr id="4" name="文本框 3"/>
          <p:cNvSpPr txBox="1"/>
          <p:nvPr/>
        </p:nvSpPr>
        <p:spPr>
          <a:xfrm>
            <a:off x="7573443" y="4329187"/>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678097" y="4329187"/>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518150617"/>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202" y="1872318"/>
            <a:ext cx="7385538" cy="2862322"/>
          </a:xfrm>
          <a:prstGeom prst="rect">
            <a:avLst/>
          </a:prstGeom>
          <a:noFill/>
          <a:ln>
            <a:solidFill>
              <a:srgbClr val="7030A0"/>
            </a:solidFill>
          </a:ln>
        </p:spPr>
        <p:txBody>
          <a:bodyPr wrap="square" rtlCol="0">
            <a:spAutoFit/>
          </a:bodyPr>
          <a:lstStyle/>
          <a:p>
            <a:pPr>
              <a:lnSpc>
                <a:spcPct val="150000"/>
              </a:lnSpc>
            </a:pPr>
            <a:r>
              <a:rPr lang="en-US" altLang="zh-CN" sz="2400" dirty="0"/>
              <a:t>	</a:t>
            </a:r>
            <a:r>
              <a:rPr lang="zh-CN" altLang="zh-CN" sz="2400" dirty="0"/>
              <a:t>本科大学生学年制一般为</a:t>
            </a:r>
            <a:r>
              <a:rPr lang="en-US" altLang="zh-CN" sz="2400" dirty="0"/>
              <a:t>4</a:t>
            </a:r>
            <a:r>
              <a:rPr lang="zh-CN" altLang="zh-CN" sz="2400" dirty="0"/>
              <a:t>年，应届生上大学期间正是人生中最关键的黄金青春期。学生在这期间生活在校园这个相对狭隘的社区里，很可能会丧失社会上很多人生机遇。机会成本对个人而言更多的表现为个人的时间价值。</a:t>
            </a:r>
            <a:r>
              <a:rPr lang="en-US" altLang="zh-CN" sz="2400" dirty="0"/>
              <a:t> </a:t>
            </a:r>
            <a:endParaRPr lang="zh-CN" altLang="en-US" sz="2400" dirty="0">
              <a:solidFill>
                <a:srgbClr val="00B05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70349591"/>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9669" y="1156133"/>
            <a:ext cx="8423684" cy="3970318"/>
          </a:xfrm>
          <a:prstGeom prst="rect">
            <a:avLst/>
          </a:prstGeom>
          <a:noFill/>
          <a:ln>
            <a:solidFill>
              <a:srgbClr val="7030A0"/>
            </a:solidFill>
          </a:ln>
        </p:spPr>
        <p:txBody>
          <a:bodyPr wrap="square" rtlCol="0">
            <a:spAutoFit/>
          </a:bodyPr>
          <a:lstStyle/>
          <a:p>
            <a:pPr>
              <a:lnSpc>
                <a:spcPct val="150000"/>
              </a:lnSpc>
            </a:pPr>
            <a:r>
              <a:rPr lang="en-US" altLang="zh-CN" sz="2400" dirty="0"/>
              <a:t>	</a:t>
            </a:r>
            <a:r>
              <a:rPr lang="zh-CN" altLang="zh-CN" sz="2400" dirty="0"/>
              <a:t>例如演艺明星，他们的每年的收入超过上千万，他们的时间价值（也就是机会成本）就比我们一般人要高得多，他们停下工作去学习所付出机会成本就远远高于我们一般人，因此对他们而言放弃深造选择工作就是明智的。而对于我们一般的高中毕业生而言，机会成本很低，选择继续深造，在大学里面接受更高层次的教育和能力培养，可以提高我们的机会成本，换句话说就是可以在以后获得更多的经济收益。</a:t>
            </a:r>
            <a:r>
              <a:rPr lang="zh-CN" altLang="en-US" sz="2400" dirty="0">
                <a:solidFill>
                  <a:srgbClr val="00B050"/>
                </a:solidFill>
              </a:rPr>
              <a:t>                                                                            </a:t>
            </a:r>
          </a:p>
        </p:txBody>
      </p:sp>
      <p:sp>
        <p:nvSpPr>
          <p:cNvPr id="4" name="文本框 3"/>
          <p:cNvSpPr txBox="1"/>
          <p:nvPr/>
        </p:nvSpPr>
        <p:spPr>
          <a:xfrm>
            <a:off x="8183161" y="4742544"/>
            <a:ext cx="490192" cy="369332"/>
          </a:xfrm>
          <a:prstGeom prst="rect">
            <a:avLst/>
          </a:prstGeom>
          <a:solidFill>
            <a:srgbClr val="FF000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74889746"/>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4401" y="1107387"/>
            <a:ext cx="8246527" cy="4524315"/>
          </a:xfrm>
          <a:prstGeom prst="rect">
            <a:avLst/>
          </a:prstGeom>
          <a:noFill/>
          <a:ln>
            <a:solidFill>
              <a:srgbClr val="7030A0"/>
            </a:solidFill>
          </a:ln>
        </p:spPr>
        <p:txBody>
          <a:bodyPr wrap="square" rtlCol="0">
            <a:spAutoFit/>
          </a:bodyPr>
          <a:lstStyle/>
          <a:p>
            <a:r>
              <a:rPr lang="en-US" altLang="zh-CN" sz="2400" b="1" dirty="0"/>
              <a:t>	</a:t>
            </a:r>
          </a:p>
          <a:p>
            <a:r>
              <a:rPr lang="en-US" altLang="zh-CN" sz="2400" b="1" dirty="0"/>
              <a:t>        </a:t>
            </a:r>
            <a:r>
              <a:rPr lang="zh-CN" altLang="zh-CN" sz="2400" dirty="0"/>
              <a:t>每个人的成长，都是特定的历史阶段造就的，任何一个人，都无法跨越他所处的时代的物质条件和精神主题。所以，马克思才有他的经典论述：“人，是特定的历史条件下各种社会关系的总和。”马克思曾经说过：“人无论在实践上还是理论上都把类——既把本身的类，也把其他物的类——当作自己的对象。”人在自己的活动中，既要处理人与自然的关系，又要处理人与人、人与社会的关系。前者是“事理”，后者是“伦理”。而这两者又往往是联系在一起的。市场经济作为一种经济活动方式，也是“事理”与“伦理”的统一。从事理的角度，市场经济追求利润最大化，从伦理的角度，市场经济要求平等、尊重、自立、自强。</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圆角 2"/>
          <p:cNvSpPr/>
          <p:nvPr/>
        </p:nvSpPr>
        <p:spPr>
          <a:xfrm>
            <a:off x="2122140" y="815950"/>
            <a:ext cx="5071047" cy="6403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五</a:t>
            </a:r>
            <a:r>
              <a:rPr lang="zh-CN" altLang="en-US" sz="2400" b="1" dirty="0"/>
              <a:t>、</a:t>
            </a:r>
            <a:r>
              <a:rPr lang="zh-CN" altLang="zh-CN" sz="2400" b="1" dirty="0"/>
              <a:t>个人观点—从经济学视野分析：</a:t>
            </a:r>
            <a:endParaRPr lang="en-US" altLang="zh-CN" sz="2400" b="1" dirty="0"/>
          </a:p>
        </p:txBody>
      </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17976061"/>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454" y="899337"/>
            <a:ext cx="8823182" cy="4893647"/>
          </a:xfrm>
          <a:prstGeom prst="rect">
            <a:avLst/>
          </a:prstGeom>
          <a:noFill/>
          <a:ln>
            <a:solidFill>
              <a:srgbClr val="7030A0"/>
            </a:solidFill>
          </a:ln>
        </p:spPr>
        <p:txBody>
          <a:bodyPr wrap="square" rtlCol="0">
            <a:spAutoFit/>
          </a:bodyPr>
          <a:lstStyle/>
          <a:p>
            <a:r>
              <a:rPr lang="en-US" altLang="zh-CN" sz="2400" b="1" dirty="0"/>
              <a:t>	   </a:t>
            </a:r>
            <a:r>
              <a:rPr lang="zh-CN" altLang="zh-CN" sz="2400" dirty="0"/>
              <a:t>在大学四年中</a:t>
            </a:r>
            <a:r>
              <a:rPr lang="en-US" altLang="zh-CN" sz="2400" dirty="0"/>
              <a:t>,</a:t>
            </a:r>
            <a:r>
              <a:rPr lang="zh-CN" altLang="zh-CN" sz="2400" dirty="0"/>
              <a:t>我们要如何把握时间，把自己培养为尖端人才，从而减少我们的机会成本。这也让我们想到，我们享受着大学生活，但是同时我们都有付出沉重的机会成本的可能，因为在这所大学里，有些人是在轻松的享受着自己的大学，却没有想到在四年后自己可以成为什么样的人才，没有想到四年后自己会付出什么样的机会成本，不可否认的是有很多人可以在四年后以极低的机会成本换取高昂的大学生涯所带来的收益的。所以在此我想向大家提出一个忠告，要想让我们的机会成本降低，我们就应该把握好我们的每一天，好好地培养自己，让自己成为社会所需求的人才，只有这样，我们的机会成本才会最低。这也就是读大学给我们的一种独特的吸引力，读大学也是一种风险投资，因为它的机会成本是不固定的，不过机会成本的高低却也掌握在我们的手中，就看我们如何利用这种权利。</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86293669"/>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413" y="1107387"/>
            <a:ext cx="8377516" cy="4524315"/>
          </a:xfrm>
          <a:prstGeom prst="rect">
            <a:avLst/>
          </a:prstGeom>
          <a:noFill/>
          <a:ln>
            <a:solidFill>
              <a:srgbClr val="7030A0"/>
            </a:solidFill>
          </a:ln>
        </p:spPr>
        <p:txBody>
          <a:bodyPr wrap="square" rtlCol="0">
            <a:spAutoFit/>
          </a:bodyPr>
          <a:lstStyle/>
          <a:p>
            <a:r>
              <a:rPr lang="en-US" altLang="zh-CN" sz="2400" b="1" dirty="0"/>
              <a:t>	</a:t>
            </a:r>
            <a:r>
              <a:rPr lang="zh-CN" altLang="zh-CN" sz="2400" dirty="0"/>
              <a:t>我认为人的眼光应该长远一些，不能只看到眼前利益，人的一生至少有</a:t>
            </a:r>
            <a:r>
              <a:rPr lang="en-US" altLang="zh-CN" sz="2400" dirty="0"/>
              <a:t>30</a:t>
            </a:r>
            <a:r>
              <a:rPr lang="zh-CN" altLang="zh-CN" sz="2400" dirty="0"/>
              <a:t>年在工作，我们不能只看重前</a:t>
            </a:r>
            <a:r>
              <a:rPr lang="en-US" altLang="zh-CN" sz="2400" dirty="0"/>
              <a:t>10</a:t>
            </a:r>
            <a:r>
              <a:rPr lang="zh-CN" altLang="zh-CN" sz="2400" dirty="0"/>
              <a:t>年的成就来决定一生的命运。而且人一生中学习效率最高的时间是青年时期，机会成本也最低。当我们珍惜大学四年的学习生活并有目标有选择性的努力拼搏后，我们便增加了不上大学的机会成本。大学四年的努力可带来的收益空间是模糊的，更是巨大的。既然我们已经踏上了上大学的这条路，不妨最大化地发挥个人主观能动性，并学会利用机会成本这一重要微观经济学概念理性的做出学习生活以及未来工作上的选择，去追求机会成本最小，并积极创造不选择已经做出的长期选择而造成的机会成本斜率越来越大的曲线所代表的未来，甚至争取超越它，不断向总收益最大化努力拼搏。 </a:t>
            </a: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865353112"/>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4401" y="1685587"/>
            <a:ext cx="7991035" cy="2308324"/>
          </a:xfrm>
          <a:prstGeom prst="rect">
            <a:avLst/>
          </a:prstGeom>
          <a:noFill/>
          <a:ln>
            <a:solidFill>
              <a:srgbClr val="7030A0"/>
            </a:solidFill>
          </a:ln>
        </p:spPr>
        <p:txBody>
          <a:bodyPr wrap="square" rtlCol="0">
            <a:spAutoFit/>
          </a:bodyPr>
          <a:lstStyle/>
          <a:p>
            <a:pPr>
              <a:lnSpc>
                <a:spcPct val="150000"/>
              </a:lnSpc>
            </a:pPr>
            <a:r>
              <a:rPr lang="en-US" altLang="zh-CN" sz="2400" b="1" dirty="0"/>
              <a:t>	</a:t>
            </a:r>
            <a:r>
              <a:rPr lang="zh-CN" altLang="zh-CN" sz="2400" dirty="0">
                <a:solidFill>
                  <a:srgbClr val="FF0000"/>
                </a:solidFill>
              </a:rPr>
              <a:t>和谐和自由，是这个时代的哲学思维方式与价值目标。我们有理由相信，市场经济会为大学生就业和创业铺设一条张扬个性自由的公正、平等之路，而每一个生命体，坚持自身、延续并增强自身的欲望将生生不息。</a:t>
            </a:r>
            <a:r>
              <a:rPr lang="en-US" altLang="zh-CN" sz="2400" dirty="0">
                <a:solidFill>
                  <a:srgbClr val="FF0000"/>
                </a:solidFill>
              </a:rPr>
              <a:t> </a:t>
            </a:r>
            <a:endParaRPr lang="zh-CN" altLang="zh-CN" sz="2400" dirty="0">
              <a:solidFill>
                <a:srgbClr val="FF000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247765" y="278232"/>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51683734"/>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38956" y="4642338"/>
            <a:ext cx="4205044" cy="2215662"/>
            <a:chOff x="6532101" y="2470183"/>
            <a:chExt cx="6318473" cy="4755105"/>
          </a:xfrm>
        </p:grpSpPr>
        <p:sp>
          <p:nvSpPr>
            <p:cNvPr id="6"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9"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0"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1"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grpSp>
        <p:nvGrpSpPr>
          <p:cNvPr id="4" name="组合 3"/>
          <p:cNvGrpSpPr/>
          <p:nvPr/>
        </p:nvGrpSpPr>
        <p:grpSpPr>
          <a:xfrm>
            <a:off x="309312" y="422876"/>
            <a:ext cx="8430718" cy="572408"/>
            <a:chOff x="309312" y="422876"/>
            <a:chExt cx="8430718" cy="572408"/>
          </a:xfrm>
        </p:grpSpPr>
        <p:grpSp>
          <p:nvGrpSpPr>
            <p:cNvPr id="3" name="组合 2"/>
            <p:cNvGrpSpPr/>
            <p:nvPr/>
          </p:nvGrpSpPr>
          <p:grpSpPr>
            <a:xfrm>
              <a:off x="378828" y="422876"/>
              <a:ext cx="641080" cy="511859"/>
              <a:chOff x="378828" y="451585"/>
              <a:chExt cx="359177" cy="217576"/>
            </a:xfrm>
          </p:grpSpPr>
          <p:sp>
            <p:nvSpPr>
              <p:cNvPr id="13"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4"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5" name="直接连接符 1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
        <p:nvSpPr>
          <p:cNvPr id="17" name="MH_Number_1"/>
          <p:cNvSpPr/>
          <p:nvPr>
            <p:custDataLst>
              <p:tags r:id="rId1"/>
            </p:custDataLst>
          </p:nvPr>
        </p:nvSpPr>
        <p:spPr>
          <a:xfrm>
            <a:off x="2739573" y="1337022"/>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MH_Entry_1"/>
          <p:cNvSpPr/>
          <p:nvPr>
            <p:custDataLst>
              <p:tags r:id="rId2"/>
            </p:custDataLst>
          </p:nvPr>
        </p:nvSpPr>
        <p:spPr>
          <a:xfrm>
            <a:off x="2944881" y="1317608"/>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a:bodyPr>
          <a:lstStyle/>
          <a:p>
            <a:pPr algn="ctr">
              <a:lnSpc>
                <a:spcPct val="120000"/>
              </a:lnSpc>
            </a:pPr>
            <a:r>
              <a:rPr lang="zh-CN" altLang="zh-CN" sz="2400" b="1" dirty="0">
                <a:solidFill>
                  <a:srgbClr val="92D050"/>
                </a:solidFill>
                <a:latin typeface="宋体" panose="02010600030101010101" pitchFamily="2" charset="-122"/>
                <a:ea typeface="宋体" panose="02010600030101010101" pitchFamily="2" charset="-122"/>
              </a:rPr>
              <a:t>案例背景</a:t>
            </a:r>
            <a:endParaRPr lang="en-US" altLang="zh-CN" sz="24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MH_Number_2"/>
          <p:cNvSpPr/>
          <p:nvPr>
            <p:custDataLst>
              <p:tags r:id="rId3"/>
            </p:custDataLst>
          </p:nvPr>
        </p:nvSpPr>
        <p:spPr>
          <a:xfrm>
            <a:off x="2771485" y="2112046"/>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MH_Entry_2"/>
          <p:cNvSpPr/>
          <p:nvPr>
            <p:custDataLst>
              <p:tags r:id="rId4"/>
            </p:custDataLst>
          </p:nvPr>
        </p:nvSpPr>
        <p:spPr>
          <a:xfrm>
            <a:off x="3122956" y="2006738"/>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a:bodyPr>
          <a:lstStyle/>
          <a:p>
            <a:pPr algn="ctr">
              <a:lnSpc>
                <a:spcPct val="120000"/>
              </a:lnSpc>
            </a:pPr>
            <a:r>
              <a:rPr lang="zh-CN" altLang="zh-CN" sz="2400" b="1" dirty="0">
                <a:solidFill>
                  <a:srgbClr val="92D050"/>
                </a:solidFill>
                <a:latin typeface="宋体" panose="02010600030101010101" pitchFamily="2" charset="-122"/>
                <a:ea typeface="宋体" panose="02010600030101010101" pitchFamily="2" charset="-122"/>
              </a:rPr>
              <a:t>案例研究的意义</a:t>
            </a:r>
            <a:endParaRPr lang="en-US" altLang="zh-CN" sz="24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MH_Number_3"/>
          <p:cNvSpPr/>
          <p:nvPr>
            <p:custDataLst>
              <p:tags r:id="rId5"/>
            </p:custDataLst>
          </p:nvPr>
        </p:nvSpPr>
        <p:spPr>
          <a:xfrm>
            <a:off x="2744881" y="2912992"/>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MH_Entry_3"/>
          <p:cNvSpPr/>
          <p:nvPr>
            <p:custDataLst>
              <p:tags r:id="rId6"/>
            </p:custDataLst>
          </p:nvPr>
        </p:nvSpPr>
        <p:spPr>
          <a:xfrm>
            <a:off x="3005566" y="2928164"/>
            <a:ext cx="6096923"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Autofit/>
          </a:bodyPr>
          <a:lstStyle/>
          <a:p>
            <a:pPr algn="ctr">
              <a:lnSpc>
                <a:spcPct val="120000"/>
              </a:lnSpc>
            </a:pPr>
            <a:r>
              <a:rPr lang="zh-CN" altLang="zh-CN" sz="2400" b="1" dirty="0">
                <a:solidFill>
                  <a:srgbClr val="92D050"/>
                </a:solidFill>
                <a:latin typeface="宋体" panose="02010600030101010101" pitchFamily="2" charset="-122"/>
                <a:ea typeface="宋体" panose="02010600030101010101" pitchFamily="2" charset="-122"/>
              </a:rPr>
              <a:t>专家学者观点—对上大学的机会成本的理解</a:t>
            </a:r>
            <a:endParaRPr lang="en-US" altLang="zh-CN" sz="24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MH_Number_4"/>
          <p:cNvSpPr/>
          <p:nvPr>
            <p:custDataLst>
              <p:tags r:id="rId7"/>
            </p:custDataLst>
          </p:nvPr>
        </p:nvSpPr>
        <p:spPr>
          <a:xfrm>
            <a:off x="2739573" y="3633108"/>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 name="MH_Entry_4"/>
          <p:cNvSpPr/>
          <p:nvPr>
            <p:custDataLst>
              <p:tags r:id="rId8"/>
            </p:custDataLst>
          </p:nvPr>
        </p:nvSpPr>
        <p:spPr>
          <a:xfrm>
            <a:off x="3005566" y="3587299"/>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a:bodyPr>
          <a:lstStyle/>
          <a:p>
            <a:pPr algn="ctr">
              <a:lnSpc>
                <a:spcPct val="120000"/>
              </a:lnSpc>
            </a:pPr>
            <a:r>
              <a:rPr lang="zh-CN" altLang="zh-CN" sz="2400" b="1" dirty="0">
                <a:solidFill>
                  <a:srgbClr val="92D050"/>
                </a:solidFill>
                <a:latin typeface="宋体" panose="02010600030101010101" pitchFamily="2" charset="-122"/>
                <a:ea typeface="宋体" panose="02010600030101010101" pitchFamily="2" charset="-122"/>
              </a:rPr>
              <a:t>媒体人观点</a:t>
            </a:r>
            <a:endParaRPr lang="en-US" altLang="zh-CN" sz="24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文本框 24"/>
          <p:cNvSpPr txBox="1"/>
          <p:nvPr/>
        </p:nvSpPr>
        <p:spPr>
          <a:xfrm>
            <a:off x="905187" y="4884242"/>
            <a:ext cx="1210290" cy="707712"/>
          </a:xfrm>
          <a:prstGeom prst="rect">
            <a:avLst/>
          </a:prstGeom>
          <a:noFill/>
        </p:spPr>
        <p:txBody>
          <a:bodyPr wrap="none" rtlCol="0">
            <a:spAutoFit/>
          </a:bodyPr>
          <a:lstStyle/>
          <a:p>
            <a:pPr algn="ctr"/>
            <a:r>
              <a:rPr lang="zh-CN" altLang="en-US" sz="4000" dirty="0">
                <a:solidFill>
                  <a:schemeClr val="accent6"/>
                </a:solidFill>
                <a:latin typeface="微软雅黑" panose="020B0503020204020204" pitchFamily="34" charset="-122"/>
                <a:ea typeface="微软雅黑" panose="020B0503020204020204" pitchFamily="34" charset="-122"/>
                <a:cs typeface="+mn-ea"/>
                <a:sym typeface="+mn-lt"/>
              </a:rPr>
              <a:t>目录</a:t>
            </a:r>
          </a:p>
        </p:txBody>
      </p:sp>
      <p:sp>
        <p:nvSpPr>
          <p:cNvPr id="26" name="文本框 25"/>
          <p:cNvSpPr txBox="1"/>
          <p:nvPr/>
        </p:nvSpPr>
        <p:spPr>
          <a:xfrm>
            <a:off x="780109" y="5594288"/>
            <a:ext cx="1598042" cy="400012"/>
          </a:xfrm>
          <a:prstGeom prst="rect">
            <a:avLst/>
          </a:prstGeom>
          <a:noFill/>
        </p:spPr>
        <p:txBody>
          <a:bodyPr wrap="square" rtlCol="0">
            <a:spAutoFit/>
          </a:bodyPr>
          <a:lstStyle/>
          <a:p>
            <a:r>
              <a:rPr lang="en-US" altLang="zh-CN" sz="2000" dirty="0">
                <a:solidFill>
                  <a:schemeClr val="accent6"/>
                </a:solidFill>
                <a:latin typeface="Arial" panose="020B0604020202020204" pitchFamily="34" charset="0"/>
                <a:cs typeface="Arial" panose="020B0604020202020204" pitchFamily="34" charset="0"/>
                <a:sym typeface="+mn-lt"/>
              </a:rPr>
              <a:t>CONTENTS</a:t>
            </a:r>
          </a:p>
        </p:txBody>
      </p:sp>
      <p:pic>
        <p:nvPicPr>
          <p:cNvPr id="27" name="图片 26"/>
          <p:cNvPicPr>
            <a:picLocks noChangeAspect="1"/>
          </p:cNvPicPr>
          <p:nvPr/>
        </p:nvPicPr>
        <p:blipFill rotWithShape="1">
          <a:blip r:embed="rId16" cstate="print">
            <a:extLst>
              <a:ext uri="{28A0092B-C50C-407E-A947-70E740481C1C}">
                <a14:useLocalDpi xmlns:a14="http://schemas.microsoft.com/office/drawing/2010/main" val="0"/>
              </a:ext>
            </a:extLst>
          </a:blip>
          <a:srcRect l="23119" r="19759"/>
          <a:stretch/>
        </p:blipFill>
        <p:spPr>
          <a:xfrm>
            <a:off x="44857" y="1436675"/>
            <a:ext cx="2787161" cy="3591425"/>
          </a:xfrm>
          <a:prstGeom prst="rect">
            <a:avLst/>
          </a:prstGeom>
        </p:spPr>
      </p:pic>
      <p:sp>
        <p:nvSpPr>
          <p:cNvPr id="28" name="MH_Number_4"/>
          <p:cNvSpPr/>
          <p:nvPr>
            <p:custDataLst>
              <p:tags r:id="rId9"/>
            </p:custDataLst>
          </p:nvPr>
        </p:nvSpPr>
        <p:spPr>
          <a:xfrm>
            <a:off x="2739573" y="4309821"/>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MH_Entry_4"/>
          <p:cNvSpPr/>
          <p:nvPr>
            <p:custDataLst>
              <p:tags r:id="rId10"/>
            </p:custDataLst>
          </p:nvPr>
        </p:nvSpPr>
        <p:spPr>
          <a:xfrm>
            <a:off x="3390114" y="4276644"/>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lnSpcReduction="10000"/>
          </a:bodyPr>
          <a:lstStyle/>
          <a:p>
            <a:pPr>
              <a:lnSpc>
                <a:spcPct val="150000"/>
              </a:lnSpc>
            </a:pPr>
            <a:r>
              <a:rPr lang="zh-CN" altLang="zh-CN" sz="2400" b="1" dirty="0">
                <a:solidFill>
                  <a:srgbClr val="92D050"/>
                </a:solidFill>
                <a:latin typeface="宋体" panose="02010600030101010101" pitchFamily="2" charset="-122"/>
                <a:ea typeface="宋体" panose="02010600030101010101" pitchFamily="2" charset="-122"/>
              </a:rPr>
              <a:t>个人观点—从经济学视野分析</a:t>
            </a:r>
          </a:p>
        </p:txBody>
      </p:sp>
      <p:sp>
        <p:nvSpPr>
          <p:cNvPr id="30" name="MH_Number_4"/>
          <p:cNvSpPr/>
          <p:nvPr>
            <p:custDataLst>
              <p:tags r:id="rId11"/>
            </p:custDataLst>
          </p:nvPr>
        </p:nvSpPr>
        <p:spPr>
          <a:xfrm>
            <a:off x="2741402" y="4982381"/>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6</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MH_Entry_4"/>
          <p:cNvSpPr/>
          <p:nvPr>
            <p:custDataLst>
              <p:tags r:id="rId12"/>
            </p:custDataLst>
          </p:nvPr>
        </p:nvSpPr>
        <p:spPr>
          <a:xfrm>
            <a:off x="3453466" y="5006395"/>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lnSpcReduction="10000"/>
          </a:bodyPr>
          <a:lstStyle/>
          <a:p>
            <a:pPr>
              <a:lnSpc>
                <a:spcPct val="150000"/>
              </a:lnSpc>
            </a:pPr>
            <a:r>
              <a:rPr lang="en-US" altLang="zh-CN" sz="2400" dirty="0">
                <a:solidFill>
                  <a:srgbClr val="92D050"/>
                </a:solidFill>
                <a:latin typeface="宋体" panose="02010600030101010101" pitchFamily="2" charset="-122"/>
                <a:ea typeface="宋体" panose="02010600030101010101" pitchFamily="2" charset="-122"/>
              </a:rPr>
              <a:t>        </a:t>
            </a:r>
            <a:r>
              <a:rPr lang="zh-CN" altLang="zh-CN" sz="2400" b="1" dirty="0">
                <a:solidFill>
                  <a:srgbClr val="92D050"/>
                </a:solidFill>
                <a:latin typeface="宋体" panose="02010600030101010101" pitchFamily="2" charset="-122"/>
                <a:ea typeface="宋体" panose="02010600030101010101" pitchFamily="2" charset="-122"/>
              </a:rPr>
              <a:t>建议</a:t>
            </a:r>
          </a:p>
        </p:txBody>
      </p:sp>
      <p:sp>
        <p:nvSpPr>
          <p:cNvPr id="32" name="MH_Entry_4"/>
          <p:cNvSpPr/>
          <p:nvPr>
            <p:custDataLst>
              <p:tags r:id="rId13"/>
            </p:custDataLst>
          </p:nvPr>
        </p:nvSpPr>
        <p:spPr>
          <a:xfrm>
            <a:off x="3262283" y="5703391"/>
            <a:ext cx="4481352" cy="5649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solidFill>
              <a:srgbClr val="D7D7D7"/>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7744" tIns="0" rIns="0" bIns="37957" numCol="1" spcCol="0" rtlCol="0" fromWordArt="0" anchor="ctr" anchorCtr="0" forceAA="0" compatLnSpc="1">
            <a:prstTxWarp prst="textNoShape">
              <a:avLst/>
            </a:prstTxWarp>
            <a:normAutofit lnSpcReduction="10000"/>
          </a:bodyPr>
          <a:lstStyle/>
          <a:p>
            <a:pPr>
              <a:lnSpc>
                <a:spcPct val="150000"/>
              </a:lnSpc>
            </a:pPr>
            <a:r>
              <a:rPr lang="en-US" altLang="zh-CN" sz="2400" dirty="0">
                <a:solidFill>
                  <a:srgbClr val="92D050"/>
                </a:solidFill>
                <a:latin typeface="宋体" panose="02010600030101010101" pitchFamily="2" charset="-122"/>
                <a:ea typeface="宋体" panose="02010600030101010101" pitchFamily="2" charset="-122"/>
              </a:rPr>
              <a:t>        </a:t>
            </a:r>
            <a:r>
              <a:rPr lang="zh-CN" altLang="zh-CN" sz="2400" b="1" dirty="0">
                <a:solidFill>
                  <a:srgbClr val="92D050"/>
                </a:solidFill>
                <a:latin typeface="宋体" panose="02010600030101010101" pitchFamily="2" charset="-122"/>
                <a:ea typeface="宋体" panose="02010600030101010101" pitchFamily="2" charset="-122"/>
              </a:rPr>
              <a:t>参考文献</a:t>
            </a:r>
          </a:p>
        </p:txBody>
      </p:sp>
      <p:sp>
        <p:nvSpPr>
          <p:cNvPr id="33" name="MH_Number_4"/>
          <p:cNvSpPr/>
          <p:nvPr>
            <p:custDataLst>
              <p:tags r:id="rId14"/>
            </p:custDataLst>
          </p:nvPr>
        </p:nvSpPr>
        <p:spPr>
          <a:xfrm>
            <a:off x="2744881" y="5711822"/>
            <a:ext cx="468162" cy="564956"/>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solidFill>
          <a:ln w="12700" cap="flat" cmpd="sng" algn="ctr">
            <a:noFill/>
            <a:prstDash val="solid"/>
            <a:miter lim="800000"/>
          </a:ln>
          <a:effectLst/>
        </p:spPr>
        <p:txBody>
          <a:bodyPr bIns="113872" anchor="ctr"/>
          <a:lstStyle/>
          <a:p>
            <a:pPr algn="ctr">
              <a:defRPr/>
            </a:pPr>
            <a:r>
              <a:rPr lang="en-US" altLang="zh-CN"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7</a:t>
            </a:r>
            <a:endParaRPr lang="zh-CN" altLang="en-US" sz="2531" b="1" kern="0" dirty="0">
              <a:solidFill>
                <a:schemeClr val="accent5">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78003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presetID="42"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6180992"/>
            <a:ext cx="9056077" cy="583806"/>
            <a:chOff x="1388681" y="1926994"/>
            <a:chExt cx="9425379" cy="2288035"/>
          </a:xfrm>
        </p:grpSpPr>
        <p:grpSp>
          <p:nvGrpSpPr>
            <p:cNvPr id="21" name="组合 20"/>
            <p:cNvGrpSpPr/>
            <p:nvPr/>
          </p:nvGrpSpPr>
          <p:grpSpPr>
            <a:xfrm>
              <a:off x="2613423" y="3400328"/>
              <a:ext cx="624706" cy="624706"/>
              <a:chOff x="5252030" y="2008764"/>
              <a:chExt cx="809336" cy="809336"/>
            </a:xfrm>
            <a:solidFill>
              <a:schemeClr val="accent1"/>
            </a:solidFill>
          </p:grpSpPr>
          <p:sp>
            <p:nvSpPr>
              <p:cNvPr id="66" name="椭圆 6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7" name="椭圆 6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189354" y="2743485"/>
              <a:ext cx="624706" cy="624706"/>
              <a:chOff x="5252030" y="2008764"/>
              <a:chExt cx="809336" cy="809336"/>
            </a:xfrm>
            <a:solidFill>
              <a:schemeClr val="accent3"/>
            </a:solidFill>
          </p:grpSpPr>
          <p:sp>
            <p:nvSpPr>
              <p:cNvPr id="64" name="椭圆 6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5" name="椭圆 6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62"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3" name="椭圆 62"/>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27" name="组合 26"/>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60"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1" name="椭圆 6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0" name="组合 29"/>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58"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1" name="组合 30"/>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56"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2" name="组合 31"/>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54"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5" name="椭圆 5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3" name="组合 32"/>
            <p:cNvGrpSpPr/>
            <p:nvPr/>
          </p:nvGrpSpPr>
          <p:grpSpPr>
            <a:xfrm>
              <a:off x="3646217" y="2947906"/>
              <a:ext cx="311778" cy="311778"/>
              <a:chOff x="5252030" y="2008764"/>
              <a:chExt cx="809336" cy="809336"/>
            </a:xfrm>
            <a:solidFill>
              <a:schemeClr val="accent4"/>
            </a:solidFill>
          </p:grpSpPr>
          <p:sp>
            <p:nvSpPr>
              <p:cNvPr id="52" name="椭圆 5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3" name="椭圆 5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1723038" y="3328078"/>
              <a:ext cx="311778" cy="311778"/>
              <a:chOff x="5252030" y="2008764"/>
              <a:chExt cx="809336" cy="809336"/>
            </a:xfrm>
            <a:solidFill>
              <a:schemeClr val="accent1"/>
            </a:solidFill>
          </p:grpSpPr>
          <p:sp>
            <p:nvSpPr>
              <p:cNvPr id="50" name="椭圆 4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1" name="椭圆 5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481794" y="2166736"/>
              <a:ext cx="311778" cy="311778"/>
              <a:chOff x="5252030" y="2008764"/>
              <a:chExt cx="809336" cy="809336"/>
            </a:xfrm>
            <a:solidFill>
              <a:schemeClr val="accent2"/>
            </a:solidFill>
          </p:grpSpPr>
          <p:sp>
            <p:nvSpPr>
              <p:cNvPr id="48" name="椭圆 4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9" name="椭圆 4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6662" y="2391121"/>
              <a:ext cx="231797" cy="231797"/>
              <a:chOff x="5252030" y="2008764"/>
              <a:chExt cx="809336" cy="809336"/>
            </a:xfrm>
            <a:solidFill>
              <a:schemeClr val="accent2"/>
            </a:solidFill>
          </p:grpSpPr>
          <p:sp>
            <p:nvSpPr>
              <p:cNvPr id="46" name="椭圆 4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7" name="椭圆 4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8568962" y="2936386"/>
              <a:ext cx="452171" cy="452171"/>
              <a:chOff x="5252030" y="2008764"/>
              <a:chExt cx="809336" cy="809336"/>
            </a:xfrm>
            <a:solidFill>
              <a:schemeClr val="accent3"/>
            </a:solidFill>
          </p:grpSpPr>
          <p:sp>
            <p:nvSpPr>
              <p:cNvPr id="44" name="椭圆 4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5" name="椭圆 4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9239149" y="2571326"/>
              <a:ext cx="226085" cy="226085"/>
              <a:chOff x="5252030" y="2008764"/>
              <a:chExt cx="809336" cy="809336"/>
            </a:xfrm>
            <a:solidFill>
              <a:schemeClr val="accent4"/>
            </a:solidFill>
          </p:grpSpPr>
          <p:sp>
            <p:nvSpPr>
              <p:cNvPr id="42" name="椭圆 4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3" name="椭圆 4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042527" y="1926994"/>
              <a:ext cx="2288035" cy="2288035"/>
              <a:chOff x="5252030" y="2008764"/>
              <a:chExt cx="809336" cy="809336"/>
            </a:xfrm>
            <a:solidFill>
              <a:schemeClr val="accent6"/>
            </a:solidFill>
          </p:grpSpPr>
          <p:sp>
            <p:nvSpPr>
              <p:cNvPr id="40" name="椭圆 3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41" name="椭圆 4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
        <p:nvSpPr>
          <p:cNvPr id="70" name="文本框 1"/>
          <p:cNvSpPr txBox="1"/>
          <p:nvPr/>
        </p:nvSpPr>
        <p:spPr>
          <a:xfrm>
            <a:off x="534401" y="1394503"/>
            <a:ext cx="7991035" cy="2862322"/>
          </a:xfrm>
          <a:prstGeom prst="rect">
            <a:avLst/>
          </a:prstGeom>
          <a:noFill/>
          <a:ln>
            <a:solidFill>
              <a:srgbClr val="7030A0"/>
            </a:solidFill>
          </a:ln>
        </p:spPr>
        <p:txBody>
          <a:bodyPr wrap="square" rtlCol="0">
            <a:spAutoFit/>
          </a:bodyPr>
          <a:lstStyle/>
          <a:p>
            <a:pPr>
              <a:lnSpc>
                <a:spcPct val="150000"/>
              </a:lnSpc>
            </a:pPr>
            <a:endParaRPr lang="en-US" altLang="zh-CN" sz="2400" dirty="0"/>
          </a:p>
          <a:p>
            <a:pPr>
              <a:lnSpc>
                <a:spcPct val="150000"/>
              </a:lnSpc>
            </a:pPr>
            <a:r>
              <a:rPr lang="zh-CN" altLang="zh-CN" sz="2400" dirty="0"/>
              <a:t>（一）加强家长与学生对上大学的理性思考，尽量选择与自己与社会相适应的教育方式</a:t>
            </a:r>
          </a:p>
          <a:p>
            <a:pPr>
              <a:lnSpc>
                <a:spcPct val="150000"/>
              </a:lnSpc>
            </a:pPr>
            <a:r>
              <a:rPr lang="zh-CN" altLang="zh-CN" sz="2400" dirty="0"/>
              <a:t>（二）提高大学生的成本意识，珍惜读书学习的机会</a:t>
            </a:r>
          </a:p>
          <a:p>
            <a:pPr>
              <a:lnSpc>
                <a:spcPct val="150000"/>
              </a:lnSpc>
            </a:pPr>
            <a:r>
              <a:rPr lang="zh-CN" altLang="zh-CN" sz="2400" dirty="0"/>
              <a:t>（三）推动高校弹性学制的改革进程</a:t>
            </a:r>
          </a:p>
        </p:txBody>
      </p:sp>
      <p:sp>
        <p:nvSpPr>
          <p:cNvPr id="2" name="椭圆 1"/>
          <p:cNvSpPr/>
          <p:nvPr/>
        </p:nvSpPr>
        <p:spPr>
          <a:xfrm>
            <a:off x="3299839" y="1135606"/>
            <a:ext cx="2620072" cy="5788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800" b="1" dirty="0">
                <a:solidFill>
                  <a:schemeClr val="bg1"/>
                </a:solidFill>
              </a:rPr>
              <a:t>六</a:t>
            </a:r>
            <a:r>
              <a:rPr lang="en-US" altLang="zh-CN" sz="2800" b="1" dirty="0">
                <a:solidFill>
                  <a:schemeClr val="bg1"/>
                </a:solidFill>
              </a:rPr>
              <a:t> </a:t>
            </a:r>
            <a:r>
              <a:rPr lang="zh-CN" altLang="en-US" sz="2800" b="1" dirty="0">
                <a:solidFill>
                  <a:schemeClr val="bg1"/>
                </a:solidFill>
              </a:rPr>
              <a:t>、</a:t>
            </a:r>
            <a:r>
              <a:rPr lang="zh-CN" altLang="zh-CN" sz="2800" b="1" dirty="0">
                <a:solidFill>
                  <a:schemeClr val="bg1"/>
                </a:solidFill>
              </a:rPr>
              <a:t>建议</a:t>
            </a:r>
          </a:p>
        </p:txBody>
      </p:sp>
      <p:grpSp>
        <p:nvGrpSpPr>
          <p:cNvPr id="68" name="组合 67"/>
          <p:cNvGrpSpPr/>
          <p:nvPr/>
        </p:nvGrpSpPr>
        <p:grpSpPr>
          <a:xfrm>
            <a:off x="247765" y="278232"/>
            <a:ext cx="8430718" cy="572408"/>
            <a:chOff x="309312" y="422876"/>
            <a:chExt cx="8430718" cy="572408"/>
          </a:xfrm>
        </p:grpSpPr>
        <p:grpSp>
          <p:nvGrpSpPr>
            <p:cNvPr id="71" name="组合 70"/>
            <p:cNvGrpSpPr/>
            <p:nvPr/>
          </p:nvGrpSpPr>
          <p:grpSpPr>
            <a:xfrm>
              <a:off x="378828" y="422876"/>
              <a:ext cx="641080" cy="511859"/>
              <a:chOff x="378828" y="451585"/>
              <a:chExt cx="359177" cy="217576"/>
            </a:xfrm>
          </p:grpSpPr>
          <p:sp>
            <p:nvSpPr>
              <p:cNvPr id="74"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75"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72" name="直接连接符 7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3298135"/>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6180992"/>
            <a:ext cx="9056077" cy="583806"/>
            <a:chOff x="1388681" y="1926994"/>
            <a:chExt cx="9425379" cy="2288035"/>
          </a:xfrm>
        </p:grpSpPr>
        <p:grpSp>
          <p:nvGrpSpPr>
            <p:cNvPr id="21" name="组合 20"/>
            <p:cNvGrpSpPr/>
            <p:nvPr/>
          </p:nvGrpSpPr>
          <p:grpSpPr>
            <a:xfrm>
              <a:off x="2613423" y="3400328"/>
              <a:ext cx="624706" cy="624706"/>
              <a:chOff x="5252030" y="2008764"/>
              <a:chExt cx="809336" cy="809336"/>
            </a:xfrm>
            <a:solidFill>
              <a:schemeClr val="accent1"/>
            </a:solidFill>
          </p:grpSpPr>
          <p:sp>
            <p:nvSpPr>
              <p:cNvPr id="66" name="椭圆 6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7" name="椭圆 6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189354" y="2743485"/>
              <a:ext cx="624706" cy="624706"/>
              <a:chOff x="5252030" y="2008764"/>
              <a:chExt cx="809336" cy="809336"/>
            </a:xfrm>
            <a:solidFill>
              <a:schemeClr val="accent3"/>
            </a:solidFill>
          </p:grpSpPr>
          <p:sp>
            <p:nvSpPr>
              <p:cNvPr id="64" name="椭圆 6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5" name="椭圆 6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62"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3" name="椭圆 62"/>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27" name="组合 26"/>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60"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1" name="椭圆 6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0" name="组合 29"/>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58"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1" name="组合 30"/>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56"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2" name="组合 31"/>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54"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5" name="椭圆 5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3" name="组合 32"/>
            <p:cNvGrpSpPr/>
            <p:nvPr/>
          </p:nvGrpSpPr>
          <p:grpSpPr>
            <a:xfrm>
              <a:off x="3646217" y="2947906"/>
              <a:ext cx="311778" cy="311778"/>
              <a:chOff x="5252030" y="2008764"/>
              <a:chExt cx="809336" cy="809336"/>
            </a:xfrm>
            <a:solidFill>
              <a:schemeClr val="accent4"/>
            </a:solidFill>
          </p:grpSpPr>
          <p:sp>
            <p:nvSpPr>
              <p:cNvPr id="52" name="椭圆 5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3" name="椭圆 5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1723038" y="3328078"/>
              <a:ext cx="311778" cy="311778"/>
              <a:chOff x="5252030" y="2008764"/>
              <a:chExt cx="809336" cy="809336"/>
            </a:xfrm>
            <a:solidFill>
              <a:schemeClr val="accent1"/>
            </a:solidFill>
          </p:grpSpPr>
          <p:sp>
            <p:nvSpPr>
              <p:cNvPr id="50" name="椭圆 4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1" name="椭圆 5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481794" y="2166736"/>
              <a:ext cx="311778" cy="311778"/>
              <a:chOff x="5252030" y="2008764"/>
              <a:chExt cx="809336" cy="809336"/>
            </a:xfrm>
            <a:solidFill>
              <a:schemeClr val="accent2"/>
            </a:solidFill>
          </p:grpSpPr>
          <p:sp>
            <p:nvSpPr>
              <p:cNvPr id="48" name="椭圆 4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9" name="椭圆 4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6662" y="2391121"/>
              <a:ext cx="231797" cy="231797"/>
              <a:chOff x="5252030" y="2008764"/>
              <a:chExt cx="809336" cy="809336"/>
            </a:xfrm>
            <a:solidFill>
              <a:schemeClr val="accent2"/>
            </a:solidFill>
          </p:grpSpPr>
          <p:sp>
            <p:nvSpPr>
              <p:cNvPr id="46" name="椭圆 4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7" name="椭圆 4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8568962" y="2936386"/>
              <a:ext cx="452171" cy="452171"/>
              <a:chOff x="5252030" y="2008764"/>
              <a:chExt cx="809336" cy="809336"/>
            </a:xfrm>
            <a:solidFill>
              <a:schemeClr val="accent3"/>
            </a:solidFill>
          </p:grpSpPr>
          <p:sp>
            <p:nvSpPr>
              <p:cNvPr id="44" name="椭圆 4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5" name="椭圆 4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9239149" y="2571326"/>
              <a:ext cx="226085" cy="226085"/>
              <a:chOff x="5252030" y="2008764"/>
              <a:chExt cx="809336" cy="809336"/>
            </a:xfrm>
            <a:solidFill>
              <a:schemeClr val="accent4"/>
            </a:solidFill>
          </p:grpSpPr>
          <p:sp>
            <p:nvSpPr>
              <p:cNvPr id="42" name="椭圆 4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3" name="椭圆 4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042527" y="1926994"/>
              <a:ext cx="2288035" cy="2288035"/>
              <a:chOff x="5252030" y="2008764"/>
              <a:chExt cx="809336" cy="809336"/>
            </a:xfrm>
            <a:solidFill>
              <a:schemeClr val="accent6"/>
            </a:solidFill>
          </p:grpSpPr>
          <p:sp>
            <p:nvSpPr>
              <p:cNvPr id="40" name="椭圆 3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41" name="椭圆 4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
        <p:nvSpPr>
          <p:cNvPr id="70" name="文本框 1"/>
          <p:cNvSpPr txBox="1"/>
          <p:nvPr/>
        </p:nvSpPr>
        <p:spPr>
          <a:xfrm>
            <a:off x="534401" y="1394503"/>
            <a:ext cx="7991035" cy="3416320"/>
          </a:xfrm>
          <a:prstGeom prst="rect">
            <a:avLst/>
          </a:prstGeom>
          <a:noFill/>
          <a:ln>
            <a:solidFill>
              <a:srgbClr val="7030A0"/>
            </a:solidFill>
          </a:ln>
        </p:spPr>
        <p:txBody>
          <a:bodyPr wrap="square" rtlCol="0">
            <a:spAutoFit/>
          </a:bodyPr>
          <a:lstStyle/>
          <a:p>
            <a:pPr>
              <a:lnSpc>
                <a:spcPct val="150000"/>
              </a:lnSpc>
            </a:pPr>
            <a:r>
              <a:rPr lang="zh-CN" altLang="zh-CN" sz="2400" dirty="0">
                <a:solidFill>
                  <a:srgbClr val="FF0000"/>
                </a:solidFill>
              </a:rPr>
              <a:t>（一）加强家长与学生对上大学的理性思考，尽量选择与自己与社会相适应的教育方式</a:t>
            </a:r>
            <a:r>
              <a:rPr lang="zh-CN" altLang="en-US" sz="2400" dirty="0">
                <a:solidFill>
                  <a:srgbClr val="FF0000"/>
                </a:solidFill>
              </a:rPr>
              <a:t>：</a:t>
            </a:r>
            <a:endParaRPr lang="zh-CN" altLang="zh-CN" sz="2400" dirty="0">
              <a:solidFill>
                <a:srgbClr val="FF0000"/>
              </a:solidFill>
            </a:endParaRPr>
          </a:p>
          <a:p>
            <a:pPr>
              <a:lnSpc>
                <a:spcPct val="150000"/>
              </a:lnSpc>
            </a:pPr>
            <a:r>
              <a:rPr lang="en-US" altLang="zh-CN" sz="2400" dirty="0"/>
              <a:t>	</a:t>
            </a:r>
            <a:r>
              <a:rPr lang="zh-CN" altLang="zh-CN" sz="2400" dirty="0"/>
              <a:t>现在社会上有很多高职、高技等专科型院校，能够培养出与社会需求对口的人才，家长和学生在报考时应当充分考虑到学生本身的兴趣因素和社会需求因素。毕竟社会需要更对的实干家，避免出现过高的代价没有换来预期回报。</a:t>
            </a:r>
          </a:p>
        </p:txBody>
      </p:sp>
      <p:grpSp>
        <p:nvGrpSpPr>
          <p:cNvPr id="68" name="组合 67"/>
          <p:cNvGrpSpPr/>
          <p:nvPr/>
        </p:nvGrpSpPr>
        <p:grpSpPr>
          <a:xfrm>
            <a:off x="247765" y="278232"/>
            <a:ext cx="8430718" cy="572408"/>
            <a:chOff x="309312" y="422876"/>
            <a:chExt cx="8430718" cy="572408"/>
          </a:xfrm>
        </p:grpSpPr>
        <p:grpSp>
          <p:nvGrpSpPr>
            <p:cNvPr id="71" name="组合 70"/>
            <p:cNvGrpSpPr/>
            <p:nvPr/>
          </p:nvGrpSpPr>
          <p:grpSpPr>
            <a:xfrm>
              <a:off x="378828" y="422876"/>
              <a:ext cx="641080" cy="511859"/>
              <a:chOff x="378828" y="451585"/>
              <a:chExt cx="359177" cy="217576"/>
            </a:xfrm>
          </p:grpSpPr>
          <p:sp>
            <p:nvSpPr>
              <p:cNvPr id="74"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75"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72" name="直接连接符 7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49452931"/>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6180992"/>
            <a:ext cx="9056077" cy="583806"/>
            <a:chOff x="1388681" y="1926994"/>
            <a:chExt cx="9425379" cy="2288035"/>
          </a:xfrm>
        </p:grpSpPr>
        <p:grpSp>
          <p:nvGrpSpPr>
            <p:cNvPr id="21" name="组合 20"/>
            <p:cNvGrpSpPr/>
            <p:nvPr/>
          </p:nvGrpSpPr>
          <p:grpSpPr>
            <a:xfrm>
              <a:off x="2613423" y="3400328"/>
              <a:ext cx="624706" cy="624706"/>
              <a:chOff x="5252030" y="2008764"/>
              <a:chExt cx="809336" cy="809336"/>
            </a:xfrm>
            <a:solidFill>
              <a:schemeClr val="accent1"/>
            </a:solidFill>
          </p:grpSpPr>
          <p:sp>
            <p:nvSpPr>
              <p:cNvPr id="66" name="椭圆 6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7" name="椭圆 6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189354" y="2743485"/>
              <a:ext cx="624706" cy="624706"/>
              <a:chOff x="5252030" y="2008764"/>
              <a:chExt cx="809336" cy="809336"/>
            </a:xfrm>
            <a:solidFill>
              <a:schemeClr val="accent3"/>
            </a:solidFill>
          </p:grpSpPr>
          <p:sp>
            <p:nvSpPr>
              <p:cNvPr id="64" name="椭圆 6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5" name="椭圆 6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62"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3" name="椭圆 62"/>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27" name="组合 26"/>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60"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1" name="椭圆 6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0" name="组合 29"/>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58"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1" name="组合 30"/>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56"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2" name="组合 31"/>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54"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5" name="椭圆 5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3" name="组合 32"/>
            <p:cNvGrpSpPr/>
            <p:nvPr/>
          </p:nvGrpSpPr>
          <p:grpSpPr>
            <a:xfrm>
              <a:off x="3646217" y="2947906"/>
              <a:ext cx="311778" cy="311778"/>
              <a:chOff x="5252030" y="2008764"/>
              <a:chExt cx="809336" cy="809336"/>
            </a:xfrm>
            <a:solidFill>
              <a:schemeClr val="accent4"/>
            </a:solidFill>
          </p:grpSpPr>
          <p:sp>
            <p:nvSpPr>
              <p:cNvPr id="52" name="椭圆 5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3" name="椭圆 5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1723038" y="3328078"/>
              <a:ext cx="311778" cy="311778"/>
              <a:chOff x="5252030" y="2008764"/>
              <a:chExt cx="809336" cy="809336"/>
            </a:xfrm>
            <a:solidFill>
              <a:schemeClr val="accent1"/>
            </a:solidFill>
          </p:grpSpPr>
          <p:sp>
            <p:nvSpPr>
              <p:cNvPr id="50" name="椭圆 4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1" name="椭圆 5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481794" y="2166736"/>
              <a:ext cx="311778" cy="311778"/>
              <a:chOff x="5252030" y="2008764"/>
              <a:chExt cx="809336" cy="809336"/>
            </a:xfrm>
            <a:solidFill>
              <a:schemeClr val="accent2"/>
            </a:solidFill>
          </p:grpSpPr>
          <p:sp>
            <p:nvSpPr>
              <p:cNvPr id="48" name="椭圆 4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9" name="椭圆 4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6662" y="2391121"/>
              <a:ext cx="231797" cy="231797"/>
              <a:chOff x="5252030" y="2008764"/>
              <a:chExt cx="809336" cy="809336"/>
            </a:xfrm>
            <a:solidFill>
              <a:schemeClr val="accent2"/>
            </a:solidFill>
          </p:grpSpPr>
          <p:sp>
            <p:nvSpPr>
              <p:cNvPr id="46" name="椭圆 4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7" name="椭圆 4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8568962" y="2936386"/>
              <a:ext cx="452171" cy="452171"/>
              <a:chOff x="5252030" y="2008764"/>
              <a:chExt cx="809336" cy="809336"/>
            </a:xfrm>
            <a:solidFill>
              <a:schemeClr val="accent3"/>
            </a:solidFill>
          </p:grpSpPr>
          <p:sp>
            <p:nvSpPr>
              <p:cNvPr id="44" name="椭圆 4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5" name="椭圆 4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9239149" y="2571326"/>
              <a:ext cx="226085" cy="226085"/>
              <a:chOff x="5252030" y="2008764"/>
              <a:chExt cx="809336" cy="809336"/>
            </a:xfrm>
            <a:solidFill>
              <a:schemeClr val="accent4"/>
            </a:solidFill>
          </p:grpSpPr>
          <p:sp>
            <p:nvSpPr>
              <p:cNvPr id="42" name="椭圆 4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3" name="椭圆 4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042527" y="1926994"/>
              <a:ext cx="2288035" cy="2288035"/>
              <a:chOff x="5252030" y="2008764"/>
              <a:chExt cx="809336" cy="809336"/>
            </a:xfrm>
            <a:solidFill>
              <a:schemeClr val="accent6"/>
            </a:solidFill>
          </p:grpSpPr>
          <p:sp>
            <p:nvSpPr>
              <p:cNvPr id="40" name="椭圆 3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41" name="椭圆 4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
        <p:nvSpPr>
          <p:cNvPr id="70" name="文本框 1"/>
          <p:cNvSpPr txBox="1"/>
          <p:nvPr/>
        </p:nvSpPr>
        <p:spPr>
          <a:xfrm>
            <a:off x="159453" y="806233"/>
            <a:ext cx="8782841" cy="5078313"/>
          </a:xfrm>
          <a:prstGeom prst="rect">
            <a:avLst/>
          </a:prstGeom>
          <a:noFill/>
          <a:ln>
            <a:solidFill>
              <a:srgbClr val="7030A0"/>
            </a:solidFill>
          </a:ln>
        </p:spPr>
        <p:txBody>
          <a:bodyPr wrap="square" rtlCol="0">
            <a:spAutoFit/>
          </a:bodyPr>
          <a:lstStyle/>
          <a:p>
            <a:pPr>
              <a:lnSpc>
                <a:spcPct val="150000"/>
              </a:lnSpc>
            </a:pPr>
            <a:r>
              <a:rPr lang="zh-CN" altLang="zh-CN" sz="2400" dirty="0">
                <a:solidFill>
                  <a:srgbClr val="00B050"/>
                </a:solidFill>
              </a:rPr>
              <a:t>（二）提高大学生的成本意识，珍惜读书学习的机会</a:t>
            </a:r>
            <a:r>
              <a:rPr lang="zh-CN" altLang="en-US" sz="2400" dirty="0">
                <a:solidFill>
                  <a:srgbClr val="00B050"/>
                </a:solidFill>
              </a:rPr>
              <a:t>：</a:t>
            </a:r>
            <a:endParaRPr lang="zh-CN" altLang="zh-CN" sz="2400" dirty="0">
              <a:solidFill>
                <a:srgbClr val="00B050"/>
              </a:solidFill>
            </a:endParaRPr>
          </a:p>
          <a:p>
            <a:pPr>
              <a:lnSpc>
                <a:spcPct val="150000"/>
              </a:lnSpc>
            </a:pPr>
            <a:r>
              <a:rPr lang="en-US" altLang="zh-CN" sz="2400" dirty="0"/>
              <a:t>	</a:t>
            </a:r>
            <a:r>
              <a:rPr lang="zh-CN" altLang="zh-CN" sz="2400" dirty="0"/>
              <a:t>上大学的</a:t>
            </a:r>
            <a:r>
              <a:rPr lang="zh-CN" altLang="zh-CN" sz="2400" dirty="0">
                <a:solidFill>
                  <a:srgbClr val="FF0000"/>
                </a:solidFill>
              </a:rPr>
              <a:t>机会成本</a:t>
            </a:r>
            <a:r>
              <a:rPr lang="zh-CN" altLang="zh-CN" sz="2400" dirty="0"/>
              <a:t>确实很高，甚至有些不合算。但还是阻挡不了很多人自觉或不自觉地考大学、上大学。因而在得到接受大学教育所带来的收益之前，大学生要提高自己的成本意识，明白个人和家庭为此付出了巨大的成本代价，从而更加珍惜目前的读书机会，把握时机充分李咏好高校宝贵和充足的教育资源，尽量减少自己的机会成本，以最少的代价获得最大的收益。这样既可以尽快挽回机会成本损失，为收回成本奠定良好的基础，又可以为社会做出更大的贡献，尽快实现自己的人生价值。</a:t>
            </a:r>
          </a:p>
        </p:txBody>
      </p:sp>
      <p:grpSp>
        <p:nvGrpSpPr>
          <p:cNvPr id="68" name="组合 67"/>
          <p:cNvGrpSpPr/>
          <p:nvPr/>
        </p:nvGrpSpPr>
        <p:grpSpPr>
          <a:xfrm>
            <a:off x="247765" y="278232"/>
            <a:ext cx="8430718" cy="572408"/>
            <a:chOff x="309312" y="422876"/>
            <a:chExt cx="8430718" cy="572408"/>
          </a:xfrm>
        </p:grpSpPr>
        <p:grpSp>
          <p:nvGrpSpPr>
            <p:cNvPr id="71" name="组合 70"/>
            <p:cNvGrpSpPr/>
            <p:nvPr/>
          </p:nvGrpSpPr>
          <p:grpSpPr>
            <a:xfrm>
              <a:off x="378828" y="422876"/>
              <a:ext cx="641080" cy="511859"/>
              <a:chOff x="378828" y="451585"/>
              <a:chExt cx="359177" cy="217576"/>
            </a:xfrm>
          </p:grpSpPr>
          <p:sp>
            <p:nvSpPr>
              <p:cNvPr id="74"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75"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72" name="直接连接符 7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33202773"/>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6180992"/>
            <a:ext cx="9056077" cy="583806"/>
            <a:chOff x="1388681" y="1926994"/>
            <a:chExt cx="9425379" cy="2288035"/>
          </a:xfrm>
        </p:grpSpPr>
        <p:grpSp>
          <p:nvGrpSpPr>
            <p:cNvPr id="21" name="组合 20"/>
            <p:cNvGrpSpPr/>
            <p:nvPr/>
          </p:nvGrpSpPr>
          <p:grpSpPr>
            <a:xfrm>
              <a:off x="2613423" y="3400328"/>
              <a:ext cx="624706" cy="624706"/>
              <a:chOff x="5252030" y="2008764"/>
              <a:chExt cx="809336" cy="809336"/>
            </a:xfrm>
            <a:solidFill>
              <a:schemeClr val="accent1"/>
            </a:solidFill>
          </p:grpSpPr>
          <p:sp>
            <p:nvSpPr>
              <p:cNvPr id="66" name="椭圆 6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7" name="椭圆 6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189354" y="2743485"/>
              <a:ext cx="624706" cy="624706"/>
              <a:chOff x="5252030" y="2008764"/>
              <a:chExt cx="809336" cy="809336"/>
            </a:xfrm>
            <a:solidFill>
              <a:schemeClr val="accent3"/>
            </a:solidFill>
          </p:grpSpPr>
          <p:sp>
            <p:nvSpPr>
              <p:cNvPr id="64" name="椭圆 6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5" name="椭圆 6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62"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3" name="椭圆 62"/>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27" name="组合 26"/>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60"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61" name="椭圆 6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0" name="组合 29"/>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58"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1" name="组合 30"/>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56"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2" name="组合 31"/>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54"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5" name="椭圆 5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33" name="组合 32"/>
            <p:cNvGrpSpPr/>
            <p:nvPr/>
          </p:nvGrpSpPr>
          <p:grpSpPr>
            <a:xfrm>
              <a:off x="3646217" y="2947906"/>
              <a:ext cx="311778" cy="311778"/>
              <a:chOff x="5252030" y="2008764"/>
              <a:chExt cx="809336" cy="809336"/>
            </a:xfrm>
            <a:solidFill>
              <a:schemeClr val="accent4"/>
            </a:solidFill>
          </p:grpSpPr>
          <p:sp>
            <p:nvSpPr>
              <p:cNvPr id="52" name="椭圆 5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3" name="椭圆 5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1723038" y="3328078"/>
              <a:ext cx="311778" cy="311778"/>
              <a:chOff x="5252030" y="2008764"/>
              <a:chExt cx="809336" cy="809336"/>
            </a:xfrm>
            <a:solidFill>
              <a:schemeClr val="accent1"/>
            </a:solidFill>
          </p:grpSpPr>
          <p:sp>
            <p:nvSpPr>
              <p:cNvPr id="50" name="椭圆 4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1" name="椭圆 5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481794" y="2166736"/>
              <a:ext cx="311778" cy="311778"/>
              <a:chOff x="5252030" y="2008764"/>
              <a:chExt cx="809336" cy="809336"/>
            </a:xfrm>
            <a:solidFill>
              <a:schemeClr val="accent2"/>
            </a:solidFill>
          </p:grpSpPr>
          <p:sp>
            <p:nvSpPr>
              <p:cNvPr id="48" name="椭圆 4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9" name="椭圆 4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6662" y="2391121"/>
              <a:ext cx="231797" cy="231797"/>
              <a:chOff x="5252030" y="2008764"/>
              <a:chExt cx="809336" cy="809336"/>
            </a:xfrm>
            <a:solidFill>
              <a:schemeClr val="accent2"/>
            </a:solidFill>
          </p:grpSpPr>
          <p:sp>
            <p:nvSpPr>
              <p:cNvPr id="46" name="椭圆 4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7" name="椭圆 4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8568962" y="2936386"/>
              <a:ext cx="452171" cy="452171"/>
              <a:chOff x="5252030" y="2008764"/>
              <a:chExt cx="809336" cy="809336"/>
            </a:xfrm>
            <a:solidFill>
              <a:schemeClr val="accent3"/>
            </a:solidFill>
          </p:grpSpPr>
          <p:sp>
            <p:nvSpPr>
              <p:cNvPr id="44" name="椭圆 4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5" name="椭圆 4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9239149" y="2571326"/>
              <a:ext cx="226085" cy="226085"/>
              <a:chOff x="5252030" y="2008764"/>
              <a:chExt cx="809336" cy="809336"/>
            </a:xfrm>
            <a:solidFill>
              <a:schemeClr val="accent4"/>
            </a:solidFill>
          </p:grpSpPr>
          <p:sp>
            <p:nvSpPr>
              <p:cNvPr id="42" name="椭圆 4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43" name="椭圆 4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5042527" y="1926994"/>
              <a:ext cx="2288035" cy="2288035"/>
              <a:chOff x="5252030" y="2008764"/>
              <a:chExt cx="809336" cy="809336"/>
            </a:xfrm>
            <a:solidFill>
              <a:schemeClr val="accent6"/>
            </a:solidFill>
          </p:grpSpPr>
          <p:sp>
            <p:nvSpPr>
              <p:cNvPr id="40" name="椭圆 3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41" name="椭圆 4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
        <p:nvSpPr>
          <p:cNvPr id="70" name="文本框 1"/>
          <p:cNvSpPr txBox="1"/>
          <p:nvPr/>
        </p:nvSpPr>
        <p:spPr>
          <a:xfrm>
            <a:off x="464813" y="1300374"/>
            <a:ext cx="7991035" cy="3416320"/>
          </a:xfrm>
          <a:prstGeom prst="rect">
            <a:avLst/>
          </a:prstGeom>
          <a:noFill/>
          <a:ln>
            <a:solidFill>
              <a:srgbClr val="7030A0"/>
            </a:solidFill>
          </a:ln>
        </p:spPr>
        <p:txBody>
          <a:bodyPr wrap="square" rtlCol="0">
            <a:spAutoFit/>
          </a:bodyPr>
          <a:lstStyle/>
          <a:p>
            <a:pPr>
              <a:lnSpc>
                <a:spcPct val="150000"/>
              </a:lnSpc>
            </a:pPr>
            <a:r>
              <a:rPr lang="zh-CN" altLang="zh-CN" sz="2400" dirty="0">
                <a:solidFill>
                  <a:srgbClr val="00B050"/>
                </a:solidFill>
              </a:rPr>
              <a:t>（三）推动高校弹性学制的改革进程</a:t>
            </a:r>
            <a:endParaRPr lang="en-US" altLang="zh-CN" sz="2400" dirty="0">
              <a:solidFill>
                <a:srgbClr val="00B050"/>
              </a:solidFill>
            </a:endParaRPr>
          </a:p>
          <a:p>
            <a:pPr>
              <a:lnSpc>
                <a:spcPct val="150000"/>
              </a:lnSpc>
            </a:pPr>
            <a:r>
              <a:rPr lang="en-US" altLang="zh-CN" sz="2400" dirty="0"/>
              <a:t>	</a:t>
            </a:r>
            <a:r>
              <a:rPr lang="zh-CN" altLang="zh-CN" sz="2400" dirty="0">
                <a:solidFill>
                  <a:schemeClr val="accent6">
                    <a:lumMod val="50000"/>
                  </a:schemeClr>
                </a:solidFill>
              </a:rPr>
              <a:t>实行弹性学制能够降低学生能够参与高等教育的机会成本，等量的教育资源就可以为更多的学生提供接受高等教育的机会。同时还能为学生的个性充分发展提供良好的空间，增添学生的就业筹码。因此，高校必须采取措施，大力推动弹性学制的改革。</a:t>
            </a:r>
          </a:p>
        </p:txBody>
      </p:sp>
      <p:grpSp>
        <p:nvGrpSpPr>
          <p:cNvPr id="68" name="组合 67"/>
          <p:cNvGrpSpPr/>
          <p:nvPr/>
        </p:nvGrpSpPr>
        <p:grpSpPr>
          <a:xfrm>
            <a:off x="247765" y="278232"/>
            <a:ext cx="8430718" cy="572408"/>
            <a:chOff x="309312" y="422876"/>
            <a:chExt cx="8430718" cy="572408"/>
          </a:xfrm>
        </p:grpSpPr>
        <p:grpSp>
          <p:nvGrpSpPr>
            <p:cNvPr id="71" name="组合 70"/>
            <p:cNvGrpSpPr/>
            <p:nvPr/>
          </p:nvGrpSpPr>
          <p:grpSpPr>
            <a:xfrm>
              <a:off x="378828" y="422876"/>
              <a:ext cx="641080" cy="511859"/>
              <a:chOff x="378828" y="451585"/>
              <a:chExt cx="359177" cy="217576"/>
            </a:xfrm>
          </p:grpSpPr>
          <p:sp>
            <p:nvSpPr>
              <p:cNvPr id="74"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75"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72" name="直接连接符 7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64319716"/>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180992"/>
            <a:ext cx="9056077" cy="583806"/>
            <a:chOff x="1388681" y="1926994"/>
            <a:chExt cx="9425379" cy="2288035"/>
          </a:xfrm>
        </p:grpSpPr>
        <p:grpSp>
          <p:nvGrpSpPr>
            <p:cNvPr id="44" name="组合 43"/>
            <p:cNvGrpSpPr/>
            <p:nvPr/>
          </p:nvGrpSpPr>
          <p:grpSpPr>
            <a:xfrm>
              <a:off x="2613423" y="3400328"/>
              <a:ext cx="624706" cy="624706"/>
              <a:chOff x="5252030" y="2008764"/>
              <a:chExt cx="809336" cy="809336"/>
            </a:xfrm>
            <a:solidFill>
              <a:schemeClr val="accent1"/>
            </a:solidFill>
          </p:grpSpPr>
          <p:sp>
            <p:nvSpPr>
              <p:cNvPr id="121" name="椭圆 120"/>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122" name="椭圆 12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0189354" y="2743485"/>
              <a:ext cx="624706" cy="624706"/>
              <a:chOff x="5252030" y="2008764"/>
              <a:chExt cx="809336" cy="809336"/>
            </a:xfrm>
            <a:solidFill>
              <a:schemeClr val="accent3"/>
            </a:solidFill>
          </p:grpSpPr>
          <p:sp>
            <p:nvSpPr>
              <p:cNvPr id="119" name="椭圆 118"/>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120" name="椭圆 119"/>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117"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118" name="椭圆 117"/>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47" name="组合 46"/>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115"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116" name="椭圆 11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48" name="组合 47"/>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113"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49" name="组合 48"/>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111"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112" name="椭圆 1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50" name="组合 49"/>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109"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110" name="椭圆 10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51" name="组合 50"/>
            <p:cNvGrpSpPr/>
            <p:nvPr/>
          </p:nvGrpSpPr>
          <p:grpSpPr>
            <a:xfrm>
              <a:off x="3646217" y="2947906"/>
              <a:ext cx="311778" cy="311778"/>
              <a:chOff x="5252030" y="2008764"/>
              <a:chExt cx="809336" cy="809336"/>
            </a:xfrm>
            <a:solidFill>
              <a:schemeClr val="accent4"/>
            </a:solidFill>
          </p:grpSpPr>
          <p:sp>
            <p:nvSpPr>
              <p:cNvPr id="107" name="椭圆 106"/>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108" name="椭圆 107"/>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1723038" y="3328078"/>
              <a:ext cx="311778" cy="311778"/>
              <a:chOff x="5252030" y="2008764"/>
              <a:chExt cx="809336" cy="809336"/>
            </a:xfrm>
            <a:solidFill>
              <a:schemeClr val="accent1"/>
            </a:solidFill>
          </p:grpSpPr>
          <p:sp>
            <p:nvSpPr>
              <p:cNvPr id="80" name="椭圆 7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102" name="椭圆 10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8481794" y="2166736"/>
              <a:ext cx="311778" cy="311778"/>
              <a:chOff x="5252030" y="2008764"/>
              <a:chExt cx="809336" cy="809336"/>
            </a:xfrm>
            <a:solidFill>
              <a:schemeClr val="accent2"/>
            </a:solidFill>
          </p:grpSpPr>
          <p:sp>
            <p:nvSpPr>
              <p:cNvPr id="66" name="椭圆 6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7" name="椭圆 6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3066662" y="2391121"/>
              <a:ext cx="231797" cy="231797"/>
              <a:chOff x="5252030" y="2008764"/>
              <a:chExt cx="809336" cy="809336"/>
            </a:xfrm>
            <a:solidFill>
              <a:schemeClr val="accent2"/>
            </a:solidFill>
          </p:grpSpPr>
          <p:sp>
            <p:nvSpPr>
              <p:cNvPr id="64" name="椭圆 6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5" name="椭圆 6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8568962" y="2936386"/>
              <a:ext cx="452171" cy="452171"/>
              <a:chOff x="5252030" y="2008764"/>
              <a:chExt cx="809336" cy="809336"/>
            </a:xfrm>
            <a:solidFill>
              <a:schemeClr val="accent3"/>
            </a:solidFill>
          </p:grpSpPr>
          <p:sp>
            <p:nvSpPr>
              <p:cNvPr id="62" name="椭圆 6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3" name="椭圆 6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9239149" y="2571326"/>
              <a:ext cx="226085" cy="226085"/>
              <a:chOff x="5252030" y="2008764"/>
              <a:chExt cx="809336" cy="809336"/>
            </a:xfrm>
            <a:solidFill>
              <a:schemeClr val="accent4"/>
            </a:solidFill>
          </p:grpSpPr>
          <p:sp>
            <p:nvSpPr>
              <p:cNvPr id="60" name="椭圆 5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1" name="椭圆 6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5042527" y="1926994"/>
              <a:ext cx="2288035" cy="2288035"/>
              <a:chOff x="5252030" y="2008764"/>
              <a:chExt cx="809336" cy="809336"/>
            </a:xfrm>
            <a:solidFill>
              <a:schemeClr val="accent6"/>
            </a:solidFill>
          </p:grpSpPr>
          <p:sp>
            <p:nvSpPr>
              <p:cNvPr id="58" name="椭圆 5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59" name="椭圆 5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
        <p:nvSpPr>
          <p:cNvPr id="123" name="文本框 1"/>
          <p:cNvSpPr txBox="1"/>
          <p:nvPr/>
        </p:nvSpPr>
        <p:spPr>
          <a:xfrm>
            <a:off x="469104" y="1172888"/>
            <a:ext cx="8140997" cy="4893647"/>
          </a:xfrm>
          <a:prstGeom prst="rect">
            <a:avLst/>
          </a:prstGeom>
          <a:noFill/>
          <a:ln>
            <a:solidFill>
              <a:srgbClr val="7030A0"/>
            </a:solidFill>
          </a:ln>
        </p:spPr>
        <p:txBody>
          <a:bodyPr wrap="square" rtlCol="0">
            <a:spAutoFit/>
          </a:bodyPr>
          <a:lstStyle/>
          <a:p>
            <a:pPr lvl="0"/>
            <a:endParaRPr lang="en-US" altLang="zh-CN" sz="2400" dirty="0"/>
          </a:p>
          <a:p>
            <a:pPr lvl="0"/>
            <a:r>
              <a:rPr lang="zh-CN" altLang="zh-CN" sz="2400" dirty="0"/>
              <a:t>高鸿业</a:t>
            </a:r>
            <a:r>
              <a:rPr lang="en-US" altLang="zh-CN" sz="2400" dirty="0"/>
              <a:t>. </a:t>
            </a:r>
            <a:r>
              <a:rPr lang="zh-CN" altLang="zh-CN" sz="2400" dirty="0"/>
              <a:t>西方经济学</a:t>
            </a:r>
            <a:r>
              <a:rPr lang="en-US" altLang="zh-CN" sz="2400" dirty="0"/>
              <a:t>(</a:t>
            </a:r>
            <a:r>
              <a:rPr lang="zh-CN" altLang="zh-CN" sz="2400" dirty="0"/>
              <a:t>微观部分</a:t>
            </a:r>
            <a:r>
              <a:rPr lang="en-US" altLang="zh-CN" sz="2400" dirty="0"/>
              <a:t>)[M].</a:t>
            </a:r>
            <a:r>
              <a:rPr lang="zh-CN" altLang="zh-CN" sz="2400" dirty="0"/>
              <a:t>北京</a:t>
            </a:r>
            <a:r>
              <a:rPr lang="en-US" altLang="zh-CN" sz="2400" dirty="0"/>
              <a:t>:</a:t>
            </a:r>
          </a:p>
          <a:p>
            <a:pPr lvl="0"/>
            <a:r>
              <a:rPr lang="en-US" altLang="zh-CN" sz="2400" dirty="0"/>
              <a:t>							</a:t>
            </a:r>
            <a:r>
              <a:rPr lang="zh-CN" altLang="zh-CN" sz="2400" dirty="0"/>
              <a:t>中国人民大学出版社</a:t>
            </a:r>
            <a:r>
              <a:rPr lang="en-US" altLang="zh-CN" sz="2400" dirty="0"/>
              <a:t>.2004</a:t>
            </a:r>
          </a:p>
          <a:p>
            <a:pPr lvl="0"/>
            <a:r>
              <a:rPr lang="zh-CN" altLang="zh-CN" sz="2400" dirty="0"/>
              <a:t>王跃平</a:t>
            </a:r>
            <a:r>
              <a:rPr lang="en-US" altLang="zh-CN" sz="2400" dirty="0"/>
              <a:t>. </a:t>
            </a:r>
            <a:r>
              <a:rPr lang="zh-CN" altLang="zh-CN" sz="2400" dirty="0"/>
              <a:t>对 “知识失业”问题的思考</a:t>
            </a:r>
            <a:r>
              <a:rPr lang="en-US" altLang="zh-CN" sz="2400" dirty="0"/>
              <a:t>[J].</a:t>
            </a:r>
          </a:p>
          <a:p>
            <a:pPr lvl="0"/>
            <a:r>
              <a:rPr lang="en-US" altLang="zh-CN" sz="2400" dirty="0"/>
              <a:t>							</a:t>
            </a:r>
            <a:r>
              <a:rPr lang="zh-CN" altLang="zh-CN" sz="2400" dirty="0"/>
              <a:t>生产力研究</a:t>
            </a:r>
            <a:r>
              <a:rPr lang="en-US" altLang="zh-CN" sz="2400" dirty="0"/>
              <a:t>.2004(1)</a:t>
            </a:r>
          </a:p>
          <a:p>
            <a:pPr lvl="0"/>
            <a:r>
              <a:rPr lang="zh-CN" altLang="zh-CN" sz="2400" dirty="0"/>
              <a:t>崔到陵</a:t>
            </a:r>
            <a:r>
              <a:rPr lang="en-US" altLang="zh-CN" sz="2400" dirty="0"/>
              <a:t>. </a:t>
            </a:r>
            <a:r>
              <a:rPr lang="zh-CN" altLang="zh-CN" sz="2400" dirty="0"/>
              <a:t>“上大学</a:t>
            </a:r>
            <a:r>
              <a:rPr lang="en-US" altLang="zh-CN" sz="2400" dirty="0"/>
              <a:t>"</a:t>
            </a:r>
            <a:r>
              <a:rPr lang="zh-CN" altLang="zh-CN" sz="2400" dirty="0"/>
              <a:t>机会成本的衡量问题及启示</a:t>
            </a:r>
            <a:r>
              <a:rPr lang="en-US" altLang="zh-CN" sz="2400" dirty="0"/>
              <a:t>[J].</a:t>
            </a:r>
          </a:p>
          <a:p>
            <a:pPr lvl="0"/>
            <a:r>
              <a:rPr lang="en-US" altLang="zh-CN" sz="2400" dirty="0"/>
              <a:t>							</a:t>
            </a:r>
            <a:r>
              <a:rPr lang="zh-CN" altLang="zh-CN" sz="2400" dirty="0"/>
              <a:t>生产力研究学报</a:t>
            </a:r>
            <a:r>
              <a:rPr lang="en-US" altLang="zh-CN" sz="2400" dirty="0"/>
              <a:t>.2006</a:t>
            </a:r>
          </a:p>
          <a:p>
            <a:pPr lvl="0"/>
            <a:r>
              <a:rPr lang="en-US" altLang="zh-CN" sz="2400" dirty="0"/>
              <a:t>[</a:t>
            </a:r>
            <a:r>
              <a:rPr lang="zh-CN" altLang="zh-CN" sz="2400" dirty="0"/>
              <a:t>美</a:t>
            </a:r>
            <a:r>
              <a:rPr lang="en-US" altLang="zh-CN" sz="2400" dirty="0"/>
              <a:t>]</a:t>
            </a:r>
            <a:r>
              <a:rPr lang="zh-CN" altLang="zh-CN" sz="2400" dirty="0"/>
              <a:t>Ｎ</a:t>
            </a:r>
            <a:r>
              <a:rPr lang="en-US" altLang="zh-CN" sz="2400" dirty="0"/>
              <a:t>.</a:t>
            </a:r>
            <a:r>
              <a:rPr lang="zh-CN" altLang="zh-CN" sz="2400" dirty="0"/>
              <a:t>格里高利</a:t>
            </a:r>
            <a:r>
              <a:rPr lang="en-US" altLang="zh-CN" sz="2400" dirty="0"/>
              <a:t>.</a:t>
            </a:r>
            <a:r>
              <a:rPr lang="zh-CN" altLang="zh-CN" sz="2400" dirty="0"/>
              <a:t>曼昆</a:t>
            </a:r>
            <a:r>
              <a:rPr lang="en-US" altLang="zh-CN" sz="2400" dirty="0"/>
              <a:t>. </a:t>
            </a:r>
            <a:r>
              <a:rPr lang="zh-CN" altLang="zh-CN" sz="2400" dirty="0"/>
              <a:t>经济学原理（第</a:t>
            </a:r>
            <a:r>
              <a:rPr lang="en-US" altLang="zh-CN" sz="2400" dirty="0"/>
              <a:t>3</a:t>
            </a:r>
            <a:r>
              <a:rPr lang="zh-CN" altLang="zh-CN" sz="2400" dirty="0"/>
              <a:t>版）</a:t>
            </a:r>
            <a:endParaRPr lang="en-US" altLang="zh-CN" sz="2400" dirty="0"/>
          </a:p>
          <a:p>
            <a:pPr lvl="0"/>
            <a:r>
              <a:rPr lang="en-US" altLang="zh-CN" sz="2400" dirty="0"/>
              <a:t>							</a:t>
            </a:r>
            <a:r>
              <a:rPr lang="zh-CN" altLang="zh-CN" sz="2400" dirty="0"/>
              <a:t>机械工业出版社</a:t>
            </a:r>
            <a:r>
              <a:rPr lang="en-US" altLang="zh-CN" sz="2400" dirty="0"/>
              <a:t>. </a:t>
            </a:r>
          </a:p>
          <a:p>
            <a:pPr lvl="0"/>
            <a:r>
              <a:rPr lang="zh-CN" altLang="zh-CN" sz="2400" dirty="0"/>
              <a:t>周可真</a:t>
            </a:r>
            <a:r>
              <a:rPr lang="en-US" altLang="zh-CN" sz="2400" dirty="0"/>
              <a:t>.</a:t>
            </a:r>
            <a:r>
              <a:rPr lang="zh-CN" altLang="zh-CN" sz="2400" dirty="0"/>
              <a:t>和谐与自由</a:t>
            </a:r>
            <a:r>
              <a:rPr lang="en-US" altLang="zh-CN" sz="2400" dirty="0"/>
              <a:t>.</a:t>
            </a:r>
          </a:p>
          <a:p>
            <a:pPr lvl="0"/>
            <a:r>
              <a:rPr lang="en-US" altLang="zh-CN" sz="2400" dirty="0"/>
              <a:t>							</a:t>
            </a:r>
            <a:r>
              <a:rPr lang="zh-CN" altLang="zh-CN" sz="2400" dirty="0"/>
              <a:t>南京政治学院学报</a:t>
            </a:r>
            <a:r>
              <a:rPr lang="en-US" altLang="zh-CN" sz="2400" dirty="0"/>
              <a:t>.2008.2 </a:t>
            </a:r>
          </a:p>
          <a:p>
            <a:pPr lvl="0"/>
            <a:r>
              <a:rPr lang="zh-CN" altLang="zh-CN" sz="2400" dirty="0"/>
              <a:t>马克思</a:t>
            </a:r>
            <a:r>
              <a:rPr lang="en-US" altLang="zh-CN" sz="2400" dirty="0"/>
              <a:t>.1844</a:t>
            </a:r>
            <a:r>
              <a:rPr lang="zh-CN" altLang="zh-CN" sz="2400" dirty="0"/>
              <a:t>年经济学哲学手稿</a:t>
            </a:r>
            <a:r>
              <a:rPr lang="en-US" altLang="zh-CN" sz="2400" dirty="0"/>
              <a:t>.</a:t>
            </a:r>
          </a:p>
          <a:p>
            <a:pPr lvl="0"/>
            <a:r>
              <a:rPr lang="en-US" altLang="zh-CN" sz="2400" dirty="0"/>
              <a:t>							</a:t>
            </a:r>
            <a:r>
              <a:rPr lang="zh-CN" altLang="zh-CN" sz="2400" dirty="0"/>
              <a:t>人民出版社</a:t>
            </a:r>
            <a:r>
              <a:rPr lang="en-US" altLang="zh-CN" sz="2400" dirty="0"/>
              <a:t>.1997:48-49</a:t>
            </a:r>
            <a:endParaRPr lang="zh-CN" altLang="zh-CN" sz="2400" dirty="0"/>
          </a:p>
        </p:txBody>
      </p:sp>
      <p:sp>
        <p:nvSpPr>
          <p:cNvPr id="2" name="矩形: 圆角 1"/>
          <p:cNvSpPr/>
          <p:nvPr/>
        </p:nvSpPr>
        <p:spPr>
          <a:xfrm>
            <a:off x="3024826" y="995297"/>
            <a:ext cx="2684241" cy="4378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b="1" dirty="0"/>
              <a:t>七</a:t>
            </a:r>
            <a:r>
              <a:rPr lang="zh-CN" altLang="en-US" sz="2800" b="1" dirty="0"/>
              <a:t>、</a:t>
            </a:r>
            <a:r>
              <a:rPr lang="zh-CN" altLang="zh-CN" sz="2800" b="1" dirty="0"/>
              <a:t>参考文献：</a:t>
            </a:r>
            <a:endParaRPr lang="en-US" altLang="zh-CN" sz="2800" b="1" dirty="0"/>
          </a:p>
        </p:txBody>
      </p:sp>
      <p:grpSp>
        <p:nvGrpSpPr>
          <p:cNvPr id="68" name="组合 67"/>
          <p:cNvGrpSpPr/>
          <p:nvPr/>
        </p:nvGrpSpPr>
        <p:grpSpPr>
          <a:xfrm>
            <a:off x="247765" y="278232"/>
            <a:ext cx="8430718" cy="572408"/>
            <a:chOff x="309312" y="422876"/>
            <a:chExt cx="8430718" cy="572408"/>
          </a:xfrm>
        </p:grpSpPr>
        <p:grpSp>
          <p:nvGrpSpPr>
            <p:cNvPr id="69" name="组合 68"/>
            <p:cNvGrpSpPr/>
            <p:nvPr/>
          </p:nvGrpSpPr>
          <p:grpSpPr>
            <a:xfrm>
              <a:off x="378828" y="422876"/>
              <a:ext cx="641080" cy="511859"/>
              <a:chOff x="378828" y="451585"/>
              <a:chExt cx="359177" cy="217576"/>
            </a:xfrm>
          </p:grpSpPr>
          <p:sp>
            <p:nvSpPr>
              <p:cNvPr id="72"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73"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70" name="直接连接符 69"/>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5775701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38956" y="4642338"/>
            <a:ext cx="4205044" cy="2215662"/>
            <a:chOff x="6532101" y="2470183"/>
            <a:chExt cx="6318473" cy="4755105"/>
          </a:xfrm>
        </p:grpSpPr>
        <p:sp>
          <p:nvSpPr>
            <p:cNvPr id="6"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9"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0"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1"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sp>
        <p:nvSpPr>
          <p:cNvPr id="2" name="文本框 1"/>
          <p:cNvSpPr txBox="1"/>
          <p:nvPr/>
        </p:nvSpPr>
        <p:spPr>
          <a:xfrm>
            <a:off x="443753" y="930401"/>
            <a:ext cx="8148918" cy="5632311"/>
          </a:xfrm>
          <a:prstGeom prst="rect">
            <a:avLst/>
          </a:prstGeom>
          <a:noFill/>
        </p:spPr>
        <p:txBody>
          <a:bodyPr wrap="square" rtlCol="0">
            <a:spAutoFit/>
          </a:bodyPr>
          <a:lstStyle/>
          <a:p>
            <a:endParaRPr lang="en-US" altLang="zh-CN" sz="2400" dirty="0"/>
          </a:p>
          <a:p>
            <a:endParaRPr lang="en-US" altLang="zh-CN" sz="2400" dirty="0"/>
          </a:p>
          <a:p>
            <a:r>
              <a:rPr lang="en-US" altLang="zh-CN" sz="2400" dirty="0"/>
              <a:t>	</a:t>
            </a:r>
            <a:r>
              <a:rPr lang="zh-CN" altLang="zh-CN" sz="2400" dirty="0"/>
              <a:t>中国高等院校从</a:t>
            </a:r>
            <a:r>
              <a:rPr lang="en-US" altLang="zh-CN" sz="2400" dirty="0"/>
              <a:t>2003</a:t>
            </a:r>
            <a:r>
              <a:rPr lang="zh-CN" altLang="zh-CN" sz="2400" dirty="0"/>
              <a:t>年开始逐年扩招，每年增幅达到</a:t>
            </a:r>
            <a:r>
              <a:rPr lang="en-US" altLang="zh-CN" sz="2400" dirty="0"/>
              <a:t>22%</a:t>
            </a:r>
            <a:r>
              <a:rPr lang="zh-CN" altLang="zh-CN" sz="2400" dirty="0"/>
              <a:t>，而国民生产总值每年增长约</a:t>
            </a:r>
            <a:r>
              <a:rPr lang="en-US" altLang="zh-CN" sz="2400" dirty="0"/>
              <a:t>3%</a:t>
            </a:r>
            <a:r>
              <a:rPr lang="zh-CN" altLang="zh-CN" sz="2400" dirty="0"/>
              <a:t>，每年从高校毕业的应届毕业生的数量远远大于社会工作岗位的需求量，从而导致就业竞争压力越来越大，很多的大学生刚毕业就面临失业。即使找到了工作，获得的相对收益也远远低于人们的预期。由于国民生产总值的增长速度与扩招的增长速度不对等，因此伴随着大学生失业率的上升至</a:t>
            </a:r>
            <a:r>
              <a:rPr lang="en-US" altLang="zh-CN" sz="2400" dirty="0"/>
              <a:t>2010</a:t>
            </a:r>
            <a:r>
              <a:rPr lang="zh-CN" altLang="zh-CN" sz="2400" dirty="0"/>
              <a:t>年高等院校不再扩招，社会与个人对高等教育的投入没能达到预期收益，教育投资同时面临着机会成本问题，所以现在社会上流行着“上大学无用论”，因此很多勉强供得起大学生或者供不起大学生的家庭就选择让孩子放弃上学而直接就业。这种决策是否合理呢？现在就从经济学的机会成本这一角度来分析一下</a:t>
            </a:r>
            <a:r>
              <a:rPr lang="zh-CN" altLang="zh-CN" sz="2400" b="1" dirty="0"/>
              <a:t>。</a:t>
            </a:r>
            <a:endParaRPr lang="zh-CN" altLang="zh-CN" sz="2400" dirty="0"/>
          </a:p>
          <a:p>
            <a:r>
              <a:rPr lang="zh-CN" altLang="en-US" sz="2400" dirty="0">
                <a:solidFill>
                  <a:srgbClr val="00B050"/>
                </a:solidFill>
              </a:rPr>
              <a:t>                                                                                          </a:t>
            </a:r>
          </a:p>
        </p:txBody>
      </p:sp>
      <p:grpSp>
        <p:nvGrpSpPr>
          <p:cNvPr id="12" name="组合 11"/>
          <p:cNvGrpSpPr/>
          <p:nvPr/>
        </p:nvGrpSpPr>
        <p:grpSpPr>
          <a:xfrm>
            <a:off x="309312" y="422876"/>
            <a:ext cx="8430718" cy="572408"/>
            <a:chOff x="309312" y="422876"/>
            <a:chExt cx="8430718" cy="572408"/>
          </a:xfrm>
        </p:grpSpPr>
        <p:grpSp>
          <p:nvGrpSpPr>
            <p:cNvPr id="14" name="组合 13"/>
            <p:cNvGrpSpPr/>
            <p:nvPr/>
          </p:nvGrpSpPr>
          <p:grpSpPr>
            <a:xfrm>
              <a:off x="378828" y="422876"/>
              <a:ext cx="641080" cy="511859"/>
              <a:chOff x="378828" y="451585"/>
              <a:chExt cx="359177" cy="217576"/>
            </a:xfrm>
          </p:grpSpPr>
          <p:sp>
            <p:nvSpPr>
              <p:cNvPr id="17"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8"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5" name="直接连接符 1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
        <p:nvSpPr>
          <p:cNvPr id="3" name="椭圆 2"/>
          <p:cNvSpPr/>
          <p:nvPr/>
        </p:nvSpPr>
        <p:spPr>
          <a:xfrm>
            <a:off x="2651656" y="1116308"/>
            <a:ext cx="3402623" cy="50371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b="1" dirty="0"/>
              <a:t>一</a:t>
            </a:r>
            <a:r>
              <a:rPr lang="zh-CN" altLang="en-US" sz="2800" b="1" dirty="0"/>
              <a:t>、</a:t>
            </a:r>
            <a:r>
              <a:rPr lang="zh-CN" altLang="zh-CN" sz="2800" b="1" dirty="0"/>
              <a:t>案例背景</a:t>
            </a:r>
            <a:endParaRPr lang="zh-CN" altLang="zh-CN" sz="2800" dirty="0"/>
          </a:p>
        </p:txBody>
      </p:sp>
    </p:spTree>
    <p:extLst>
      <p:ext uri="{BB962C8B-B14F-4D97-AF65-F5344CB8AC3E}">
        <p14:creationId xmlns:p14="http://schemas.microsoft.com/office/powerpoint/2010/main" val="145519248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302" y="1672255"/>
            <a:ext cx="8323728" cy="3416320"/>
          </a:xfrm>
          <a:prstGeom prst="rect">
            <a:avLst/>
          </a:prstGeom>
          <a:noFill/>
          <a:ln>
            <a:solidFill>
              <a:srgbClr val="7030A0"/>
            </a:solidFill>
          </a:ln>
        </p:spPr>
        <p:txBody>
          <a:bodyPr wrap="square" rtlCol="0">
            <a:spAutoFit/>
          </a:bodyPr>
          <a:lstStyle/>
          <a:p>
            <a:endParaRPr lang="zh-CN" altLang="zh-CN" sz="2400" dirty="0"/>
          </a:p>
          <a:p>
            <a:r>
              <a:rPr lang="en-US" altLang="zh-CN" sz="2400" dirty="0"/>
              <a:t>	</a:t>
            </a:r>
            <a:r>
              <a:rPr lang="zh-CN" altLang="zh-CN" sz="2400" dirty="0" smtClean="0"/>
              <a:t>经济</a:t>
            </a:r>
            <a:r>
              <a:rPr lang="zh-CN" altLang="zh-CN" sz="2400" dirty="0"/>
              <a:t>这个词来源于希腊语，它的意思是“管理一个家庭的人”。从这个词源来说，家庭与经济有着密不可分的关系，而作为每个家庭成员，尤其是作为家庭成年人的大学生，不得不考虑经济问题。由于家庭资源稀缺有限的特点，而大学生的学业生涯，往往会对有限的家庭资源“多吃多占”，这就会使相当一部分大学生深刻领悟着家庭“经济学”，从而影响着大学生的学业与就业的观念。</a:t>
            </a:r>
            <a:endParaRPr lang="en-US" altLang="zh-CN" sz="2400" dirty="0"/>
          </a:p>
          <a:p>
            <a:endParaRPr lang="zh-CN" altLang="en-US" sz="2400" dirty="0">
              <a:solidFill>
                <a:srgbClr val="00B050"/>
              </a:solidFill>
            </a:endParaRP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椭圆 2"/>
          <p:cNvSpPr/>
          <p:nvPr/>
        </p:nvSpPr>
        <p:spPr>
          <a:xfrm>
            <a:off x="2168801" y="1389295"/>
            <a:ext cx="4950069" cy="5412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b="1" dirty="0"/>
              <a:t>二</a:t>
            </a:r>
            <a:r>
              <a:rPr lang="zh-CN" altLang="en-US" sz="2800" b="1" dirty="0"/>
              <a:t>、</a:t>
            </a:r>
            <a:r>
              <a:rPr lang="zh-CN" altLang="zh-CN" sz="2800" b="1" dirty="0"/>
              <a:t>案例研究的意义</a:t>
            </a:r>
            <a:endParaRPr lang="en-US" altLang="zh-CN" sz="2800" b="1" dirty="0"/>
          </a:p>
        </p:txBody>
      </p:sp>
      <p:sp>
        <p:nvSpPr>
          <p:cNvPr id="4" name="文本框 3"/>
          <p:cNvSpPr txBox="1"/>
          <p:nvPr/>
        </p:nvSpPr>
        <p:spPr>
          <a:xfrm>
            <a:off x="8249838" y="5115003"/>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416302" y="5083585"/>
            <a:ext cx="404445" cy="369332"/>
          </a:xfrm>
          <a:prstGeom prst="rect">
            <a:avLst/>
          </a:prstGeom>
          <a:solidFill>
            <a:srgbClr val="92D050"/>
          </a:solidFill>
        </p:spPr>
        <p:txBody>
          <a:bodyPr wrap="square" rtlCol="0">
            <a:spAutoFit/>
          </a:bodyPr>
          <a:lstStyle/>
          <a:p>
            <a:endParaRPr lang="zh-CN" altLang="en-US" dirty="0"/>
          </a:p>
        </p:txBody>
      </p:sp>
      <p:grpSp>
        <p:nvGrpSpPr>
          <p:cNvPr id="15" name="组合 14"/>
          <p:cNvGrpSpPr/>
          <p:nvPr/>
        </p:nvGrpSpPr>
        <p:grpSpPr>
          <a:xfrm>
            <a:off x="309312" y="422876"/>
            <a:ext cx="8430718" cy="572408"/>
            <a:chOff x="309312" y="422876"/>
            <a:chExt cx="8430718" cy="572408"/>
          </a:xfrm>
        </p:grpSpPr>
        <p:grpSp>
          <p:nvGrpSpPr>
            <p:cNvPr id="16" name="组合 15"/>
            <p:cNvGrpSpPr/>
            <p:nvPr/>
          </p:nvGrpSpPr>
          <p:grpSpPr>
            <a:xfrm>
              <a:off x="378828" y="422876"/>
              <a:ext cx="641080" cy="511859"/>
              <a:chOff x="378828" y="451585"/>
              <a:chExt cx="359177" cy="217576"/>
            </a:xfrm>
          </p:grpSpPr>
          <p:sp>
            <p:nvSpPr>
              <p:cNvPr id="2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22"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7" name="直接连接符 16"/>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9992324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959" y="1266119"/>
            <a:ext cx="8390964" cy="4154984"/>
          </a:xfrm>
          <a:prstGeom prst="rect">
            <a:avLst/>
          </a:prstGeom>
          <a:noFill/>
          <a:ln>
            <a:solidFill>
              <a:srgbClr val="7030A0"/>
            </a:solidFill>
          </a:ln>
        </p:spPr>
        <p:txBody>
          <a:bodyPr wrap="square" rtlCol="0">
            <a:spAutoFit/>
          </a:bodyPr>
          <a:lstStyle/>
          <a:p>
            <a:r>
              <a:rPr lang="en-US" altLang="zh-CN" sz="2400" dirty="0"/>
              <a:t>       </a:t>
            </a:r>
            <a:r>
              <a:rPr lang="zh-CN" altLang="zh-CN" sz="2400" dirty="0"/>
              <a:t>机会成本概念</a:t>
            </a:r>
            <a:r>
              <a:rPr lang="zh-CN" altLang="en-US" sz="2400" dirty="0"/>
              <a:t>：</a:t>
            </a:r>
            <a:r>
              <a:rPr lang="zh-CN" altLang="zh-CN" sz="2400" dirty="0"/>
              <a:t>是微观经济学中的一个重要概念。一般情况下，一种产品的机会成本往往是参照它的替代品的最高价值来衡量的。</a:t>
            </a:r>
            <a:r>
              <a:rPr lang="en-US" altLang="zh-CN" sz="2400" dirty="0"/>
              <a:t>1982</a:t>
            </a:r>
            <a:r>
              <a:rPr lang="zh-CN" altLang="zh-CN" sz="2400" dirty="0"/>
              <a:t>年著名的“一年回本”化纤厂因为这一概念被标记为“不值得宣传”的工厂；摩托罗拉因为这一概念成为了全球知名企业。对于当代大学生的学习生活来说，机会成本这一概念仍然适用。对于上大学的机会成本，它的替代品就是不上大学的机会成本。对于作为大学生的我们，对于上大学的机会成本基本既定的情况，如何通过四年的努力增加不上大学的机会成本成为了当代大学生面对的最现实的问题，同时也是当代大学生在四年的学习生活中努力追求的方向</a:t>
            </a:r>
            <a:r>
              <a:rPr lang="zh-CN" altLang="en-US" sz="2400" dirty="0"/>
              <a:t>。</a:t>
            </a:r>
            <a:endParaRPr lang="en-US" altLang="zh-CN" sz="2400" dirty="0"/>
          </a:p>
          <a:p>
            <a:r>
              <a:rPr lang="zh-CN" altLang="en-US" sz="2400" dirty="0">
                <a:solidFill>
                  <a:srgbClr val="00B050"/>
                </a:solidFill>
              </a:rPr>
              <a:t>                                                                                      </a:t>
            </a:r>
          </a:p>
        </p:txBody>
      </p:sp>
      <p:sp>
        <p:nvSpPr>
          <p:cNvPr id="4" name="文本框 3"/>
          <p:cNvSpPr txBox="1"/>
          <p:nvPr/>
        </p:nvSpPr>
        <p:spPr>
          <a:xfrm>
            <a:off x="8358731" y="5069218"/>
            <a:ext cx="490192" cy="369332"/>
          </a:xfrm>
          <a:prstGeom prst="rect">
            <a:avLst/>
          </a:prstGeom>
          <a:solidFill>
            <a:srgbClr val="FF0000"/>
          </a:solidFill>
        </p:spPr>
        <p:txBody>
          <a:bodyPr wrap="square" rtlCol="0">
            <a:spAutoFit/>
          </a:bodyPr>
          <a:lstStyle/>
          <a:p>
            <a:endParaRPr lang="zh-CN" altLang="en-US" dirty="0"/>
          </a:p>
        </p:txBody>
      </p:sp>
      <p:sp>
        <p:nvSpPr>
          <p:cNvPr id="7" name="文本框 6"/>
          <p:cNvSpPr txBox="1"/>
          <p:nvPr/>
        </p:nvSpPr>
        <p:spPr>
          <a:xfrm>
            <a:off x="455498" y="5051771"/>
            <a:ext cx="404445" cy="369332"/>
          </a:xfrm>
          <a:prstGeom prst="rect">
            <a:avLst/>
          </a:prstGeom>
          <a:solidFill>
            <a:srgbClr val="92D050"/>
          </a:solidFill>
        </p:spPr>
        <p:txBody>
          <a:bodyPr wrap="square" rtlCol="0">
            <a:spAutoFit/>
          </a:bodyPr>
          <a:lstStyle/>
          <a:p>
            <a:endParaRPr lang="zh-CN" altLang="en-US" dirty="0"/>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309312" y="422876"/>
            <a:ext cx="8430718" cy="572408"/>
            <a:chOff x="309312" y="422876"/>
            <a:chExt cx="8430718" cy="572408"/>
          </a:xfrm>
        </p:grpSpPr>
        <p:grpSp>
          <p:nvGrpSpPr>
            <p:cNvPr id="23" name="组合 22"/>
            <p:cNvGrpSpPr/>
            <p:nvPr/>
          </p:nvGrpSpPr>
          <p:grpSpPr>
            <a:xfrm>
              <a:off x="378828" y="422876"/>
              <a:ext cx="641080" cy="511859"/>
              <a:chOff x="378828" y="451585"/>
              <a:chExt cx="359177" cy="217576"/>
            </a:xfrm>
          </p:grpSpPr>
          <p:sp>
            <p:nvSpPr>
              <p:cNvPr id="30"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31"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25" name="直接连接符 24"/>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0018564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8224" y="977407"/>
            <a:ext cx="7866529" cy="4524315"/>
          </a:xfrm>
          <a:prstGeom prst="rect">
            <a:avLst/>
          </a:prstGeom>
          <a:noFill/>
          <a:ln>
            <a:solidFill>
              <a:srgbClr val="7030A0"/>
            </a:solidFill>
          </a:ln>
        </p:spPr>
        <p:txBody>
          <a:bodyPr wrap="square" rtlCol="0">
            <a:spAutoFit/>
          </a:bodyPr>
          <a:lstStyle/>
          <a:p>
            <a:endParaRPr lang="en-US" altLang="zh-CN" sz="2400" dirty="0">
              <a:solidFill>
                <a:srgbClr val="00B050"/>
              </a:solidFill>
            </a:endParaRPr>
          </a:p>
          <a:p>
            <a:endParaRPr lang="en-US" altLang="zh-CN" sz="2400" dirty="0">
              <a:solidFill>
                <a:srgbClr val="00B050"/>
              </a:solidFill>
            </a:endParaRPr>
          </a:p>
          <a:p>
            <a:r>
              <a:rPr lang="en-US" altLang="zh-CN" sz="2400" dirty="0">
                <a:solidFill>
                  <a:srgbClr val="00B050"/>
                </a:solidFill>
              </a:rPr>
              <a:t>         </a:t>
            </a:r>
            <a:r>
              <a:rPr lang="zh-CN" altLang="zh-CN" sz="2400" dirty="0"/>
              <a:t>美国著名经济学家保罗。萨缪尔森在他的《经济学》教科书中辟有专门一节来讨论这个问题。</a:t>
            </a:r>
            <a:r>
              <a:rPr lang="en-US" altLang="zh-CN" sz="2400" dirty="0"/>
              <a:t>.</a:t>
            </a:r>
            <a:r>
              <a:rPr lang="zh-CN" altLang="zh-CN" sz="2400" dirty="0"/>
              <a:t>所谓机会成本是指生产者所放弃的使用相同生产要素在其他生产用途中所能得到的最高收益，即作出一种选择时所放弃的其他若干种可能的选择中最好的一种。我们在理解机会成本这一概念时要注意，机会成本不同于实际成本，机会成本并不是生产活动中的实际货币支出，它是一种观念上的成本或损失。在经济分析中，可以采用机会成本来判断一种生产资源的使用是否经济合理，如果它的实际收益大于或等于机会成本时，资源的配置才达到最优状态。</a:t>
            </a:r>
            <a:r>
              <a:rPr lang="zh-CN" altLang="en-US" sz="2400" dirty="0">
                <a:solidFill>
                  <a:srgbClr val="00B050"/>
                </a:solidFill>
              </a:rPr>
              <a:t>                                                                                        </a:t>
            </a: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组合 9"/>
          <p:cNvGrpSpPr/>
          <p:nvPr/>
        </p:nvGrpSpPr>
        <p:grpSpPr>
          <a:xfrm>
            <a:off x="309312" y="422876"/>
            <a:ext cx="8430718" cy="572408"/>
            <a:chOff x="309312" y="422876"/>
            <a:chExt cx="8430718" cy="572408"/>
          </a:xfrm>
        </p:grpSpPr>
        <p:grpSp>
          <p:nvGrpSpPr>
            <p:cNvPr id="11" name="组合 10"/>
            <p:cNvGrpSpPr/>
            <p:nvPr/>
          </p:nvGrpSpPr>
          <p:grpSpPr>
            <a:xfrm>
              <a:off x="378828" y="422876"/>
              <a:ext cx="641080" cy="511859"/>
              <a:chOff x="378828" y="451585"/>
              <a:chExt cx="359177" cy="217576"/>
            </a:xfrm>
          </p:grpSpPr>
          <p:sp>
            <p:nvSpPr>
              <p:cNvPr id="16"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7"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2" name="直接连接符 1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
        <p:nvSpPr>
          <p:cNvPr id="3" name="矩形: 圆角 2"/>
          <p:cNvSpPr/>
          <p:nvPr/>
        </p:nvSpPr>
        <p:spPr>
          <a:xfrm>
            <a:off x="1118120" y="1101715"/>
            <a:ext cx="7051431" cy="49188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a:t>三、专家学者观点——对上大学的机会成本的理解</a:t>
            </a:r>
            <a:endParaRPr lang="en-US" altLang="zh-CN" sz="2400" b="1" dirty="0"/>
          </a:p>
        </p:txBody>
      </p:sp>
    </p:spTree>
    <p:extLst>
      <p:ext uri="{BB962C8B-B14F-4D97-AF65-F5344CB8AC3E}">
        <p14:creationId xmlns:p14="http://schemas.microsoft.com/office/powerpoint/2010/main" val="325633499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885" y="1742338"/>
            <a:ext cx="7866529" cy="3046988"/>
          </a:xfrm>
          <a:prstGeom prst="rect">
            <a:avLst/>
          </a:prstGeom>
          <a:noFill/>
          <a:ln>
            <a:solidFill>
              <a:srgbClr val="7030A0"/>
            </a:solidFill>
          </a:ln>
        </p:spPr>
        <p:txBody>
          <a:bodyPr wrap="square" rtlCol="0">
            <a:spAutoFit/>
          </a:bodyPr>
          <a:lstStyle/>
          <a:p>
            <a:r>
              <a:rPr lang="en-US" altLang="zh-CN" sz="2400" dirty="0">
                <a:solidFill>
                  <a:srgbClr val="00B050"/>
                </a:solidFill>
              </a:rPr>
              <a:t>	</a:t>
            </a:r>
            <a:r>
              <a:rPr lang="zh-CN" altLang="zh-CN" sz="2400" dirty="0" smtClean="0"/>
              <a:t>上大学</a:t>
            </a:r>
            <a:r>
              <a:rPr lang="zh-CN" altLang="zh-CN" sz="2400" dirty="0"/>
              <a:t>的机会成本，则是指大学教育资源在用于提供教育服务、培养学生时，所放弃的用于生产另一种产品的产量的价值。它是与教育实际成本相对应的一个概念。上大学的机会成本可分为公共或学校的机会成本和个人机会成本。前者指教育资源因投入教育而损失的利益，包括房屋、建筑、土地等资源资产的租金，非资本投入的资金收益（利息、投资收益）等；后者指个人因上学而放弃的收入、个人为接受教育而投入的资金及所损失的其他收益。</a:t>
            </a: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组合 9"/>
          <p:cNvGrpSpPr/>
          <p:nvPr/>
        </p:nvGrpSpPr>
        <p:grpSpPr>
          <a:xfrm>
            <a:off x="309312" y="422876"/>
            <a:ext cx="8430718" cy="572408"/>
            <a:chOff x="309312" y="422876"/>
            <a:chExt cx="8430718" cy="572408"/>
          </a:xfrm>
        </p:grpSpPr>
        <p:grpSp>
          <p:nvGrpSpPr>
            <p:cNvPr id="11" name="组合 10"/>
            <p:cNvGrpSpPr/>
            <p:nvPr/>
          </p:nvGrpSpPr>
          <p:grpSpPr>
            <a:xfrm>
              <a:off x="378828" y="422876"/>
              <a:ext cx="641080" cy="511859"/>
              <a:chOff x="378828" y="451585"/>
              <a:chExt cx="359177" cy="217576"/>
            </a:xfrm>
          </p:grpSpPr>
          <p:sp>
            <p:nvSpPr>
              <p:cNvPr id="16"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7"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2" name="直接连接符 1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0380142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8224" y="1232901"/>
            <a:ext cx="7866529" cy="3416320"/>
          </a:xfrm>
          <a:prstGeom prst="rect">
            <a:avLst/>
          </a:prstGeom>
          <a:noFill/>
          <a:ln>
            <a:solidFill>
              <a:srgbClr val="7030A0"/>
            </a:solidFill>
          </a:ln>
        </p:spPr>
        <p:txBody>
          <a:bodyPr wrap="square" rtlCol="0">
            <a:spAutoFit/>
          </a:bodyPr>
          <a:lstStyle/>
          <a:p>
            <a:r>
              <a:rPr lang="en-US" altLang="zh-CN" sz="2400" dirty="0">
                <a:solidFill>
                  <a:srgbClr val="00B050"/>
                </a:solidFill>
              </a:rPr>
              <a:t>	</a:t>
            </a:r>
            <a:r>
              <a:rPr lang="zh-CN" altLang="zh-CN" sz="2400" dirty="0" smtClean="0"/>
              <a:t>传统</a:t>
            </a:r>
            <a:r>
              <a:rPr lang="zh-CN" altLang="zh-CN" sz="2400" dirty="0"/>
              <a:t>经济学认为，成本即是得到某物时，付出的代价。现代经济学对此持不同的观点。很多人基于之前的理解，认为读大学的成本是学费、书籍、住房和伙食的钱加起来的总和，但这种总和并不真正代表你读一年大学所放弃的东西。在这种算法中，有些费用并不是上大学的真正成本。比如，即使不上大学，你也会需要食宿，只有当上大学的食宿费用高出的那部分才是上大学的成本，实际上，有的家庭在食宿上的开支还高于大学的费用。在大学期间节省的食宿费用，在经济学中，应该算在收益中。</a:t>
            </a:r>
            <a:endParaRPr lang="zh-CN" altLang="en-US" sz="2400" dirty="0">
              <a:solidFill>
                <a:srgbClr val="00B050"/>
              </a:solidFill>
            </a:endParaRP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组合 9"/>
          <p:cNvGrpSpPr/>
          <p:nvPr/>
        </p:nvGrpSpPr>
        <p:grpSpPr>
          <a:xfrm>
            <a:off x="309312" y="422876"/>
            <a:ext cx="8430718" cy="572408"/>
            <a:chOff x="309312" y="422876"/>
            <a:chExt cx="8430718" cy="572408"/>
          </a:xfrm>
        </p:grpSpPr>
        <p:grpSp>
          <p:nvGrpSpPr>
            <p:cNvPr id="11" name="组合 10"/>
            <p:cNvGrpSpPr/>
            <p:nvPr/>
          </p:nvGrpSpPr>
          <p:grpSpPr>
            <a:xfrm>
              <a:off x="378828" y="422876"/>
              <a:ext cx="641080" cy="511859"/>
              <a:chOff x="378828" y="451585"/>
              <a:chExt cx="359177" cy="217576"/>
            </a:xfrm>
          </p:grpSpPr>
          <p:sp>
            <p:nvSpPr>
              <p:cNvPr id="16" name="燕尾形 28"/>
              <p:cNvSpPr/>
              <p:nvPr/>
            </p:nvSpPr>
            <p:spPr bwMode="auto">
              <a:xfrm>
                <a:off x="378828" y="453204"/>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sp>
            <p:nvSpPr>
              <p:cNvPr id="17" name="燕尾形 29"/>
              <p:cNvSpPr/>
              <p:nvPr/>
            </p:nvSpPr>
            <p:spPr bwMode="auto">
              <a:xfrm>
                <a:off x="522048" y="451585"/>
                <a:ext cx="215957" cy="215957"/>
              </a:xfrm>
              <a:prstGeom prst="chevr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t" anchorCtr="0" compatLnSpc="1">
                <a:prstTxWarp prst="textNoShape">
                  <a:avLst/>
                </a:prstTxWarp>
              </a:bodyPr>
              <a:lstStyle/>
              <a:p>
                <a:pPr defTabSz="914126" fontAlgn="base">
                  <a:spcBef>
                    <a:spcPct val="0"/>
                  </a:spcBef>
                  <a:spcAft>
                    <a:spcPct val="0"/>
                  </a:spcAft>
                </a:pPr>
                <a:endParaRPr lang="zh-CN" altLang="en-US" sz="1799" b="1">
                  <a:solidFill>
                    <a:schemeClr val="tx1"/>
                  </a:solidFill>
                  <a:latin typeface="Arial" pitchFamily="34" charset="0"/>
                  <a:ea typeface="微软雅黑" pitchFamily="34" charset="-122"/>
                </a:endParaRPr>
              </a:p>
            </p:txBody>
          </p:sp>
        </p:grpSp>
        <p:cxnSp>
          <p:nvCxnSpPr>
            <p:cNvPr id="12" name="直接连接符 11"/>
            <p:cNvCxnSpPr/>
            <p:nvPr/>
          </p:nvCxnSpPr>
          <p:spPr bwMode="auto">
            <a:xfrm>
              <a:off x="309312" y="960594"/>
              <a:ext cx="843071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39"/>
            <p:cNvSpPr txBox="1">
              <a:spLocks noChangeArrowheads="1"/>
            </p:cNvSpPr>
            <p:nvPr/>
          </p:nvSpPr>
          <p:spPr bwMode="auto">
            <a:xfrm>
              <a:off x="1019908" y="422876"/>
              <a:ext cx="7037504" cy="5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12" bIns="91412">
              <a:spAutoFit/>
            </a:bodyPr>
            <a:lstStyle>
              <a:lvl1pPr eaLnBrk="0" hangingPunct="0">
                <a:defRPr b="1">
                  <a:solidFill>
                    <a:schemeClr val="tx1"/>
                  </a:solidFill>
                  <a:latin typeface="Amelia BT"/>
                  <a:ea typeface="宋体" pitchFamily="2" charset="-122"/>
                </a:defRPr>
              </a:lvl1pPr>
              <a:lvl2pPr marL="742950" indent="-285750" eaLnBrk="0" hangingPunct="0">
                <a:defRPr b="1">
                  <a:solidFill>
                    <a:schemeClr val="tx1"/>
                  </a:solidFill>
                  <a:latin typeface="Amelia BT"/>
                  <a:ea typeface="宋体" pitchFamily="2" charset="-122"/>
                </a:defRPr>
              </a:lvl2pPr>
              <a:lvl3pPr marL="1143000" indent="-228600" eaLnBrk="0" hangingPunct="0">
                <a:defRPr b="1">
                  <a:solidFill>
                    <a:schemeClr val="tx1"/>
                  </a:solidFill>
                  <a:latin typeface="Amelia BT"/>
                  <a:ea typeface="宋体" pitchFamily="2" charset="-122"/>
                </a:defRPr>
              </a:lvl3pPr>
              <a:lvl4pPr marL="1600200" indent="-228600" eaLnBrk="0" hangingPunct="0">
                <a:defRPr b="1">
                  <a:solidFill>
                    <a:schemeClr val="tx1"/>
                  </a:solidFill>
                  <a:latin typeface="Amelia BT"/>
                  <a:ea typeface="宋体" pitchFamily="2" charset="-122"/>
                </a:defRPr>
              </a:lvl4pPr>
              <a:lvl5pPr marL="2057400" indent="-228600" eaLnBrk="0" hangingPunct="0">
                <a:defRPr b="1">
                  <a:solidFill>
                    <a:schemeClr val="tx1"/>
                  </a:solidFill>
                  <a:latin typeface="Amelia BT"/>
                  <a:ea typeface="宋体" pitchFamily="2" charset="-122"/>
                </a:defRPr>
              </a:lvl5pPr>
              <a:lvl6pPr marL="2514600" indent="-228600" eaLnBrk="0" fontAlgn="base" hangingPunct="0">
                <a:spcBef>
                  <a:spcPct val="0"/>
                </a:spcBef>
                <a:spcAft>
                  <a:spcPct val="0"/>
                </a:spcAft>
                <a:defRPr b="1">
                  <a:solidFill>
                    <a:schemeClr val="tx1"/>
                  </a:solidFill>
                  <a:latin typeface="Amelia BT"/>
                  <a:ea typeface="宋体" pitchFamily="2" charset="-122"/>
                </a:defRPr>
              </a:lvl6pPr>
              <a:lvl7pPr marL="2971800" indent="-228600" eaLnBrk="0" fontAlgn="base" hangingPunct="0">
                <a:spcBef>
                  <a:spcPct val="0"/>
                </a:spcBef>
                <a:spcAft>
                  <a:spcPct val="0"/>
                </a:spcAft>
                <a:defRPr b="1">
                  <a:solidFill>
                    <a:schemeClr val="tx1"/>
                  </a:solidFill>
                  <a:latin typeface="Amelia BT"/>
                  <a:ea typeface="宋体" pitchFamily="2" charset="-122"/>
                </a:defRPr>
              </a:lvl7pPr>
              <a:lvl8pPr marL="3429000" indent="-228600" eaLnBrk="0" fontAlgn="base" hangingPunct="0">
                <a:spcBef>
                  <a:spcPct val="0"/>
                </a:spcBef>
                <a:spcAft>
                  <a:spcPct val="0"/>
                </a:spcAft>
                <a:defRPr b="1">
                  <a:solidFill>
                    <a:schemeClr val="tx1"/>
                  </a:solidFill>
                  <a:latin typeface="Amelia BT"/>
                  <a:ea typeface="宋体" pitchFamily="2" charset="-122"/>
                </a:defRPr>
              </a:lvl8pPr>
              <a:lvl9pPr marL="3886200" indent="-228600" eaLnBrk="0" fontAlgn="base" hangingPunct="0">
                <a:spcBef>
                  <a:spcPct val="0"/>
                </a:spcBef>
                <a:spcAft>
                  <a:spcPct val="0"/>
                </a:spcAft>
                <a:defRPr b="1">
                  <a:solidFill>
                    <a:schemeClr val="tx1"/>
                  </a:solidFill>
                  <a:latin typeface="Amelia BT"/>
                  <a:ea typeface="宋体" pitchFamily="2" charset="-122"/>
                </a:defRPr>
              </a:lvl9pPr>
            </a:lstStyle>
            <a:p>
              <a:pPr algn="ctr" eaLnBrk="1" hangingPunct="1">
                <a:lnSpc>
                  <a:spcPct val="90000"/>
                </a:lnSpc>
                <a:spcBef>
                  <a:spcPct val="20000"/>
                </a:spcBef>
                <a:buSzPct val="90000"/>
              </a:pPr>
              <a:r>
                <a:rPr lang="zh-CN" altLang="zh-CN" sz="2800" dirty="0">
                  <a:solidFill>
                    <a:srgbClr val="FF0000"/>
                  </a:solidFill>
                </a:rPr>
                <a:t>上大学的会计成本与机会成本的经济学分析</a:t>
              </a:r>
              <a:endParaRPr lang="zh-CN" altLang="en-US" sz="2800" b="0" dirty="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335137214"/>
      </p:ext>
    </p:extLst>
  </p:cSld>
  <p:clrMapOvr>
    <a:masterClrMapping/>
  </p:clrMapOvr>
  <p:transition spd="slow">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ENTRY"/>
  <p:tag name="ID" val="54713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410"/>
  <p:tag name="MH_LIBRARY" val="CONTENTS"/>
  <p:tag name="MH_TYPE" val="NUMBER"/>
  <p:tag name="ID" val="547132"/>
  <p:tag name="MH_ORDER" val="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918</Words>
  <Application>Microsoft Office PowerPoint</Application>
  <PresentationFormat>全屏显示(4:3)</PresentationFormat>
  <Paragraphs>141</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sunny</dc:creator>
  <cp:lastModifiedBy>Windows User</cp:lastModifiedBy>
  <cp:revision>17</cp:revision>
  <dcterms:created xsi:type="dcterms:W3CDTF">2017-03-28T03:37:27Z</dcterms:created>
  <dcterms:modified xsi:type="dcterms:W3CDTF">2017-03-29T16:27:33Z</dcterms:modified>
</cp:coreProperties>
</file>