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AB9F8-F6A3-4486-A935-1F7CE51AA7B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9EDC2AC-2316-45EA-9A68-7BAD66BFA253}">
      <dgm:prSet custT="1"/>
      <dgm:spPr/>
      <dgm:t>
        <a:bodyPr/>
        <a:lstStyle/>
        <a:p>
          <a:pPr algn="ctr" rtl="0"/>
          <a:r>
            <a:rPr lang="en-US" sz="3200" dirty="0" smtClean="0"/>
            <a:t>1.</a:t>
          </a:r>
          <a:r>
            <a:rPr lang="zh-CN" sz="3200" dirty="0" smtClean="0"/>
            <a:t>使用范围</a:t>
          </a:r>
          <a:r>
            <a:rPr lang="zh-CN" sz="3500" dirty="0" smtClean="0"/>
            <a:t>：</a:t>
          </a:r>
          <a:endParaRPr lang="zh-CN" sz="3500" dirty="0"/>
        </a:p>
      </dgm:t>
    </dgm:pt>
    <dgm:pt modelId="{6AC2BF5C-B118-4585-B753-3C1CB148D51F}" type="parTrans" cxnId="{BE12C47C-6B60-4D1D-BCC2-450D12AE4AEF}">
      <dgm:prSet/>
      <dgm:spPr/>
      <dgm:t>
        <a:bodyPr/>
        <a:lstStyle/>
        <a:p>
          <a:endParaRPr lang="zh-CN" altLang="en-US"/>
        </a:p>
      </dgm:t>
    </dgm:pt>
    <dgm:pt modelId="{CB96B3C4-3E6E-4253-9DEB-252A72099DCD}" type="sibTrans" cxnId="{BE12C47C-6B60-4D1D-BCC2-450D12AE4AEF}">
      <dgm:prSet/>
      <dgm:spPr/>
      <dgm:t>
        <a:bodyPr/>
        <a:lstStyle/>
        <a:p>
          <a:endParaRPr lang="zh-CN" altLang="en-US"/>
        </a:p>
      </dgm:t>
    </dgm:pt>
    <dgm:pt modelId="{3468A334-91D6-40A0-AA2F-B6B6B60645C0}">
      <dgm:prSet/>
      <dgm:spPr/>
      <dgm:t>
        <a:bodyPr/>
        <a:lstStyle/>
        <a:p>
          <a:pPr rtl="0"/>
          <a:r>
            <a:rPr lang="zh-CN" smtClean="0"/>
            <a:t>第三章 消费者行为理论</a:t>
          </a:r>
          <a:r>
            <a:rPr lang="en-US" smtClean="0"/>
            <a:t>  </a:t>
          </a:r>
          <a:endParaRPr lang="zh-CN"/>
        </a:p>
      </dgm:t>
    </dgm:pt>
    <dgm:pt modelId="{AA5D777E-B54B-4D84-8B05-267B22DCFFB1}" type="parTrans" cxnId="{3619CFA4-4ED4-4992-8449-0081552CE56D}">
      <dgm:prSet/>
      <dgm:spPr/>
      <dgm:t>
        <a:bodyPr/>
        <a:lstStyle/>
        <a:p>
          <a:endParaRPr lang="zh-CN" altLang="en-US"/>
        </a:p>
      </dgm:t>
    </dgm:pt>
    <dgm:pt modelId="{8FB38A2C-5392-42A3-B89E-DB214D796165}" type="sibTrans" cxnId="{3619CFA4-4ED4-4992-8449-0081552CE56D}">
      <dgm:prSet/>
      <dgm:spPr/>
      <dgm:t>
        <a:bodyPr/>
        <a:lstStyle/>
        <a:p>
          <a:endParaRPr lang="zh-CN" altLang="en-US"/>
        </a:p>
      </dgm:t>
    </dgm:pt>
    <dgm:pt modelId="{73A1C50A-AF78-4D4F-9B21-8F7761BCA780}">
      <dgm:prSet custT="1"/>
      <dgm:spPr/>
      <dgm:t>
        <a:bodyPr/>
        <a:lstStyle/>
        <a:p>
          <a:pPr algn="l" rtl="0"/>
          <a:r>
            <a:rPr lang="en-US" sz="3200" dirty="0" smtClean="0"/>
            <a:t>2.</a:t>
          </a:r>
          <a:r>
            <a:rPr lang="zh-CN" sz="3200" dirty="0" smtClean="0"/>
            <a:t>要考核的知识点： </a:t>
          </a:r>
          <a:endParaRPr lang="zh-CN" sz="3200" dirty="0"/>
        </a:p>
      </dgm:t>
    </dgm:pt>
    <dgm:pt modelId="{1F6A8AD6-4C17-40D4-AC61-77AC08DEB285}" type="parTrans" cxnId="{4C1C71AB-E8A3-4EC6-8D8D-73E4C73D4598}">
      <dgm:prSet/>
      <dgm:spPr/>
      <dgm:t>
        <a:bodyPr/>
        <a:lstStyle/>
        <a:p>
          <a:endParaRPr lang="zh-CN" altLang="en-US"/>
        </a:p>
      </dgm:t>
    </dgm:pt>
    <dgm:pt modelId="{85AD404A-572A-498C-A742-32AB6E02CEDD}" type="sibTrans" cxnId="{4C1C71AB-E8A3-4EC6-8D8D-73E4C73D4598}">
      <dgm:prSet/>
      <dgm:spPr/>
      <dgm:t>
        <a:bodyPr/>
        <a:lstStyle/>
        <a:p>
          <a:endParaRPr lang="zh-CN" altLang="en-US"/>
        </a:p>
      </dgm:t>
    </dgm:pt>
    <dgm:pt modelId="{0D997A02-F040-45E3-BB25-8483FBB566D6}">
      <dgm:prSet/>
      <dgm:spPr/>
      <dgm:t>
        <a:bodyPr/>
        <a:lstStyle/>
        <a:p>
          <a:pPr rtl="0"/>
          <a:r>
            <a:rPr lang="zh-CN" smtClean="0"/>
            <a:t>效用的定义；</a:t>
          </a:r>
          <a:r>
            <a:rPr lang="en-US" smtClean="0"/>
            <a:t>  </a:t>
          </a:r>
          <a:endParaRPr lang="zh-CN"/>
        </a:p>
      </dgm:t>
    </dgm:pt>
    <dgm:pt modelId="{527F8DAC-6082-4D10-98C9-9EFF7D30D833}" type="parTrans" cxnId="{B2C530F0-95C7-48B7-8B0D-2699A2EFEF4B}">
      <dgm:prSet/>
      <dgm:spPr/>
      <dgm:t>
        <a:bodyPr/>
        <a:lstStyle/>
        <a:p>
          <a:endParaRPr lang="zh-CN" altLang="en-US"/>
        </a:p>
      </dgm:t>
    </dgm:pt>
    <dgm:pt modelId="{58A14BDA-F5D2-4487-9A42-F8E2DFA4BB7A}" type="sibTrans" cxnId="{B2C530F0-95C7-48B7-8B0D-2699A2EFEF4B}">
      <dgm:prSet/>
      <dgm:spPr/>
      <dgm:t>
        <a:bodyPr/>
        <a:lstStyle/>
        <a:p>
          <a:endParaRPr lang="zh-CN" altLang="en-US"/>
        </a:p>
      </dgm:t>
    </dgm:pt>
    <dgm:pt modelId="{9A615ED6-E0C7-4BD8-81F6-7BA8414124B3}">
      <dgm:prSet/>
      <dgm:spPr/>
      <dgm:t>
        <a:bodyPr/>
        <a:lstStyle/>
        <a:p>
          <a:pPr rtl="0"/>
          <a:r>
            <a:rPr lang="zh-CN" smtClean="0"/>
            <a:t>效用与欲望的区别和联系； </a:t>
          </a:r>
          <a:endParaRPr lang="zh-CN"/>
        </a:p>
      </dgm:t>
    </dgm:pt>
    <dgm:pt modelId="{FBE64E46-D6A9-47B6-A446-B33A73838878}" type="parTrans" cxnId="{218076FF-20E8-4969-8C00-3AD264ADEF8F}">
      <dgm:prSet/>
      <dgm:spPr/>
      <dgm:t>
        <a:bodyPr/>
        <a:lstStyle/>
        <a:p>
          <a:endParaRPr lang="zh-CN" altLang="en-US"/>
        </a:p>
      </dgm:t>
    </dgm:pt>
    <dgm:pt modelId="{A2D5D853-057C-4903-B5A5-5FAD21F414B5}" type="sibTrans" cxnId="{218076FF-20E8-4969-8C00-3AD264ADEF8F}">
      <dgm:prSet/>
      <dgm:spPr/>
      <dgm:t>
        <a:bodyPr/>
        <a:lstStyle/>
        <a:p>
          <a:endParaRPr lang="zh-CN" altLang="en-US"/>
        </a:p>
      </dgm:t>
    </dgm:pt>
    <dgm:pt modelId="{D52A674D-6CBC-41B7-A810-9E8B162A5F77}">
      <dgm:prSet custT="1"/>
      <dgm:spPr/>
      <dgm:t>
        <a:bodyPr/>
        <a:lstStyle/>
        <a:p>
          <a:pPr algn="l" rtl="0"/>
          <a:r>
            <a:rPr lang="en-US" sz="3200" dirty="0" smtClean="0"/>
            <a:t>3.</a:t>
          </a:r>
          <a:r>
            <a:rPr lang="zh-CN" sz="3200" dirty="0" smtClean="0"/>
            <a:t>思考题</a:t>
          </a:r>
          <a:r>
            <a:rPr lang="zh-CN" sz="3900" dirty="0" smtClean="0"/>
            <a:t>： </a:t>
          </a:r>
          <a:endParaRPr lang="zh-CN" sz="3900" dirty="0"/>
        </a:p>
      </dgm:t>
    </dgm:pt>
    <dgm:pt modelId="{6177F959-48E2-45C4-A2F9-6DDADAE6CD0F}" type="parTrans" cxnId="{D0720043-FB3C-4049-8644-C875D07A30E1}">
      <dgm:prSet/>
      <dgm:spPr/>
      <dgm:t>
        <a:bodyPr/>
        <a:lstStyle/>
        <a:p>
          <a:endParaRPr lang="zh-CN" altLang="en-US"/>
        </a:p>
      </dgm:t>
    </dgm:pt>
    <dgm:pt modelId="{2C4C46EA-5698-4F20-B28C-4A7A591E7A6A}" type="sibTrans" cxnId="{D0720043-FB3C-4049-8644-C875D07A30E1}">
      <dgm:prSet/>
      <dgm:spPr/>
      <dgm:t>
        <a:bodyPr/>
        <a:lstStyle/>
        <a:p>
          <a:endParaRPr lang="zh-CN" altLang="en-US"/>
        </a:p>
      </dgm:t>
    </dgm:pt>
    <dgm:pt modelId="{D2C1FCB3-24AA-4D3B-BA79-8163E4E936BD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1</a:t>
          </a:r>
          <a:r>
            <a:rPr lang="zh-CN" smtClean="0"/>
            <a:t>）什么是欲望？什么是效用？ </a:t>
          </a:r>
          <a:endParaRPr lang="zh-CN"/>
        </a:p>
      </dgm:t>
    </dgm:pt>
    <dgm:pt modelId="{52686807-57F3-4C30-B5C0-2F798F5BB82E}" type="parTrans" cxnId="{D2F10F48-2EC7-4A91-9DCD-9048FE789EA6}">
      <dgm:prSet/>
      <dgm:spPr/>
      <dgm:t>
        <a:bodyPr/>
        <a:lstStyle/>
        <a:p>
          <a:endParaRPr lang="zh-CN" altLang="en-US"/>
        </a:p>
      </dgm:t>
    </dgm:pt>
    <dgm:pt modelId="{03179586-B256-409A-865D-E3B508DEF6A4}" type="sibTrans" cxnId="{D2F10F48-2EC7-4A91-9DCD-9048FE789EA6}">
      <dgm:prSet/>
      <dgm:spPr/>
      <dgm:t>
        <a:bodyPr/>
        <a:lstStyle/>
        <a:p>
          <a:endParaRPr lang="zh-CN" altLang="en-US"/>
        </a:p>
      </dgm:t>
    </dgm:pt>
    <dgm:pt modelId="{E046395F-B0BE-4845-ADA8-0FAB58A45939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2</a:t>
          </a:r>
          <a:r>
            <a:rPr lang="zh-CN" smtClean="0"/>
            <a:t>） 为什么欲望越大越不幸福？ </a:t>
          </a:r>
          <a:endParaRPr lang="zh-CN"/>
        </a:p>
      </dgm:t>
    </dgm:pt>
    <dgm:pt modelId="{0E28B52D-C1B8-4D87-9A26-72E8FD6D7F2C}" type="parTrans" cxnId="{D584BE48-2CCF-4537-A92B-69C0261CF487}">
      <dgm:prSet/>
      <dgm:spPr/>
      <dgm:t>
        <a:bodyPr/>
        <a:lstStyle/>
        <a:p>
          <a:endParaRPr lang="zh-CN" altLang="en-US"/>
        </a:p>
      </dgm:t>
    </dgm:pt>
    <dgm:pt modelId="{5B501696-23D2-4B75-92A3-13C87D10EB96}" type="sibTrans" cxnId="{D584BE48-2CCF-4537-A92B-69C0261CF487}">
      <dgm:prSet/>
      <dgm:spPr/>
      <dgm:t>
        <a:bodyPr/>
        <a:lstStyle/>
        <a:p>
          <a:endParaRPr lang="zh-CN" altLang="en-US"/>
        </a:p>
      </dgm:t>
    </dgm:pt>
    <dgm:pt modelId="{7D024612-B758-4B71-909B-3EB47F2E52E3}" type="pres">
      <dgm:prSet presAssocID="{A8BAB9F8-F6A3-4486-A935-1F7CE51AA7B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2DFCA7-7B03-4E40-9C04-6AD9A046C6C1}" type="pres">
      <dgm:prSet presAssocID="{49EDC2AC-2316-45EA-9A68-7BAD66BFA253}" presName="circle1" presStyleLbl="node1" presStyleIdx="0" presStyleCnt="3"/>
      <dgm:spPr/>
    </dgm:pt>
    <dgm:pt modelId="{058C7AB3-C8FE-4913-A9A0-B05EB27EA42B}" type="pres">
      <dgm:prSet presAssocID="{49EDC2AC-2316-45EA-9A68-7BAD66BFA253}" presName="space" presStyleCnt="0"/>
      <dgm:spPr/>
    </dgm:pt>
    <dgm:pt modelId="{ABA2C962-AEEA-44F8-8E6D-81550CE1065F}" type="pres">
      <dgm:prSet presAssocID="{49EDC2AC-2316-45EA-9A68-7BAD66BFA253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1B443DB7-E6E2-4136-A962-3043991494B9}" type="pres">
      <dgm:prSet presAssocID="{73A1C50A-AF78-4D4F-9B21-8F7761BCA780}" presName="vertSpace2" presStyleLbl="node1" presStyleIdx="0" presStyleCnt="3"/>
      <dgm:spPr/>
    </dgm:pt>
    <dgm:pt modelId="{C0AB1AD8-53E7-4F1B-A723-95819BCEA480}" type="pres">
      <dgm:prSet presAssocID="{73A1C50A-AF78-4D4F-9B21-8F7761BCA780}" presName="circle2" presStyleLbl="node1" presStyleIdx="1" presStyleCnt="3"/>
      <dgm:spPr/>
    </dgm:pt>
    <dgm:pt modelId="{6143C6FE-F2A9-4BA3-9054-C9D529943446}" type="pres">
      <dgm:prSet presAssocID="{73A1C50A-AF78-4D4F-9B21-8F7761BCA780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75FB9313-DFE2-4117-8B3A-3C8F94D05364}" type="pres">
      <dgm:prSet presAssocID="{D52A674D-6CBC-41B7-A810-9E8B162A5F77}" presName="vertSpace3" presStyleLbl="node1" presStyleIdx="1" presStyleCnt="3"/>
      <dgm:spPr/>
    </dgm:pt>
    <dgm:pt modelId="{9251A8E6-187D-4A82-BF3D-9CDB7EC4E5C1}" type="pres">
      <dgm:prSet presAssocID="{D52A674D-6CBC-41B7-A810-9E8B162A5F77}" presName="circle3" presStyleLbl="node1" presStyleIdx="2" presStyleCnt="3"/>
      <dgm:spPr/>
    </dgm:pt>
    <dgm:pt modelId="{57DB84B7-402D-46F1-B464-F0A529683538}" type="pres">
      <dgm:prSet presAssocID="{D52A674D-6CBC-41B7-A810-9E8B162A5F77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B6569630-3E46-46E4-973C-612E0979A435}" type="pres">
      <dgm:prSet presAssocID="{49EDC2AC-2316-45EA-9A68-7BAD66BFA25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0B9E8-E614-43D3-BEF2-00405846ADA4}" type="pres">
      <dgm:prSet presAssocID="{49EDC2AC-2316-45EA-9A68-7BAD66BFA253}" presName="rect1ChTx" presStyleLbl="alignAcc1" presStyleIdx="2" presStyleCnt="3">
        <dgm:presLayoutVars>
          <dgm:bulletEnabled val="1"/>
        </dgm:presLayoutVars>
      </dgm:prSet>
      <dgm:spPr/>
    </dgm:pt>
    <dgm:pt modelId="{CAA49446-14B8-4ACE-B7F8-85D8C3009E49}" type="pres">
      <dgm:prSet presAssocID="{73A1C50A-AF78-4D4F-9B21-8F7761BCA780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A6310-A851-4519-98BC-2069FF0BDBFE}" type="pres">
      <dgm:prSet presAssocID="{73A1C50A-AF78-4D4F-9B21-8F7761BCA780}" presName="rect2ChTx" presStyleLbl="alignAcc1" presStyleIdx="2" presStyleCnt="3">
        <dgm:presLayoutVars>
          <dgm:bulletEnabled val="1"/>
        </dgm:presLayoutVars>
      </dgm:prSet>
      <dgm:spPr/>
    </dgm:pt>
    <dgm:pt modelId="{B6407FA1-38A5-4786-949B-B1D452DCDAF5}" type="pres">
      <dgm:prSet presAssocID="{D52A674D-6CBC-41B7-A810-9E8B162A5F77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D49ABA-C663-424D-8D65-37B4B35B0482}" type="pres">
      <dgm:prSet presAssocID="{D52A674D-6CBC-41B7-A810-9E8B162A5F77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19CCDA8-1261-4DB1-BE0B-AD71F018876A}" type="presOf" srcId="{D52A674D-6CBC-41B7-A810-9E8B162A5F77}" destId="{57DB84B7-402D-46F1-B464-F0A529683538}" srcOrd="0" destOrd="0" presId="urn:microsoft.com/office/officeart/2005/8/layout/target3"/>
    <dgm:cxn modelId="{A4EB44FD-D27A-4B55-954D-6EEE569EFC47}" type="presOf" srcId="{73A1C50A-AF78-4D4F-9B21-8F7761BCA780}" destId="{6143C6FE-F2A9-4BA3-9054-C9D529943446}" srcOrd="0" destOrd="0" presId="urn:microsoft.com/office/officeart/2005/8/layout/target3"/>
    <dgm:cxn modelId="{BE12C47C-6B60-4D1D-BCC2-450D12AE4AEF}" srcId="{A8BAB9F8-F6A3-4486-A935-1F7CE51AA7BA}" destId="{49EDC2AC-2316-45EA-9A68-7BAD66BFA253}" srcOrd="0" destOrd="0" parTransId="{6AC2BF5C-B118-4585-B753-3C1CB148D51F}" sibTransId="{CB96B3C4-3E6E-4253-9DEB-252A72099DCD}"/>
    <dgm:cxn modelId="{FE726E7D-B752-4277-91AC-A23858D26B4C}" type="presOf" srcId="{A8BAB9F8-F6A3-4486-A935-1F7CE51AA7BA}" destId="{7D024612-B758-4B71-909B-3EB47F2E52E3}" srcOrd="0" destOrd="0" presId="urn:microsoft.com/office/officeart/2005/8/layout/target3"/>
    <dgm:cxn modelId="{4C1C71AB-E8A3-4EC6-8D8D-73E4C73D4598}" srcId="{A8BAB9F8-F6A3-4486-A935-1F7CE51AA7BA}" destId="{73A1C50A-AF78-4D4F-9B21-8F7761BCA780}" srcOrd="1" destOrd="0" parTransId="{1F6A8AD6-4C17-40D4-AC61-77AC08DEB285}" sibTransId="{85AD404A-572A-498C-A742-32AB6E02CEDD}"/>
    <dgm:cxn modelId="{7094F26C-812D-466A-BE23-7CD7054CC336}" type="presOf" srcId="{3468A334-91D6-40A0-AA2F-B6B6B60645C0}" destId="{EA40B9E8-E614-43D3-BEF2-00405846ADA4}" srcOrd="0" destOrd="0" presId="urn:microsoft.com/office/officeart/2005/8/layout/target3"/>
    <dgm:cxn modelId="{218076FF-20E8-4969-8C00-3AD264ADEF8F}" srcId="{73A1C50A-AF78-4D4F-9B21-8F7761BCA780}" destId="{9A615ED6-E0C7-4BD8-81F6-7BA8414124B3}" srcOrd="1" destOrd="0" parTransId="{FBE64E46-D6A9-47B6-A446-B33A73838878}" sibTransId="{A2D5D853-057C-4903-B5A5-5FAD21F414B5}"/>
    <dgm:cxn modelId="{4D539E08-BDA0-4A82-B8A6-F8FCB7E8F59E}" type="presOf" srcId="{9A615ED6-E0C7-4BD8-81F6-7BA8414124B3}" destId="{3E3A6310-A851-4519-98BC-2069FF0BDBFE}" srcOrd="0" destOrd="1" presId="urn:microsoft.com/office/officeart/2005/8/layout/target3"/>
    <dgm:cxn modelId="{5EBDFA4D-AF6E-420F-888B-3C891B5DF948}" type="presOf" srcId="{0D997A02-F040-45E3-BB25-8483FBB566D6}" destId="{3E3A6310-A851-4519-98BC-2069FF0BDBFE}" srcOrd="0" destOrd="0" presId="urn:microsoft.com/office/officeart/2005/8/layout/target3"/>
    <dgm:cxn modelId="{4EC8E21F-F84F-442E-AB0C-22B9C39208C4}" type="presOf" srcId="{49EDC2AC-2316-45EA-9A68-7BAD66BFA253}" destId="{B6569630-3E46-46E4-973C-612E0979A435}" srcOrd="1" destOrd="0" presId="urn:microsoft.com/office/officeart/2005/8/layout/target3"/>
    <dgm:cxn modelId="{D2F10F48-2EC7-4A91-9DCD-9048FE789EA6}" srcId="{D52A674D-6CBC-41B7-A810-9E8B162A5F77}" destId="{D2C1FCB3-24AA-4D3B-BA79-8163E4E936BD}" srcOrd="0" destOrd="0" parTransId="{52686807-57F3-4C30-B5C0-2F798F5BB82E}" sibTransId="{03179586-B256-409A-865D-E3B508DEF6A4}"/>
    <dgm:cxn modelId="{290FDF7E-75B1-4FD7-9F9B-CCF682D9A0F5}" type="presOf" srcId="{73A1C50A-AF78-4D4F-9B21-8F7761BCA780}" destId="{CAA49446-14B8-4ACE-B7F8-85D8C3009E49}" srcOrd="1" destOrd="0" presId="urn:microsoft.com/office/officeart/2005/8/layout/target3"/>
    <dgm:cxn modelId="{E9E60BFD-E42A-425C-9329-5F4AF876B0E4}" type="presOf" srcId="{49EDC2AC-2316-45EA-9A68-7BAD66BFA253}" destId="{ABA2C962-AEEA-44F8-8E6D-81550CE1065F}" srcOrd="0" destOrd="0" presId="urn:microsoft.com/office/officeart/2005/8/layout/target3"/>
    <dgm:cxn modelId="{D0720043-FB3C-4049-8644-C875D07A30E1}" srcId="{A8BAB9F8-F6A3-4486-A935-1F7CE51AA7BA}" destId="{D52A674D-6CBC-41B7-A810-9E8B162A5F77}" srcOrd="2" destOrd="0" parTransId="{6177F959-48E2-45C4-A2F9-6DDADAE6CD0F}" sibTransId="{2C4C46EA-5698-4F20-B28C-4A7A591E7A6A}"/>
    <dgm:cxn modelId="{3619CFA4-4ED4-4992-8449-0081552CE56D}" srcId="{49EDC2AC-2316-45EA-9A68-7BAD66BFA253}" destId="{3468A334-91D6-40A0-AA2F-B6B6B60645C0}" srcOrd="0" destOrd="0" parTransId="{AA5D777E-B54B-4D84-8B05-267B22DCFFB1}" sibTransId="{8FB38A2C-5392-42A3-B89E-DB214D796165}"/>
    <dgm:cxn modelId="{D584BE48-2CCF-4537-A92B-69C0261CF487}" srcId="{D52A674D-6CBC-41B7-A810-9E8B162A5F77}" destId="{E046395F-B0BE-4845-ADA8-0FAB58A45939}" srcOrd="1" destOrd="0" parTransId="{0E28B52D-C1B8-4D87-9A26-72E8FD6D7F2C}" sibTransId="{5B501696-23D2-4B75-92A3-13C87D10EB96}"/>
    <dgm:cxn modelId="{C4EB16DE-E8F8-48CB-A77D-058EE82976E2}" type="presOf" srcId="{E046395F-B0BE-4845-ADA8-0FAB58A45939}" destId="{DED49ABA-C663-424D-8D65-37B4B35B0482}" srcOrd="0" destOrd="1" presId="urn:microsoft.com/office/officeart/2005/8/layout/target3"/>
    <dgm:cxn modelId="{B2C530F0-95C7-48B7-8B0D-2699A2EFEF4B}" srcId="{73A1C50A-AF78-4D4F-9B21-8F7761BCA780}" destId="{0D997A02-F040-45E3-BB25-8483FBB566D6}" srcOrd="0" destOrd="0" parTransId="{527F8DAC-6082-4D10-98C9-9EFF7D30D833}" sibTransId="{58A14BDA-F5D2-4487-9A42-F8E2DFA4BB7A}"/>
    <dgm:cxn modelId="{41C2F75D-7FF2-4887-837C-B6CB582FAA22}" type="presOf" srcId="{D52A674D-6CBC-41B7-A810-9E8B162A5F77}" destId="{B6407FA1-38A5-4786-949B-B1D452DCDAF5}" srcOrd="1" destOrd="0" presId="urn:microsoft.com/office/officeart/2005/8/layout/target3"/>
    <dgm:cxn modelId="{DD94DD91-18FF-4008-8D05-713E6100E891}" type="presOf" srcId="{D2C1FCB3-24AA-4D3B-BA79-8163E4E936BD}" destId="{DED49ABA-C663-424D-8D65-37B4B35B0482}" srcOrd="0" destOrd="0" presId="urn:microsoft.com/office/officeart/2005/8/layout/target3"/>
    <dgm:cxn modelId="{7C9ED574-A960-4641-A44A-6CC7D84F04DF}" type="presParOf" srcId="{7D024612-B758-4B71-909B-3EB47F2E52E3}" destId="{222DFCA7-7B03-4E40-9C04-6AD9A046C6C1}" srcOrd="0" destOrd="0" presId="urn:microsoft.com/office/officeart/2005/8/layout/target3"/>
    <dgm:cxn modelId="{D67AF99C-2153-4186-B57D-04815AC6493D}" type="presParOf" srcId="{7D024612-B758-4B71-909B-3EB47F2E52E3}" destId="{058C7AB3-C8FE-4913-A9A0-B05EB27EA42B}" srcOrd="1" destOrd="0" presId="urn:microsoft.com/office/officeart/2005/8/layout/target3"/>
    <dgm:cxn modelId="{E6DC4892-1014-43C4-AB0C-50E955EA23C5}" type="presParOf" srcId="{7D024612-B758-4B71-909B-3EB47F2E52E3}" destId="{ABA2C962-AEEA-44F8-8E6D-81550CE1065F}" srcOrd="2" destOrd="0" presId="urn:microsoft.com/office/officeart/2005/8/layout/target3"/>
    <dgm:cxn modelId="{2208C273-D2C6-431B-A685-548D85D58797}" type="presParOf" srcId="{7D024612-B758-4B71-909B-3EB47F2E52E3}" destId="{1B443DB7-E6E2-4136-A962-3043991494B9}" srcOrd="3" destOrd="0" presId="urn:microsoft.com/office/officeart/2005/8/layout/target3"/>
    <dgm:cxn modelId="{0C5B3343-FBF5-41A3-B06C-08E6C3C4AE61}" type="presParOf" srcId="{7D024612-B758-4B71-909B-3EB47F2E52E3}" destId="{C0AB1AD8-53E7-4F1B-A723-95819BCEA480}" srcOrd="4" destOrd="0" presId="urn:microsoft.com/office/officeart/2005/8/layout/target3"/>
    <dgm:cxn modelId="{BFEB92F0-7EBD-4CF1-BDCC-15A90A269D82}" type="presParOf" srcId="{7D024612-B758-4B71-909B-3EB47F2E52E3}" destId="{6143C6FE-F2A9-4BA3-9054-C9D529943446}" srcOrd="5" destOrd="0" presId="urn:microsoft.com/office/officeart/2005/8/layout/target3"/>
    <dgm:cxn modelId="{53A0EF6C-4FAA-469D-A906-65D703EE0D68}" type="presParOf" srcId="{7D024612-B758-4B71-909B-3EB47F2E52E3}" destId="{75FB9313-DFE2-4117-8B3A-3C8F94D05364}" srcOrd="6" destOrd="0" presId="urn:microsoft.com/office/officeart/2005/8/layout/target3"/>
    <dgm:cxn modelId="{7A33FCBE-198C-437C-8FC5-6747CDDB36E2}" type="presParOf" srcId="{7D024612-B758-4B71-909B-3EB47F2E52E3}" destId="{9251A8E6-187D-4A82-BF3D-9CDB7EC4E5C1}" srcOrd="7" destOrd="0" presId="urn:microsoft.com/office/officeart/2005/8/layout/target3"/>
    <dgm:cxn modelId="{5C7A3E37-9DB9-4E5C-9BF9-766DA74156FE}" type="presParOf" srcId="{7D024612-B758-4B71-909B-3EB47F2E52E3}" destId="{57DB84B7-402D-46F1-B464-F0A529683538}" srcOrd="8" destOrd="0" presId="urn:microsoft.com/office/officeart/2005/8/layout/target3"/>
    <dgm:cxn modelId="{AAFB7ACD-1F8E-4DF8-8696-D1B01A2CD9A5}" type="presParOf" srcId="{7D024612-B758-4B71-909B-3EB47F2E52E3}" destId="{B6569630-3E46-46E4-973C-612E0979A435}" srcOrd="9" destOrd="0" presId="urn:microsoft.com/office/officeart/2005/8/layout/target3"/>
    <dgm:cxn modelId="{5B05C520-E59C-4DAF-A4F3-911330E7790F}" type="presParOf" srcId="{7D024612-B758-4B71-909B-3EB47F2E52E3}" destId="{EA40B9E8-E614-43D3-BEF2-00405846ADA4}" srcOrd="10" destOrd="0" presId="urn:microsoft.com/office/officeart/2005/8/layout/target3"/>
    <dgm:cxn modelId="{0635D3E8-A334-4246-8E0F-B6A655D9C4E9}" type="presParOf" srcId="{7D024612-B758-4B71-909B-3EB47F2E52E3}" destId="{CAA49446-14B8-4ACE-B7F8-85D8C3009E49}" srcOrd="11" destOrd="0" presId="urn:microsoft.com/office/officeart/2005/8/layout/target3"/>
    <dgm:cxn modelId="{02B0C7E6-9F83-4897-95E7-BB4407A96060}" type="presParOf" srcId="{7D024612-B758-4B71-909B-3EB47F2E52E3}" destId="{3E3A6310-A851-4519-98BC-2069FF0BDBFE}" srcOrd="12" destOrd="0" presId="urn:microsoft.com/office/officeart/2005/8/layout/target3"/>
    <dgm:cxn modelId="{93C92A13-670C-4270-9DFD-767301EE4322}" type="presParOf" srcId="{7D024612-B758-4B71-909B-3EB47F2E52E3}" destId="{B6407FA1-38A5-4786-949B-B1D452DCDAF5}" srcOrd="13" destOrd="0" presId="urn:microsoft.com/office/officeart/2005/8/layout/target3"/>
    <dgm:cxn modelId="{7E6E9B52-2E08-4345-B807-05D94025F791}" type="presParOf" srcId="{7D024612-B758-4B71-909B-3EB47F2E52E3}" destId="{DED49ABA-C663-424D-8D65-37B4B35B048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DFCA7-7B03-4E40-9C04-6AD9A046C6C1}">
      <dsp:nvSpPr>
        <dsp:cNvPr id="0" name=""/>
        <dsp:cNvSpPr/>
      </dsp:nvSpPr>
      <dsp:spPr>
        <a:xfrm>
          <a:off x="0" y="135983"/>
          <a:ext cx="4480560" cy="448056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C962-AEEA-44F8-8E6D-81550CE1065F}">
      <dsp:nvSpPr>
        <dsp:cNvPr id="0" name=""/>
        <dsp:cNvSpPr/>
      </dsp:nvSpPr>
      <dsp:spPr>
        <a:xfrm>
          <a:off x="2240280" y="135983"/>
          <a:ext cx="5227319" cy="44805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1.</a:t>
          </a:r>
          <a:r>
            <a:rPr lang="zh-CN" sz="3200" kern="1200" dirty="0" smtClean="0"/>
            <a:t>使用范围</a:t>
          </a:r>
          <a:r>
            <a:rPr lang="zh-CN" sz="3500" kern="1200" dirty="0" smtClean="0"/>
            <a:t>：</a:t>
          </a:r>
          <a:endParaRPr lang="zh-CN" sz="3500" kern="1200" dirty="0"/>
        </a:p>
      </dsp:txBody>
      <dsp:txXfrm>
        <a:off x="2240280" y="135983"/>
        <a:ext cx="2613659" cy="1344170"/>
      </dsp:txXfrm>
    </dsp:sp>
    <dsp:sp modelId="{C0AB1AD8-53E7-4F1B-A723-95819BCEA480}">
      <dsp:nvSpPr>
        <dsp:cNvPr id="0" name=""/>
        <dsp:cNvSpPr/>
      </dsp:nvSpPr>
      <dsp:spPr>
        <a:xfrm>
          <a:off x="784099" y="1480154"/>
          <a:ext cx="2912361" cy="2912361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3999912"/>
            <a:satOff val="5465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3C6FE-F2A9-4BA3-9054-C9D529943446}">
      <dsp:nvSpPr>
        <dsp:cNvPr id="0" name=""/>
        <dsp:cNvSpPr/>
      </dsp:nvSpPr>
      <dsp:spPr>
        <a:xfrm>
          <a:off x="2240280" y="1480154"/>
          <a:ext cx="5227319" cy="29123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3999912"/>
              <a:satOff val="5465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</a:t>
          </a:r>
          <a:r>
            <a:rPr lang="zh-CN" sz="3200" kern="1200" dirty="0" smtClean="0"/>
            <a:t>要考核的知识点： </a:t>
          </a:r>
          <a:endParaRPr lang="zh-CN" sz="3200" kern="1200" dirty="0"/>
        </a:p>
      </dsp:txBody>
      <dsp:txXfrm>
        <a:off x="2240280" y="1480154"/>
        <a:ext cx="2613659" cy="1344166"/>
      </dsp:txXfrm>
    </dsp:sp>
    <dsp:sp modelId="{9251A8E6-187D-4A82-BF3D-9CDB7EC4E5C1}">
      <dsp:nvSpPr>
        <dsp:cNvPr id="0" name=""/>
        <dsp:cNvSpPr/>
      </dsp:nvSpPr>
      <dsp:spPr>
        <a:xfrm>
          <a:off x="1568196" y="2824321"/>
          <a:ext cx="1344166" cy="1344166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7999825"/>
            <a:satOff val="10930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B84B7-402D-46F1-B464-F0A529683538}">
      <dsp:nvSpPr>
        <dsp:cNvPr id="0" name=""/>
        <dsp:cNvSpPr/>
      </dsp:nvSpPr>
      <dsp:spPr>
        <a:xfrm>
          <a:off x="2240280" y="2824321"/>
          <a:ext cx="5227319" cy="13441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7999825"/>
              <a:satOff val="10930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</a:t>
          </a:r>
          <a:r>
            <a:rPr lang="zh-CN" sz="3200" kern="1200" dirty="0" smtClean="0"/>
            <a:t>思考题</a:t>
          </a:r>
          <a:r>
            <a:rPr lang="zh-CN" sz="3900" kern="1200" dirty="0" smtClean="0"/>
            <a:t>： </a:t>
          </a:r>
          <a:endParaRPr lang="zh-CN" sz="3900" kern="1200" dirty="0"/>
        </a:p>
      </dsp:txBody>
      <dsp:txXfrm>
        <a:off x="2240280" y="2824321"/>
        <a:ext cx="2613659" cy="1344166"/>
      </dsp:txXfrm>
    </dsp:sp>
    <dsp:sp modelId="{EA40B9E8-E614-43D3-BEF2-00405846ADA4}">
      <dsp:nvSpPr>
        <dsp:cNvPr id="0" name=""/>
        <dsp:cNvSpPr/>
      </dsp:nvSpPr>
      <dsp:spPr>
        <a:xfrm>
          <a:off x="4853940" y="135983"/>
          <a:ext cx="2613659" cy="134417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第三章 消费者行为理论</a:t>
          </a:r>
          <a:r>
            <a:rPr lang="en-US" sz="1900" kern="1200" smtClean="0"/>
            <a:t>  </a:t>
          </a:r>
          <a:endParaRPr lang="zh-CN" sz="1900" kern="1200"/>
        </a:p>
      </dsp:txBody>
      <dsp:txXfrm>
        <a:off x="4853940" y="135983"/>
        <a:ext cx="2613659" cy="1344170"/>
      </dsp:txXfrm>
    </dsp:sp>
    <dsp:sp modelId="{3E3A6310-A851-4519-98BC-2069FF0BDBFE}">
      <dsp:nvSpPr>
        <dsp:cNvPr id="0" name=""/>
        <dsp:cNvSpPr/>
      </dsp:nvSpPr>
      <dsp:spPr>
        <a:xfrm>
          <a:off x="4853940" y="1480154"/>
          <a:ext cx="2613659" cy="134416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效用的定义；</a:t>
          </a:r>
          <a:r>
            <a:rPr lang="en-US" sz="1900" kern="1200" smtClean="0"/>
            <a:t>  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效用与欲望的区别和联系； </a:t>
          </a:r>
          <a:endParaRPr lang="zh-CN" sz="1900" kern="1200"/>
        </a:p>
      </dsp:txBody>
      <dsp:txXfrm>
        <a:off x="4853940" y="1480154"/>
        <a:ext cx="2613659" cy="1344166"/>
      </dsp:txXfrm>
    </dsp:sp>
    <dsp:sp modelId="{DED49ABA-C663-424D-8D65-37B4B35B0482}">
      <dsp:nvSpPr>
        <dsp:cNvPr id="0" name=""/>
        <dsp:cNvSpPr/>
      </dsp:nvSpPr>
      <dsp:spPr>
        <a:xfrm>
          <a:off x="4853940" y="2824321"/>
          <a:ext cx="2613659" cy="134416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（</a:t>
          </a:r>
          <a:r>
            <a:rPr lang="en-US" sz="1900" kern="1200" smtClean="0"/>
            <a:t>1</a:t>
          </a:r>
          <a:r>
            <a:rPr lang="zh-CN" sz="1900" kern="1200" smtClean="0"/>
            <a:t>）什么是欲望？什么是效用？ 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（</a:t>
          </a:r>
          <a:r>
            <a:rPr lang="en-US" sz="1900" kern="1200" smtClean="0"/>
            <a:t>2</a:t>
          </a:r>
          <a:r>
            <a:rPr lang="zh-CN" sz="1900" kern="1200" smtClean="0"/>
            <a:t>） 为什么欲望越大越不幸福？ </a:t>
          </a:r>
          <a:endParaRPr lang="zh-CN" sz="1900" kern="1200"/>
        </a:p>
      </dsp:txBody>
      <dsp:txXfrm>
        <a:off x="4853940" y="2824321"/>
        <a:ext cx="2613659" cy="134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662651" y="899540"/>
            <a:ext cx="6196219" cy="789784"/>
          </a:xfrm>
          <a:prstGeom prst="rect">
            <a:avLst/>
          </a:prstGeom>
          <a:noFill/>
        </p:spPr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4500" b="1" dirty="0">
                <a:solidFill>
                  <a:schemeClr val="accent6"/>
                </a:solidFill>
                <a:cs typeface="Arial" panose="020B0604020202020204" pitchFamily="34" charset="0"/>
              </a:rPr>
              <a:t>微点</a:t>
            </a:r>
            <a:r>
              <a:rPr lang="zh-CN" altLang="en-US" sz="3300" b="1" dirty="0">
                <a:solidFill>
                  <a:schemeClr val="accent2"/>
                </a:solidFill>
                <a:cs typeface="Arial" panose="020B0604020202020204" pitchFamily="34" charset="0"/>
              </a:rPr>
              <a:t>之力，</a:t>
            </a:r>
            <a:r>
              <a:rPr lang="zh-CN" altLang="en-US" sz="3300" b="1" dirty="0">
                <a:solidFill>
                  <a:schemeClr val="accent1"/>
                </a:solidFill>
                <a:cs typeface="Arial" panose="020B0604020202020204" pitchFamily="34" charset="0"/>
              </a:rPr>
              <a:t>撬动</a:t>
            </a:r>
            <a:r>
              <a:rPr lang="zh-CN" altLang="en-US" sz="4050" b="1" dirty="0">
                <a:solidFill>
                  <a:schemeClr val="accent6"/>
                </a:solidFill>
                <a:cs typeface="Arial" panose="020B0604020202020204" pitchFamily="34" charset="0"/>
              </a:rPr>
              <a:t>教育</a:t>
            </a:r>
            <a:r>
              <a:rPr lang="zh-CN" altLang="en-US" sz="3300" b="1" dirty="0">
                <a:solidFill>
                  <a:schemeClr val="accent2"/>
                </a:solidFill>
                <a:cs typeface="Arial" panose="020B0604020202020204" pitchFamily="34" charset="0"/>
              </a:rPr>
              <a:t>长远</a:t>
            </a:r>
            <a:r>
              <a:rPr lang="zh-CN" altLang="en-US" sz="3300" b="1" dirty="0">
                <a:solidFill>
                  <a:srgbClr val="00B050"/>
                </a:solidFill>
                <a:cs typeface="Arial" panose="020B0604020202020204" pitchFamily="34" charset="0"/>
              </a:rPr>
              <a:t>发展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572000" y="5877272"/>
            <a:ext cx="3842394" cy="331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副标题 4"/>
          <p:cNvSpPr>
            <a:spLocks noGrp="1"/>
          </p:cNvSpPr>
          <p:nvPr>
            <p:ph type="subTitle" idx="1"/>
          </p:nvPr>
        </p:nvSpPr>
        <p:spPr>
          <a:xfrm rot="360000">
            <a:off x="3251273" y="3750602"/>
            <a:ext cx="4836456" cy="116087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案例：        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是</a:t>
            </a:r>
            <a:r>
              <a:rPr lang="zh-CN" altLang="zh-CN" sz="2800" b="1" dirty="0"/>
              <a:t>穷人幸福还是富人</a:t>
            </a:r>
            <a:r>
              <a:rPr lang="zh-CN" altLang="zh-CN" sz="2800" b="1" dirty="0" smtClean="0"/>
              <a:t>幸福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71839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33855"/>
              </p:ext>
            </p:extLst>
          </p:nvPr>
        </p:nvGraphicFramePr>
        <p:xfrm>
          <a:off x="827584" y="980728"/>
          <a:ext cx="7467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605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13" y="836712"/>
            <a:ext cx="7866874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zh-CN" altLang="zh-CN" sz="2400" dirty="0" smtClean="0">
                <a:latin typeface="+mj-ea"/>
                <a:ea typeface="+mj-ea"/>
              </a:rPr>
              <a:t>对于</a:t>
            </a:r>
            <a:r>
              <a:rPr lang="zh-CN" altLang="zh-CN" sz="2400" dirty="0">
                <a:latin typeface="+mj-ea"/>
                <a:ea typeface="+mj-ea"/>
              </a:rPr>
              <a:t>什么是幸福，美国的经济学家萨谬尔森用的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幸福方程式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来概括。这个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幸福方程式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就是：幸福</a:t>
            </a:r>
            <a:r>
              <a:rPr lang="en-US" altLang="zh-CN" sz="2400" dirty="0">
                <a:latin typeface="+mj-ea"/>
                <a:ea typeface="+mj-ea"/>
              </a:rPr>
              <a:t>=</a:t>
            </a:r>
            <a:r>
              <a:rPr lang="zh-CN" altLang="zh-CN" sz="2400" dirty="0">
                <a:latin typeface="+mj-ea"/>
                <a:ea typeface="+mj-ea"/>
              </a:rPr>
              <a:t>效用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zh-CN" sz="2400" dirty="0">
                <a:latin typeface="+mj-ea"/>
                <a:ea typeface="+mj-ea"/>
              </a:rPr>
              <a:t>欲望，从这个方程式中我们看到欲望与幸福成反比，也就是说人的欲望越大越不幸福。但我们知道人的欲望是无限的，那么多大的效用不也等于零吗？因此我们在分析消费者行为理论的时候我们假定人的欲望是一定的。那么我们在离开分析效用理论时，再来思考萨谬尔森提出的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幸福方程式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真是觉得他对幸福与欲望关系的阐述太精辟了，难怪他是诺贝尔奖的获得者。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101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601" y="1484784"/>
            <a:ext cx="7866874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zh-CN" altLang="zh-CN" sz="2400" dirty="0">
                <a:latin typeface="+mj-ea"/>
                <a:ea typeface="+mj-ea"/>
              </a:rPr>
              <a:t>在社会生活中对于幸福不同的人有不同的理解，政治家把实现自己的理想和报复作为最大的幸福；企业家把赚到更多的钱当作最大的幸福；我们教书匠把学生喜欢听自己的课作为最大的幸福；老百姓往往觉得平平淡淡衣食无忧作为在大的幸福。幸福是一种感觉，自己认为幸福就是幸福。但无论是什么人一般把拥有的财富多少看作是衡量幸福的标准，一个人的欲望水平与实际水平之间的差距越大，他就越痛苦。反之，就越幸福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729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13" y="620688"/>
            <a:ext cx="7866874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zh-CN" altLang="zh-CN" sz="2400" dirty="0">
                <a:latin typeface="+mj-ea"/>
                <a:ea typeface="+mj-ea"/>
              </a:rPr>
              <a:t>从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幸福方程式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使我想起了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阿</a:t>
            </a:r>
            <a:r>
              <a:rPr lang="en-US" altLang="zh-CN" sz="2400" dirty="0">
                <a:latin typeface="+mj-ea"/>
                <a:ea typeface="+mj-ea"/>
              </a:rPr>
              <a:t>Q </a:t>
            </a:r>
            <a:r>
              <a:rPr lang="zh-CN" altLang="zh-CN" sz="2400" dirty="0">
                <a:latin typeface="+mj-ea"/>
                <a:ea typeface="+mj-ea"/>
              </a:rPr>
              <a:t>精神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。鲁迅笔下的阿</a:t>
            </a:r>
            <a:r>
              <a:rPr lang="en-US" altLang="zh-CN" sz="2400" dirty="0">
                <a:latin typeface="+mj-ea"/>
                <a:ea typeface="+mj-ea"/>
              </a:rPr>
              <a:t>Q </a:t>
            </a:r>
            <a:r>
              <a:rPr lang="zh-CN" altLang="zh-CN" sz="2400" dirty="0">
                <a:latin typeface="+mj-ea"/>
                <a:ea typeface="+mj-ea"/>
              </a:rPr>
              <a:t>形象，是用来唤醒中国老百姓的那种逆来顺受的劣根性。而我要说的是人生如果一点阿</a:t>
            </a:r>
            <a:r>
              <a:rPr lang="en-US" altLang="zh-CN" sz="2400" dirty="0">
                <a:latin typeface="+mj-ea"/>
                <a:ea typeface="+mj-ea"/>
              </a:rPr>
              <a:t>Q </a:t>
            </a:r>
            <a:r>
              <a:rPr lang="zh-CN" altLang="zh-CN" sz="2400" dirty="0">
                <a:latin typeface="+mj-ea"/>
                <a:ea typeface="+mj-ea"/>
              </a:rPr>
              <a:t>精神都没有，会感到不幸福，因此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阿</a:t>
            </a:r>
            <a:r>
              <a:rPr lang="en-US" altLang="zh-CN" sz="2400" dirty="0">
                <a:latin typeface="+mj-ea"/>
                <a:ea typeface="+mj-ea"/>
              </a:rPr>
              <a:t>Q </a:t>
            </a:r>
            <a:r>
              <a:rPr lang="zh-CN" altLang="zh-CN" sz="2400" dirty="0">
                <a:latin typeface="+mj-ea"/>
                <a:ea typeface="+mj-ea"/>
              </a:rPr>
              <a:t>精神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在一定条件下是人生获取幸福的手段。在市场经济发展到今天，贫富差距越来越大，如果穷人欲望过高，那只会给自己增加痛苦。倒不如用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知足常乐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，用</a:t>
            </a: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zh-CN" sz="2400" dirty="0">
                <a:latin typeface="+mj-ea"/>
                <a:ea typeface="+mj-ea"/>
              </a:rPr>
              <a:t>阿</a:t>
            </a:r>
            <a:r>
              <a:rPr lang="en-US" altLang="zh-CN" sz="2400" dirty="0">
                <a:latin typeface="+mj-ea"/>
                <a:ea typeface="+mj-ea"/>
              </a:rPr>
              <a:t>Q </a:t>
            </a:r>
            <a:r>
              <a:rPr lang="zh-CN" altLang="zh-CN" sz="2400" dirty="0">
                <a:latin typeface="+mj-ea"/>
                <a:ea typeface="+mj-ea"/>
              </a:rPr>
              <a:t>精神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zh-CN" sz="2400" dirty="0">
                <a:latin typeface="+mj-ea"/>
                <a:ea typeface="+mj-ea"/>
              </a:rPr>
              <a:t>来降低自己的欲望，使自己虽穷却也获得幸福自在。富人比穷人更看重财富，他会追求更富如果得不到他也会感到不幸福。是穷人幸福还是富人幸福完全是主观感觉。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157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TM01790492[[fn=写生簿]]</Template>
  <TotalTime>6</TotalTime>
  <Words>81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Sketchbook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 Lei.</dc:creator>
  <cp:lastModifiedBy>Windows User</cp:lastModifiedBy>
  <cp:revision>2</cp:revision>
  <dcterms:created xsi:type="dcterms:W3CDTF">2017-03-29T15:26:15Z</dcterms:created>
  <dcterms:modified xsi:type="dcterms:W3CDTF">2017-03-29T15:43:13Z</dcterms:modified>
</cp:coreProperties>
</file>