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9632" y="3573016"/>
            <a:ext cx="6400800" cy="123671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/>
              <a:t>        案例：</a:t>
            </a:r>
            <a:endParaRPr lang="en-US" altLang="zh-CN" sz="2800" b="1" dirty="0" smtClean="0"/>
          </a:p>
          <a:p>
            <a:pPr algn="l"/>
            <a:r>
              <a:rPr lang="en-US" altLang="zh-CN" sz="2800" b="1" dirty="0" smtClean="0"/>
              <a:t>                </a:t>
            </a:r>
            <a:r>
              <a:rPr lang="zh-CN" altLang="zh-CN" sz="2800" b="1" dirty="0" smtClean="0"/>
              <a:t>在</a:t>
            </a:r>
            <a:r>
              <a:rPr lang="zh-CN" altLang="zh-CN" sz="2800" b="1" dirty="0"/>
              <a:t>土地上施肥量越多越好</a:t>
            </a:r>
            <a:r>
              <a:rPr lang="zh-CN" altLang="zh-CN" sz="2800" b="1" dirty="0" smtClean="0"/>
              <a:t>吗</a:t>
            </a:r>
            <a:endParaRPr lang="zh-CN" altLang="zh-CN" sz="2800" b="1" dirty="0"/>
          </a:p>
        </p:txBody>
      </p:sp>
      <p:sp>
        <p:nvSpPr>
          <p:cNvPr id="4" name="TextBox 23"/>
          <p:cNvSpPr txBox="1"/>
          <p:nvPr/>
        </p:nvSpPr>
        <p:spPr>
          <a:xfrm>
            <a:off x="899592" y="1772816"/>
            <a:ext cx="7454577" cy="9282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6347" tIns="48173" rIns="96347" bIns="48173" rtlCol="0">
            <a:sp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chemeClr val="accent6"/>
                </a:solidFill>
                <a:cs typeface="Arial" panose="020B0604020202020204" pitchFamily="34" charset="0"/>
              </a:rPr>
              <a:t>微点</a:t>
            </a:r>
            <a:r>
              <a:rPr lang="zh-CN" altLang="en-US" sz="4000" b="1" dirty="0">
                <a:solidFill>
                  <a:schemeClr val="accent2"/>
                </a:solidFill>
                <a:cs typeface="Arial" panose="020B0604020202020204" pitchFamily="34" charset="0"/>
              </a:rPr>
              <a:t>之力，</a:t>
            </a:r>
            <a:r>
              <a:rPr lang="zh-CN" altLang="en-US" sz="4000" b="1" dirty="0">
                <a:solidFill>
                  <a:schemeClr val="accent1"/>
                </a:solidFill>
                <a:cs typeface="Arial" panose="020B0604020202020204" pitchFamily="34" charset="0"/>
              </a:rPr>
              <a:t>撬动</a:t>
            </a:r>
            <a:r>
              <a:rPr lang="zh-CN" altLang="en-US" sz="4800" b="1" dirty="0">
                <a:solidFill>
                  <a:schemeClr val="accent6"/>
                </a:solidFill>
                <a:cs typeface="Arial" panose="020B0604020202020204" pitchFamily="34" charset="0"/>
              </a:rPr>
              <a:t>教育</a:t>
            </a:r>
            <a:r>
              <a:rPr lang="zh-CN" altLang="en-US" sz="4000" b="1" dirty="0">
                <a:solidFill>
                  <a:schemeClr val="accent2"/>
                </a:solidFill>
                <a:cs typeface="Arial" panose="020B0604020202020204" pitchFamily="34" charset="0"/>
              </a:rPr>
              <a:t>长远</a:t>
            </a:r>
            <a:r>
              <a:rPr lang="zh-CN" altLang="en-US" sz="4000" b="1" dirty="0">
                <a:solidFill>
                  <a:srgbClr val="00B050"/>
                </a:solidFill>
                <a:cs typeface="Arial" panose="020B0604020202020204" pitchFamily="34" charset="0"/>
              </a:rPr>
              <a:t>发展</a:t>
            </a:r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4642251" y="5949280"/>
            <a:ext cx="4176464" cy="3623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 lIns="27000" tIns="27000" rIns="27000" bIns="270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设计：北京微点智育软件有限公司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8464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755576" y="2852936"/>
            <a:ext cx="7772400" cy="2897286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</a:rPr>
              <a:t>、</a:t>
            </a:r>
            <a:r>
              <a:rPr lang="zh-CN" altLang="zh-CN" b="1" dirty="0" smtClean="0">
                <a:solidFill>
                  <a:schemeClr val="bg1"/>
                </a:solidFill>
              </a:rPr>
              <a:t>使用</a:t>
            </a:r>
            <a:r>
              <a:rPr lang="zh-CN" altLang="zh-CN" b="1" dirty="0">
                <a:solidFill>
                  <a:schemeClr val="bg1"/>
                </a:solidFill>
              </a:rPr>
              <a:t>范围</a:t>
            </a:r>
            <a:r>
              <a:rPr lang="zh-CN" altLang="zh-CN" b="1" dirty="0" smtClean="0">
                <a:solidFill>
                  <a:schemeClr val="bg1"/>
                </a:solidFill>
              </a:rPr>
              <a:t>：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	</a:t>
            </a:r>
            <a:r>
              <a:rPr lang="zh-CN" altLang="zh-CN" b="1" dirty="0" smtClean="0">
                <a:solidFill>
                  <a:schemeClr val="bg1"/>
                </a:solidFill>
              </a:rPr>
              <a:t>第四</a:t>
            </a:r>
            <a:r>
              <a:rPr lang="zh-CN" altLang="zh-CN" b="1" dirty="0">
                <a:solidFill>
                  <a:schemeClr val="bg1"/>
                </a:solidFill>
              </a:rPr>
              <a:t>章 生产者行为理论</a:t>
            </a:r>
            <a:r>
              <a:rPr lang="en-US" altLang="zh-CN" b="1" dirty="0">
                <a:solidFill>
                  <a:schemeClr val="bg1"/>
                </a:solidFill>
              </a:rPr>
              <a:t>  </a:t>
            </a:r>
            <a:endParaRPr lang="zh-CN" altLang="zh-CN" b="1" dirty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、</a:t>
            </a:r>
            <a:r>
              <a:rPr lang="zh-CN" altLang="zh-CN" b="1" dirty="0" smtClean="0">
                <a:solidFill>
                  <a:schemeClr val="bg1"/>
                </a:solidFill>
              </a:rPr>
              <a:t>要</a:t>
            </a:r>
            <a:r>
              <a:rPr lang="zh-CN" altLang="zh-CN" b="1" dirty="0">
                <a:solidFill>
                  <a:schemeClr val="bg1"/>
                </a:solidFill>
              </a:rPr>
              <a:t>考核的知识点： 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	</a:t>
            </a:r>
            <a:r>
              <a:rPr lang="zh-CN" altLang="zh-CN" b="1" dirty="0" smtClean="0">
                <a:solidFill>
                  <a:schemeClr val="bg1"/>
                </a:solidFill>
              </a:rPr>
              <a:t>边际产量</a:t>
            </a:r>
            <a:r>
              <a:rPr lang="zh-CN" altLang="zh-CN" b="1" dirty="0">
                <a:solidFill>
                  <a:schemeClr val="bg1"/>
                </a:solidFill>
              </a:rPr>
              <a:t>递减定律； </a:t>
            </a: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3</a:t>
            </a:r>
            <a:r>
              <a:rPr lang="zh-CN" altLang="en-US" b="1" dirty="0">
                <a:solidFill>
                  <a:schemeClr val="bg1"/>
                </a:solidFill>
              </a:rPr>
              <a:t>、</a:t>
            </a:r>
            <a:r>
              <a:rPr lang="zh-CN" altLang="zh-CN" b="1" dirty="0" smtClean="0">
                <a:solidFill>
                  <a:schemeClr val="bg1"/>
                </a:solidFill>
              </a:rPr>
              <a:t>思考题</a:t>
            </a:r>
            <a:r>
              <a:rPr lang="zh-CN" altLang="zh-CN" b="1" dirty="0">
                <a:solidFill>
                  <a:schemeClr val="bg1"/>
                </a:solidFill>
              </a:rPr>
              <a:t>： </a:t>
            </a: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	</a:t>
            </a:r>
            <a:r>
              <a:rPr lang="zh-CN" altLang="zh-CN" b="1" dirty="0" smtClean="0">
                <a:solidFill>
                  <a:schemeClr val="bg1"/>
                </a:solidFill>
              </a:rPr>
              <a:t>举例说明</a:t>
            </a:r>
            <a:r>
              <a:rPr lang="zh-CN" altLang="zh-CN" b="1" dirty="0">
                <a:solidFill>
                  <a:schemeClr val="bg1"/>
                </a:solidFill>
              </a:rPr>
              <a:t>生活中的边际产量递减规律的现象。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79512" y="620688"/>
            <a:ext cx="6400800" cy="123671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/>
              <a:t>        案例：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                </a:t>
            </a:r>
            <a:r>
              <a:rPr lang="zh-CN" altLang="zh-CN" sz="2800" b="1" dirty="0" smtClean="0"/>
              <a:t>在土地上施肥量越多越好吗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6295230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683568" y="511138"/>
            <a:ext cx="7772400" cy="457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早在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1771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年英国农学家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A?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杨格就用在若干相同的地块上施以不同量肥料的实验，证明了肥料施用量与产量增加之间存在着这种边际产量递减的关系。这不是偶然的现象而是经验性规律。假如农民在一亩土地上撒一把化肥能增加产量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公斤，撒两把化肥增产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公斤，但一把一把化肥的增产效果会越来越差，过量的施肥量甚至导致土壤板结粮食减产。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38956" y="4642338"/>
            <a:ext cx="4205044" cy="2215662"/>
            <a:chOff x="6532101" y="2470183"/>
            <a:chExt cx="6318473" cy="4755105"/>
          </a:xfrm>
        </p:grpSpPr>
        <p:sp>
          <p:nvSpPr>
            <p:cNvPr id="7" name="Freeform 16"/>
            <p:cNvSpPr>
              <a:spLocks/>
            </p:cNvSpPr>
            <p:nvPr/>
          </p:nvSpPr>
          <p:spPr bwMode="auto">
            <a:xfrm rot="11258092">
              <a:off x="10312249" y="2470183"/>
              <a:ext cx="2079092" cy="1844438"/>
            </a:xfrm>
            <a:custGeom>
              <a:avLst/>
              <a:gdLst>
                <a:gd name="T0" fmla="*/ 0 w 859"/>
                <a:gd name="T1" fmla="*/ 486 h 762"/>
                <a:gd name="T2" fmla="*/ 129 w 859"/>
                <a:gd name="T3" fmla="*/ 600 h 762"/>
                <a:gd name="T4" fmla="*/ 703 w 859"/>
                <a:gd name="T5" fmla="*/ 624 h 762"/>
                <a:gd name="T6" fmla="*/ 676 w 859"/>
                <a:gd name="T7" fmla="*/ 115 h 762"/>
                <a:gd name="T8" fmla="*/ 547 w 859"/>
                <a:gd name="T9" fmla="*/ 0 h 762"/>
                <a:gd name="T10" fmla="*/ 0 w 859"/>
                <a:gd name="T11" fmla="*/ 486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9" h="762">
                  <a:moveTo>
                    <a:pt x="0" y="486"/>
                  </a:moveTo>
                  <a:cubicBezTo>
                    <a:pt x="2" y="487"/>
                    <a:pt x="127" y="599"/>
                    <a:pt x="129" y="600"/>
                  </a:cubicBezTo>
                  <a:cubicBezTo>
                    <a:pt x="300" y="752"/>
                    <a:pt x="547" y="762"/>
                    <a:pt x="703" y="624"/>
                  </a:cubicBezTo>
                  <a:cubicBezTo>
                    <a:pt x="859" y="486"/>
                    <a:pt x="848" y="267"/>
                    <a:pt x="676" y="115"/>
                  </a:cubicBezTo>
                  <a:cubicBezTo>
                    <a:pt x="675" y="113"/>
                    <a:pt x="549" y="2"/>
                    <a:pt x="547" y="0"/>
                  </a:cubicBezTo>
                  <a:lnTo>
                    <a:pt x="0" y="4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54000" dist="190500" dir="72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6429" tIns="48215" rIns="96429" bIns="4821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8">
                <a:solidFill>
                  <a:prstClr val="black"/>
                </a:solidFill>
              </a:endParaRPr>
            </a:p>
          </p:txBody>
        </p:sp>
        <p:sp>
          <p:nvSpPr>
            <p:cNvPr id="8" name="Freeform 16"/>
            <p:cNvSpPr>
              <a:spLocks/>
            </p:cNvSpPr>
            <p:nvPr/>
          </p:nvSpPr>
          <p:spPr bwMode="auto">
            <a:xfrm rot="11258092">
              <a:off x="6532101" y="5086468"/>
              <a:ext cx="2079092" cy="1844438"/>
            </a:xfrm>
            <a:custGeom>
              <a:avLst/>
              <a:gdLst>
                <a:gd name="T0" fmla="*/ 0 w 859"/>
                <a:gd name="T1" fmla="*/ 486 h 762"/>
                <a:gd name="T2" fmla="*/ 129 w 859"/>
                <a:gd name="T3" fmla="*/ 600 h 762"/>
                <a:gd name="T4" fmla="*/ 703 w 859"/>
                <a:gd name="T5" fmla="*/ 624 h 762"/>
                <a:gd name="T6" fmla="*/ 676 w 859"/>
                <a:gd name="T7" fmla="*/ 115 h 762"/>
                <a:gd name="T8" fmla="*/ 547 w 859"/>
                <a:gd name="T9" fmla="*/ 0 h 762"/>
                <a:gd name="T10" fmla="*/ 0 w 859"/>
                <a:gd name="T11" fmla="*/ 486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9" h="762">
                  <a:moveTo>
                    <a:pt x="0" y="486"/>
                  </a:moveTo>
                  <a:cubicBezTo>
                    <a:pt x="2" y="487"/>
                    <a:pt x="127" y="599"/>
                    <a:pt x="129" y="600"/>
                  </a:cubicBezTo>
                  <a:cubicBezTo>
                    <a:pt x="300" y="752"/>
                    <a:pt x="547" y="762"/>
                    <a:pt x="703" y="624"/>
                  </a:cubicBezTo>
                  <a:cubicBezTo>
                    <a:pt x="859" y="486"/>
                    <a:pt x="848" y="267"/>
                    <a:pt x="676" y="115"/>
                  </a:cubicBezTo>
                  <a:cubicBezTo>
                    <a:pt x="675" y="113"/>
                    <a:pt x="549" y="2"/>
                    <a:pt x="547" y="0"/>
                  </a:cubicBezTo>
                  <a:lnTo>
                    <a:pt x="0" y="486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254000" dist="190500" dir="72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6429" tIns="48215" rIns="96429" bIns="4821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8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625118" y="2972841"/>
              <a:ext cx="6225456" cy="4252447"/>
            </a:xfrm>
            <a:custGeom>
              <a:avLst/>
              <a:gdLst>
                <a:gd name="T0" fmla="*/ 0 w 1768"/>
                <a:gd name="T1" fmla="*/ 1568 h 1568"/>
                <a:gd name="T2" fmla="*/ 1768 w 1768"/>
                <a:gd name="T3" fmla="*/ 1568 h 1568"/>
                <a:gd name="T4" fmla="*/ 1768 w 1768"/>
                <a:gd name="T5" fmla="*/ 0 h 1568"/>
                <a:gd name="T6" fmla="*/ 0 w 1768"/>
                <a:gd name="T7" fmla="*/ 1568 h 1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8" h="1568">
                  <a:moveTo>
                    <a:pt x="0" y="1568"/>
                  </a:moveTo>
                  <a:lnTo>
                    <a:pt x="1768" y="1568"/>
                  </a:lnTo>
                  <a:lnTo>
                    <a:pt x="1768" y="0"/>
                  </a:lnTo>
                  <a:lnTo>
                    <a:pt x="0" y="1568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96429" tIns="48215" rIns="96429" bIns="4821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8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 rot="458092">
              <a:off x="9090578" y="4488104"/>
              <a:ext cx="2079092" cy="1844438"/>
            </a:xfrm>
            <a:custGeom>
              <a:avLst/>
              <a:gdLst>
                <a:gd name="T0" fmla="*/ 0 w 859"/>
                <a:gd name="T1" fmla="*/ 486 h 762"/>
                <a:gd name="T2" fmla="*/ 129 w 859"/>
                <a:gd name="T3" fmla="*/ 600 h 762"/>
                <a:gd name="T4" fmla="*/ 703 w 859"/>
                <a:gd name="T5" fmla="*/ 624 h 762"/>
                <a:gd name="T6" fmla="*/ 676 w 859"/>
                <a:gd name="T7" fmla="*/ 115 h 762"/>
                <a:gd name="T8" fmla="*/ 547 w 859"/>
                <a:gd name="T9" fmla="*/ 0 h 762"/>
                <a:gd name="T10" fmla="*/ 0 w 859"/>
                <a:gd name="T11" fmla="*/ 486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9" h="762">
                  <a:moveTo>
                    <a:pt x="0" y="486"/>
                  </a:moveTo>
                  <a:cubicBezTo>
                    <a:pt x="2" y="487"/>
                    <a:pt x="127" y="599"/>
                    <a:pt x="129" y="600"/>
                  </a:cubicBezTo>
                  <a:cubicBezTo>
                    <a:pt x="300" y="752"/>
                    <a:pt x="547" y="762"/>
                    <a:pt x="703" y="624"/>
                  </a:cubicBezTo>
                  <a:cubicBezTo>
                    <a:pt x="859" y="486"/>
                    <a:pt x="848" y="267"/>
                    <a:pt x="676" y="115"/>
                  </a:cubicBezTo>
                  <a:cubicBezTo>
                    <a:pt x="675" y="113"/>
                    <a:pt x="549" y="2"/>
                    <a:pt x="547" y="0"/>
                  </a:cubicBezTo>
                  <a:lnTo>
                    <a:pt x="0" y="48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254000" dist="190500" dir="72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6429" tIns="48215" rIns="96429" bIns="4821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8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22953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683568" y="1412776"/>
            <a:ext cx="7772400" cy="27018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边际产量递减规律是从社会生产实践和科学实验中总结出来的，在现实生活的绝大多数生产过程中都是适用的。如果是边际产量递增全世界有一亩土地就能养活全世界所有的人，那才是不可思义的了。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938956" y="4642338"/>
            <a:ext cx="4205044" cy="2215662"/>
            <a:chOff x="6532101" y="2470183"/>
            <a:chExt cx="6318473" cy="4755105"/>
          </a:xfrm>
        </p:grpSpPr>
        <p:sp>
          <p:nvSpPr>
            <p:cNvPr id="7" name="Freeform 16"/>
            <p:cNvSpPr>
              <a:spLocks/>
            </p:cNvSpPr>
            <p:nvPr/>
          </p:nvSpPr>
          <p:spPr bwMode="auto">
            <a:xfrm rot="11258092">
              <a:off x="10312249" y="2470183"/>
              <a:ext cx="2079092" cy="1844438"/>
            </a:xfrm>
            <a:custGeom>
              <a:avLst/>
              <a:gdLst>
                <a:gd name="T0" fmla="*/ 0 w 859"/>
                <a:gd name="T1" fmla="*/ 486 h 762"/>
                <a:gd name="T2" fmla="*/ 129 w 859"/>
                <a:gd name="T3" fmla="*/ 600 h 762"/>
                <a:gd name="T4" fmla="*/ 703 w 859"/>
                <a:gd name="T5" fmla="*/ 624 h 762"/>
                <a:gd name="T6" fmla="*/ 676 w 859"/>
                <a:gd name="T7" fmla="*/ 115 h 762"/>
                <a:gd name="T8" fmla="*/ 547 w 859"/>
                <a:gd name="T9" fmla="*/ 0 h 762"/>
                <a:gd name="T10" fmla="*/ 0 w 859"/>
                <a:gd name="T11" fmla="*/ 486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9" h="762">
                  <a:moveTo>
                    <a:pt x="0" y="486"/>
                  </a:moveTo>
                  <a:cubicBezTo>
                    <a:pt x="2" y="487"/>
                    <a:pt x="127" y="599"/>
                    <a:pt x="129" y="600"/>
                  </a:cubicBezTo>
                  <a:cubicBezTo>
                    <a:pt x="300" y="752"/>
                    <a:pt x="547" y="762"/>
                    <a:pt x="703" y="624"/>
                  </a:cubicBezTo>
                  <a:cubicBezTo>
                    <a:pt x="859" y="486"/>
                    <a:pt x="848" y="267"/>
                    <a:pt x="676" y="115"/>
                  </a:cubicBezTo>
                  <a:cubicBezTo>
                    <a:pt x="675" y="113"/>
                    <a:pt x="549" y="2"/>
                    <a:pt x="547" y="0"/>
                  </a:cubicBezTo>
                  <a:lnTo>
                    <a:pt x="0" y="4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54000" dist="190500" dir="72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6429" tIns="48215" rIns="96429" bIns="4821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8">
                <a:solidFill>
                  <a:prstClr val="black"/>
                </a:solidFill>
              </a:endParaRPr>
            </a:p>
          </p:txBody>
        </p:sp>
        <p:sp>
          <p:nvSpPr>
            <p:cNvPr id="8" name="Freeform 16"/>
            <p:cNvSpPr>
              <a:spLocks/>
            </p:cNvSpPr>
            <p:nvPr/>
          </p:nvSpPr>
          <p:spPr bwMode="auto">
            <a:xfrm rot="11258092">
              <a:off x="6532101" y="5086468"/>
              <a:ext cx="2079092" cy="1844438"/>
            </a:xfrm>
            <a:custGeom>
              <a:avLst/>
              <a:gdLst>
                <a:gd name="T0" fmla="*/ 0 w 859"/>
                <a:gd name="T1" fmla="*/ 486 h 762"/>
                <a:gd name="T2" fmla="*/ 129 w 859"/>
                <a:gd name="T3" fmla="*/ 600 h 762"/>
                <a:gd name="T4" fmla="*/ 703 w 859"/>
                <a:gd name="T5" fmla="*/ 624 h 762"/>
                <a:gd name="T6" fmla="*/ 676 w 859"/>
                <a:gd name="T7" fmla="*/ 115 h 762"/>
                <a:gd name="T8" fmla="*/ 547 w 859"/>
                <a:gd name="T9" fmla="*/ 0 h 762"/>
                <a:gd name="T10" fmla="*/ 0 w 859"/>
                <a:gd name="T11" fmla="*/ 486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9" h="762">
                  <a:moveTo>
                    <a:pt x="0" y="486"/>
                  </a:moveTo>
                  <a:cubicBezTo>
                    <a:pt x="2" y="487"/>
                    <a:pt x="127" y="599"/>
                    <a:pt x="129" y="600"/>
                  </a:cubicBezTo>
                  <a:cubicBezTo>
                    <a:pt x="300" y="752"/>
                    <a:pt x="547" y="762"/>
                    <a:pt x="703" y="624"/>
                  </a:cubicBezTo>
                  <a:cubicBezTo>
                    <a:pt x="859" y="486"/>
                    <a:pt x="848" y="267"/>
                    <a:pt x="676" y="115"/>
                  </a:cubicBezTo>
                  <a:cubicBezTo>
                    <a:pt x="675" y="113"/>
                    <a:pt x="549" y="2"/>
                    <a:pt x="547" y="0"/>
                  </a:cubicBezTo>
                  <a:lnTo>
                    <a:pt x="0" y="486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blurRad="254000" dist="190500" dir="72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6429" tIns="48215" rIns="96429" bIns="4821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8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625118" y="2972841"/>
              <a:ext cx="6225456" cy="4252447"/>
            </a:xfrm>
            <a:custGeom>
              <a:avLst/>
              <a:gdLst>
                <a:gd name="T0" fmla="*/ 0 w 1768"/>
                <a:gd name="T1" fmla="*/ 1568 h 1568"/>
                <a:gd name="T2" fmla="*/ 1768 w 1768"/>
                <a:gd name="T3" fmla="*/ 1568 h 1568"/>
                <a:gd name="T4" fmla="*/ 1768 w 1768"/>
                <a:gd name="T5" fmla="*/ 0 h 1568"/>
                <a:gd name="T6" fmla="*/ 0 w 1768"/>
                <a:gd name="T7" fmla="*/ 1568 h 1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8" h="1568">
                  <a:moveTo>
                    <a:pt x="0" y="1568"/>
                  </a:moveTo>
                  <a:lnTo>
                    <a:pt x="1768" y="1568"/>
                  </a:lnTo>
                  <a:lnTo>
                    <a:pt x="1768" y="0"/>
                  </a:lnTo>
                  <a:lnTo>
                    <a:pt x="0" y="1568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96429" tIns="48215" rIns="96429" bIns="4821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8">
                <a:solidFill>
                  <a:prstClr val="black"/>
                </a:solidFill>
              </a:endParaRPr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 rot="458092">
              <a:off x="9090578" y="4488104"/>
              <a:ext cx="2079092" cy="1844438"/>
            </a:xfrm>
            <a:custGeom>
              <a:avLst/>
              <a:gdLst>
                <a:gd name="T0" fmla="*/ 0 w 859"/>
                <a:gd name="T1" fmla="*/ 486 h 762"/>
                <a:gd name="T2" fmla="*/ 129 w 859"/>
                <a:gd name="T3" fmla="*/ 600 h 762"/>
                <a:gd name="T4" fmla="*/ 703 w 859"/>
                <a:gd name="T5" fmla="*/ 624 h 762"/>
                <a:gd name="T6" fmla="*/ 676 w 859"/>
                <a:gd name="T7" fmla="*/ 115 h 762"/>
                <a:gd name="T8" fmla="*/ 547 w 859"/>
                <a:gd name="T9" fmla="*/ 0 h 762"/>
                <a:gd name="T10" fmla="*/ 0 w 859"/>
                <a:gd name="T11" fmla="*/ 486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9" h="762">
                  <a:moveTo>
                    <a:pt x="0" y="486"/>
                  </a:moveTo>
                  <a:cubicBezTo>
                    <a:pt x="2" y="487"/>
                    <a:pt x="127" y="599"/>
                    <a:pt x="129" y="600"/>
                  </a:cubicBezTo>
                  <a:cubicBezTo>
                    <a:pt x="300" y="752"/>
                    <a:pt x="547" y="762"/>
                    <a:pt x="703" y="624"/>
                  </a:cubicBezTo>
                  <a:cubicBezTo>
                    <a:pt x="859" y="486"/>
                    <a:pt x="848" y="267"/>
                    <a:pt x="676" y="115"/>
                  </a:cubicBezTo>
                  <a:cubicBezTo>
                    <a:pt x="675" y="113"/>
                    <a:pt x="549" y="2"/>
                    <a:pt x="547" y="0"/>
                  </a:cubicBezTo>
                  <a:lnTo>
                    <a:pt x="0" y="48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254000" dist="190500" dir="72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6429" tIns="48215" rIns="96429" bIns="4821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98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54700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197</Words>
  <Application>Microsoft Office PowerPoint</Application>
  <PresentationFormat>全屏显示(4:3)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平衡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Shi. Lei.</dc:creator>
  <cp:lastModifiedBy>Windows User</cp:lastModifiedBy>
  <cp:revision>1</cp:revision>
  <dcterms:created xsi:type="dcterms:W3CDTF">2017-03-30T02:47:29Z</dcterms:created>
  <dcterms:modified xsi:type="dcterms:W3CDTF">2017-03-30T02:56:41Z</dcterms:modified>
</cp:coreProperties>
</file>