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7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23868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26448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72484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46282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552114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510402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280401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657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22237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97080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47421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2017/3/30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480176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2">
            <a:extLst>
              <a:ext uri="{28A0092B-C50C-407E-A947-70E740481C1C}">
                <a14:useLocalDpi xmlns:a14="http://schemas.microsoft.com/office/drawing/2010/main" val="0"/>
              </a:ext>
            </a:extLst>
          </a:blip>
          <a:srcRect l="7402" r="14065"/>
          <a:stretch/>
        </p:blipFill>
        <p:spPr>
          <a:xfrm>
            <a:off x="-624114" y="0"/>
            <a:ext cx="9768113" cy="6857999"/>
          </a:xfrm>
          <a:prstGeom prst="rect">
            <a:avLst/>
          </a:prstGeom>
        </p:spPr>
      </p:pic>
      <p:sp>
        <p:nvSpPr>
          <p:cNvPr id="5" name="TextBox 23"/>
          <p:cNvSpPr txBox="1"/>
          <p:nvPr/>
        </p:nvSpPr>
        <p:spPr>
          <a:xfrm>
            <a:off x="1289795" y="1196752"/>
            <a:ext cx="7454577" cy="928284"/>
          </a:xfrm>
          <a:prstGeom prst="rect">
            <a:avLst/>
          </a:prstGeom>
        </p:spPr>
        <p:style>
          <a:lnRef idx="1">
            <a:schemeClr val="dk1"/>
          </a:lnRef>
          <a:fillRef idx="2">
            <a:schemeClr val="dk1"/>
          </a:fillRef>
          <a:effectRef idx="1">
            <a:schemeClr val="dk1"/>
          </a:effectRef>
          <a:fontRef idx="minor">
            <a:schemeClr val="dk1"/>
          </a:fontRef>
        </p:style>
        <p:txBody>
          <a:bodyPr wrap="none" lIns="96347" tIns="48173" rIns="96347" bIns="48173" rtlCol="0">
            <a:spAutoFit/>
          </a:bodyPr>
          <a:lstStyle/>
          <a:p>
            <a:pPr algn="ctr">
              <a:buNone/>
            </a:pPr>
            <a:r>
              <a:rPr lang="zh-CN" altLang="en-US" sz="5400" b="1" dirty="0">
                <a:solidFill>
                  <a:schemeClr val="accent6"/>
                </a:solidFill>
                <a:cs typeface="Arial" panose="020B0604020202020204" pitchFamily="34" charset="0"/>
              </a:rPr>
              <a:t>微点</a:t>
            </a:r>
            <a:r>
              <a:rPr lang="zh-CN" altLang="en-US" sz="4000" b="1" dirty="0">
                <a:solidFill>
                  <a:schemeClr val="accent2"/>
                </a:solidFill>
                <a:cs typeface="Arial" panose="020B0604020202020204" pitchFamily="34" charset="0"/>
              </a:rPr>
              <a:t>之力，</a:t>
            </a:r>
            <a:r>
              <a:rPr lang="zh-CN" altLang="en-US" sz="4000" b="1" dirty="0">
                <a:solidFill>
                  <a:schemeClr val="accent1"/>
                </a:solidFill>
                <a:cs typeface="Arial" panose="020B0604020202020204" pitchFamily="34" charset="0"/>
              </a:rPr>
              <a:t>撬动</a:t>
            </a:r>
            <a:r>
              <a:rPr lang="zh-CN" altLang="en-US" sz="4800" b="1" dirty="0">
                <a:solidFill>
                  <a:schemeClr val="accent6"/>
                </a:solidFill>
                <a:cs typeface="Arial" panose="020B0604020202020204" pitchFamily="34" charset="0"/>
              </a:rPr>
              <a:t>教育</a:t>
            </a:r>
            <a:r>
              <a:rPr lang="zh-CN" altLang="en-US" sz="4000" b="1" dirty="0">
                <a:solidFill>
                  <a:schemeClr val="accent2"/>
                </a:solidFill>
                <a:cs typeface="Arial" panose="020B0604020202020204" pitchFamily="34" charset="0"/>
              </a:rPr>
              <a:t>长远</a:t>
            </a:r>
            <a:r>
              <a:rPr lang="zh-CN" altLang="en-US" sz="4000" b="1" dirty="0">
                <a:solidFill>
                  <a:srgbClr val="00B050"/>
                </a:solidFill>
                <a:cs typeface="Arial" panose="020B0604020202020204" pitchFamily="34" charset="0"/>
              </a:rPr>
              <a:t>发展</a:t>
            </a:r>
          </a:p>
        </p:txBody>
      </p:sp>
      <p:sp>
        <p:nvSpPr>
          <p:cNvPr id="6" name="矩形 259"/>
          <p:cNvSpPr>
            <a:spLocks noChangeArrowheads="1"/>
          </p:cNvSpPr>
          <p:nvPr/>
        </p:nvSpPr>
        <p:spPr bwMode="auto">
          <a:xfrm>
            <a:off x="4390106" y="6058424"/>
            <a:ext cx="4354266" cy="362304"/>
          </a:xfrm>
          <a:prstGeom prst="rect">
            <a:avLst/>
          </a:prstGeom>
          <a:noFill/>
          <a:ln w="9525">
            <a:solidFill>
              <a:schemeClr val="accent1"/>
            </a:solidFill>
            <a:miter lim="800000"/>
            <a:headEnd/>
            <a:tailEnd/>
          </a:ln>
          <a:effectLst/>
          <a:extLst/>
        </p:spPr>
        <p:txBody>
          <a:bodyPr wrap="square" lIns="27000" tIns="27000" rIns="27000" bIns="27000" anchor="t" anchorCtr="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ts val="0"/>
              </a:spcBef>
              <a:buNone/>
            </a:pPr>
            <a:r>
              <a:rPr lang="zh-CN" altLang="en-US" sz="2000" dirty="0">
                <a:solidFill>
                  <a:srgbClr val="00B050"/>
                </a:solidFill>
                <a:latin typeface="Arial" panose="020B0604020202020204" pitchFamily="34" charset="0"/>
                <a:cs typeface="Arial" panose="020B0604020202020204" pitchFamily="34" charset="0"/>
                <a:sym typeface="Arial" panose="020B0604020202020204" pitchFamily="34" charset="0"/>
              </a:rPr>
              <a:t>设计：北京微点智育软件有限公司</a:t>
            </a:r>
            <a:endParaRPr lang="en-US" altLang="zh-CN" sz="2000" dirty="0">
              <a:solidFill>
                <a:srgbClr val="00B050"/>
              </a:solidFill>
              <a:latin typeface="Arial" panose="020B0604020202020204" pitchFamily="34" charset="0"/>
              <a:cs typeface="Arial" panose="020B0604020202020204" pitchFamily="34" charset="0"/>
              <a:sym typeface="Arial" panose="020B0604020202020204" pitchFamily="34" charset="0"/>
            </a:endParaRPr>
          </a:p>
        </p:txBody>
      </p:sp>
      <p:sp>
        <p:nvSpPr>
          <p:cNvPr id="7" name="矩形 6"/>
          <p:cNvSpPr/>
          <p:nvPr/>
        </p:nvSpPr>
        <p:spPr>
          <a:xfrm>
            <a:off x="1901077" y="3284984"/>
            <a:ext cx="6583854" cy="954107"/>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r>
              <a:rPr lang="zh-CN" altLang="en-US" sz="2800" dirty="0" smtClean="0">
                <a:solidFill>
                  <a:srgbClr val="0070C0"/>
                </a:solidFill>
              </a:rPr>
              <a:t>案例：</a:t>
            </a:r>
            <a:endParaRPr lang="en-US" altLang="zh-CN" sz="2800" dirty="0" smtClean="0">
              <a:solidFill>
                <a:srgbClr val="0070C0"/>
              </a:solidFill>
            </a:endParaRPr>
          </a:p>
          <a:p>
            <a:r>
              <a:rPr lang="en-US" altLang="zh-CN" sz="2800" dirty="0" smtClean="0">
                <a:solidFill>
                  <a:srgbClr val="0070C0"/>
                </a:solidFill>
              </a:rPr>
              <a:t>        </a:t>
            </a:r>
            <a:r>
              <a:rPr lang="zh-CN" altLang="zh-CN" sz="2800" dirty="0" smtClean="0">
                <a:solidFill>
                  <a:srgbClr val="0070C0"/>
                </a:solidFill>
              </a:rPr>
              <a:t>马尔萨斯</a:t>
            </a:r>
            <a:r>
              <a:rPr lang="zh-CN" altLang="zh-CN" sz="2800" dirty="0">
                <a:solidFill>
                  <a:srgbClr val="0070C0"/>
                </a:solidFill>
              </a:rPr>
              <a:t>人口论与边际报酬递减规律</a:t>
            </a:r>
          </a:p>
        </p:txBody>
      </p:sp>
    </p:spTree>
    <p:extLst>
      <p:ext uri="{BB962C8B-B14F-4D97-AF65-F5344CB8AC3E}">
        <p14:creationId xmlns:p14="http://schemas.microsoft.com/office/powerpoint/2010/main" val="21111334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600"/>
                                        <p:tgtEl>
                                          <p:spTgt spid="5"/>
                                        </p:tgtEl>
                                      </p:cBhvr>
                                    </p:animEffect>
                                  </p:childTnLst>
                                </p:cTn>
                              </p:par>
                            </p:childTnLst>
                          </p:cTn>
                        </p:par>
                        <p:par>
                          <p:cTn id="8" fill="hold">
                            <p:stCondLst>
                              <p:cond delay="20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7402" r="14065"/>
          <a:stretch/>
        </p:blipFill>
        <p:spPr>
          <a:xfrm>
            <a:off x="-624114" y="0"/>
            <a:ext cx="9768113" cy="6857999"/>
          </a:xfrm>
          <a:prstGeom prst="rect">
            <a:avLst/>
          </a:prstGeom>
        </p:spPr>
      </p:pic>
      <p:sp>
        <p:nvSpPr>
          <p:cNvPr id="3" name="内容占位符 2"/>
          <p:cNvSpPr>
            <a:spLocks noGrp="1"/>
          </p:cNvSpPr>
          <p:nvPr>
            <p:ph idx="1"/>
          </p:nvPr>
        </p:nvSpPr>
        <p:spPr>
          <a:xfrm>
            <a:off x="1691679" y="782704"/>
            <a:ext cx="7200801" cy="5598623"/>
          </a:xfrm>
        </p:spPr>
        <p:style>
          <a:lnRef idx="2">
            <a:schemeClr val="accent1"/>
          </a:lnRef>
          <a:fillRef idx="1">
            <a:schemeClr val="lt1"/>
          </a:fillRef>
          <a:effectRef idx="0">
            <a:schemeClr val="accent1"/>
          </a:effectRef>
          <a:fontRef idx="minor">
            <a:schemeClr val="dk1"/>
          </a:fontRef>
        </p:style>
        <p:txBody>
          <a:bodyPr>
            <a:noAutofit/>
          </a:bodyPr>
          <a:lstStyle/>
          <a:p>
            <a:pPr lvl="0"/>
            <a:r>
              <a:rPr lang="zh-CN" altLang="zh-CN" sz="2400" dirty="0">
                <a:latin typeface="+mn-ea"/>
              </a:rPr>
              <a:t>使用范围</a:t>
            </a:r>
            <a:r>
              <a:rPr lang="zh-CN" altLang="zh-CN" sz="2400" dirty="0" smtClean="0">
                <a:latin typeface="+mn-ea"/>
              </a:rPr>
              <a:t>：</a:t>
            </a:r>
            <a:endParaRPr lang="en-US" altLang="zh-CN" sz="2400" dirty="0" smtClean="0">
              <a:latin typeface="+mn-ea"/>
            </a:endParaRPr>
          </a:p>
          <a:p>
            <a:pPr marL="0" lvl="0" indent="0">
              <a:buNone/>
            </a:pPr>
            <a:r>
              <a:rPr lang="en-US" altLang="zh-CN" sz="2400" dirty="0" smtClean="0">
                <a:latin typeface="+mn-ea"/>
              </a:rPr>
              <a:t>	</a:t>
            </a:r>
            <a:r>
              <a:rPr lang="zh-CN" altLang="zh-CN" sz="2400" dirty="0" smtClean="0">
                <a:latin typeface="+mn-ea"/>
              </a:rPr>
              <a:t>第四</a:t>
            </a:r>
            <a:r>
              <a:rPr lang="zh-CN" altLang="zh-CN" sz="2400" dirty="0">
                <a:latin typeface="+mn-ea"/>
              </a:rPr>
              <a:t>章 生产者行为理论 </a:t>
            </a:r>
          </a:p>
          <a:p>
            <a:pPr lvl="0"/>
            <a:r>
              <a:rPr lang="zh-CN" altLang="zh-CN" sz="2400" dirty="0" smtClean="0">
                <a:latin typeface="+mn-ea"/>
              </a:rPr>
              <a:t>要</a:t>
            </a:r>
            <a:r>
              <a:rPr lang="zh-CN" altLang="zh-CN" sz="2400" dirty="0">
                <a:latin typeface="+mn-ea"/>
              </a:rPr>
              <a:t>考核的知识点： </a:t>
            </a:r>
            <a:endParaRPr lang="en-US" altLang="zh-CN" sz="2400" dirty="0" smtClean="0">
              <a:latin typeface="+mn-ea"/>
            </a:endParaRPr>
          </a:p>
          <a:p>
            <a:pPr marL="0" lvl="0" indent="0">
              <a:buNone/>
            </a:pPr>
            <a:r>
              <a:rPr lang="en-US" altLang="zh-CN" sz="2400" dirty="0" smtClean="0">
                <a:latin typeface="+mn-ea"/>
              </a:rPr>
              <a:t>	</a:t>
            </a:r>
            <a:r>
              <a:rPr lang="zh-CN" altLang="zh-CN" sz="2400" dirty="0" smtClean="0">
                <a:latin typeface="+mn-ea"/>
              </a:rPr>
              <a:t>边际</a:t>
            </a:r>
            <a:r>
              <a:rPr lang="zh-CN" altLang="zh-CN" sz="2400" dirty="0">
                <a:latin typeface="+mn-ea"/>
              </a:rPr>
              <a:t>报酬递减规律</a:t>
            </a:r>
            <a:r>
              <a:rPr lang="en-US" altLang="zh-CN" sz="2400" dirty="0">
                <a:latin typeface="+mn-ea"/>
              </a:rPr>
              <a:t>  </a:t>
            </a:r>
            <a:endParaRPr lang="zh-CN" altLang="zh-CN" sz="2400" dirty="0">
              <a:latin typeface="+mn-ea"/>
            </a:endParaRPr>
          </a:p>
          <a:p>
            <a:pPr lvl="0"/>
            <a:r>
              <a:rPr lang="zh-CN" altLang="zh-CN" sz="2400" dirty="0">
                <a:latin typeface="+mn-ea"/>
              </a:rPr>
              <a:t>思考题：</a:t>
            </a:r>
            <a:r>
              <a:rPr lang="en-US" altLang="zh-CN" sz="2400" dirty="0">
                <a:latin typeface="+mn-ea"/>
              </a:rPr>
              <a:t>  </a:t>
            </a:r>
          </a:p>
          <a:p>
            <a:pPr marL="0" lvl="0" indent="0">
              <a:buNone/>
            </a:pPr>
            <a:r>
              <a:rPr lang="en-US" altLang="zh-CN" sz="2400" dirty="0" smtClean="0">
                <a:latin typeface="+mn-ea"/>
              </a:rPr>
              <a:t>	(1)</a:t>
            </a:r>
            <a:r>
              <a:rPr lang="zh-CN" altLang="zh-CN" sz="2400" dirty="0" smtClean="0">
                <a:latin typeface="+mn-ea"/>
              </a:rPr>
              <a:t>什么</a:t>
            </a:r>
            <a:r>
              <a:rPr lang="zh-CN" altLang="zh-CN" sz="2400" dirty="0">
                <a:latin typeface="+mn-ea"/>
              </a:rPr>
              <a:t>是边际报酬递减规律？其发生作用的条件</a:t>
            </a:r>
            <a:r>
              <a:rPr lang="zh-CN" altLang="zh-CN" sz="2400" dirty="0" smtClean="0">
                <a:latin typeface="+mn-ea"/>
              </a:rPr>
              <a:t>如何</a:t>
            </a:r>
            <a:endParaRPr lang="en-US" altLang="zh-CN" sz="2400" dirty="0" smtClean="0">
              <a:latin typeface="+mn-ea"/>
            </a:endParaRPr>
          </a:p>
          <a:p>
            <a:pPr marL="0" lvl="0" indent="0">
              <a:buNone/>
            </a:pPr>
            <a:r>
              <a:rPr lang="en-US" altLang="zh-CN" sz="2400" dirty="0" smtClean="0">
                <a:latin typeface="+mn-ea"/>
              </a:rPr>
              <a:t>	(2)</a:t>
            </a:r>
            <a:r>
              <a:rPr lang="zh-CN" altLang="zh-CN" sz="2400" dirty="0" smtClean="0">
                <a:latin typeface="+mn-ea"/>
              </a:rPr>
              <a:t>人类</a:t>
            </a:r>
            <a:r>
              <a:rPr lang="zh-CN" altLang="zh-CN" sz="2400" dirty="0">
                <a:latin typeface="+mn-ea"/>
              </a:rPr>
              <a:t>历史为什么没有按照马尔萨斯的预言</a:t>
            </a:r>
            <a:r>
              <a:rPr lang="zh-CN" altLang="zh-CN" sz="2400" dirty="0" smtClean="0">
                <a:latin typeface="+mn-ea"/>
              </a:rPr>
              <a:t>发展</a:t>
            </a:r>
            <a:endParaRPr lang="en-US" altLang="zh-CN" sz="2400" dirty="0">
              <a:latin typeface="+mn-ea"/>
            </a:endParaRPr>
          </a:p>
          <a:p>
            <a:pPr marL="0" lvl="0" indent="0">
              <a:buNone/>
            </a:pPr>
            <a:r>
              <a:rPr lang="en-US" altLang="zh-CN" sz="2400" dirty="0" smtClean="0">
                <a:latin typeface="+mn-ea"/>
              </a:rPr>
              <a:t>	(</a:t>
            </a:r>
            <a:r>
              <a:rPr lang="en-US" altLang="zh-CN" sz="2400" dirty="0">
                <a:latin typeface="+mn-ea"/>
              </a:rPr>
              <a:t>3)</a:t>
            </a:r>
            <a:r>
              <a:rPr lang="zh-CN" altLang="zh-CN" sz="2400" dirty="0">
                <a:latin typeface="+mn-ea"/>
              </a:rPr>
              <a:t>既然马尔萨斯的预言失败，你认为边际报酬递减规律还</a:t>
            </a:r>
            <a:r>
              <a:rPr lang="zh-CN" altLang="zh-CN" sz="2400" dirty="0" smtClean="0">
                <a:latin typeface="+mn-ea"/>
              </a:rPr>
              <a:t>起作用</a:t>
            </a:r>
            <a:r>
              <a:rPr lang="zh-CN" altLang="en-US" sz="2400" dirty="0" smtClean="0">
                <a:latin typeface="+mn-ea"/>
              </a:rPr>
              <a:t>吗</a:t>
            </a:r>
            <a:endParaRPr lang="en-US" altLang="zh-CN" sz="2400" dirty="0" smtClean="0">
              <a:latin typeface="+mn-ea"/>
            </a:endParaRPr>
          </a:p>
          <a:p>
            <a:pPr marL="0" indent="0">
              <a:buNone/>
            </a:pPr>
            <a:r>
              <a:rPr lang="en-US" altLang="zh-CN" sz="2400" dirty="0" smtClean="0">
                <a:latin typeface="+mn-ea"/>
              </a:rPr>
              <a:t>	(</a:t>
            </a:r>
            <a:r>
              <a:rPr lang="en-US" altLang="zh-CN" sz="2400" dirty="0">
                <a:latin typeface="+mn-ea"/>
              </a:rPr>
              <a:t>4</a:t>
            </a:r>
            <a:r>
              <a:rPr lang="en-US" altLang="zh-CN" sz="2400" dirty="0" smtClean="0">
                <a:latin typeface="+mn-ea"/>
              </a:rPr>
              <a:t>)</a:t>
            </a:r>
            <a:r>
              <a:rPr lang="zh-CN" altLang="en-US" sz="2400" dirty="0" smtClean="0">
                <a:latin typeface="+mn-ea"/>
              </a:rPr>
              <a:t>请你谈谈“中国人口太多，将来需要世界来养活中国”“或“谁来养活中国？”的观点</a:t>
            </a:r>
            <a:endParaRPr lang="en-US" altLang="zh-CN" sz="2400" dirty="0" smtClean="0">
              <a:latin typeface="+mn-ea"/>
            </a:endParaRPr>
          </a:p>
          <a:p>
            <a:pPr marL="0" lvl="0" indent="0">
              <a:buNone/>
            </a:pPr>
            <a:endParaRPr lang="en-US" altLang="zh-CN" sz="2400" dirty="0" smtClean="0">
              <a:latin typeface="+mn-ea"/>
            </a:endParaRPr>
          </a:p>
        </p:txBody>
      </p:sp>
    </p:spTree>
    <p:extLst>
      <p:ext uri="{BB962C8B-B14F-4D97-AF65-F5344CB8AC3E}">
        <p14:creationId xmlns:p14="http://schemas.microsoft.com/office/powerpoint/2010/main" val="327205921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7402" r="14065"/>
          <a:stretch/>
        </p:blipFill>
        <p:spPr>
          <a:xfrm>
            <a:off x="-624114" y="0"/>
            <a:ext cx="9768113" cy="6857999"/>
          </a:xfrm>
          <a:prstGeom prst="rect">
            <a:avLst/>
          </a:prstGeom>
        </p:spPr>
      </p:pic>
      <p:sp>
        <p:nvSpPr>
          <p:cNvPr id="5" name="TextBox 4"/>
          <p:cNvSpPr txBox="1"/>
          <p:nvPr/>
        </p:nvSpPr>
        <p:spPr>
          <a:xfrm>
            <a:off x="2193911" y="1340768"/>
            <a:ext cx="6408711" cy="452431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50000"/>
              </a:lnSpc>
            </a:pPr>
            <a:r>
              <a:rPr lang="en-US" altLang="zh-CN" sz="2400" dirty="0" smtClean="0"/>
              <a:t>	</a:t>
            </a:r>
            <a:r>
              <a:rPr lang="zh-CN" altLang="zh-CN" sz="2400" dirty="0" smtClean="0"/>
              <a:t>经济学家</a:t>
            </a:r>
            <a:r>
              <a:rPr lang="zh-CN" altLang="zh-CN" sz="2400" dirty="0"/>
              <a:t>马尔萨斯</a:t>
            </a:r>
            <a:r>
              <a:rPr lang="en-US" altLang="zh-CN" sz="2400" dirty="0"/>
              <a:t>(1766—1834)</a:t>
            </a:r>
            <a:r>
              <a:rPr lang="zh-CN" altLang="zh-CN" sz="2400" dirty="0"/>
              <a:t>的人口论的一个主要依据便是报酬递减定律。他认为，随着人口的膨胀，越来越多的劳动耕种土地，地球上有限的土地将无法提供足够的食物，最终劳动的边际产出与平均产出下降，但又有更多的人需要食物，因而会产生大的饥荒。幸运的是，人类的历史并没有按马尔萨斯的预言发展</a:t>
            </a:r>
            <a:r>
              <a:rPr lang="en-US" altLang="zh-CN" sz="2400" dirty="0"/>
              <a:t>(</a:t>
            </a:r>
            <a:r>
              <a:rPr lang="zh-CN" altLang="zh-CN" sz="2400" dirty="0"/>
              <a:t>尽管他正确地指出了</a:t>
            </a:r>
            <a:r>
              <a:rPr lang="en-US" altLang="zh-CN" sz="2400" dirty="0"/>
              <a:t>“</a:t>
            </a:r>
            <a:r>
              <a:rPr lang="zh-CN" altLang="zh-CN" sz="2400" dirty="0"/>
              <a:t>劳动边际报酬</a:t>
            </a:r>
            <a:r>
              <a:rPr lang="en-US" altLang="zh-CN" sz="2400" dirty="0"/>
              <a:t>”</a:t>
            </a:r>
            <a:r>
              <a:rPr lang="zh-CN" altLang="zh-CN" sz="2400" dirty="0"/>
              <a:t>递减</a:t>
            </a:r>
            <a:r>
              <a:rPr lang="en-US" altLang="zh-CN" sz="2400" dirty="0"/>
              <a:t>)</a:t>
            </a:r>
            <a:r>
              <a:rPr lang="zh-CN" altLang="zh-CN" sz="2400" dirty="0"/>
              <a:t>。</a:t>
            </a:r>
            <a:endParaRPr lang="zh-CN" altLang="en-US" sz="2400" dirty="0"/>
          </a:p>
        </p:txBody>
      </p:sp>
    </p:spTree>
    <p:extLst>
      <p:ext uri="{BB962C8B-B14F-4D97-AF65-F5344CB8AC3E}">
        <p14:creationId xmlns:p14="http://schemas.microsoft.com/office/powerpoint/2010/main" val="86043356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7402" r="14065"/>
          <a:stretch/>
        </p:blipFill>
        <p:spPr>
          <a:xfrm>
            <a:off x="-624114" y="0"/>
            <a:ext cx="9768113" cy="6857999"/>
          </a:xfrm>
          <a:prstGeom prst="rect">
            <a:avLst/>
          </a:prstGeom>
        </p:spPr>
      </p:pic>
      <p:sp>
        <p:nvSpPr>
          <p:cNvPr id="5" name="TextBox 4"/>
          <p:cNvSpPr txBox="1"/>
          <p:nvPr/>
        </p:nvSpPr>
        <p:spPr>
          <a:xfrm>
            <a:off x="2193911" y="1210122"/>
            <a:ext cx="6408711" cy="443775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50000"/>
              </a:lnSpc>
            </a:pPr>
            <a:r>
              <a:rPr lang="en-US" altLang="zh-CN" sz="2400" dirty="0" smtClean="0">
                <a:latin typeface="+mn-ea"/>
              </a:rPr>
              <a:t>	</a:t>
            </a:r>
            <a:r>
              <a:rPr lang="zh-CN" altLang="zh-CN" sz="2400" dirty="0">
                <a:latin typeface="+mn-ea"/>
              </a:rPr>
              <a:t>在</a:t>
            </a:r>
            <a:r>
              <a:rPr lang="en-US" altLang="zh-CN" sz="2400" dirty="0">
                <a:latin typeface="+mn-ea"/>
              </a:rPr>
              <a:t>20</a:t>
            </a:r>
            <a:r>
              <a:rPr lang="zh-CN" altLang="zh-CN" sz="2400" dirty="0">
                <a:latin typeface="+mn-ea"/>
              </a:rPr>
              <a:t>世纪，技术发展突飞猛进，改变了许多国家</a:t>
            </a:r>
            <a:r>
              <a:rPr lang="en-US" altLang="zh-CN" sz="2400" dirty="0">
                <a:latin typeface="+mn-ea"/>
              </a:rPr>
              <a:t>(</a:t>
            </a:r>
            <a:r>
              <a:rPr lang="zh-CN" altLang="zh-CN" sz="2400" dirty="0">
                <a:latin typeface="+mn-ea"/>
              </a:rPr>
              <a:t>包括发展中国家，如印度</a:t>
            </a:r>
            <a:r>
              <a:rPr lang="en-US" altLang="zh-CN" sz="2400" dirty="0">
                <a:latin typeface="+mn-ea"/>
              </a:rPr>
              <a:t>)</a:t>
            </a:r>
            <a:r>
              <a:rPr lang="zh-CN" altLang="zh-CN" sz="2400" dirty="0">
                <a:latin typeface="+mn-ea"/>
              </a:rPr>
              <a:t>的食物的生产方式，劳动的平均产出因而上升。这些进步包括高产抗病的良种，更高效的化肥，更先进的收割机械。在</a:t>
            </a:r>
            <a:r>
              <a:rPr lang="en-US" altLang="zh-CN" sz="2400" dirty="0">
                <a:latin typeface="+mn-ea"/>
              </a:rPr>
              <a:t>“</a:t>
            </a:r>
            <a:r>
              <a:rPr lang="zh-CN" altLang="zh-CN" sz="2400" dirty="0">
                <a:latin typeface="+mn-ea"/>
              </a:rPr>
              <a:t>二战</a:t>
            </a:r>
            <a:r>
              <a:rPr lang="en-US" altLang="zh-CN" sz="2400" dirty="0">
                <a:latin typeface="+mn-ea"/>
              </a:rPr>
              <a:t>”</a:t>
            </a:r>
            <a:r>
              <a:rPr lang="zh-CN" altLang="zh-CN" sz="2400" dirty="0">
                <a:latin typeface="+mn-ea"/>
              </a:rPr>
              <a:t>结束后，世界上总的食物生产的增幅总是或多或少地高于同期人 口的增长。</a:t>
            </a:r>
            <a:r>
              <a:rPr lang="en-US" altLang="zh-CN" sz="2400" dirty="0">
                <a:latin typeface="+mn-ea"/>
              </a:rPr>
              <a:t>  </a:t>
            </a:r>
            <a:r>
              <a:rPr lang="zh-CN" altLang="zh-CN" sz="2400" dirty="0">
                <a:latin typeface="+mn-ea"/>
              </a:rPr>
              <a:t>粮食产量增长的源泉之一是农用土地的增加。</a:t>
            </a:r>
          </a:p>
        </p:txBody>
      </p:sp>
    </p:spTree>
    <p:extLst>
      <p:ext uri="{BB962C8B-B14F-4D97-AF65-F5344CB8AC3E}">
        <p14:creationId xmlns:p14="http://schemas.microsoft.com/office/powerpoint/2010/main" val="210077913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7402" r="14065"/>
          <a:stretch/>
        </p:blipFill>
        <p:spPr>
          <a:xfrm>
            <a:off x="-624114" y="0"/>
            <a:ext cx="9768113" cy="6857999"/>
          </a:xfrm>
          <a:prstGeom prst="rect">
            <a:avLst/>
          </a:prstGeom>
        </p:spPr>
      </p:pic>
      <p:sp>
        <p:nvSpPr>
          <p:cNvPr id="5" name="TextBox 4"/>
          <p:cNvSpPr txBox="1"/>
          <p:nvPr/>
        </p:nvSpPr>
        <p:spPr>
          <a:xfrm>
            <a:off x="2220686" y="692696"/>
            <a:ext cx="6408711" cy="583550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50000"/>
              </a:lnSpc>
            </a:pPr>
            <a:r>
              <a:rPr lang="en-US" altLang="zh-CN" sz="2800" dirty="0" smtClean="0"/>
              <a:t>	</a:t>
            </a:r>
            <a:r>
              <a:rPr lang="zh-CN" altLang="zh-CN" sz="2800" dirty="0"/>
              <a:t>例如，从</a:t>
            </a:r>
            <a:r>
              <a:rPr lang="en-US" altLang="zh-CN" sz="2800" dirty="0"/>
              <a:t>1961-1975</a:t>
            </a:r>
            <a:r>
              <a:rPr lang="zh-CN" altLang="zh-CN" sz="2800" dirty="0"/>
              <a:t>年，非洲农业用地所占的百分比从</a:t>
            </a:r>
            <a:r>
              <a:rPr lang="en-US" altLang="zh-CN" sz="2800" dirty="0"/>
              <a:t>32</a:t>
            </a:r>
            <a:r>
              <a:rPr lang="zh-CN" altLang="zh-CN" sz="2800" dirty="0"/>
              <a:t>％上升至</a:t>
            </a:r>
            <a:r>
              <a:rPr lang="en-US" altLang="zh-CN" sz="2800" dirty="0"/>
              <a:t>33.3</a:t>
            </a:r>
            <a:r>
              <a:rPr lang="zh-CN" altLang="zh-CN" sz="2800" dirty="0"/>
              <a:t>％，拉丁美洲则从</a:t>
            </a:r>
            <a:r>
              <a:rPr lang="en-US" altLang="zh-CN" sz="2800" dirty="0"/>
              <a:t>19.6</a:t>
            </a:r>
            <a:r>
              <a:rPr lang="zh-CN" altLang="zh-CN" sz="2800" dirty="0"/>
              <a:t>％上升至</a:t>
            </a:r>
            <a:r>
              <a:rPr lang="en-US" altLang="zh-CN" sz="2800" dirty="0"/>
              <a:t>22.4</a:t>
            </a:r>
            <a:r>
              <a:rPr lang="zh-CN" altLang="zh-CN" sz="2800" dirty="0"/>
              <a:t>％，在远东地区，该比值则从</a:t>
            </a:r>
            <a:r>
              <a:rPr lang="en-US" altLang="zh-CN" sz="2800" dirty="0"/>
              <a:t>2l.9</a:t>
            </a:r>
            <a:r>
              <a:rPr lang="zh-CN" altLang="zh-CN" sz="2800" dirty="0"/>
              <a:t>％上升至</a:t>
            </a:r>
            <a:r>
              <a:rPr lang="en-US" altLang="zh-CN" sz="2800" dirty="0"/>
              <a:t>22.6%</a:t>
            </a:r>
            <a:r>
              <a:rPr lang="zh-CN" altLang="zh-CN" sz="2800" dirty="0"/>
              <a:t>。但同时，北美的农业用地则从</a:t>
            </a:r>
            <a:r>
              <a:rPr lang="en-US" altLang="zh-CN" sz="2800" dirty="0"/>
              <a:t>26.1</a:t>
            </a:r>
            <a:r>
              <a:rPr lang="zh-CN" altLang="zh-CN" sz="2800" dirty="0"/>
              <a:t>％降至</a:t>
            </a:r>
            <a:r>
              <a:rPr lang="en-US" altLang="zh-CN" sz="2800" dirty="0"/>
              <a:t>25</a:t>
            </a:r>
            <a:r>
              <a:rPr lang="zh-CN" altLang="zh-CN" sz="2800" dirty="0"/>
              <a:t>．</a:t>
            </a:r>
            <a:r>
              <a:rPr lang="en-US" altLang="zh-CN" sz="2800" dirty="0"/>
              <a:t>5</a:t>
            </a:r>
            <a:r>
              <a:rPr lang="zh-CN" altLang="zh-CN" sz="2800" dirty="0"/>
              <a:t>％，西欧由</a:t>
            </a:r>
            <a:r>
              <a:rPr lang="en-US" altLang="zh-CN" sz="2800" dirty="0"/>
              <a:t>46.3%</a:t>
            </a:r>
            <a:r>
              <a:rPr lang="zh-CN" altLang="zh-CN" sz="2800" dirty="0"/>
              <a:t>降至</a:t>
            </a:r>
            <a:r>
              <a:rPr lang="en-US" altLang="zh-CN" sz="2800" dirty="0"/>
              <a:t>43.7</a:t>
            </a:r>
            <a:r>
              <a:rPr lang="zh-CN" altLang="zh-CN" sz="2800" dirty="0"/>
              <a:t>％。显然，粮食产量的增加更大程度上是由于技术的改进，而不是农业用地的增加。</a:t>
            </a:r>
            <a:endParaRPr lang="zh-CN" altLang="en-US" sz="2800" dirty="0"/>
          </a:p>
        </p:txBody>
      </p:sp>
    </p:spTree>
    <p:extLst>
      <p:ext uri="{BB962C8B-B14F-4D97-AF65-F5344CB8AC3E}">
        <p14:creationId xmlns:p14="http://schemas.microsoft.com/office/powerpoint/2010/main" val="178267822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7402" r="14065"/>
          <a:stretch/>
        </p:blipFill>
        <p:spPr>
          <a:xfrm>
            <a:off x="-624114" y="0"/>
            <a:ext cx="9768113" cy="6857999"/>
          </a:xfrm>
          <a:prstGeom prst="rect">
            <a:avLst/>
          </a:prstGeom>
        </p:spPr>
      </p:pic>
      <p:sp>
        <p:nvSpPr>
          <p:cNvPr id="5" name="TextBox 4"/>
          <p:cNvSpPr txBox="1"/>
          <p:nvPr/>
        </p:nvSpPr>
        <p:spPr>
          <a:xfrm>
            <a:off x="2267744" y="1157575"/>
            <a:ext cx="6408711" cy="454284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50000"/>
              </a:lnSpc>
            </a:pPr>
            <a:r>
              <a:rPr lang="en-US" altLang="zh-CN" sz="2800" dirty="0" smtClean="0"/>
              <a:t>	</a:t>
            </a:r>
            <a:r>
              <a:rPr lang="zh-CN" altLang="zh-CN" sz="2800" dirty="0"/>
              <a:t>在一些地区，如非洲的撒哈拉，饥荒仍是个严重的问题。劳动生产率低下是原因之一。虽然其他一些国家存在着农业剩余，但由于食物从生产率高的地区向生产率低的地区的再分配的困难和生产率低地区收入也低的缘故，饥荒仍威胁着部分人群。</a:t>
            </a:r>
            <a:endParaRPr lang="zh-CN" altLang="en-US" sz="2800" dirty="0"/>
          </a:p>
        </p:txBody>
      </p:sp>
    </p:spTree>
    <p:extLst>
      <p:ext uri="{BB962C8B-B14F-4D97-AF65-F5344CB8AC3E}">
        <p14:creationId xmlns:p14="http://schemas.microsoft.com/office/powerpoint/2010/main" val="2095958871"/>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a:noFill/>
        </a:ln>
      </a:spPr>
      <a:bodyPr rtlCol="0" anchor="ctr"/>
      <a:lstStyle>
        <a:defPPr algn="ctr">
          <a:defRPr sz="135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emplate/>
  <TotalTime>16</TotalTime>
  <Words>31</Words>
  <Application>Microsoft Office PowerPoint</Application>
  <PresentationFormat>全屏显示(4:3)</PresentationFormat>
  <Paragraphs>17</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 Lei.</dc:creator>
  <cp:lastModifiedBy>Windows User</cp:lastModifiedBy>
  <cp:revision>3</cp:revision>
  <dcterms:created xsi:type="dcterms:W3CDTF">2017-03-30T03:29:14Z</dcterms:created>
  <dcterms:modified xsi:type="dcterms:W3CDTF">2017-03-30T03:55:51Z</dcterms:modified>
</cp:coreProperties>
</file>