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2017/3/29</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3"/>
          <p:cNvSpPr txBox="1">
            <a:spLocks noGrp="1"/>
          </p:cNvSpPr>
          <p:nvPr>
            <p:ph type="ctrTitle"/>
          </p:nvPr>
        </p:nvSpPr>
        <p:spPr>
          <a:xfrm>
            <a:off x="179512" y="260648"/>
            <a:ext cx="4321313" cy="1413032"/>
          </a:xfrm>
          <a:prstGeom prst="rect">
            <a:avLst/>
          </a:prstGeom>
          <a:noFill/>
        </p:spPr>
        <p:txBody>
          <a:bodyPr wrap="square" lIns="96347" tIns="48173" rIns="96347" bIns="48173" rtlCol="0">
            <a:spAutoFit/>
          </a:bodyPr>
          <a:lstStyle/>
          <a:p>
            <a:pPr algn="ctr">
              <a:buNone/>
            </a:pPr>
            <a:r>
              <a:rPr lang="zh-CN" altLang="en-US" sz="4500" b="1" dirty="0">
                <a:solidFill>
                  <a:schemeClr val="accent6"/>
                </a:solidFill>
                <a:cs typeface="Arial" panose="020B0604020202020204" pitchFamily="34" charset="0"/>
              </a:rPr>
              <a:t>微点</a:t>
            </a:r>
            <a:r>
              <a:rPr lang="zh-CN" altLang="en-US" sz="3300" b="1" dirty="0">
                <a:solidFill>
                  <a:schemeClr val="accent2"/>
                </a:solidFill>
                <a:cs typeface="Arial" panose="020B0604020202020204" pitchFamily="34" charset="0"/>
              </a:rPr>
              <a:t>之力</a:t>
            </a:r>
            <a:r>
              <a:rPr lang="zh-CN" altLang="en-US" sz="3300" b="1" dirty="0" smtClean="0">
                <a:solidFill>
                  <a:schemeClr val="accent2"/>
                </a:solidFill>
                <a:cs typeface="Arial" panose="020B0604020202020204" pitchFamily="34" charset="0"/>
              </a:rPr>
              <a:t>，</a:t>
            </a:r>
            <a:r>
              <a:rPr lang="en-US" altLang="zh-CN" sz="3300" b="1" dirty="0" smtClean="0">
                <a:solidFill>
                  <a:schemeClr val="accent2"/>
                </a:solidFill>
                <a:cs typeface="Arial" panose="020B0604020202020204" pitchFamily="34" charset="0"/>
              </a:rPr>
              <a:t/>
            </a:r>
            <a:br>
              <a:rPr lang="en-US" altLang="zh-CN" sz="3300" b="1" dirty="0" smtClean="0">
                <a:solidFill>
                  <a:schemeClr val="accent2"/>
                </a:solidFill>
                <a:cs typeface="Arial" panose="020B0604020202020204" pitchFamily="34" charset="0"/>
              </a:rPr>
            </a:br>
            <a:r>
              <a:rPr lang="zh-CN" altLang="en-US" sz="3300" b="1" dirty="0" smtClean="0">
                <a:solidFill>
                  <a:schemeClr val="accent1"/>
                </a:solidFill>
                <a:cs typeface="Arial" panose="020B0604020202020204" pitchFamily="34" charset="0"/>
              </a:rPr>
              <a:t>撬</a:t>
            </a:r>
            <a:r>
              <a:rPr lang="zh-CN" altLang="en-US" sz="3300" b="1" dirty="0">
                <a:solidFill>
                  <a:schemeClr val="accent1"/>
                </a:solidFill>
                <a:cs typeface="Arial" panose="020B0604020202020204" pitchFamily="34" charset="0"/>
              </a:rPr>
              <a:t>动</a:t>
            </a:r>
            <a:r>
              <a:rPr lang="zh-CN" altLang="en-US" sz="4050" b="1" dirty="0">
                <a:solidFill>
                  <a:schemeClr val="accent6"/>
                </a:solidFill>
                <a:cs typeface="Arial" panose="020B0604020202020204" pitchFamily="34" charset="0"/>
              </a:rPr>
              <a:t>教育</a:t>
            </a:r>
            <a:r>
              <a:rPr lang="zh-CN" altLang="en-US" sz="3300" b="1" dirty="0">
                <a:solidFill>
                  <a:schemeClr val="accent2"/>
                </a:solidFill>
                <a:cs typeface="Arial" panose="020B0604020202020204" pitchFamily="34" charset="0"/>
              </a:rPr>
              <a:t>长远</a:t>
            </a:r>
            <a:r>
              <a:rPr lang="zh-CN" altLang="en-US" sz="3300" b="1" dirty="0">
                <a:solidFill>
                  <a:srgbClr val="00B050"/>
                </a:solidFill>
                <a:cs typeface="Arial" panose="020B0604020202020204" pitchFamily="34" charset="0"/>
              </a:rPr>
              <a:t>发展</a:t>
            </a:r>
          </a:p>
        </p:txBody>
      </p:sp>
      <p:sp>
        <p:nvSpPr>
          <p:cNvPr id="5" name="矩形 259"/>
          <p:cNvSpPr>
            <a:spLocks noChangeArrowheads="1"/>
          </p:cNvSpPr>
          <p:nvPr/>
        </p:nvSpPr>
        <p:spPr bwMode="auto">
          <a:xfrm>
            <a:off x="5559829" y="5276800"/>
            <a:ext cx="2693796" cy="793191"/>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40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40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
        <p:nvSpPr>
          <p:cNvPr id="2" name="矩形 1"/>
          <p:cNvSpPr/>
          <p:nvPr/>
        </p:nvSpPr>
        <p:spPr>
          <a:xfrm>
            <a:off x="395536" y="3717032"/>
            <a:ext cx="7100021"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1440" tIns="45720" rIns="91440" bIns="45720">
            <a:spAutoFit/>
          </a:bodyPr>
          <a:lstStyle/>
          <a:p>
            <a:pPr algn="ctr"/>
            <a:r>
              <a:rPr lang="en-US" altLang="zh-CN" sz="5400" dirty="0"/>
              <a:t>“</a:t>
            </a:r>
            <a:r>
              <a:rPr lang="zh-CN" altLang="zh-CN" sz="5400" dirty="0"/>
              <a:t>旧帽换新帽一律八折</a:t>
            </a:r>
            <a:r>
              <a:rPr lang="en-US" altLang="zh-CN" sz="5400" dirty="0" smtClean="0"/>
              <a:t>”</a:t>
            </a:r>
            <a:endParaRPr lang="zh-CN" altLang="zh-CN" sz="5400" dirty="0"/>
          </a:p>
        </p:txBody>
      </p:sp>
    </p:spTree>
    <p:extLst>
      <p:ext uri="{BB962C8B-B14F-4D97-AF65-F5344CB8AC3E}">
        <p14:creationId xmlns:p14="http://schemas.microsoft.com/office/powerpoint/2010/main" val="3698487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600"/>
                                        <p:tgtEl>
                                          <p:spTgt spid="4"/>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zh-CN" altLang="en-US" dirty="0"/>
              <a:t>、</a:t>
            </a:r>
            <a:r>
              <a:rPr lang="zh-CN" altLang="zh-CN" dirty="0" smtClean="0"/>
              <a:t>使用范围</a:t>
            </a:r>
            <a:r>
              <a:rPr lang="zh-CN" altLang="en-US" dirty="0"/>
              <a:t>：</a:t>
            </a:r>
            <a:r>
              <a:rPr lang="zh-CN" altLang="zh-CN" dirty="0" smtClean="0"/>
              <a:t>第二</a:t>
            </a:r>
            <a:r>
              <a:rPr lang="zh-CN" altLang="zh-CN" dirty="0"/>
              <a:t>章 消费者行为理论</a:t>
            </a:r>
            <a:r>
              <a:rPr lang="en-US" altLang="zh-CN" dirty="0"/>
              <a:t>  </a:t>
            </a:r>
            <a:endParaRPr lang="zh-CN" altLang="zh-CN" dirty="0"/>
          </a:p>
          <a:p>
            <a:r>
              <a:rPr lang="en-US" altLang="zh-CN" dirty="0" smtClean="0"/>
              <a:t>2</a:t>
            </a:r>
            <a:r>
              <a:rPr lang="zh-CN" altLang="en-US" dirty="0"/>
              <a:t>、</a:t>
            </a:r>
            <a:r>
              <a:rPr lang="zh-CN" altLang="zh-CN" dirty="0" smtClean="0"/>
              <a:t>要</a:t>
            </a:r>
            <a:r>
              <a:rPr lang="zh-CN" altLang="zh-CN" dirty="0"/>
              <a:t>考核的知识点</a:t>
            </a:r>
            <a:r>
              <a:rPr lang="zh-CN" altLang="zh-CN" dirty="0" smtClean="0"/>
              <a:t>：</a:t>
            </a:r>
            <a:endParaRPr lang="en-US" altLang="zh-CN" dirty="0" smtClean="0"/>
          </a:p>
          <a:p>
            <a:pPr marL="68580" indent="0">
              <a:buNone/>
            </a:pPr>
            <a:r>
              <a:rPr lang="en-US" altLang="zh-CN" dirty="0"/>
              <a:t>	</a:t>
            </a:r>
            <a:r>
              <a:rPr lang="zh-CN" altLang="zh-CN" dirty="0" smtClean="0"/>
              <a:t>需求</a:t>
            </a:r>
            <a:r>
              <a:rPr lang="zh-CN" altLang="zh-CN" dirty="0"/>
              <a:t>价格</a:t>
            </a:r>
            <a:r>
              <a:rPr lang="zh-CN" altLang="zh-CN" dirty="0" smtClean="0"/>
              <a:t>弹性</a:t>
            </a:r>
            <a:endParaRPr lang="en-US" altLang="zh-CN" dirty="0"/>
          </a:p>
          <a:p>
            <a:pPr marL="68580" indent="0">
              <a:buNone/>
            </a:pPr>
            <a:r>
              <a:rPr lang="en-US" altLang="zh-CN" dirty="0" smtClean="0"/>
              <a:t>	</a:t>
            </a:r>
            <a:r>
              <a:rPr lang="zh-CN" altLang="zh-CN" dirty="0" smtClean="0"/>
              <a:t>销售</a:t>
            </a:r>
            <a:r>
              <a:rPr lang="zh-CN" altLang="zh-CN" dirty="0"/>
              <a:t>收入与价格的变动的关系；</a:t>
            </a:r>
            <a:r>
              <a:rPr lang="en-US" altLang="zh-CN" dirty="0"/>
              <a:t>  </a:t>
            </a:r>
            <a:endParaRPr lang="zh-CN" altLang="zh-CN" dirty="0"/>
          </a:p>
          <a:p>
            <a:r>
              <a:rPr lang="en-US" altLang="zh-CN" dirty="0" smtClean="0"/>
              <a:t>3</a:t>
            </a:r>
            <a:r>
              <a:rPr lang="zh-CN" altLang="en-US" dirty="0"/>
              <a:t>、</a:t>
            </a:r>
            <a:r>
              <a:rPr lang="zh-CN" altLang="zh-CN" dirty="0" smtClean="0"/>
              <a:t>思考题</a:t>
            </a:r>
            <a:r>
              <a:rPr lang="zh-CN" altLang="zh-CN" dirty="0"/>
              <a:t>： </a:t>
            </a:r>
          </a:p>
          <a:p>
            <a:pPr marL="68580" indent="0">
              <a:buNone/>
            </a:pPr>
            <a:r>
              <a:rPr lang="en-US" altLang="zh-CN" dirty="0" smtClean="0"/>
              <a:t>	</a:t>
            </a:r>
            <a:r>
              <a:rPr lang="zh-CN" altLang="zh-CN" dirty="0" smtClean="0"/>
              <a:t>（</a:t>
            </a:r>
            <a:r>
              <a:rPr lang="en-US" altLang="zh-CN" dirty="0"/>
              <a:t>1</a:t>
            </a:r>
            <a:r>
              <a:rPr lang="zh-CN" altLang="zh-CN" dirty="0"/>
              <a:t>）弹性的分类及影响商品弹性大小有什么因素？ </a:t>
            </a:r>
          </a:p>
          <a:p>
            <a:pPr marL="68580" indent="0">
              <a:buNone/>
            </a:pPr>
            <a:r>
              <a:rPr lang="en-US" altLang="zh-CN" dirty="0" smtClean="0"/>
              <a:t>	</a:t>
            </a:r>
            <a:r>
              <a:rPr lang="zh-CN" altLang="zh-CN" dirty="0" smtClean="0"/>
              <a:t>（</a:t>
            </a:r>
            <a:r>
              <a:rPr lang="en-US" altLang="zh-CN" dirty="0"/>
              <a:t>2</a:t>
            </a:r>
            <a:r>
              <a:rPr lang="zh-CN" altLang="zh-CN" dirty="0"/>
              <a:t>）如何理解薄利多销？</a:t>
            </a:r>
            <a:r>
              <a:rPr lang="en-US" altLang="zh-CN" dirty="0"/>
              <a:t>  </a:t>
            </a:r>
            <a:endParaRPr lang="zh-CN" altLang="zh-CN" dirty="0"/>
          </a:p>
        </p:txBody>
      </p:sp>
      <p:sp>
        <p:nvSpPr>
          <p:cNvPr id="5" name="矩形 4"/>
          <p:cNvSpPr/>
          <p:nvPr/>
        </p:nvSpPr>
        <p:spPr>
          <a:xfrm>
            <a:off x="467544" y="548680"/>
            <a:ext cx="7100021"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1440" tIns="45720" rIns="91440" bIns="45720">
            <a:spAutoFit/>
          </a:bodyPr>
          <a:lstStyle/>
          <a:p>
            <a:pPr algn="ctr"/>
            <a:r>
              <a:rPr lang="en-US" altLang="zh-CN" sz="5400" dirty="0"/>
              <a:t>“</a:t>
            </a:r>
            <a:r>
              <a:rPr lang="zh-CN" altLang="zh-CN" sz="5400" dirty="0"/>
              <a:t>旧帽换新帽一律八折</a:t>
            </a:r>
            <a:r>
              <a:rPr lang="en-US" altLang="zh-CN" sz="5400" dirty="0" smtClean="0"/>
              <a:t>”</a:t>
            </a:r>
            <a:endParaRPr lang="zh-CN" altLang="zh-CN" sz="5400" dirty="0"/>
          </a:p>
        </p:txBody>
      </p:sp>
    </p:spTree>
    <p:extLst>
      <p:ext uri="{BB962C8B-B14F-4D97-AF65-F5344CB8AC3E}">
        <p14:creationId xmlns:p14="http://schemas.microsoft.com/office/powerpoint/2010/main" val="24714646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196752"/>
            <a:ext cx="6777317" cy="4608512"/>
          </a:xfrm>
        </p:spPr>
        <p:txBody>
          <a:bodyPr>
            <a:noAutofit/>
          </a:bodyPr>
          <a:lstStyle/>
          <a:p>
            <a:r>
              <a:rPr lang="zh-CN" altLang="zh-CN" dirty="0"/>
              <a:t>在市场上各商家之间</a:t>
            </a:r>
            <a:r>
              <a:rPr lang="en-US" altLang="zh-CN" dirty="0"/>
              <a:t>“</a:t>
            </a:r>
            <a:r>
              <a:rPr lang="zh-CN" altLang="zh-CN" dirty="0"/>
              <a:t>挥泪大甩卖</a:t>
            </a:r>
            <a:r>
              <a:rPr lang="en-US" altLang="zh-CN" dirty="0"/>
              <a:t>”</a:t>
            </a:r>
            <a:r>
              <a:rPr lang="zh-CN" altLang="zh-CN" dirty="0"/>
              <a:t>、</a:t>
            </a:r>
            <a:r>
              <a:rPr lang="en-US" altLang="zh-CN" dirty="0"/>
              <a:t>“</a:t>
            </a:r>
            <a:r>
              <a:rPr lang="zh-CN" altLang="zh-CN" dirty="0"/>
              <a:t>赔本跳楼价</a:t>
            </a:r>
            <a:r>
              <a:rPr lang="en-US" altLang="zh-CN" dirty="0"/>
              <a:t>”</a:t>
            </a:r>
            <a:r>
              <a:rPr lang="zh-CN" altLang="zh-CN" dirty="0"/>
              <a:t>的价格人战从未仔细考虑过究竞是为什么，只是觉得很开心，因为在可以节省大量金钱，有一次我路径一家安全帽专卖店，看到它打出这样的广告</a:t>
            </a:r>
            <a:r>
              <a:rPr lang="en-US" altLang="zh-CN" dirty="0"/>
              <a:t>—“</a:t>
            </a:r>
            <a:r>
              <a:rPr lang="zh-CN" altLang="zh-CN" dirty="0"/>
              <a:t>旧帽换新帽一律八折</a:t>
            </a:r>
            <a:r>
              <a:rPr lang="en-US" altLang="zh-CN" dirty="0"/>
              <a:t>”</a:t>
            </a:r>
            <a:r>
              <a:rPr lang="zh-CN" altLang="zh-CN" dirty="0"/>
              <a:t>。店家的意思是，如果你买安全帽时交一顶旧安全帽的话，当场退二成的价格；如果直接买新帽，对不起只能按原定价格买。这一种促销方式让人觉得好奇，是不是店家加入了什么基金会或是店家和供帽厂家有什么协定，收旧安全帽可以让店家回收一些成本，因此拿旧帽来才有二折的优惠呢？</a:t>
            </a:r>
            <a:endParaRPr lang="zh-CN" altLang="en-US" dirty="0"/>
          </a:p>
        </p:txBody>
      </p:sp>
    </p:spTree>
    <p:extLst>
      <p:ext uri="{BB962C8B-B14F-4D97-AF65-F5344CB8AC3E}">
        <p14:creationId xmlns:p14="http://schemas.microsoft.com/office/powerpoint/2010/main" val="32729500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196752"/>
            <a:ext cx="6777317" cy="4392488"/>
          </a:xfrm>
        </p:spPr>
        <p:txBody>
          <a:bodyPr>
            <a:noAutofit/>
          </a:bodyPr>
          <a:lstStyle/>
          <a:p>
            <a:r>
              <a:rPr lang="zh-CN" altLang="zh-CN" dirty="0"/>
              <a:t>如果大家是这么想，那可就猜错了，大凡这种以旧换新的促销活动土要是针对不同消费者的需求弹性而采取的区别定价方法，即：给定一定的价格变动比例，购买者需求数量变动较大称为需求弹性较大，变动较小称为弹性较小。对需求弹性较小的购买者制定较高价格，对需求弹性较大的顾客收取较低价格。而这家安全帽专卖店的促销作法正是这个理论的实际应用，实际上，店家拿到你那顶脏脏旧旧的安全帽，并没有什么好处，常常是在你走后往垃圾筒一丢</a:t>
            </a:r>
            <a:r>
              <a:rPr lang="zh-CN" altLang="zh-CN" dirty="0" smtClean="0"/>
              <a:t>了事</a:t>
            </a:r>
            <a:r>
              <a:rPr lang="zh-CN" altLang="en-US" dirty="0" smtClean="0"/>
              <a:t>。</a:t>
            </a:r>
            <a:endParaRPr lang="zh-CN" altLang="zh-CN" dirty="0"/>
          </a:p>
        </p:txBody>
      </p:sp>
    </p:spTree>
    <p:extLst>
      <p:ext uri="{BB962C8B-B14F-4D97-AF65-F5344CB8AC3E}">
        <p14:creationId xmlns:p14="http://schemas.microsoft.com/office/powerpoint/2010/main" val="7676866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TotalTime>
  <Words>324</Words>
  <Application>Microsoft Office PowerPoint</Application>
  <PresentationFormat>全屏显示(4:3)</PresentationFormat>
  <Paragraphs>13</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奥斯汀</vt:lpstr>
      <vt:lpstr>微点之力， 撬动教育长远发展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微点之力， 撬动教育长远发展</dc:title>
  <dc:creator>Shi. Lei.</dc:creator>
  <cp:lastModifiedBy>Windows User</cp:lastModifiedBy>
  <cp:revision>3</cp:revision>
  <dcterms:created xsi:type="dcterms:W3CDTF">2017-03-29T11:02:58Z</dcterms:created>
  <dcterms:modified xsi:type="dcterms:W3CDTF">2017-03-29T13:17:05Z</dcterms:modified>
</cp:coreProperties>
</file>