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0" r:id="rId6"/>
    <p:sldId id="267" r:id="rId7"/>
    <p:sldId id="261" r:id="rId8"/>
    <p:sldId id="263" r:id="rId9"/>
    <p:sldId id="268" r:id="rId10"/>
    <p:sldId id="262" r:id="rId11"/>
    <p:sldId id="269" r:id="rId12"/>
    <p:sldId id="271" r:id="rId13"/>
    <p:sldId id="27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1" d="100"/>
          <a:sy n="71" d="100"/>
        </p:scale>
        <p:origin x="-13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726D87-E260-4A45-86AA-DE321D09E648}"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zh-CN" altLang="en-US"/>
        </a:p>
      </dgm:t>
    </dgm:pt>
    <dgm:pt modelId="{3B73FF06-F054-4BF4-8EC3-8FF4D5B08007}">
      <dgm:prSet/>
      <dgm:spPr/>
      <dgm:t>
        <a:bodyPr/>
        <a:lstStyle/>
        <a:p>
          <a:pPr rtl="0"/>
          <a:r>
            <a:rPr lang="zh-CN" dirty="0" smtClean="0"/>
            <a:t>一、使用范围：</a:t>
          </a:r>
          <a:endParaRPr lang="zh-CN" dirty="0"/>
        </a:p>
      </dgm:t>
    </dgm:pt>
    <dgm:pt modelId="{DE1B80B7-1ECC-4D97-9FD3-E1C5CAE3CA45}" type="parTrans" cxnId="{805CF0AF-57FC-4DBC-BB88-8658F86CD867}">
      <dgm:prSet/>
      <dgm:spPr/>
      <dgm:t>
        <a:bodyPr/>
        <a:lstStyle/>
        <a:p>
          <a:endParaRPr lang="zh-CN" altLang="en-US"/>
        </a:p>
      </dgm:t>
    </dgm:pt>
    <dgm:pt modelId="{E5CA9EB3-339C-4337-9D38-837BE6DB7581}" type="sibTrans" cxnId="{805CF0AF-57FC-4DBC-BB88-8658F86CD867}">
      <dgm:prSet/>
      <dgm:spPr/>
      <dgm:t>
        <a:bodyPr/>
        <a:lstStyle/>
        <a:p>
          <a:endParaRPr lang="zh-CN" altLang="en-US"/>
        </a:p>
      </dgm:t>
    </dgm:pt>
    <dgm:pt modelId="{0A67E5FD-6E06-44D6-808A-B6B3EC7677F2}">
      <dgm:prSet/>
      <dgm:spPr/>
      <dgm:t>
        <a:bodyPr/>
        <a:lstStyle/>
        <a:p>
          <a:pPr rtl="0"/>
          <a:r>
            <a:rPr lang="zh-CN" smtClean="0"/>
            <a:t>第一章 导论</a:t>
          </a:r>
          <a:r>
            <a:rPr lang="en-US" smtClean="0"/>
            <a:t>  </a:t>
          </a:r>
          <a:endParaRPr lang="zh-CN"/>
        </a:p>
      </dgm:t>
    </dgm:pt>
    <dgm:pt modelId="{DC293DEF-BDC5-4F5D-9188-854D0DB2D9A5}" type="parTrans" cxnId="{B2A51262-752A-4B9A-9CD6-E0E5459DCDF2}">
      <dgm:prSet/>
      <dgm:spPr/>
      <dgm:t>
        <a:bodyPr/>
        <a:lstStyle/>
        <a:p>
          <a:endParaRPr lang="zh-CN" altLang="en-US"/>
        </a:p>
      </dgm:t>
    </dgm:pt>
    <dgm:pt modelId="{BE4C759A-75DD-419F-B3ED-63ABA9AA500A}" type="sibTrans" cxnId="{B2A51262-752A-4B9A-9CD6-E0E5459DCDF2}">
      <dgm:prSet/>
      <dgm:spPr/>
      <dgm:t>
        <a:bodyPr/>
        <a:lstStyle/>
        <a:p>
          <a:endParaRPr lang="zh-CN" altLang="en-US"/>
        </a:p>
      </dgm:t>
    </dgm:pt>
    <dgm:pt modelId="{48B1763F-CDDA-46F5-8B1E-E436BFCD4544}">
      <dgm:prSet/>
      <dgm:spPr/>
      <dgm:t>
        <a:bodyPr/>
        <a:lstStyle/>
        <a:p>
          <a:pPr rtl="0"/>
          <a:r>
            <a:rPr lang="zh-CN" smtClean="0"/>
            <a:t>二、要考核的知识点： </a:t>
          </a:r>
          <a:endParaRPr lang="zh-CN"/>
        </a:p>
      </dgm:t>
    </dgm:pt>
    <dgm:pt modelId="{2F0B7D2C-DE53-4CC0-8510-B582AB6EC6FA}" type="parTrans" cxnId="{7B9198CD-DDD0-41A8-9F2E-3ADDF854EAB3}">
      <dgm:prSet/>
      <dgm:spPr/>
      <dgm:t>
        <a:bodyPr/>
        <a:lstStyle/>
        <a:p>
          <a:endParaRPr lang="zh-CN" altLang="en-US"/>
        </a:p>
      </dgm:t>
    </dgm:pt>
    <dgm:pt modelId="{7E291CFF-80BD-40E0-A8A3-34A0C68597E7}" type="sibTrans" cxnId="{7B9198CD-DDD0-41A8-9F2E-3ADDF854EAB3}">
      <dgm:prSet/>
      <dgm:spPr/>
      <dgm:t>
        <a:bodyPr/>
        <a:lstStyle/>
        <a:p>
          <a:endParaRPr lang="zh-CN" altLang="en-US"/>
        </a:p>
      </dgm:t>
    </dgm:pt>
    <dgm:pt modelId="{4800F37A-2782-4C30-94FD-701A4CD4E63B}">
      <dgm:prSet/>
      <dgm:spPr/>
      <dgm:t>
        <a:bodyPr/>
        <a:lstStyle/>
        <a:p>
          <a:pPr rtl="0"/>
          <a:r>
            <a:rPr lang="en-US" smtClean="0"/>
            <a:t>1</a:t>
          </a:r>
          <a:r>
            <a:rPr lang="zh-CN" smtClean="0"/>
            <a:t>、学习经济学的目的</a:t>
          </a:r>
          <a:endParaRPr lang="zh-CN"/>
        </a:p>
      </dgm:t>
    </dgm:pt>
    <dgm:pt modelId="{C002E361-20A4-4FD0-A662-39EF656198E6}" type="parTrans" cxnId="{5F29F65F-C880-4495-9724-04FE6B57944C}">
      <dgm:prSet/>
      <dgm:spPr/>
      <dgm:t>
        <a:bodyPr/>
        <a:lstStyle/>
        <a:p>
          <a:endParaRPr lang="zh-CN" altLang="en-US"/>
        </a:p>
      </dgm:t>
    </dgm:pt>
    <dgm:pt modelId="{964632DC-7323-4472-9580-DF08CA86189E}" type="sibTrans" cxnId="{5F29F65F-C880-4495-9724-04FE6B57944C}">
      <dgm:prSet/>
      <dgm:spPr/>
      <dgm:t>
        <a:bodyPr/>
        <a:lstStyle/>
        <a:p>
          <a:endParaRPr lang="zh-CN" altLang="en-US"/>
        </a:p>
      </dgm:t>
    </dgm:pt>
    <dgm:pt modelId="{CBB46E99-E8FA-4540-B743-E9542A5FC2D0}">
      <dgm:prSet/>
      <dgm:spPr/>
      <dgm:t>
        <a:bodyPr/>
        <a:lstStyle/>
        <a:p>
          <a:pPr rtl="0"/>
          <a:r>
            <a:rPr lang="en-US" smtClean="0"/>
            <a:t>2</a:t>
          </a:r>
          <a:r>
            <a:rPr lang="zh-CN" smtClean="0"/>
            <a:t>、如何学习经济学？</a:t>
          </a:r>
          <a:r>
            <a:rPr lang="en-US" smtClean="0"/>
            <a:t>  </a:t>
          </a:r>
          <a:endParaRPr lang="zh-CN"/>
        </a:p>
      </dgm:t>
    </dgm:pt>
    <dgm:pt modelId="{B551BAAC-F660-4B71-9111-432CB734D42D}" type="parTrans" cxnId="{6F26A637-5A85-4A86-A784-59034A882FFD}">
      <dgm:prSet/>
      <dgm:spPr/>
      <dgm:t>
        <a:bodyPr/>
        <a:lstStyle/>
        <a:p>
          <a:endParaRPr lang="zh-CN" altLang="en-US"/>
        </a:p>
      </dgm:t>
    </dgm:pt>
    <dgm:pt modelId="{657713ED-983C-4059-A539-10170B973133}" type="sibTrans" cxnId="{6F26A637-5A85-4A86-A784-59034A882FFD}">
      <dgm:prSet/>
      <dgm:spPr/>
      <dgm:t>
        <a:bodyPr/>
        <a:lstStyle/>
        <a:p>
          <a:endParaRPr lang="zh-CN" altLang="en-US"/>
        </a:p>
      </dgm:t>
    </dgm:pt>
    <dgm:pt modelId="{149B59F0-6207-4403-8094-FB5400C2091B}">
      <dgm:prSet/>
      <dgm:spPr/>
      <dgm:t>
        <a:bodyPr/>
        <a:lstStyle/>
        <a:p>
          <a:pPr rtl="0"/>
          <a:r>
            <a:rPr lang="zh-CN" smtClean="0"/>
            <a:t>三、思考题： </a:t>
          </a:r>
          <a:endParaRPr lang="zh-CN"/>
        </a:p>
      </dgm:t>
    </dgm:pt>
    <dgm:pt modelId="{E58E1235-10E7-4476-A9AF-3854EECA62CC}" type="parTrans" cxnId="{FBDAD542-EEEB-464E-B6EB-3C72B166BA04}">
      <dgm:prSet/>
      <dgm:spPr/>
      <dgm:t>
        <a:bodyPr/>
        <a:lstStyle/>
        <a:p>
          <a:endParaRPr lang="zh-CN" altLang="en-US"/>
        </a:p>
      </dgm:t>
    </dgm:pt>
    <dgm:pt modelId="{EB8C57C2-D1BC-49C2-A37A-12343F15D127}" type="sibTrans" cxnId="{FBDAD542-EEEB-464E-B6EB-3C72B166BA04}">
      <dgm:prSet/>
      <dgm:spPr/>
      <dgm:t>
        <a:bodyPr/>
        <a:lstStyle/>
        <a:p>
          <a:endParaRPr lang="zh-CN" altLang="en-US"/>
        </a:p>
      </dgm:t>
    </dgm:pt>
    <dgm:pt modelId="{C8030472-810A-4DD7-99FA-7BF842F3A470}">
      <dgm:prSet/>
      <dgm:spPr/>
      <dgm:t>
        <a:bodyPr/>
        <a:lstStyle/>
        <a:p>
          <a:pPr rtl="0"/>
          <a:r>
            <a:rPr lang="en-US" dirty="0" smtClean="0"/>
            <a:t>1</a:t>
          </a:r>
          <a:r>
            <a:rPr lang="zh-CN" dirty="0" smtClean="0"/>
            <a:t>、为什么学习经济学</a:t>
          </a:r>
          <a:endParaRPr lang="zh-CN" dirty="0"/>
        </a:p>
      </dgm:t>
    </dgm:pt>
    <dgm:pt modelId="{6927404B-405E-4956-9EA0-1A256EF7D915}" type="parTrans" cxnId="{89F68422-01CF-4DD8-B5E6-39C090C66D74}">
      <dgm:prSet/>
      <dgm:spPr/>
      <dgm:t>
        <a:bodyPr/>
        <a:lstStyle/>
        <a:p>
          <a:endParaRPr lang="zh-CN" altLang="en-US"/>
        </a:p>
      </dgm:t>
    </dgm:pt>
    <dgm:pt modelId="{A20172A2-1FBC-4A88-9F95-FEFC7AF4A64E}" type="sibTrans" cxnId="{89F68422-01CF-4DD8-B5E6-39C090C66D74}">
      <dgm:prSet/>
      <dgm:spPr/>
      <dgm:t>
        <a:bodyPr/>
        <a:lstStyle/>
        <a:p>
          <a:endParaRPr lang="zh-CN" altLang="en-US"/>
        </a:p>
      </dgm:t>
    </dgm:pt>
    <dgm:pt modelId="{46A2A3F5-77EA-4A07-AD5C-65A8E7F30D84}">
      <dgm:prSet/>
      <dgm:spPr/>
      <dgm:t>
        <a:bodyPr/>
        <a:lstStyle/>
        <a:p>
          <a:pPr rtl="0"/>
          <a:r>
            <a:rPr lang="en-US" smtClean="0"/>
            <a:t>2</a:t>
          </a:r>
          <a:r>
            <a:rPr lang="zh-CN" smtClean="0"/>
            <a:t>、如何学好经济学？</a:t>
          </a:r>
          <a:r>
            <a:rPr lang="en-US" smtClean="0"/>
            <a:t>  </a:t>
          </a:r>
          <a:r>
            <a:rPr lang="zh-CN" smtClean="0"/>
            <a:t>                                                                                         </a:t>
          </a:r>
          <a:endParaRPr lang="zh-CN"/>
        </a:p>
      </dgm:t>
    </dgm:pt>
    <dgm:pt modelId="{091C3FFD-73BB-4B78-8524-31E4401C27AA}" type="parTrans" cxnId="{B08A663F-29EA-4430-B2DF-4EFBD7B79527}">
      <dgm:prSet/>
      <dgm:spPr/>
      <dgm:t>
        <a:bodyPr/>
        <a:lstStyle/>
        <a:p>
          <a:endParaRPr lang="zh-CN" altLang="en-US"/>
        </a:p>
      </dgm:t>
    </dgm:pt>
    <dgm:pt modelId="{CBA85E76-2591-458A-A4BA-05FD55090252}" type="sibTrans" cxnId="{B08A663F-29EA-4430-B2DF-4EFBD7B79527}">
      <dgm:prSet/>
      <dgm:spPr/>
      <dgm:t>
        <a:bodyPr/>
        <a:lstStyle/>
        <a:p>
          <a:endParaRPr lang="zh-CN" altLang="en-US"/>
        </a:p>
      </dgm:t>
    </dgm:pt>
    <dgm:pt modelId="{6E3AB1E2-97F1-406A-AD17-7EA08785C1B9}" type="pres">
      <dgm:prSet presAssocID="{F4726D87-E260-4A45-86AA-DE321D09E648}" presName="Name0" presStyleCnt="0">
        <dgm:presLayoutVars>
          <dgm:dir/>
          <dgm:animLvl val="lvl"/>
          <dgm:resizeHandles val="exact"/>
        </dgm:presLayoutVars>
      </dgm:prSet>
      <dgm:spPr/>
    </dgm:pt>
    <dgm:pt modelId="{4D02A952-A002-47F6-8964-8AE5AAB05D96}" type="pres">
      <dgm:prSet presAssocID="{3B73FF06-F054-4BF4-8EC3-8FF4D5B08007}" presName="linNode" presStyleCnt="0"/>
      <dgm:spPr/>
    </dgm:pt>
    <dgm:pt modelId="{C279CAC4-4240-447E-9618-1778477917A4}" type="pres">
      <dgm:prSet presAssocID="{3B73FF06-F054-4BF4-8EC3-8FF4D5B08007}" presName="parentText" presStyleLbl="node1" presStyleIdx="0" presStyleCnt="3">
        <dgm:presLayoutVars>
          <dgm:chMax val="1"/>
          <dgm:bulletEnabled val="1"/>
        </dgm:presLayoutVars>
      </dgm:prSet>
      <dgm:spPr/>
    </dgm:pt>
    <dgm:pt modelId="{500D777C-28E4-4F7D-93D2-44CAB270551D}" type="pres">
      <dgm:prSet presAssocID="{3B73FF06-F054-4BF4-8EC3-8FF4D5B08007}" presName="descendantText" presStyleLbl="alignAccFollowNode1" presStyleIdx="0" presStyleCnt="3">
        <dgm:presLayoutVars>
          <dgm:bulletEnabled val="1"/>
        </dgm:presLayoutVars>
      </dgm:prSet>
      <dgm:spPr/>
    </dgm:pt>
    <dgm:pt modelId="{AB8F6E69-1C60-416A-8A7C-DC04CF10C122}" type="pres">
      <dgm:prSet presAssocID="{E5CA9EB3-339C-4337-9D38-837BE6DB7581}" presName="sp" presStyleCnt="0"/>
      <dgm:spPr/>
    </dgm:pt>
    <dgm:pt modelId="{40EBED99-AA5B-4113-8B56-CE07BDFF6EB0}" type="pres">
      <dgm:prSet presAssocID="{48B1763F-CDDA-46F5-8B1E-E436BFCD4544}" presName="linNode" presStyleCnt="0"/>
      <dgm:spPr/>
    </dgm:pt>
    <dgm:pt modelId="{E073DBA7-1937-4A89-91BF-38355AB11E25}" type="pres">
      <dgm:prSet presAssocID="{48B1763F-CDDA-46F5-8B1E-E436BFCD4544}" presName="parentText" presStyleLbl="node1" presStyleIdx="1" presStyleCnt="3">
        <dgm:presLayoutVars>
          <dgm:chMax val="1"/>
          <dgm:bulletEnabled val="1"/>
        </dgm:presLayoutVars>
      </dgm:prSet>
      <dgm:spPr/>
    </dgm:pt>
    <dgm:pt modelId="{D6B6253B-CB3F-4FA5-B83C-2E148A734EDE}" type="pres">
      <dgm:prSet presAssocID="{48B1763F-CDDA-46F5-8B1E-E436BFCD4544}" presName="descendantText" presStyleLbl="alignAccFollowNode1" presStyleIdx="1" presStyleCnt="3">
        <dgm:presLayoutVars>
          <dgm:bulletEnabled val="1"/>
        </dgm:presLayoutVars>
      </dgm:prSet>
      <dgm:spPr/>
    </dgm:pt>
    <dgm:pt modelId="{B57FC112-BAC3-4F84-AD64-95B56240E5A7}" type="pres">
      <dgm:prSet presAssocID="{7E291CFF-80BD-40E0-A8A3-34A0C68597E7}" presName="sp" presStyleCnt="0"/>
      <dgm:spPr/>
    </dgm:pt>
    <dgm:pt modelId="{4C88996A-C7FE-4C57-BDB7-4C83367D3865}" type="pres">
      <dgm:prSet presAssocID="{149B59F0-6207-4403-8094-FB5400C2091B}" presName="linNode" presStyleCnt="0"/>
      <dgm:spPr/>
    </dgm:pt>
    <dgm:pt modelId="{98230C16-AE37-4AFD-B7EE-C6F75A9CCE8A}" type="pres">
      <dgm:prSet presAssocID="{149B59F0-6207-4403-8094-FB5400C2091B}" presName="parentText" presStyleLbl="node1" presStyleIdx="2" presStyleCnt="3">
        <dgm:presLayoutVars>
          <dgm:chMax val="1"/>
          <dgm:bulletEnabled val="1"/>
        </dgm:presLayoutVars>
      </dgm:prSet>
      <dgm:spPr/>
    </dgm:pt>
    <dgm:pt modelId="{E49E5E29-BAD2-4A09-B066-C931A0D12153}" type="pres">
      <dgm:prSet presAssocID="{149B59F0-6207-4403-8094-FB5400C2091B}" presName="descendantText" presStyleLbl="alignAccFollowNode1" presStyleIdx="2" presStyleCnt="3">
        <dgm:presLayoutVars>
          <dgm:bulletEnabled val="1"/>
        </dgm:presLayoutVars>
      </dgm:prSet>
      <dgm:spPr/>
    </dgm:pt>
  </dgm:ptLst>
  <dgm:cxnLst>
    <dgm:cxn modelId="{077C8F68-E935-48AE-BE5A-11B0E4744EA5}" type="presOf" srcId="{4800F37A-2782-4C30-94FD-701A4CD4E63B}" destId="{D6B6253B-CB3F-4FA5-B83C-2E148A734EDE}" srcOrd="0" destOrd="0" presId="urn:microsoft.com/office/officeart/2005/8/layout/vList5"/>
    <dgm:cxn modelId="{D6704067-A182-445D-92EA-438998723C17}" type="presOf" srcId="{0A67E5FD-6E06-44D6-808A-B6B3EC7677F2}" destId="{500D777C-28E4-4F7D-93D2-44CAB270551D}" srcOrd="0" destOrd="0" presId="urn:microsoft.com/office/officeart/2005/8/layout/vList5"/>
    <dgm:cxn modelId="{89F68422-01CF-4DD8-B5E6-39C090C66D74}" srcId="{149B59F0-6207-4403-8094-FB5400C2091B}" destId="{C8030472-810A-4DD7-99FA-7BF842F3A470}" srcOrd="0" destOrd="0" parTransId="{6927404B-405E-4956-9EA0-1A256EF7D915}" sibTransId="{A20172A2-1FBC-4A88-9F95-FEFC7AF4A64E}"/>
    <dgm:cxn modelId="{B23D9EFF-E19F-4270-A5A9-7315CEFDA51F}" type="presOf" srcId="{48B1763F-CDDA-46F5-8B1E-E436BFCD4544}" destId="{E073DBA7-1937-4A89-91BF-38355AB11E25}" srcOrd="0" destOrd="0" presId="urn:microsoft.com/office/officeart/2005/8/layout/vList5"/>
    <dgm:cxn modelId="{FBDAD542-EEEB-464E-B6EB-3C72B166BA04}" srcId="{F4726D87-E260-4A45-86AA-DE321D09E648}" destId="{149B59F0-6207-4403-8094-FB5400C2091B}" srcOrd="2" destOrd="0" parTransId="{E58E1235-10E7-4476-A9AF-3854EECA62CC}" sibTransId="{EB8C57C2-D1BC-49C2-A37A-12343F15D127}"/>
    <dgm:cxn modelId="{239022A9-9BC5-4FF9-B90E-4E2FF654224F}" type="presOf" srcId="{149B59F0-6207-4403-8094-FB5400C2091B}" destId="{98230C16-AE37-4AFD-B7EE-C6F75A9CCE8A}" srcOrd="0" destOrd="0" presId="urn:microsoft.com/office/officeart/2005/8/layout/vList5"/>
    <dgm:cxn modelId="{CA1C3447-6B91-431D-929B-BC54705D3188}" type="presOf" srcId="{C8030472-810A-4DD7-99FA-7BF842F3A470}" destId="{E49E5E29-BAD2-4A09-B066-C931A0D12153}" srcOrd="0" destOrd="0" presId="urn:microsoft.com/office/officeart/2005/8/layout/vList5"/>
    <dgm:cxn modelId="{7B9198CD-DDD0-41A8-9F2E-3ADDF854EAB3}" srcId="{F4726D87-E260-4A45-86AA-DE321D09E648}" destId="{48B1763F-CDDA-46F5-8B1E-E436BFCD4544}" srcOrd="1" destOrd="0" parTransId="{2F0B7D2C-DE53-4CC0-8510-B582AB6EC6FA}" sibTransId="{7E291CFF-80BD-40E0-A8A3-34A0C68597E7}"/>
    <dgm:cxn modelId="{9A7D1A1B-ECC9-4584-A1A4-74A48E46538F}" type="presOf" srcId="{F4726D87-E260-4A45-86AA-DE321D09E648}" destId="{6E3AB1E2-97F1-406A-AD17-7EA08785C1B9}" srcOrd="0" destOrd="0" presId="urn:microsoft.com/office/officeart/2005/8/layout/vList5"/>
    <dgm:cxn modelId="{6F26A637-5A85-4A86-A784-59034A882FFD}" srcId="{48B1763F-CDDA-46F5-8B1E-E436BFCD4544}" destId="{CBB46E99-E8FA-4540-B743-E9542A5FC2D0}" srcOrd="1" destOrd="0" parTransId="{B551BAAC-F660-4B71-9111-432CB734D42D}" sibTransId="{657713ED-983C-4059-A539-10170B973133}"/>
    <dgm:cxn modelId="{ACFD6F0A-B239-4974-8A95-3EA26D7B16F0}" type="presOf" srcId="{46A2A3F5-77EA-4A07-AD5C-65A8E7F30D84}" destId="{E49E5E29-BAD2-4A09-B066-C931A0D12153}" srcOrd="0" destOrd="1" presId="urn:microsoft.com/office/officeart/2005/8/layout/vList5"/>
    <dgm:cxn modelId="{805CF0AF-57FC-4DBC-BB88-8658F86CD867}" srcId="{F4726D87-E260-4A45-86AA-DE321D09E648}" destId="{3B73FF06-F054-4BF4-8EC3-8FF4D5B08007}" srcOrd="0" destOrd="0" parTransId="{DE1B80B7-1ECC-4D97-9FD3-E1C5CAE3CA45}" sibTransId="{E5CA9EB3-339C-4337-9D38-837BE6DB7581}"/>
    <dgm:cxn modelId="{B2A51262-752A-4B9A-9CD6-E0E5459DCDF2}" srcId="{3B73FF06-F054-4BF4-8EC3-8FF4D5B08007}" destId="{0A67E5FD-6E06-44D6-808A-B6B3EC7677F2}" srcOrd="0" destOrd="0" parTransId="{DC293DEF-BDC5-4F5D-9188-854D0DB2D9A5}" sibTransId="{BE4C759A-75DD-419F-B3ED-63ABA9AA500A}"/>
    <dgm:cxn modelId="{F39C2CBF-7C27-4546-B207-FECA8D022E5D}" type="presOf" srcId="{CBB46E99-E8FA-4540-B743-E9542A5FC2D0}" destId="{D6B6253B-CB3F-4FA5-B83C-2E148A734EDE}" srcOrd="0" destOrd="1" presId="urn:microsoft.com/office/officeart/2005/8/layout/vList5"/>
    <dgm:cxn modelId="{B08A663F-29EA-4430-B2DF-4EFBD7B79527}" srcId="{149B59F0-6207-4403-8094-FB5400C2091B}" destId="{46A2A3F5-77EA-4A07-AD5C-65A8E7F30D84}" srcOrd="1" destOrd="0" parTransId="{091C3FFD-73BB-4B78-8524-31E4401C27AA}" sibTransId="{CBA85E76-2591-458A-A4BA-05FD55090252}"/>
    <dgm:cxn modelId="{5F29F65F-C880-4495-9724-04FE6B57944C}" srcId="{48B1763F-CDDA-46F5-8B1E-E436BFCD4544}" destId="{4800F37A-2782-4C30-94FD-701A4CD4E63B}" srcOrd="0" destOrd="0" parTransId="{C002E361-20A4-4FD0-A662-39EF656198E6}" sibTransId="{964632DC-7323-4472-9580-DF08CA86189E}"/>
    <dgm:cxn modelId="{EDB908B3-D289-4C2A-AE27-90A00C8BE744}" type="presOf" srcId="{3B73FF06-F054-4BF4-8EC3-8FF4D5B08007}" destId="{C279CAC4-4240-447E-9618-1778477917A4}" srcOrd="0" destOrd="0" presId="urn:microsoft.com/office/officeart/2005/8/layout/vList5"/>
    <dgm:cxn modelId="{F659814F-E5EE-49B0-92F2-3053DF43AB21}" type="presParOf" srcId="{6E3AB1E2-97F1-406A-AD17-7EA08785C1B9}" destId="{4D02A952-A002-47F6-8964-8AE5AAB05D96}" srcOrd="0" destOrd="0" presId="urn:microsoft.com/office/officeart/2005/8/layout/vList5"/>
    <dgm:cxn modelId="{2FB7922D-CF67-4CFF-B693-B0AB28EA9CFA}" type="presParOf" srcId="{4D02A952-A002-47F6-8964-8AE5AAB05D96}" destId="{C279CAC4-4240-447E-9618-1778477917A4}" srcOrd="0" destOrd="0" presId="urn:microsoft.com/office/officeart/2005/8/layout/vList5"/>
    <dgm:cxn modelId="{968BF3B6-4078-4450-87D8-B733906CDED6}" type="presParOf" srcId="{4D02A952-A002-47F6-8964-8AE5AAB05D96}" destId="{500D777C-28E4-4F7D-93D2-44CAB270551D}" srcOrd="1" destOrd="0" presId="urn:microsoft.com/office/officeart/2005/8/layout/vList5"/>
    <dgm:cxn modelId="{194CA2C9-2072-45CB-819D-4B56C80B8E43}" type="presParOf" srcId="{6E3AB1E2-97F1-406A-AD17-7EA08785C1B9}" destId="{AB8F6E69-1C60-416A-8A7C-DC04CF10C122}" srcOrd="1" destOrd="0" presId="urn:microsoft.com/office/officeart/2005/8/layout/vList5"/>
    <dgm:cxn modelId="{DCC9BCC9-2DEF-47B1-AFE8-BB3570F27905}" type="presParOf" srcId="{6E3AB1E2-97F1-406A-AD17-7EA08785C1B9}" destId="{40EBED99-AA5B-4113-8B56-CE07BDFF6EB0}" srcOrd="2" destOrd="0" presId="urn:microsoft.com/office/officeart/2005/8/layout/vList5"/>
    <dgm:cxn modelId="{91B5D5EE-E8A7-4F41-A842-F8D038AD9A2A}" type="presParOf" srcId="{40EBED99-AA5B-4113-8B56-CE07BDFF6EB0}" destId="{E073DBA7-1937-4A89-91BF-38355AB11E25}" srcOrd="0" destOrd="0" presId="urn:microsoft.com/office/officeart/2005/8/layout/vList5"/>
    <dgm:cxn modelId="{39128CD1-9768-433D-9BAC-D3385353CC8A}" type="presParOf" srcId="{40EBED99-AA5B-4113-8B56-CE07BDFF6EB0}" destId="{D6B6253B-CB3F-4FA5-B83C-2E148A734EDE}" srcOrd="1" destOrd="0" presId="urn:microsoft.com/office/officeart/2005/8/layout/vList5"/>
    <dgm:cxn modelId="{F4FEB588-486F-4906-8D23-9D4A7D1D2692}" type="presParOf" srcId="{6E3AB1E2-97F1-406A-AD17-7EA08785C1B9}" destId="{B57FC112-BAC3-4F84-AD64-95B56240E5A7}" srcOrd="3" destOrd="0" presId="urn:microsoft.com/office/officeart/2005/8/layout/vList5"/>
    <dgm:cxn modelId="{B4CFBEE8-A49A-40ED-AD3A-66CEF367CD0F}" type="presParOf" srcId="{6E3AB1E2-97F1-406A-AD17-7EA08785C1B9}" destId="{4C88996A-C7FE-4C57-BDB7-4C83367D3865}" srcOrd="4" destOrd="0" presId="urn:microsoft.com/office/officeart/2005/8/layout/vList5"/>
    <dgm:cxn modelId="{131BEF6F-3229-4481-B35C-F88DE2F3E316}" type="presParOf" srcId="{4C88996A-C7FE-4C57-BDB7-4C83367D3865}" destId="{98230C16-AE37-4AFD-B7EE-C6F75A9CCE8A}" srcOrd="0" destOrd="0" presId="urn:microsoft.com/office/officeart/2005/8/layout/vList5"/>
    <dgm:cxn modelId="{5C72C453-CF46-4399-822A-7AB0F0D9A6F6}" type="presParOf" srcId="{4C88996A-C7FE-4C57-BDB7-4C83367D3865}" destId="{E49E5E29-BAD2-4A09-B066-C931A0D1215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D777C-28E4-4F7D-93D2-44CAB270551D}">
      <dsp:nvSpPr>
        <dsp:cNvPr id="0" name=""/>
        <dsp:cNvSpPr/>
      </dsp:nvSpPr>
      <dsp:spPr>
        <a:xfrm rot="5400000">
          <a:off x="4486257" y="-1660791"/>
          <a:ext cx="1150125" cy="4763595"/>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zh-CN" sz="2900" kern="1200" smtClean="0"/>
            <a:t>第一章 导论</a:t>
          </a:r>
          <a:r>
            <a:rPr lang="en-US" sz="2900" kern="1200" smtClean="0"/>
            <a:t>  </a:t>
          </a:r>
          <a:endParaRPr lang="zh-CN" sz="2900" kern="1200"/>
        </a:p>
      </dsp:txBody>
      <dsp:txXfrm rot="-5400000">
        <a:off x="2679522" y="202088"/>
        <a:ext cx="4707451" cy="1037837"/>
      </dsp:txXfrm>
    </dsp:sp>
    <dsp:sp modelId="{C279CAC4-4240-447E-9618-1778477917A4}">
      <dsp:nvSpPr>
        <dsp:cNvPr id="0" name=""/>
        <dsp:cNvSpPr/>
      </dsp:nvSpPr>
      <dsp:spPr>
        <a:xfrm>
          <a:off x="0" y="2178"/>
          <a:ext cx="2679522" cy="143765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dirty="0" smtClean="0"/>
            <a:t>一、使用范围：</a:t>
          </a:r>
          <a:endParaRPr lang="zh-CN" sz="3500" kern="1200" dirty="0"/>
        </a:p>
      </dsp:txBody>
      <dsp:txXfrm>
        <a:off x="70181" y="72359"/>
        <a:ext cx="2539160" cy="1297294"/>
      </dsp:txXfrm>
    </dsp:sp>
    <dsp:sp modelId="{D6B6253B-CB3F-4FA5-B83C-2E148A734EDE}">
      <dsp:nvSpPr>
        <dsp:cNvPr id="0" name=""/>
        <dsp:cNvSpPr/>
      </dsp:nvSpPr>
      <dsp:spPr>
        <a:xfrm rot="5400000">
          <a:off x="4486257" y="-151251"/>
          <a:ext cx="1150125" cy="4763595"/>
        </a:xfrm>
        <a:prstGeom prst="round2Same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en-US" sz="2900" kern="1200" smtClean="0"/>
            <a:t>1</a:t>
          </a:r>
          <a:r>
            <a:rPr lang="zh-CN" sz="2900" kern="1200" smtClean="0"/>
            <a:t>、学习经济学的目的</a:t>
          </a:r>
          <a:endParaRPr lang="zh-CN" sz="2900" kern="1200"/>
        </a:p>
        <a:p>
          <a:pPr marL="285750" lvl="1" indent="-285750" algn="l" defTabSz="1289050" rtl="0">
            <a:lnSpc>
              <a:spcPct val="90000"/>
            </a:lnSpc>
            <a:spcBef>
              <a:spcPct val="0"/>
            </a:spcBef>
            <a:spcAft>
              <a:spcPct val="15000"/>
            </a:spcAft>
            <a:buChar char="••"/>
          </a:pPr>
          <a:r>
            <a:rPr lang="en-US" sz="2900" kern="1200" smtClean="0"/>
            <a:t>2</a:t>
          </a:r>
          <a:r>
            <a:rPr lang="zh-CN" sz="2900" kern="1200" smtClean="0"/>
            <a:t>、如何学习经济学？</a:t>
          </a:r>
          <a:r>
            <a:rPr lang="en-US" sz="2900" kern="1200" smtClean="0"/>
            <a:t>  </a:t>
          </a:r>
          <a:endParaRPr lang="zh-CN" sz="2900" kern="1200"/>
        </a:p>
      </dsp:txBody>
      <dsp:txXfrm rot="-5400000">
        <a:off x="2679522" y="1711628"/>
        <a:ext cx="4707451" cy="1037837"/>
      </dsp:txXfrm>
    </dsp:sp>
    <dsp:sp modelId="{E073DBA7-1937-4A89-91BF-38355AB11E25}">
      <dsp:nvSpPr>
        <dsp:cNvPr id="0" name=""/>
        <dsp:cNvSpPr/>
      </dsp:nvSpPr>
      <dsp:spPr>
        <a:xfrm>
          <a:off x="0" y="1511718"/>
          <a:ext cx="2679522" cy="1437656"/>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smtClean="0"/>
            <a:t>二、要考核的知识点： </a:t>
          </a:r>
          <a:endParaRPr lang="zh-CN" sz="3500" kern="1200"/>
        </a:p>
      </dsp:txBody>
      <dsp:txXfrm>
        <a:off x="70181" y="1581899"/>
        <a:ext cx="2539160" cy="1297294"/>
      </dsp:txXfrm>
    </dsp:sp>
    <dsp:sp modelId="{E49E5E29-BAD2-4A09-B066-C931A0D12153}">
      <dsp:nvSpPr>
        <dsp:cNvPr id="0" name=""/>
        <dsp:cNvSpPr/>
      </dsp:nvSpPr>
      <dsp:spPr>
        <a:xfrm rot="5400000">
          <a:off x="4486257" y="1358288"/>
          <a:ext cx="1150125" cy="4763595"/>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rtl="0">
            <a:lnSpc>
              <a:spcPct val="90000"/>
            </a:lnSpc>
            <a:spcBef>
              <a:spcPct val="0"/>
            </a:spcBef>
            <a:spcAft>
              <a:spcPct val="15000"/>
            </a:spcAft>
            <a:buChar char="••"/>
          </a:pPr>
          <a:r>
            <a:rPr lang="en-US" sz="2900" kern="1200" dirty="0" smtClean="0"/>
            <a:t>1</a:t>
          </a:r>
          <a:r>
            <a:rPr lang="zh-CN" sz="2900" kern="1200" dirty="0" smtClean="0"/>
            <a:t>、为什么学习经济学</a:t>
          </a:r>
          <a:endParaRPr lang="zh-CN" sz="2900" kern="1200" dirty="0"/>
        </a:p>
        <a:p>
          <a:pPr marL="285750" lvl="1" indent="-285750" algn="l" defTabSz="1289050" rtl="0">
            <a:lnSpc>
              <a:spcPct val="90000"/>
            </a:lnSpc>
            <a:spcBef>
              <a:spcPct val="0"/>
            </a:spcBef>
            <a:spcAft>
              <a:spcPct val="15000"/>
            </a:spcAft>
            <a:buChar char="••"/>
          </a:pPr>
          <a:r>
            <a:rPr lang="en-US" sz="2900" kern="1200" smtClean="0"/>
            <a:t>2</a:t>
          </a:r>
          <a:r>
            <a:rPr lang="zh-CN" sz="2900" kern="1200" smtClean="0"/>
            <a:t>、如何学好经济学？</a:t>
          </a:r>
          <a:r>
            <a:rPr lang="en-US" sz="2900" kern="1200" smtClean="0"/>
            <a:t>  </a:t>
          </a:r>
          <a:r>
            <a:rPr lang="zh-CN" sz="2900" kern="1200" smtClean="0"/>
            <a:t>                                                                                         </a:t>
          </a:r>
          <a:endParaRPr lang="zh-CN" sz="2900" kern="1200"/>
        </a:p>
      </dsp:txBody>
      <dsp:txXfrm rot="-5400000">
        <a:off x="2679522" y="3221167"/>
        <a:ext cx="4707451" cy="1037837"/>
      </dsp:txXfrm>
    </dsp:sp>
    <dsp:sp modelId="{98230C16-AE37-4AFD-B7EE-C6F75A9CCE8A}">
      <dsp:nvSpPr>
        <dsp:cNvPr id="0" name=""/>
        <dsp:cNvSpPr/>
      </dsp:nvSpPr>
      <dsp:spPr>
        <a:xfrm>
          <a:off x="0" y="3021257"/>
          <a:ext cx="2679522" cy="1437656"/>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zh-CN" sz="3500" kern="1200" smtClean="0"/>
            <a:t>三、思考题： </a:t>
          </a:r>
          <a:endParaRPr lang="zh-CN" sz="3500" kern="1200"/>
        </a:p>
      </dsp:txBody>
      <dsp:txXfrm>
        <a:off x="70181" y="3091438"/>
        <a:ext cx="2539160" cy="12972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42638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74422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336237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58596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10040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04574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01120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334976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69786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1030350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8502885-B884-4953-A480-1BF1D65511BF}" type="datetimeFigureOut">
              <a:rPr lang="zh-CN" altLang="en-US" smtClean="0"/>
              <a:t>2017/3/29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2974384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02885-B884-4953-A480-1BF1D65511BF}" type="datetimeFigureOut">
              <a:rPr lang="zh-CN" altLang="en-US" smtClean="0"/>
              <a:t>2017/3/29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BC6FE7-99CA-4BD7-8B5D-88BD190156F3}" type="slidenum">
              <a:rPr lang="zh-CN" altLang="en-US" smtClean="0"/>
              <a:t>‹#›</a:t>
            </a:fld>
            <a:endParaRPr lang="zh-CN" altLang="en-US"/>
          </a:p>
        </p:txBody>
      </p:sp>
    </p:spTree>
    <p:extLst>
      <p:ext uri="{BB962C8B-B14F-4D97-AF65-F5344CB8AC3E}">
        <p14:creationId xmlns:p14="http://schemas.microsoft.com/office/powerpoint/2010/main" val="40684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TextBox 23"/>
          <p:cNvSpPr txBox="1"/>
          <p:nvPr/>
        </p:nvSpPr>
        <p:spPr>
          <a:xfrm>
            <a:off x="2015895" y="3006087"/>
            <a:ext cx="6196219" cy="789784"/>
          </a:xfrm>
          <a:prstGeom prst="rect">
            <a:avLst/>
          </a:prstGeom>
          <a:noFill/>
        </p:spPr>
        <p:txBody>
          <a:bodyPr wrap="none" lIns="96347" tIns="48173" rIns="96347" bIns="48173" rtlCol="0">
            <a:spAutoFit/>
          </a:bodyPr>
          <a:lstStyle/>
          <a:p>
            <a:pPr algn="ctr">
              <a:buNone/>
            </a:pPr>
            <a:r>
              <a:rPr lang="zh-CN" altLang="en-US" sz="4500" b="1" dirty="0">
                <a:solidFill>
                  <a:schemeClr val="accent6"/>
                </a:solidFill>
                <a:cs typeface="Arial" panose="020B0604020202020204" pitchFamily="34" charset="0"/>
              </a:rPr>
              <a:t>微点</a:t>
            </a:r>
            <a:r>
              <a:rPr lang="zh-CN" altLang="en-US" sz="3300" b="1" dirty="0">
                <a:solidFill>
                  <a:schemeClr val="accent2"/>
                </a:solidFill>
                <a:cs typeface="Arial" panose="020B0604020202020204" pitchFamily="34" charset="0"/>
              </a:rPr>
              <a:t>之力，</a:t>
            </a:r>
            <a:r>
              <a:rPr lang="zh-CN" altLang="en-US" sz="3300" b="1" dirty="0">
                <a:solidFill>
                  <a:schemeClr val="accent1"/>
                </a:solidFill>
                <a:cs typeface="Arial" panose="020B0604020202020204" pitchFamily="34" charset="0"/>
              </a:rPr>
              <a:t>撬动</a:t>
            </a:r>
            <a:r>
              <a:rPr lang="zh-CN" altLang="en-US" sz="4050" b="1" dirty="0">
                <a:solidFill>
                  <a:schemeClr val="accent6"/>
                </a:solidFill>
                <a:cs typeface="Arial" panose="020B0604020202020204" pitchFamily="34" charset="0"/>
              </a:rPr>
              <a:t>教育</a:t>
            </a:r>
            <a:r>
              <a:rPr lang="zh-CN" altLang="en-US" sz="3300" b="1" dirty="0">
                <a:solidFill>
                  <a:schemeClr val="accent2"/>
                </a:solidFill>
                <a:cs typeface="Arial" panose="020B0604020202020204" pitchFamily="34" charset="0"/>
              </a:rPr>
              <a:t>长远</a:t>
            </a:r>
            <a:r>
              <a:rPr lang="zh-CN" altLang="en-US" sz="3300" b="1" dirty="0">
                <a:solidFill>
                  <a:srgbClr val="00B050"/>
                </a:solidFill>
                <a:cs typeface="Arial" panose="020B0604020202020204" pitchFamily="34" charset="0"/>
              </a:rPr>
              <a:t>发展</a:t>
            </a:r>
          </a:p>
        </p:txBody>
      </p:sp>
      <p:sp>
        <p:nvSpPr>
          <p:cNvPr id="6" name="矩形 259"/>
          <p:cNvSpPr>
            <a:spLocks noChangeArrowheads="1"/>
          </p:cNvSpPr>
          <p:nvPr/>
        </p:nvSpPr>
        <p:spPr bwMode="auto">
          <a:xfrm>
            <a:off x="3386086" y="4396566"/>
            <a:ext cx="2693796" cy="262277"/>
          </a:xfrm>
          <a:prstGeom prst="rect">
            <a:avLst/>
          </a:prstGeom>
          <a:noFill/>
          <a:ln w="9525">
            <a:solidFill>
              <a:schemeClr val="accent1"/>
            </a:solidFill>
            <a:miter lim="800000"/>
            <a:headEnd/>
            <a:tailEnd/>
          </a:ln>
          <a:effectLst/>
          <a:extLst/>
        </p:spPr>
        <p:txBody>
          <a:bodyPr wrap="square" lIns="27000" tIns="27000" rIns="27000" bIns="27000" anchor="t" anchorCtr="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spcBef>
                <a:spcPts val="0"/>
              </a:spcBef>
              <a:buNone/>
            </a:pPr>
            <a:r>
              <a:rPr lang="zh-CN" altLang="en-US" sz="1350" dirty="0">
                <a:solidFill>
                  <a:srgbClr val="00B050"/>
                </a:solidFill>
                <a:latin typeface="Arial" panose="020B0604020202020204" pitchFamily="34" charset="0"/>
                <a:cs typeface="Arial" panose="020B0604020202020204" pitchFamily="34" charset="0"/>
                <a:sym typeface="Arial" panose="020B0604020202020204" pitchFamily="34" charset="0"/>
              </a:rPr>
              <a:t>设计：北京微点智育软件有限公司</a:t>
            </a:r>
            <a:endParaRPr lang="en-US" altLang="zh-CN" sz="1350" dirty="0">
              <a:solidFill>
                <a:srgbClr val="00B050"/>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936661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par>
                                <p:cTn id="8" presetID="22" presetClass="entr" presetSubtype="8" fill="hold" grpId="0" nodeType="withEffect">
                                  <p:stCondLst>
                                    <p:cond delay="4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1600"/>
                                        <p:tgtEl>
                                          <p:spTgt spid="5"/>
                                        </p:tgtEl>
                                      </p:cBhvr>
                                    </p:animEffect>
                                  </p:childTnLst>
                                </p:cTn>
                              </p:par>
                            </p:childTnLst>
                          </p:cTn>
                        </p:par>
                        <p:par>
                          <p:cTn id="11" fill="hold">
                            <p:stCondLst>
                              <p:cond delay="2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237" y="1220591"/>
            <a:ext cx="8537049" cy="4154984"/>
          </a:xfrm>
          <a:prstGeom prst="rect">
            <a:avLst/>
          </a:prstGeom>
          <a:noFill/>
          <a:ln>
            <a:solidFill>
              <a:srgbClr val="7030A0"/>
            </a:solidFill>
          </a:ln>
        </p:spPr>
        <p:txBody>
          <a:bodyPr wrap="square" rtlCol="0">
            <a:spAutoFit/>
          </a:bodyPr>
          <a:lstStyle/>
          <a:p>
            <a:r>
              <a:rPr lang="en-US" altLang="zh-CN" sz="2400" dirty="0" smtClean="0"/>
              <a:t>	</a:t>
            </a:r>
            <a:r>
              <a:rPr lang="zh-CN" altLang="zh-CN" sz="2400" dirty="0" smtClean="0"/>
              <a:t>经济学</a:t>
            </a:r>
            <a:r>
              <a:rPr lang="zh-CN" altLang="zh-CN" sz="2400" dirty="0"/>
              <a:t>认为，对消费者而言，最重要的是你消费的是</a:t>
            </a:r>
            <a:r>
              <a:rPr lang="zh-CN" altLang="zh-CN" sz="2400" dirty="0" smtClean="0"/>
              <a:t>什么</a:t>
            </a:r>
            <a:r>
              <a:rPr lang="zh-CN" altLang="en-US" sz="2400" dirty="0"/>
              <a:t>，</a:t>
            </a:r>
            <a:r>
              <a:rPr lang="zh-CN" altLang="zh-CN" sz="2400" dirty="0" smtClean="0"/>
              <a:t>房价</a:t>
            </a:r>
            <a:r>
              <a:rPr lang="zh-CN" altLang="zh-CN" sz="2400" dirty="0"/>
              <a:t>、车价是多少以及其他商品的价格是多少。在价格变动以前，你所选择的商品组合（房子、车子加上用收入余款购买的其他商品）就是对你来说是最好的东西。如果价格没有改变，你会继续这样的消费组合。在价格变化以后，你仍然可以选择消费同样的商品，因为房子、车子已经属于你了，所以，你不可能因为价格变化而感觉更糟糕。但是，由于房子、车子与其他商品的最佳组合取决于房价、车价，所以，过去的商品组合仍然为最佳是不可能的。这就意味着现在还有一些更加吸引人的选择，因此，你的感觉应该更好。新的选择虽然存在，但你却更钟情于原来的最佳选择（原来的商品组合）</a:t>
            </a:r>
            <a:r>
              <a:rPr lang="zh-CN" altLang="zh-CN" sz="2400" dirty="0" smtClean="0"/>
              <a:t>。</a:t>
            </a:r>
            <a:r>
              <a:rPr lang="zh-CN" altLang="en-US" sz="2400" dirty="0" smtClean="0">
                <a:solidFill>
                  <a:srgbClr val="00B050"/>
                </a:solidFill>
              </a:rPr>
              <a:t>                            </a:t>
            </a:r>
            <a:endParaRPr lang="zh-CN" altLang="en-US" sz="2400" dirty="0">
              <a:solidFill>
                <a:srgbClr val="00B050"/>
              </a:solidFill>
            </a:endParaRP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21" name="组合 20"/>
          <p:cNvGrpSpPr/>
          <p:nvPr/>
        </p:nvGrpSpPr>
        <p:grpSpPr>
          <a:xfrm>
            <a:off x="232948" y="323534"/>
            <a:ext cx="118508" cy="118509"/>
            <a:chOff x="4486616" y="3001075"/>
            <a:chExt cx="274695" cy="274699"/>
          </a:xfrm>
        </p:grpSpPr>
        <p:sp>
          <p:nvSpPr>
            <p:cNvPr id="23" name="椭圆 2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椭圆 2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7" name="组合 26"/>
          <p:cNvGrpSpPr/>
          <p:nvPr/>
        </p:nvGrpSpPr>
        <p:grpSpPr>
          <a:xfrm>
            <a:off x="0" y="346047"/>
            <a:ext cx="288238" cy="46073"/>
            <a:chOff x="4318304" y="3089060"/>
            <a:chExt cx="384317" cy="61430"/>
          </a:xfrm>
        </p:grpSpPr>
        <p:sp>
          <p:nvSpPr>
            <p:cNvPr id="3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2000185642"/>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0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031" y="1144676"/>
            <a:ext cx="7511057" cy="4461093"/>
          </a:xfrm>
          <a:prstGeom prst="rect">
            <a:avLst/>
          </a:prstGeom>
          <a:noFill/>
          <a:ln>
            <a:solidFill>
              <a:srgbClr val="7030A0"/>
            </a:solidFill>
          </a:ln>
        </p:spPr>
        <p:txBody>
          <a:bodyPr wrap="square" rtlCol="0">
            <a:spAutoFit/>
          </a:bodyPr>
          <a:lstStyle/>
          <a:p>
            <a:pPr>
              <a:lnSpc>
                <a:spcPct val="150000"/>
              </a:lnSpc>
            </a:pPr>
            <a:r>
              <a:rPr lang="en-US" altLang="zh-CN" sz="2400" dirty="0" smtClean="0"/>
              <a:t>	</a:t>
            </a:r>
            <a:r>
              <a:rPr lang="zh-CN" altLang="zh-CN" sz="2400" dirty="0" smtClean="0"/>
              <a:t>在</a:t>
            </a:r>
            <a:r>
              <a:rPr lang="zh-CN" altLang="zh-CN" sz="2400" dirty="0"/>
              <a:t>日常生活中，我们还常常烦扰于别人为什么挣得比我多，总是觉得自己得到的比应得的少，而经济学却告诉我们这样的感觉是庸人自扰，也是错误的。经济学认为别人比自己挣得多是正常的，自己得到的就是应得的，如果自己不能理性地坦然</a:t>
            </a:r>
            <a:r>
              <a:rPr lang="zh-CN" altLang="zh-CN" sz="2400" dirty="0" smtClean="0"/>
              <a:t>面对，只</a:t>
            </a:r>
            <a:r>
              <a:rPr lang="zh-CN" altLang="zh-CN" sz="2400" dirty="0"/>
              <a:t>会给自己的生活带来不必要的烦扰和忧愁。 我们之所以在日常生活中遇到这样那样的烦扰，主要还是因为对经济学有一些误解，这可能是经济学说起来比较简单的缘故。</a:t>
            </a:r>
            <a:endParaRPr lang="zh-CN" altLang="en-US" sz="2400" dirty="0">
              <a:solidFill>
                <a:srgbClr val="00B050"/>
              </a:solidFill>
            </a:endParaRPr>
          </a:p>
        </p:txBody>
      </p:sp>
      <p:grpSp>
        <p:nvGrpSpPr>
          <p:cNvPr id="14" name="组合 13"/>
          <p:cNvGrpSpPr/>
          <p:nvPr/>
        </p:nvGrpSpPr>
        <p:grpSpPr>
          <a:xfrm>
            <a:off x="0" y="5605769"/>
            <a:ext cx="9144000" cy="1252231"/>
            <a:chOff x="1596919" y="1645710"/>
            <a:chExt cx="9652932" cy="2879275"/>
          </a:xfrm>
        </p:grpSpPr>
        <p:sp>
          <p:nvSpPr>
            <p:cNvPr id="15" name="Freeform 6"/>
            <p:cNvSpPr>
              <a:spLocks/>
            </p:cNvSpPr>
            <p:nvPr/>
          </p:nvSpPr>
          <p:spPr bwMode="auto">
            <a:xfrm>
              <a:off x="216106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a:spLocks/>
            </p:cNvSpPr>
            <p:nvPr/>
          </p:nvSpPr>
          <p:spPr bwMode="auto">
            <a:xfrm>
              <a:off x="391694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6"/>
            <p:cNvSpPr>
              <a:spLocks/>
            </p:cNvSpPr>
            <p:nvPr/>
          </p:nvSpPr>
          <p:spPr bwMode="auto">
            <a:xfrm>
              <a:off x="1596919"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6"/>
            <p:cNvSpPr>
              <a:spLocks/>
            </p:cNvSpPr>
            <p:nvPr/>
          </p:nvSpPr>
          <p:spPr bwMode="auto">
            <a:xfrm>
              <a:off x="2985576"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6"/>
            <p:cNvSpPr>
              <a:spLocks/>
            </p:cNvSpPr>
            <p:nvPr/>
          </p:nvSpPr>
          <p:spPr bwMode="auto">
            <a:xfrm>
              <a:off x="4847477" y="2410127"/>
              <a:ext cx="1822613" cy="211485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5">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6"/>
            <p:cNvSpPr>
              <a:spLocks/>
            </p:cNvSpPr>
            <p:nvPr/>
          </p:nvSpPr>
          <p:spPr bwMode="auto">
            <a:xfrm>
              <a:off x="5709227"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6">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
            <p:cNvSpPr>
              <a:spLocks/>
            </p:cNvSpPr>
            <p:nvPr/>
          </p:nvSpPr>
          <p:spPr bwMode="auto">
            <a:xfrm>
              <a:off x="6837046" y="2925387"/>
              <a:ext cx="1388657" cy="1599598"/>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6"/>
            <p:cNvSpPr>
              <a:spLocks/>
            </p:cNvSpPr>
            <p:nvPr/>
          </p:nvSpPr>
          <p:spPr bwMode="auto">
            <a:xfrm>
              <a:off x="7549093"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6"/>
            <p:cNvSpPr>
              <a:spLocks/>
            </p:cNvSpPr>
            <p:nvPr/>
          </p:nvSpPr>
          <p:spPr bwMode="auto">
            <a:xfrm>
              <a:off x="9427238" y="1965629"/>
              <a:ext cx="1822613" cy="255935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4">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6"/>
            <p:cNvSpPr>
              <a:spLocks/>
            </p:cNvSpPr>
            <p:nvPr/>
          </p:nvSpPr>
          <p:spPr bwMode="auto">
            <a:xfrm>
              <a:off x="8410018" y="1645710"/>
              <a:ext cx="2050439" cy="287927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3">
                <a:alpha val="90000"/>
              </a:schemeClr>
            </a:solidFill>
            <a:ln>
              <a:noFill/>
            </a:ln>
          </p:spPr>
          <p:txBody>
            <a:bodyPr vert="horz" wrap="square" lIns="111664" tIns="55832" rIns="111664" bIns="55832" numCol="1" anchor="t" anchorCtr="0" compatLnSpc="1">
              <a:prstTxWarp prst="textNoShape">
                <a:avLst/>
              </a:prstTxWarp>
            </a:bodyPr>
            <a:lstStyle/>
            <a:p>
              <a:pPr>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9"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21" name="组合 20"/>
          <p:cNvGrpSpPr/>
          <p:nvPr/>
        </p:nvGrpSpPr>
        <p:grpSpPr>
          <a:xfrm>
            <a:off x="232948" y="323534"/>
            <a:ext cx="118508" cy="118509"/>
            <a:chOff x="4486616" y="3001075"/>
            <a:chExt cx="274695" cy="274699"/>
          </a:xfrm>
        </p:grpSpPr>
        <p:sp>
          <p:nvSpPr>
            <p:cNvPr id="23" name="椭圆 2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椭圆 2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7" name="组合 26"/>
          <p:cNvGrpSpPr/>
          <p:nvPr/>
        </p:nvGrpSpPr>
        <p:grpSpPr>
          <a:xfrm>
            <a:off x="0" y="346047"/>
            <a:ext cx="288238" cy="46073"/>
            <a:chOff x="4318304" y="3089060"/>
            <a:chExt cx="384317" cy="61430"/>
          </a:xfrm>
        </p:grpSpPr>
        <p:sp>
          <p:nvSpPr>
            <p:cNvPr id="3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940679921"/>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0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38956" y="4642338"/>
            <a:ext cx="4205044" cy="2215662"/>
            <a:chOff x="6532101" y="2470183"/>
            <a:chExt cx="6318473" cy="4755105"/>
          </a:xfrm>
        </p:grpSpPr>
        <p:sp>
          <p:nvSpPr>
            <p:cNvPr id="6"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9"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0"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1"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sp>
        <p:nvSpPr>
          <p:cNvPr id="13"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14" name="组合 13"/>
          <p:cNvGrpSpPr/>
          <p:nvPr/>
        </p:nvGrpSpPr>
        <p:grpSpPr>
          <a:xfrm>
            <a:off x="232948" y="323534"/>
            <a:ext cx="118508" cy="118509"/>
            <a:chOff x="4486616" y="3001075"/>
            <a:chExt cx="274695" cy="274699"/>
          </a:xfrm>
        </p:grpSpPr>
        <p:sp>
          <p:nvSpPr>
            <p:cNvPr id="15" name="椭圆 1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椭圆 1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0" y="346047"/>
            <a:ext cx="288238" cy="46073"/>
            <a:chOff x="4318304" y="3089060"/>
            <a:chExt cx="384317" cy="61430"/>
          </a:xfrm>
        </p:grpSpPr>
        <p:sp>
          <p:nvSpPr>
            <p:cNvPr id="18"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9" name="文本框 1"/>
          <p:cNvSpPr txBox="1"/>
          <p:nvPr/>
        </p:nvSpPr>
        <p:spPr>
          <a:xfrm>
            <a:off x="340682" y="1076632"/>
            <a:ext cx="8120191" cy="4524315"/>
          </a:xfrm>
          <a:prstGeom prst="rect">
            <a:avLst/>
          </a:prstGeom>
          <a:noFill/>
        </p:spPr>
        <p:txBody>
          <a:bodyPr wrap="square" rtlCol="0">
            <a:spAutoFit/>
          </a:bodyPr>
          <a:lstStyle/>
          <a:p>
            <a:r>
              <a:rPr lang="en-US" altLang="zh-CN" sz="2400" dirty="0" smtClean="0"/>
              <a:t>	“</a:t>
            </a:r>
            <a:r>
              <a:rPr lang="zh-CN" altLang="zh-CN" sz="2400" dirty="0">
                <a:solidFill>
                  <a:srgbClr val="FF0000"/>
                </a:solidFill>
              </a:rPr>
              <a:t>供给与需求</a:t>
            </a:r>
            <a:r>
              <a:rPr lang="en-US" altLang="zh-CN" sz="2400" dirty="0"/>
              <a:t>”</a:t>
            </a:r>
            <a:r>
              <a:rPr lang="zh-CN" altLang="zh-CN" sz="2400" dirty="0"/>
              <a:t>、</a:t>
            </a:r>
            <a:r>
              <a:rPr lang="en-US" altLang="zh-CN" sz="2400" dirty="0"/>
              <a:t>“</a:t>
            </a:r>
            <a:r>
              <a:rPr lang="zh-CN" altLang="zh-CN" sz="2400" dirty="0">
                <a:solidFill>
                  <a:srgbClr val="FF0000"/>
                </a:solidFill>
              </a:rPr>
              <a:t>价格</a:t>
            </a:r>
            <a:r>
              <a:rPr lang="en-US" altLang="zh-CN" sz="2400" dirty="0"/>
              <a:t>”</a:t>
            </a:r>
            <a:r>
              <a:rPr lang="zh-CN" altLang="zh-CN" sz="2400" dirty="0"/>
              <a:t>、</a:t>
            </a:r>
            <a:r>
              <a:rPr lang="en-US" altLang="zh-CN" sz="2400" dirty="0"/>
              <a:t>“</a:t>
            </a:r>
            <a:r>
              <a:rPr lang="zh-CN" altLang="zh-CN" sz="2400" dirty="0">
                <a:solidFill>
                  <a:srgbClr val="FF0000"/>
                </a:solidFill>
              </a:rPr>
              <a:t>效率</a:t>
            </a:r>
            <a:r>
              <a:rPr lang="en-US" altLang="zh-CN" sz="2400" dirty="0"/>
              <a:t>”</a:t>
            </a:r>
            <a:r>
              <a:rPr lang="zh-CN" altLang="zh-CN" sz="2400" dirty="0"/>
              <a:t>、</a:t>
            </a:r>
            <a:r>
              <a:rPr lang="en-US" altLang="zh-CN" sz="2400" dirty="0"/>
              <a:t>“</a:t>
            </a:r>
            <a:r>
              <a:rPr lang="zh-CN" altLang="zh-CN" sz="2400" dirty="0">
                <a:solidFill>
                  <a:srgbClr val="FF0000"/>
                </a:solidFill>
              </a:rPr>
              <a:t>竞争</a:t>
            </a:r>
            <a:r>
              <a:rPr lang="en-US" altLang="zh-CN" sz="2400" dirty="0"/>
              <a:t>”</a:t>
            </a:r>
            <a:r>
              <a:rPr lang="zh-CN" altLang="zh-CN" sz="2400" dirty="0"/>
              <a:t>等都是大家耳熟能详的经济学词汇，而且这些的词汇的意思也是显而易见的，因此，很多时候，似乎人人都是经济学家。人们不敢随便在一个物理学家或数学家面前班门弄斧，但在一个经济学家面前，谁都可以就车价跌了该高兴还是该郁闷等实际问题随意发表自己的见解。其实，经济学中有许多并非显而易见的内容，并不是每个人想象的那么简单。在经济学领域，要想从</a:t>
            </a:r>
            <a:r>
              <a:rPr lang="en-US" altLang="zh-CN" sz="2400" dirty="0"/>
              <a:t>“</a:t>
            </a:r>
            <a:r>
              <a:rPr lang="zh-CN" altLang="zh-CN" sz="2400" dirty="0"/>
              <a:t>我听说过</a:t>
            </a:r>
            <a:r>
              <a:rPr lang="en-US" altLang="zh-CN" sz="2400" dirty="0"/>
              <a:t>”</a:t>
            </a:r>
            <a:r>
              <a:rPr lang="zh-CN" altLang="zh-CN" sz="2400" dirty="0"/>
              <a:t>进入到</a:t>
            </a:r>
            <a:r>
              <a:rPr lang="en-US" altLang="zh-CN" sz="2400" dirty="0"/>
              <a:t>“</a:t>
            </a:r>
            <a:r>
              <a:rPr lang="zh-CN" altLang="zh-CN" sz="2400" dirty="0"/>
              <a:t>我懂得</a:t>
            </a:r>
            <a:r>
              <a:rPr lang="en-US" altLang="zh-CN" sz="2400" dirty="0"/>
              <a:t>”</a:t>
            </a:r>
            <a:r>
              <a:rPr lang="zh-CN" altLang="zh-CN" sz="2400" dirty="0"/>
              <a:t>的境界并不是件轻而易举的事情。 因此，掌握正确的经济学知识，将经济学思考问题的方法运用到日常生活中来，使我们能够更加理性地面对生活中的各种琐事，小到油盐酱醋，大到谈婚论嫁，就会减少生活中的诸多郁闷和不快，多一些开心，多一些欢笑。</a:t>
            </a:r>
            <a:endParaRPr lang="zh-CN" altLang="en-US" sz="2400" dirty="0">
              <a:solidFill>
                <a:srgbClr val="00B050"/>
              </a:solidFill>
            </a:endParaRPr>
          </a:p>
        </p:txBody>
      </p:sp>
    </p:spTree>
    <p:extLst>
      <p:ext uri="{BB962C8B-B14F-4D97-AF65-F5344CB8AC3E}">
        <p14:creationId xmlns:p14="http://schemas.microsoft.com/office/powerpoint/2010/main" val="2580933375"/>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14:bounceEnd="50000">
                                          <p:cBhvr additive="base">
                                            <p:cTn id="14" dur="500" fill="hold"/>
                                            <p:tgtEl>
                                              <p:spTgt spid="13"/>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030" y="1400170"/>
            <a:ext cx="7511057" cy="2862322"/>
          </a:xfrm>
          <a:prstGeom prst="rect">
            <a:avLst/>
          </a:prstGeom>
          <a:noFill/>
          <a:ln>
            <a:solidFill>
              <a:srgbClr val="7030A0"/>
            </a:solidFill>
          </a:ln>
        </p:spPr>
        <p:txBody>
          <a:bodyPr wrap="square" rtlCol="0">
            <a:spAutoFit/>
          </a:bodyPr>
          <a:lstStyle/>
          <a:p>
            <a:pPr>
              <a:lnSpc>
                <a:spcPct val="150000"/>
              </a:lnSpc>
            </a:pPr>
            <a:r>
              <a:rPr lang="en-US" altLang="zh-CN" sz="2400" b="1" dirty="0" smtClean="0">
                <a:solidFill>
                  <a:srgbClr val="00B0F0"/>
                </a:solidFill>
              </a:rPr>
              <a:t>	</a:t>
            </a:r>
            <a:r>
              <a:rPr lang="zh-CN" altLang="zh-CN" sz="2400" b="1" dirty="0" smtClean="0">
                <a:solidFill>
                  <a:srgbClr val="00B0F0"/>
                </a:solidFill>
              </a:rPr>
              <a:t>经济学</a:t>
            </a:r>
            <a:r>
              <a:rPr lang="zh-CN" altLang="zh-CN" sz="2400" b="1" dirty="0">
                <a:solidFill>
                  <a:srgbClr val="00B0F0"/>
                </a:solidFill>
              </a:rPr>
              <a:t>的理论告诉我们：资源是稀缺的，时间是有限的，选择是有代价的。我们要学会放弃一些眼前的利益，而选择机会，选择未来，坚持学习，不断地给自己充电，适应新的变化。如果你能多懂得一点经济学，就会多一点机遇，少一点风险。</a:t>
            </a:r>
          </a:p>
        </p:txBody>
      </p:sp>
      <p:sp>
        <p:nvSpPr>
          <p:cNvPr id="19"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21" name="组合 20"/>
          <p:cNvGrpSpPr/>
          <p:nvPr/>
        </p:nvGrpSpPr>
        <p:grpSpPr>
          <a:xfrm>
            <a:off x="232948" y="323534"/>
            <a:ext cx="118508" cy="118509"/>
            <a:chOff x="4486616" y="3001075"/>
            <a:chExt cx="274695" cy="274699"/>
          </a:xfrm>
        </p:grpSpPr>
        <p:sp>
          <p:nvSpPr>
            <p:cNvPr id="23" name="椭圆 22"/>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5" name="椭圆 24"/>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27" name="组合 26"/>
          <p:cNvGrpSpPr/>
          <p:nvPr/>
        </p:nvGrpSpPr>
        <p:grpSpPr>
          <a:xfrm>
            <a:off x="0" y="346047"/>
            <a:ext cx="288238" cy="46073"/>
            <a:chOff x="4318304" y="3089060"/>
            <a:chExt cx="384317" cy="61430"/>
          </a:xfrm>
        </p:grpSpPr>
        <p:sp>
          <p:nvSpPr>
            <p:cNvPr id="3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1"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pic>
        <p:nvPicPr>
          <p:cNvPr id="32" name="图片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18312"/>
            <a:ext cx="9143244" cy="1639688"/>
          </a:xfrm>
          <a:prstGeom prst="rect">
            <a:avLst/>
          </a:prstGeom>
        </p:spPr>
      </p:pic>
    </p:spTree>
    <p:extLst>
      <p:ext uri="{BB962C8B-B14F-4D97-AF65-F5344CB8AC3E}">
        <p14:creationId xmlns:p14="http://schemas.microsoft.com/office/powerpoint/2010/main" val="481434092"/>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14:bounceEnd="50000">
                                          <p:cBhvr additive="base">
                                            <p:cTn id="1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9"/>
                                            </p:tgtEl>
                                            <p:attrNameLst>
                                              <p:attrName>ppt_y</p:attrName>
                                            </p:attrNameLst>
                                          </p:cBhvr>
                                          <p:tavLst>
                                            <p:tav tm="0">
                                              <p:val>
                                                <p:strVal val="#ppt_y"/>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6858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文本框 6"/>
          <p:cNvSpPr txBox="1"/>
          <p:nvPr/>
        </p:nvSpPr>
        <p:spPr>
          <a:xfrm>
            <a:off x="2528047" y="2693461"/>
            <a:ext cx="2089563" cy="2112566"/>
          </a:xfrm>
          <a:prstGeom prst="rect">
            <a:avLst/>
          </a:prstGeom>
          <a:noFill/>
        </p:spPr>
        <p:txBody>
          <a:bodyPr wrap="square">
            <a:spAutoFit/>
          </a:bodyPr>
          <a:lstStyle/>
          <a:p>
            <a:pPr algn="dist">
              <a:defRPr/>
            </a:pPr>
            <a:r>
              <a:rPr lang="en-US" altLang="zh-CN" sz="13128" b="1" dirty="0" smtClean="0">
                <a:solidFill>
                  <a:srgbClr val="00B050"/>
                </a:solidFill>
                <a:latin typeface="Impact" panose="020B0806030902050204" pitchFamily="34" charset="0"/>
              </a:rPr>
              <a:t>02</a:t>
            </a:r>
            <a:endParaRPr lang="zh-CN" altLang="en-US" sz="13128" b="1" dirty="0">
              <a:solidFill>
                <a:srgbClr val="00B050"/>
              </a:solidFill>
              <a:latin typeface="Impact" panose="020B0806030902050204" pitchFamily="34" charset="0"/>
            </a:endParaRPr>
          </a:p>
        </p:txBody>
      </p:sp>
      <p:sp>
        <p:nvSpPr>
          <p:cNvPr id="8" name="文本框 7"/>
          <p:cNvSpPr txBox="1">
            <a:spLocks noChangeArrowheads="1"/>
          </p:cNvSpPr>
          <p:nvPr/>
        </p:nvSpPr>
        <p:spPr bwMode="auto">
          <a:xfrm>
            <a:off x="4831378" y="3211135"/>
            <a:ext cx="411091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3200" dirty="0" smtClean="0">
                <a:solidFill>
                  <a:schemeClr val="accent2"/>
                </a:solidFill>
                <a:ea typeface="微软雅黑" panose="020B0503020204020204" pitchFamily="34" charset="-122"/>
              </a:rPr>
              <a:t>为什么</a:t>
            </a:r>
            <a:r>
              <a:rPr lang="zh-CN" altLang="en-US" sz="3200" dirty="0">
                <a:solidFill>
                  <a:schemeClr val="accent2"/>
                </a:solidFill>
                <a:ea typeface="微软雅黑" panose="020B0503020204020204" pitchFamily="34" charset="-122"/>
              </a:rPr>
              <a:t>学习经济学：</a:t>
            </a:r>
            <a:r>
              <a:rPr lang="zh-CN" altLang="en-US" sz="3200" dirty="0" smtClean="0">
                <a:solidFill>
                  <a:schemeClr val="accent2"/>
                </a:solidFill>
                <a:ea typeface="微软雅黑" panose="020B0503020204020204" pitchFamily="34" charset="-122"/>
              </a:rPr>
              <a:t>向经济学家</a:t>
            </a:r>
            <a:r>
              <a:rPr lang="zh-CN" altLang="en-US" sz="3200" dirty="0">
                <a:solidFill>
                  <a:schemeClr val="accent2"/>
                </a:solidFill>
                <a:ea typeface="微软雅黑" panose="020B0503020204020204" pitchFamily="34" charset="-122"/>
              </a:rPr>
              <a:t>那样思考</a:t>
            </a:r>
            <a:endParaRPr lang="zh-CN" altLang="en-US" sz="3200" dirty="0">
              <a:solidFill>
                <a:schemeClr val="accent2"/>
              </a:solidFill>
              <a:ea typeface="微软雅黑" panose="020B0503020204020204" pitchFamily="34" charset="-122"/>
            </a:endParaRPr>
          </a:p>
        </p:txBody>
      </p:sp>
    </p:spTree>
    <p:extLst>
      <p:ext uri="{BB962C8B-B14F-4D97-AF65-F5344CB8AC3E}">
        <p14:creationId xmlns:p14="http://schemas.microsoft.com/office/powerpoint/2010/main" val="326526420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38956" y="4642338"/>
            <a:ext cx="4205044" cy="2215662"/>
            <a:chOff x="6532101" y="2470183"/>
            <a:chExt cx="6318473" cy="4755105"/>
          </a:xfrm>
        </p:grpSpPr>
        <p:sp>
          <p:nvSpPr>
            <p:cNvPr id="6"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9"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0"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1"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graphicFrame>
        <p:nvGraphicFramePr>
          <p:cNvPr id="3" name="图示 2"/>
          <p:cNvGraphicFramePr/>
          <p:nvPr>
            <p:extLst>
              <p:ext uri="{D42A27DB-BD31-4B8C-83A1-F6EECF244321}">
                <p14:modId xmlns:p14="http://schemas.microsoft.com/office/powerpoint/2010/main" val="235719375"/>
              </p:ext>
            </p:extLst>
          </p:nvPr>
        </p:nvGraphicFramePr>
        <p:xfrm>
          <a:off x="633173" y="1161360"/>
          <a:ext cx="7443118" cy="4461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14" name="组合 13"/>
          <p:cNvGrpSpPr/>
          <p:nvPr/>
        </p:nvGrpSpPr>
        <p:grpSpPr>
          <a:xfrm>
            <a:off x="232948" y="323534"/>
            <a:ext cx="118508" cy="118509"/>
            <a:chOff x="4486616" y="3001075"/>
            <a:chExt cx="274695" cy="274699"/>
          </a:xfrm>
        </p:grpSpPr>
        <p:sp>
          <p:nvSpPr>
            <p:cNvPr id="15" name="椭圆 1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椭圆 1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0" y="346047"/>
            <a:ext cx="288238" cy="46073"/>
            <a:chOff x="4318304" y="3089060"/>
            <a:chExt cx="384317" cy="61430"/>
          </a:xfrm>
        </p:grpSpPr>
        <p:sp>
          <p:nvSpPr>
            <p:cNvPr id="18"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347800349"/>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14:bounceEnd="50000">
                                          <p:cBhvr additive="base">
                                            <p:cTn id="14" dur="500" fill="hold"/>
                                            <p:tgtEl>
                                              <p:spTgt spid="13"/>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938956" y="4642338"/>
            <a:ext cx="4205044" cy="2215662"/>
            <a:chOff x="6532101" y="2470183"/>
            <a:chExt cx="6318473" cy="4755105"/>
          </a:xfrm>
        </p:grpSpPr>
        <p:sp>
          <p:nvSpPr>
            <p:cNvPr id="6" name="Freeform 16"/>
            <p:cNvSpPr>
              <a:spLocks/>
            </p:cNvSpPr>
            <p:nvPr/>
          </p:nvSpPr>
          <p:spPr bwMode="auto">
            <a:xfrm rot="11258092">
              <a:off x="10312249" y="2470183"/>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9" name="Freeform 16"/>
            <p:cNvSpPr>
              <a:spLocks/>
            </p:cNvSpPr>
            <p:nvPr/>
          </p:nvSpPr>
          <p:spPr bwMode="auto">
            <a:xfrm rot="11258092">
              <a:off x="6532101" y="5086468"/>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FF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0" name="Freeform 6"/>
            <p:cNvSpPr>
              <a:spLocks/>
            </p:cNvSpPr>
            <p:nvPr/>
          </p:nvSpPr>
          <p:spPr bwMode="auto">
            <a:xfrm>
              <a:off x="6625118" y="2972841"/>
              <a:ext cx="6225456" cy="4252447"/>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rgbClr val="92D050"/>
            </a:solidFill>
            <a:ln>
              <a:noFill/>
            </a:ln>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sp>
          <p:nvSpPr>
            <p:cNvPr id="11" name="Freeform 16"/>
            <p:cNvSpPr>
              <a:spLocks/>
            </p:cNvSpPr>
            <p:nvPr/>
          </p:nvSpPr>
          <p:spPr bwMode="auto">
            <a:xfrm rot="458092">
              <a:off x="9090578" y="4488104"/>
              <a:ext cx="2079092" cy="1844438"/>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rgbClr val="FF0000"/>
            </a:solidFill>
            <a:ln>
              <a:noFill/>
            </a:ln>
            <a:effectLst>
              <a:outerShdw blurRad="254000" dist="190500" dir="720000" algn="ctr" rotWithShape="0">
                <a:srgbClr val="000000">
                  <a:alpha val="43000"/>
                </a:srgbClr>
              </a:outerShdw>
            </a:effectLst>
          </p:spPr>
          <p:txBody>
            <a:bodyPr vert="horz" wrap="square" lIns="96429" tIns="48215" rIns="96429" bIns="48215" numCol="1" anchor="t" anchorCtr="0" compatLnSpc="1">
              <a:prstTxWarp prst="textNoShape">
                <a:avLst/>
              </a:prstTxWarp>
            </a:bodyPr>
            <a:lstStyle/>
            <a:p>
              <a:endParaRPr lang="zh-CN" altLang="en-US" sz="1898">
                <a:solidFill>
                  <a:prstClr val="black"/>
                </a:solidFill>
              </a:endParaRPr>
            </a:p>
          </p:txBody>
        </p:sp>
      </p:grpSp>
      <p:sp>
        <p:nvSpPr>
          <p:cNvPr id="13"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14" name="组合 13"/>
          <p:cNvGrpSpPr/>
          <p:nvPr/>
        </p:nvGrpSpPr>
        <p:grpSpPr>
          <a:xfrm>
            <a:off x="232948" y="323534"/>
            <a:ext cx="118508" cy="118509"/>
            <a:chOff x="4486616" y="3001075"/>
            <a:chExt cx="274695" cy="274699"/>
          </a:xfrm>
        </p:grpSpPr>
        <p:sp>
          <p:nvSpPr>
            <p:cNvPr id="15" name="椭圆 14"/>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椭圆 15"/>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7" name="组合 16"/>
          <p:cNvGrpSpPr/>
          <p:nvPr/>
        </p:nvGrpSpPr>
        <p:grpSpPr>
          <a:xfrm>
            <a:off x="0" y="346047"/>
            <a:ext cx="288238" cy="46073"/>
            <a:chOff x="4318304" y="3089060"/>
            <a:chExt cx="384317" cy="61430"/>
          </a:xfrm>
        </p:grpSpPr>
        <p:sp>
          <p:nvSpPr>
            <p:cNvPr id="18"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9"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
        <p:nvSpPr>
          <p:cNvPr id="49" name="文本框 1"/>
          <p:cNvSpPr txBox="1"/>
          <p:nvPr/>
        </p:nvSpPr>
        <p:spPr>
          <a:xfrm>
            <a:off x="633173" y="1322725"/>
            <a:ext cx="7443118" cy="2862322"/>
          </a:xfrm>
          <a:prstGeom prst="rect">
            <a:avLst/>
          </a:prstGeom>
          <a:noFill/>
        </p:spPr>
        <p:txBody>
          <a:bodyPr wrap="square" rtlCol="0">
            <a:spAutoFit/>
          </a:bodyPr>
          <a:lstStyle/>
          <a:p>
            <a:pPr>
              <a:lnSpc>
                <a:spcPct val="150000"/>
              </a:lnSpc>
            </a:pPr>
            <a:r>
              <a:rPr lang="en-US" altLang="zh-CN" sz="2400" dirty="0" smtClean="0"/>
              <a:t>	</a:t>
            </a:r>
            <a:r>
              <a:rPr lang="zh-CN" altLang="zh-CN" sz="2400" dirty="0" smtClean="0"/>
              <a:t>在</a:t>
            </a:r>
            <a:r>
              <a:rPr lang="zh-CN" altLang="zh-CN" sz="2400" dirty="0"/>
              <a:t>日常生活中，每个人其实都在自觉不自觉地运用着</a:t>
            </a:r>
            <a:r>
              <a:rPr lang="zh-CN" altLang="zh-CN" sz="2400" dirty="0">
                <a:solidFill>
                  <a:srgbClr val="FF0000"/>
                </a:solidFill>
              </a:rPr>
              <a:t>经济学知识</a:t>
            </a:r>
            <a:r>
              <a:rPr lang="zh-CN" altLang="zh-CN" sz="2400" dirty="0"/>
              <a:t>。比如在自由市场里买东西，我们喜欢与小商小贩讨价还价；到银行存钱，我们要想好是存定期还是活期。经济学对日常生活到底有多大作用，有一则关于经济学家和数学家的故事可以参考。</a:t>
            </a:r>
            <a:r>
              <a:rPr lang="zh-CN" altLang="en-US" sz="2400" dirty="0" smtClean="0">
                <a:solidFill>
                  <a:srgbClr val="00B050"/>
                </a:solidFill>
              </a:rPr>
              <a:t>                                          </a:t>
            </a:r>
            <a:endParaRPr lang="zh-CN" altLang="en-US" sz="2400" dirty="0">
              <a:solidFill>
                <a:srgbClr val="00B050"/>
              </a:solidFill>
            </a:endParaRPr>
          </a:p>
        </p:txBody>
      </p:sp>
    </p:spTree>
    <p:extLst>
      <p:ext uri="{BB962C8B-B14F-4D97-AF65-F5344CB8AC3E}">
        <p14:creationId xmlns:p14="http://schemas.microsoft.com/office/powerpoint/2010/main" val="3679228424"/>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14:bounceEnd="50000">
                                          <p:cBhvr additive="base">
                                            <p:cTn id="14" dur="500" fill="hold"/>
                                            <p:tgtEl>
                                              <p:spTgt spid="13"/>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1+#ppt_w/2"/>
                                              </p:val>
                                            </p:tav>
                                            <p:tav tm="100000">
                                              <p:val>
                                                <p:strVal val="#ppt_x"/>
                                              </p:val>
                                            </p:tav>
                                          </p:tavLst>
                                        </p:anim>
                                        <p:anim calcmode="lin" valueType="num">
                                          <p:cBhvr additive="base">
                                            <p:cTn id="1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2839" y="990763"/>
            <a:ext cx="8617731" cy="4154984"/>
          </a:xfrm>
          <a:prstGeom prst="rect">
            <a:avLst/>
          </a:prstGeom>
          <a:noFill/>
          <a:ln>
            <a:solidFill>
              <a:srgbClr val="7030A0"/>
            </a:solidFill>
          </a:ln>
        </p:spPr>
        <p:txBody>
          <a:bodyPr wrap="square" rtlCol="0">
            <a:spAutoFit/>
          </a:bodyPr>
          <a:lstStyle/>
          <a:p>
            <a:r>
              <a:rPr lang="en-US" altLang="zh-CN" sz="2400" dirty="0" smtClean="0"/>
              <a:t>	</a:t>
            </a:r>
            <a:r>
              <a:rPr lang="zh-CN" altLang="zh-CN" sz="2400" dirty="0" smtClean="0"/>
              <a:t>故事</a:t>
            </a:r>
            <a:r>
              <a:rPr lang="zh-CN" altLang="zh-CN" sz="2400" dirty="0"/>
              <a:t>说的是三个经济学家和三个数学家一起乘火车去旅行。数学家讥笑经济学家没有真才实学，弄出的学问还摆了一堆诸如</a:t>
            </a:r>
            <a:r>
              <a:rPr lang="en-US" altLang="zh-CN" sz="2400" dirty="0"/>
              <a:t>“</a:t>
            </a:r>
            <a:r>
              <a:rPr lang="zh-CN" altLang="zh-CN" sz="2400" dirty="0"/>
              <a:t>人都是理性的</a:t>
            </a:r>
            <a:r>
              <a:rPr lang="en-US" altLang="zh-CN" sz="2400" dirty="0"/>
              <a:t>”</a:t>
            </a:r>
            <a:r>
              <a:rPr lang="zh-CN" altLang="zh-CN" sz="2400" dirty="0"/>
              <a:t>之类的假设条件；而经济学家则笑话数学家们过于迂腐，脑子不会拐弯，缺乏理性选择。最后经济学家和数学家打赌看谁完成旅行花的钱最少。三个数学家于是每个人买了一张票上车，而三个经济学家却只买了一张火车票。列车员来查票时，三个经济学家就躲到了厕所里，列车员敲厕所门查票时，经济学家们从门缝里递出一张票说，买了票了，就这样蒙混过关了。三个数学家一看经济学们这样就省了两张票钱，很不服气，于是在回程时也如法炮制，只买了一张票，可三个经济学家一张票也没有买就跟着上了车</a:t>
            </a:r>
            <a:r>
              <a:rPr lang="zh-CN" altLang="zh-CN" sz="2400" dirty="0" smtClean="0"/>
              <a:t>。</a:t>
            </a:r>
            <a:r>
              <a:rPr lang="en-US" altLang="zh-CN" sz="2400" dirty="0" smtClean="0"/>
              <a:t> </a:t>
            </a:r>
            <a:endParaRPr lang="zh-CN" altLang="en-US" sz="2400" dirty="0">
              <a:solidFill>
                <a:srgbClr val="00B050"/>
              </a:solidFill>
            </a:endParaRPr>
          </a:p>
        </p:txBody>
      </p:sp>
      <p:grpSp>
        <p:nvGrpSpPr>
          <p:cNvPr id="13" name="组合 12"/>
          <p:cNvGrpSpPr/>
          <p:nvPr/>
        </p:nvGrpSpPr>
        <p:grpSpPr>
          <a:xfrm>
            <a:off x="143671" y="5692283"/>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15" name="组合 14"/>
          <p:cNvGrpSpPr/>
          <p:nvPr/>
        </p:nvGrpSpPr>
        <p:grpSpPr>
          <a:xfrm>
            <a:off x="232948" y="323534"/>
            <a:ext cx="118508" cy="118509"/>
            <a:chOff x="4486616" y="3001075"/>
            <a:chExt cx="274695" cy="274699"/>
          </a:xfrm>
        </p:grpSpPr>
        <p:sp>
          <p:nvSpPr>
            <p:cNvPr id="16" name="椭圆 1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椭圆 16"/>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 name="组合 17"/>
          <p:cNvGrpSpPr/>
          <p:nvPr/>
        </p:nvGrpSpPr>
        <p:grpSpPr>
          <a:xfrm>
            <a:off x="0" y="346047"/>
            <a:ext cx="288238" cy="46073"/>
            <a:chOff x="4318304" y="3089060"/>
            <a:chExt cx="384317" cy="61430"/>
          </a:xfrm>
        </p:grpSpPr>
        <p:sp>
          <p:nvSpPr>
            <p:cNvPr id="2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499923246"/>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14:bounceEnd="50000">
                                          <p:cBhvr additive="base">
                                            <p:cTn id="14"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89085" y="1455385"/>
            <a:ext cx="7719646" cy="3416320"/>
          </a:xfrm>
          <a:prstGeom prst="rect">
            <a:avLst/>
          </a:prstGeom>
          <a:noFill/>
          <a:ln>
            <a:solidFill>
              <a:srgbClr val="7030A0"/>
            </a:solidFill>
          </a:ln>
        </p:spPr>
        <p:txBody>
          <a:bodyPr wrap="square" rtlCol="0">
            <a:spAutoFit/>
          </a:bodyPr>
          <a:lstStyle/>
          <a:p>
            <a:r>
              <a:rPr lang="en-US" altLang="zh-CN" sz="2400" dirty="0"/>
              <a:t>	</a:t>
            </a:r>
            <a:r>
              <a:rPr lang="zh-CN" altLang="zh-CN" sz="2400" dirty="0" smtClean="0"/>
              <a:t>数学家们心想，一张票也没买，看你们怎么混过去。等到列车员开始查票的时候，三个数学家也像经济学家们上次一样，躲到厕所里去了，而经济学家们却坐在座位上没动。过了一会儿，厕所门外响起了敲门声，并传来了查票的声音。数学家们乖乖地递出车票，却不见查票员把票递回来。原来是经济学家们冒充查票员，把数学家们的票骗走，躲到另外一个厕所去了。数学家们最后还是被列车员查到了，乖乖的补了三张票，而经济学家们却只掏了一张票的钱，就完成了这次往返旅行。</a:t>
            </a:r>
            <a:r>
              <a:rPr lang="zh-CN" altLang="en-US" sz="2400" dirty="0" smtClean="0">
                <a:solidFill>
                  <a:srgbClr val="00B050"/>
                </a:solidFill>
              </a:rPr>
              <a:t>                                                                                 </a:t>
            </a:r>
            <a:endParaRPr lang="zh-CN" altLang="en-US" sz="2400" dirty="0">
              <a:solidFill>
                <a:srgbClr val="00B050"/>
              </a:solidFill>
            </a:endParaRPr>
          </a:p>
        </p:txBody>
      </p:sp>
      <p:grpSp>
        <p:nvGrpSpPr>
          <p:cNvPr id="13" name="组合 12"/>
          <p:cNvGrpSpPr/>
          <p:nvPr/>
        </p:nvGrpSpPr>
        <p:grpSpPr>
          <a:xfrm>
            <a:off x="143671" y="5692283"/>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15" name="组合 14"/>
          <p:cNvGrpSpPr/>
          <p:nvPr/>
        </p:nvGrpSpPr>
        <p:grpSpPr>
          <a:xfrm>
            <a:off x="232948" y="323534"/>
            <a:ext cx="118508" cy="118509"/>
            <a:chOff x="4486616" y="3001075"/>
            <a:chExt cx="274695" cy="274699"/>
          </a:xfrm>
        </p:grpSpPr>
        <p:sp>
          <p:nvSpPr>
            <p:cNvPr id="16" name="椭圆 1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椭圆 16"/>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 name="组合 17"/>
          <p:cNvGrpSpPr/>
          <p:nvPr/>
        </p:nvGrpSpPr>
        <p:grpSpPr>
          <a:xfrm>
            <a:off x="0" y="346047"/>
            <a:ext cx="288238" cy="46073"/>
            <a:chOff x="4318304" y="3089060"/>
            <a:chExt cx="384317" cy="61430"/>
          </a:xfrm>
        </p:grpSpPr>
        <p:sp>
          <p:nvSpPr>
            <p:cNvPr id="2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1966117411"/>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14:bounceEnd="50000">
                                          <p:cBhvr additive="base">
                                            <p:cTn id="14"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5343" y="1584684"/>
            <a:ext cx="7385538" cy="3416320"/>
          </a:xfrm>
          <a:prstGeom prst="rect">
            <a:avLst/>
          </a:prstGeom>
          <a:noFill/>
          <a:ln>
            <a:solidFill>
              <a:srgbClr val="7030A0"/>
            </a:solidFill>
          </a:ln>
        </p:spPr>
        <p:txBody>
          <a:bodyPr wrap="square" rtlCol="0">
            <a:spAutoFit/>
          </a:bodyPr>
          <a:lstStyle/>
          <a:p>
            <a:r>
              <a:rPr lang="en-US" altLang="zh-CN" sz="2400" dirty="0" smtClean="0"/>
              <a:t>	</a:t>
            </a:r>
            <a:r>
              <a:rPr lang="zh-CN" altLang="zh-CN" sz="2400" dirty="0" smtClean="0"/>
              <a:t>这个</a:t>
            </a:r>
            <a:r>
              <a:rPr lang="zh-CN" altLang="zh-CN" sz="2400" dirty="0"/>
              <a:t>故事经常被经济学教授们当作笑话讲给刚入门的大学生听，以此来激发学生们学习经济学的兴趣。但在包括经济学初学者在内的大多数人看来，经济学既枯燥又乏味，充满了统计数字和专业术语，远没有这则故事生动有趣；而且经济学总是与货币有割舍不断的联系，因此，人们普遍以为，经济学的主题内容是货币。其实，这是一种误解。经济学真正的主题内容是理性，其隐而不彰的深刻内涵就是人们理性地采取行动的事实</a:t>
            </a:r>
            <a:r>
              <a:rPr lang="zh-CN" altLang="zh-CN" sz="2400" dirty="0" smtClean="0"/>
              <a:t>。</a:t>
            </a:r>
            <a:r>
              <a:rPr lang="zh-CN" altLang="en-US" sz="2400" dirty="0" smtClean="0">
                <a:solidFill>
                  <a:srgbClr val="00B050"/>
                </a:solidFill>
              </a:rPr>
              <a:t>                                                                                           </a:t>
            </a:r>
            <a:endParaRPr lang="zh-CN" altLang="en-US" sz="2400" dirty="0">
              <a:solidFill>
                <a:srgbClr val="00B050"/>
              </a:solidFill>
            </a:endParaRPr>
          </a:p>
        </p:txBody>
      </p:sp>
      <p:grpSp>
        <p:nvGrpSpPr>
          <p:cNvPr id="13" name="组合 12"/>
          <p:cNvGrpSpPr/>
          <p:nvPr/>
        </p:nvGrpSpPr>
        <p:grpSpPr>
          <a:xfrm>
            <a:off x="143671" y="5692282"/>
            <a:ext cx="9000329" cy="1165717"/>
            <a:chOff x="2059257" y="2553378"/>
            <a:chExt cx="8833275" cy="2313900"/>
          </a:xfrm>
        </p:grpSpPr>
        <p:sp>
          <p:nvSpPr>
            <p:cNvPr id="27" name="Freeform 5"/>
            <p:cNvSpPr>
              <a:spLocks/>
            </p:cNvSpPr>
            <p:nvPr/>
          </p:nvSpPr>
          <p:spPr bwMode="auto">
            <a:xfrm rot="13775884">
              <a:off x="143031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5"/>
            <p:cNvSpPr>
              <a:spLocks/>
            </p:cNvSpPr>
            <p:nvPr/>
          </p:nvSpPr>
          <p:spPr bwMode="auto">
            <a:xfrm rot="13775884">
              <a:off x="337463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5"/>
            <p:cNvSpPr>
              <a:spLocks/>
            </p:cNvSpPr>
            <p:nvPr/>
          </p:nvSpPr>
          <p:spPr bwMode="auto">
            <a:xfrm rot="13775884">
              <a:off x="531894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5"/>
            <p:cNvSpPr>
              <a:spLocks/>
            </p:cNvSpPr>
            <p:nvPr/>
          </p:nvSpPr>
          <p:spPr bwMode="auto">
            <a:xfrm rot="13775884">
              <a:off x="7263260"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5"/>
            <p:cNvSpPr>
              <a:spLocks/>
            </p:cNvSpPr>
            <p:nvPr/>
          </p:nvSpPr>
          <p:spPr bwMode="auto">
            <a:xfrm rot="13775884">
              <a:off x="9207575" y="3182320"/>
              <a:ext cx="2313900" cy="1056015"/>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111650" tIns="55825" rIns="111650" bIns="55825" numCol="1" anchor="t" anchorCtr="0" compatLnSpc="1">
              <a:prstTxWarp prst="textNoShape">
                <a:avLst/>
              </a:prstTxWarp>
            </a:bodyPr>
            <a:lstStyle/>
            <a:p>
              <a:pPr>
                <a:lnSpc>
                  <a:spcPct val="120000"/>
                </a:lnSpc>
              </a:pPr>
              <a:endParaRPr lang="en-US" sz="14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4"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15" name="组合 14"/>
          <p:cNvGrpSpPr/>
          <p:nvPr/>
        </p:nvGrpSpPr>
        <p:grpSpPr>
          <a:xfrm>
            <a:off x="232948" y="323534"/>
            <a:ext cx="118508" cy="118509"/>
            <a:chOff x="4486616" y="3001075"/>
            <a:chExt cx="274695" cy="274699"/>
          </a:xfrm>
        </p:grpSpPr>
        <p:sp>
          <p:nvSpPr>
            <p:cNvPr id="16" name="椭圆 15"/>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7" name="椭圆 16"/>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18" name="组合 17"/>
          <p:cNvGrpSpPr/>
          <p:nvPr/>
        </p:nvGrpSpPr>
        <p:grpSpPr>
          <a:xfrm>
            <a:off x="0" y="346047"/>
            <a:ext cx="288238" cy="46073"/>
            <a:chOff x="4318304" y="3089060"/>
            <a:chExt cx="384317" cy="61430"/>
          </a:xfrm>
        </p:grpSpPr>
        <p:sp>
          <p:nvSpPr>
            <p:cNvPr id="20"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2"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3256334995"/>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14:presetBounceEnd="50000">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14:bounceEnd="50000">
                                          <p:cBhvr additive="base">
                                            <p:cTn id="14" dur="500" fill="hold"/>
                                            <p:tgtEl>
                                              <p:spTgt spid="14"/>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500"/>
                                </p:stCondLst>
                                <p:childTnLst>
                                  <p:par>
                                    <p:cTn id="12" presetID="2" presetClass="entr" presetSubtype="2" accel="7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3101" y="1014219"/>
            <a:ext cx="7385538" cy="4154984"/>
          </a:xfrm>
          <a:prstGeom prst="rect">
            <a:avLst/>
          </a:prstGeom>
          <a:noFill/>
          <a:ln>
            <a:solidFill>
              <a:srgbClr val="7030A0"/>
            </a:solidFill>
          </a:ln>
        </p:spPr>
        <p:txBody>
          <a:bodyPr wrap="square" rtlCol="0">
            <a:spAutoFit/>
          </a:bodyPr>
          <a:lstStyle/>
          <a:p>
            <a:r>
              <a:rPr lang="en-US" altLang="zh-CN" sz="2400" dirty="0" smtClean="0"/>
              <a:t>	</a:t>
            </a:r>
            <a:r>
              <a:rPr lang="zh-CN" altLang="zh-CN" sz="2400" dirty="0" smtClean="0">
                <a:solidFill>
                  <a:srgbClr val="FF0000"/>
                </a:solidFill>
              </a:rPr>
              <a:t>经济学</a:t>
            </a:r>
            <a:r>
              <a:rPr lang="zh-CN" altLang="zh-CN" sz="2400" dirty="0"/>
              <a:t>关于理性的假设是针对个人而不是团体。经济学是理解人们行为的方法，它源自这样的假设：每个人不仅有自己的目标，而且还会主动地选择正确的方式来实现这些目标。这样的假设虽然未必总是正确，但很实用。在这样的假设下发展出来的经济学，不仅有实用价值，能够指导我们的日常生活，而且这样的学问本身也由于充满了理性而足以娱人心智，令人乐而忘返。尽管我们在日常生活中时常有意无意地运用了一些经济学知识，但如果对经济学知识缺乏基本的了解，就容易在处理日常事务时理性不足，给自己的生活平添许多不必要的烦扰</a:t>
            </a:r>
            <a:r>
              <a:rPr lang="zh-CN" altLang="zh-CN" sz="2400" dirty="0" smtClean="0"/>
              <a:t>。</a:t>
            </a:r>
            <a:r>
              <a:rPr lang="zh-CN" altLang="en-US" sz="2400" dirty="0" smtClean="0">
                <a:solidFill>
                  <a:srgbClr val="00B050"/>
                </a:solidFill>
              </a:rPr>
              <a:t>                                              </a:t>
            </a:r>
            <a:endParaRPr lang="zh-CN" altLang="en-US" sz="2400" dirty="0">
              <a:solidFill>
                <a:srgbClr val="00B050"/>
              </a:solidFill>
            </a:endParaRPr>
          </a:p>
        </p:txBody>
      </p:sp>
      <p:sp>
        <p:nvSpPr>
          <p:cNvPr id="19" name="矩形 18"/>
          <p:cNvSpPr/>
          <p:nvPr/>
        </p:nvSpPr>
        <p:spPr>
          <a:xfrm>
            <a:off x="0" y="5664902"/>
            <a:ext cx="9144000" cy="119309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1" name="组合 20"/>
          <p:cNvGrpSpPr/>
          <p:nvPr/>
        </p:nvGrpSpPr>
        <p:grpSpPr>
          <a:xfrm>
            <a:off x="122527" y="5793893"/>
            <a:ext cx="9188527" cy="1064107"/>
            <a:chOff x="117144" y="3830482"/>
            <a:chExt cx="9525916" cy="2053128"/>
          </a:xfrm>
        </p:grpSpPr>
        <p:grpSp>
          <p:nvGrpSpPr>
            <p:cNvPr id="23" name="组合 22"/>
            <p:cNvGrpSpPr/>
            <p:nvPr/>
          </p:nvGrpSpPr>
          <p:grpSpPr>
            <a:xfrm>
              <a:off x="4758018" y="4605223"/>
              <a:ext cx="630120" cy="630035"/>
              <a:chOff x="304800" y="673100"/>
              <a:chExt cx="4000500" cy="4000500"/>
            </a:xfrm>
            <a:effectLst>
              <a:outerShdw blurRad="444500" dist="254000" dir="8100000" algn="tr" rotWithShape="0">
                <a:prstClr val="black">
                  <a:alpha val="50000"/>
                </a:prstClr>
              </a:outerShdw>
            </a:effectLst>
          </p:grpSpPr>
          <p:sp>
            <p:nvSpPr>
              <p:cNvPr id="58"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9" name="椭圆 5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25" name="组合 24"/>
            <p:cNvGrpSpPr/>
            <p:nvPr/>
          </p:nvGrpSpPr>
          <p:grpSpPr>
            <a:xfrm>
              <a:off x="5436688" y="4920241"/>
              <a:ext cx="890364" cy="890244"/>
              <a:chOff x="304800" y="673100"/>
              <a:chExt cx="4000500" cy="4000500"/>
            </a:xfrm>
            <a:effectLst>
              <a:outerShdw blurRad="444500" dist="254000" dir="8100000" algn="tr" rotWithShape="0">
                <a:prstClr val="black">
                  <a:alpha val="50000"/>
                </a:prstClr>
              </a:outerShdw>
            </a:effectLst>
          </p:grpSpPr>
          <p:sp>
            <p:nvSpPr>
              <p:cNvPr id="56"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27" name="组合 26"/>
            <p:cNvGrpSpPr/>
            <p:nvPr/>
          </p:nvGrpSpPr>
          <p:grpSpPr>
            <a:xfrm>
              <a:off x="7758789" y="4730422"/>
              <a:ext cx="685681" cy="685588"/>
              <a:chOff x="304800" y="673100"/>
              <a:chExt cx="4000500" cy="4000500"/>
            </a:xfrm>
            <a:effectLst>
              <a:outerShdw blurRad="444500" dist="254000" dir="8100000" algn="tr" rotWithShape="0">
                <a:prstClr val="black">
                  <a:alpha val="50000"/>
                </a:prstClr>
              </a:outerShdw>
            </a:effectLst>
          </p:grpSpPr>
          <p:sp>
            <p:nvSpPr>
              <p:cNvPr id="54"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55" name="椭圆 54"/>
              <p:cNvSpPr/>
              <p:nvPr/>
            </p:nvSpPr>
            <p:spPr>
              <a:xfrm>
                <a:off x="392111" y="760410"/>
                <a:ext cx="3825872" cy="3825869"/>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0" name="组合 29"/>
            <p:cNvGrpSpPr/>
            <p:nvPr/>
          </p:nvGrpSpPr>
          <p:grpSpPr>
            <a:xfrm>
              <a:off x="3962506" y="4528456"/>
              <a:ext cx="252447" cy="252413"/>
              <a:chOff x="304800" y="673100"/>
              <a:chExt cx="4000500" cy="4000500"/>
            </a:xfrm>
            <a:effectLst>
              <a:outerShdw blurRad="444500" dist="254000" dir="8100000" algn="tr" rotWithShape="0">
                <a:prstClr val="black">
                  <a:alpha val="50000"/>
                </a:prstClr>
              </a:outerShdw>
            </a:effectLst>
          </p:grpSpPr>
          <p:sp>
            <p:nvSpPr>
              <p:cNvPr id="52"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3" name="椭圆 5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1" name="组合 30"/>
            <p:cNvGrpSpPr/>
            <p:nvPr/>
          </p:nvGrpSpPr>
          <p:grpSpPr>
            <a:xfrm>
              <a:off x="3181253" y="4325716"/>
              <a:ext cx="528983" cy="528912"/>
              <a:chOff x="304800" y="673100"/>
              <a:chExt cx="4000500" cy="4000500"/>
            </a:xfrm>
            <a:effectLst>
              <a:outerShdw blurRad="444500" dist="254000" dir="8100000" algn="tr" rotWithShape="0">
                <a:prstClr val="black">
                  <a:alpha val="50000"/>
                </a:prstClr>
              </a:outerShdw>
            </a:effectLst>
          </p:grpSpPr>
          <p:sp>
            <p:nvSpPr>
              <p:cNvPr id="50"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2" name="组合 31"/>
            <p:cNvGrpSpPr/>
            <p:nvPr/>
          </p:nvGrpSpPr>
          <p:grpSpPr>
            <a:xfrm>
              <a:off x="8463984" y="3830482"/>
              <a:ext cx="1179076" cy="1178917"/>
              <a:chOff x="304800" y="673100"/>
              <a:chExt cx="4000500" cy="4000500"/>
            </a:xfrm>
            <a:effectLst>
              <a:outerShdw blurRad="444500" dist="254000" dir="8100000" algn="tr" rotWithShape="0">
                <a:prstClr val="black">
                  <a:alpha val="50000"/>
                </a:prstClr>
              </a:outerShdw>
            </a:effectLst>
          </p:grpSpPr>
          <p:sp>
            <p:nvSpPr>
              <p:cNvPr id="48"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49" name="椭圆 48"/>
              <p:cNvSpPr/>
              <p:nvPr/>
            </p:nvSpPr>
            <p:spPr>
              <a:xfrm>
                <a:off x="392111" y="760415"/>
                <a:ext cx="3825874" cy="38258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3" name="组合 32"/>
            <p:cNvGrpSpPr/>
            <p:nvPr/>
          </p:nvGrpSpPr>
          <p:grpSpPr>
            <a:xfrm>
              <a:off x="4419626" y="4323810"/>
              <a:ext cx="223042" cy="223011"/>
              <a:chOff x="304800" y="673100"/>
              <a:chExt cx="4000500" cy="4000500"/>
            </a:xfrm>
            <a:effectLst>
              <a:outerShdw blurRad="444500" dist="254000" dir="8100000" algn="tr" rotWithShape="0">
                <a:prstClr val="black">
                  <a:alpha val="50000"/>
                </a:prstClr>
              </a:outerShdw>
            </a:effectLst>
          </p:grpSpPr>
          <p:sp>
            <p:nvSpPr>
              <p:cNvPr id="46"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4" name="组合 33"/>
            <p:cNvGrpSpPr/>
            <p:nvPr/>
          </p:nvGrpSpPr>
          <p:grpSpPr>
            <a:xfrm>
              <a:off x="1943138" y="4704693"/>
              <a:ext cx="1179076" cy="1178917"/>
              <a:chOff x="304800" y="673100"/>
              <a:chExt cx="4000500" cy="4000500"/>
            </a:xfrm>
            <a:effectLst>
              <a:outerShdw blurRad="444500" dist="254000" dir="8100000" algn="tr" rotWithShape="0">
                <a:prstClr val="black">
                  <a:alpha val="50000"/>
                </a:prstClr>
              </a:outerShdw>
            </a:effectLst>
          </p:grpSpPr>
          <p:sp>
            <p:nvSpPr>
              <p:cNvPr id="44"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5" name="组合 34"/>
            <p:cNvGrpSpPr/>
            <p:nvPr/>
          </p:nvGrpSpPr>
          <p:grpSpPr>
            <a:xfrm>
              <a:off x="1275196" y="4605225"/>
              <a:ext cx="520102" cy="520031"/>
              <a:chOff x="304800" y="673100"/>
              <a:chExt cx="4000500" cy="4000500"/>
            </a:xfrm>
            <a:effectLst>
              <a:outerShdw blurRad="444500" dist="254000" dir="8100000" algn="tr" rotWithShape="0">
                <a:prstClr val="black">
                  <a:alpha val="50000"/>
                </a:prstClr>
              </a:outerShdw>
            </a:effectLst>
          </p:grpSpPr>
          <p:sp>
            <p:nvSpPr>
              <p:cNvPr id="42"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6" name="组合 35"/>
            <p:cNvGrpSpPr/>
            <p:nvPr/>
          </p:nvGrpSpPr>
          <p:grpSpPr>
            <a:xfrm>
              <a:off x="291078" y="4920242"/>
              <a:ext cx="316822" cy="316779"/>
              <a:chOff x="304800" y="673100"/>
              <a:chExt cx="4000500" cy="4000500"/>
            </a:xfrm>
            <a:effectLst>
              <a:outerShdw blurRad="444500" dist="254000" dir="8100000" algn="tr" rotWithShape="0">
                <a:prstClr val="black">
                  <a:alpha val="50000"/>
                </a:prstClr>
              </a:outerShdw>
            </a:effectLst>
          </p:grpSpPr>
          <p:sp>
            <p:nvSpPr>
              <p:cNvPr id="40"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7" name="组合 36"/>
            <p:cNvGrpSpPr/>
            <p:nvPr/>
          </p:nvGrpSpPr>
          <p:grpSpPr>
            <a:xfrm>
              <a:off x="117144" y="4736991"/>
              <a:ext cx="158410" cy="158389"/>
              <a:chOff x="304800" y="673100"/>
              <a:chExt cx="4000500" cy="4000500"/>
            </a:xfrm>
            <a:effectLst>
              <a:outerShdw blurRad="444500" dist="254000" dir="8100000" algn="tr" rotWithShape="0">
                <a:prstClr val="black">
                  <a:alpha val="50000"/>
                </a:prstClr>
              </a:outerShdw>
            </a:effectLst>
          </p:grpSpPr>
          <p:sp>
            <p:nvSpPr>
              <p:cNvPr id="38"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sp>
        <p:nvSpPr>
          <p:cNvPr id="60"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61" name="组合 60"/>
          <p:cNvGrpSpPr/>
          <p:nvPr/>
        </p:nvGrpSpPr>
        <p:grpSpPr>
          <a:xfrm>
            <a:off x="232948" y="323534"/>
            <a:ext cx="118508" cy="118509"/>
            <a:chOff x="4486616" y="3001075"/>
            <a:chExt cx="274695" cy="274699"/>
          </a:xfrm>
        </p:grpSpPr>
        <p:sp>
          <p:nvSpPr>
            <p:cNvPr id="62" name="椭圆 6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3" name="椭圆 6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4" name="组合 63"/>
          <p:cNvGrpSpPr/>
          <p:nvPr/>
        </p:nvGrpSpPr>
        <p:grpSpPr>
          <a:xfrm>
            <a:off x="0" y="346047"/>
            <a:ext cx="288238" cy="46073"/>
            <a:chOff x="4318304" y="3089060"/>
            <a:chExt cx="384317" cy="61430"/>
          </a:xfrm>
        </p:grpSpPr>
        <p:sp>
          <p:nvSpPr>
            <p:cNvPr id="65"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6"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1159543524"/>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par>
                              <p:cTn id="15" fill="hold">
                                <p:stCondLst>
                                  <p:cond delay="1000"/>
                                </p:stCondLst>
                                <p:childTnLst>
                                  <p:par>
                                    <p:cTn id="16" presetID="2" presetClass="entr" presetSubtype="2" accel="70000" fill="hold" grpId="0" nodeType="afterEffect" p14:presetBounceEnd="50000">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14:bounceEnd="50000">
                                          <p:cBhvr additive="base">
                                            <p:cTn id="18" dur="500" fill="hold"/>
                                            <p:tgtEl>
                                              <p:spTgt spid="60"/>
                                            </p:tgtEl>
                                            <p:attrNameLst>
                                              <p:attrName>ppt_x</p:attrName>
                                            </p:attrNameLst>
                                          </p:cBhvr>
                                          <p:tavLst>
                                            <p:tav tm="0">
                                              <p:val>
                                                <p:strVal val="1+#ppt_w/2"/>
                                              </p:val>
                                            </p:tav>
                                            <p:tav tm="100000">
                                              <p:val>
                                                <p:strVal val="#ppt_x"/>
                                              </p:val>
                                            </p:tav>
                                          </p:tavLst>
                                        </p:anim>
                                        <p:anim calcmode="lin" valueType="num" p14:bounceEnd="50000">
                                          <p:cBhvr additive="base">
                                            <p:cTn id="19"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par>
                              <p:cTn id="15" fill="hold">
                                <p:stCondLst>
                                  <p:cond delay="1000"/>
                                </p:stCondLst>
                                <p:childTnLst>
                                  <p:par>
                                    <p:cTn id="16" presetID="2" presetClass="entr" presetSubtype="2" accel="70000"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additive="base">
                                            <p:cTn id="18" dur="500" fill="hold"/>
                                            <p:tgtEl>
                                              <p:spTgt spid="60"/>
                                            </p:tgtEl>
                                            <p:attrNameLst>
                                              <p:attrName>ppt_x</p:attrName>
                                            </p:attrNameLst>
                                          </p:cBhvr>
                                          <p:tavLst>
                                            <p:tav tm="0">
                                              <p:val>
                                                <p:strVal val="1+#ppt_w/2"/>
                                              </p:val>
                                            </p:tav>
                                            <p:tav tm="100000">
                                              <p:val>
                                                <p:strVal val="#ppt_x"/>
                                              </p:val>
                                            </p:tav>
                                          </p:tavLst>
                                        </p:anim>
                                        <p:anim calcmode="lin" valueType="num">
                                          <p:cBhvr additive="base">
                                            <p:cTn id="19"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5902" y="1323503"/>
            <a:ext cx="7050419" cy="3907095"/>
          </a:xfrm>
          <a:prstGeom prst="rect">
            <a:avLst/>
          </a:prstGeom>
          <a:noFill/>
          <a:ln>
            <a:solidFill>
              <a:srgbClr val="7030A0"/>
            </a:solidFill>
          </a:ln>
        </p:spPr>
        <p:txBody>
          <a:bodyPr wrap="square" rtlCol="0">
            <a:spAutoFit/>
          </a:bodyPr>
          <a:lstStyle/>
          <a:p>
            <a:pPr>
              <a:lnSpc>
                <a:spcPct val="150000"/>
              </a:lnSpc>
            </a:pPr>
            <a:r>
              <a:rPr lang="en-US" altLang="zh-CN" sz="2400" dirty="0" smtClean="0"/>
              <a:t>	</a:t>
            </a:r>
            <a:r>
              <a:rPr lang="zh-CN" altLang="zh-CN" sz="2400" dirty="0"/>
              <a:t>比如，刚刚买回车子，没过两天，这款车子却降价了，大部分人遇到这种情况的时候都垂头丧气，心里郁闷得很；倘若前不久刚刚买了房子，该小区的房价最近却上涨了，兴高采烈是一般购房者的正常反应。这些反应虽然符合人之常情，但跌价带来的郁闷感觉却是</a:t>
            </a:r>
            <a:r>
              <a:rPr lang="zh-CN" altLang="zh-CN" sz="2400" b="1" dirty="0">
                <a:solidFill>
                  <a:srgbClr val="00B0F0"/>
                </a:solidFill>
              </a:rPr>
              <a:t>错误</a:t>
            </a:r>
            <a:r>
              <a:rPr lang="zh-CN" altLang="zh-CN" sz="2400" dirty="0"/>
              <a:t>的</a:t>
            </a:r>
            <a:r>
              <a:rPr lang="zh-CN" altLang="zh-CN" sz="2400" dirty="0" smtClean="0"/>
              <a:t>。</a:t>
            </a:r>
            <a:r>
              <a:rPr lang="zh-CN" altLang="zh-CN" sz="2400" dirty="0"/>
              <a:t>经济学认为，正确的反映应该是：无论是跌价，还是涨价，都应该感觉</a:t>
            </a:r>
            <a:r>
              <a:rPr lang="zh-CN" altLang="zh-CN" sz="2400" dirty="0" smtClean="0"/>
              <a:t>更好</a:t>
            </a:r>
            <a:r>
              <a:rPr lang="zh-CN" altLang="en-US" sz="2400" dirty="0" smtClean="0"/>
              <a:t>。</a:t>
            </a:r>
            <a:endParaRPr lang="zh-CN" altLang="en-US" sz="2400" dirty="0">
              <a:solidFill>
                <a:srgbClr val="00B050"/>
              </a:solidFill>
            </a:endParaRPr>
          </a:p>
        </p:txBody>
      </p:sp>
      <p:sp>
        <p:nvSpPr>
          <p:cNvPr id="19" name="矩形 18"/>
          <p:cNvSpPr/>
          <p:nvPr/>
        </p:nvSpPr>
        <p:spPr>
          <a:xfrm>
            <a:off x="0" y="5664902"/>
            <a:ext cx="9144000" cy="119309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1" name="组合 20"/>
          <p:cNvGrpSpPr/>
          <p:nvPr/>
        </p:nvGrpSpPr>
        <p:grpSpPr>
          <a:xfrm>
            <a:off x="122527" y="5793893"/>
            <a:ext cx="9188527" cy="1064107"/>
            <a:chOff x="117144" y="3830482"/>
            <a:chExt cx="9525916" cy="2053128"/>
          </a:xfrm>
        </p:grpSpPr>
        <p:grpSp>
          <p:nvGrpSpPr>
            <p:cNvPr id="23" name="组合 22"/>
            <p:cNvGrpSpPr/>
            <p:nvPr/>
          </p:nvGrpSpPr>
          <p:grpSpPr>
            <a:xfrm>
              <a:off x="4758018" y="4605223"/>
              <a:ext cx="630120" cy="630035"/>
              <a:chOff x="304800" y="673100"/>
              <a:chExt cx="4000500" cy="4000500"/>
            </a:xfrm>
            <a:effectLst>
              <a:outerShdw blurRad="444500" dist="254000" dir="8100000" algn="tr" rotWithShape="0">
                <a:prstClr val="black">
                  <a:alpha val="50000"/>
                </a:prstClr>
              </a:outerShdw>
            </a:effectLst>
          </p:grpSpPr>
          <p:sp>
            <p:nvSpPr>
              <p:cNvPr id="58"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9" name="椭圆 5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25" name="组合 24"/>
            <p:cNvGrpSpPr/>
            <p:nvPr/>
          </p:nvGrpSpPr>
          <p:grpSpPr>
            <a:xfrm>
              <a:off x="5436688" y="4920241"/>
              <a:ext cx="890364" cy="890244"/>
              <a:chOff x="304800" y="673100"/>
              <a:chExt cx="4000500" cy="4000500"/>
            </a:xfrm>
            <a:effectLst>
              <a:outerShdw blurRad="444500" dist="254000" dir="8100000" algn="tr" rotWithShape="0">
                <a:prstClr val="black">
                  <a:alpha val="50000"/>
                </a:prstClr>
              </a:outerShdw>
            </a:effectLst>
          </p:grpSpPr>
          <p:sp>
            <p:nvSpPr>
              <p:cNvPr id="56"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27" name="组合 26"/>
            <p:cNvGrpSpPr/>
            <p:nvPr/>
          </p:nvGrpSpPr>
          <p:grpSpPr>
            <a:xfrm>
              <a:off x="7758789" y="4730422"/>
              <a:ext cx="685681" cy="685588"/>
              <a:chOff x="304800" y="673100"/>
              <a:chExt cx="4000500" cy="4000500"/>
            </a:xfrm>
            <a:effectLst>
              <a:outerShdw blurRad="444500" dist="254000" dir="8100000" algn="tr" rotWithShape="0">
                <a:prstClr val="black">
                  <a:alpha val="50000"/>
                </a:prstClr>
              </a:outerShdw>
            </a:effectLst>
          </p:grpSpPr>
          <p:sp>
            <p:nvSpPr>
              <p:cNvPr id="54"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55" name="椭圆 54"/>
              <p:cNvSpPr/>
              <p:nvPr/>
            </p:nvSpPr>
            <p:spPr>
              <a:xfrm>
                <a:off x="392111" y="760410"/>
                <a:ext cx="3825872" cy="3825869"/>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0" name="组合 29"/>
            <p:cNvGrpSpPr/>
            <p:nvPr/>
          </p:nvGrpSpPr>
          <p:grpSpPr>
            <a:xfrm>
              <a:off x="3962506" y="4528456"/>
              <a:ext cx="252447" cy="252413"/>
              <a:chOff x="304800" y="673100"/>
              <a:chExt cx="4000500" cy="4000500"/>
            </a:xfrm>
            <a:effectLst>
              <a:outerShdw blurRad="444500" dist="254000" dir="8100000" algn="tr" rotWithShape="0">
                <a:prstClr val="black">
                  <a:alpha val="50000"/>
                </a:prstClr>
              </a:outerShdw>
            </a:effectLst>
          </p:grpSpPr>
          <p:sp>
            <p:nvSpPr>
              <p:cNvPr id="52"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3" name="椭圆 5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1" name="组合 30"/>
            <p:cNvGrpSpPr/>
            <p:nvPr/>
          </p:nvGrpSpPr>
          <p:grpSpPr>
            <a:xfrm>
              <a:off x="3181253" y="4325716"/>
              <a:ext cx="528983" cy="528912"/>
              <a:chOff x="304800" y="673100"/>
              <a:chExt cx="4000500" cy="4000500"/>
            </a:xfrm>
            <a:effectLst>
              <a:outerShdw blurRad="444500" dist="254000" dir="8100000" algn="tr" rotWithShape="0">
                <a:prstClr val="black">
                  <a:alpha val="50000"/>
                </a:prstClr>
              </a:outerShdw>
            </a:effectLst>
          </p:grpSpPr>
          <p:sp>
            <p:nvSpPr>
              <p:cNvPr id="50"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2" name="组合 31"/>
            <p:cNvGrpSpPr/>
            <p:nvPr/>
          </p:nvGrpSpPr>
          <p:grpSpPr>
            <a:xfrm>
              <a:off x="8463984" y="3830482"/>
              <a:ext cx="1179076" cy="1178917"/>
              <a:chOff x="304800" y="673100"/>
              <a:chExt cx="4000500" cy="4000500"/>
            </a:xfrm>
            <a:effectLst>
              <a:outerShdw blurRad="444500" dist="254000" dir="8100000" algn="tr" rotWithShape="0">
                <a:prstClr val="black">
                  <a:alpha val="50000"/>
                </a:prstClr>
              </a:outerShdw>
            </a:effectLst>
          </p:grpSpPr>
          <p:sp>
            <p:nvSpPr>
              <p:cNvPr id="48"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49" name="椭圆 48"/>
              <p:cNvSpPr/>
              <p:nvPr/>
            </p:nvSpPr>
            <p:spPr>
              <a:xfrm>
                <a:off x="392111" y="760415"/>
                <a:ext cx="3825874" cy="38258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3" name="组合 32"/>
            <p:cNvGrpSpPr/>
            <p:nvPr/>
          </p:nvGrpSpPr>
          <p:grpSpPr>
            <a:xfrm>
              <a:off x="4419626" y="4323810"/>
              <a:ext cx="223042" cy="223011"/>
              <a:chOff x="304800" y="673100"/>
              <a:chExt cx="4000500" cy="4000500"/>
            </a:xfrm>
            <a:effectLst>
              <a:outerShdw blurRad="444500" dist="254000" dir="8100000" algn="tr" rotWithShape="0">
                <a:prstClr val="black">
                  <a:alpha val="50000"/>
                </a:prstClr>
              </a:outerShdw>
            </a:effectLst>
          </p:grpSpPr>
          <p:sp>
            <p:nvSpPr>
              <p:cNvPr id="46"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4" name="组合 33"/>
            <p:cNvGrpSpPr/>
            <p:nvPr/>
          </p:nvGrpSpPr>
          <p:grpSpPr>
            <a:xfrm>
              <a:off x="1943138" y="4704693"/>
              <a:ext cx="1179076" cy="1178917"/>
              <a:chOff x="304800" y="673100"/>
              <a:chExt cx="4000500" cy="4000500"/>
            </a:xfrm>
            <a:effectLst>
              <a:outerShdw blurRad="444500" dist="254000" dir="8100000" algn="tr" rotWithShape="0">
                <a:prstClr val="black">
                  <a:alpha val="50000"/>
                </a:prstClr>
              </a:outerShdw>
            </a:effectLst>
          </p:grpSpPr>
          <p:sp>
            <p:nvSpPr>
              <p:cNvPr id="44"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kern="0">
                  <a:solidFill>
                    <a:sysClr val="windowText" lastClr="000000"/>
                  </a:solidFill>
                  <a:latin typeface="Calibri"/>
                  <a:ea typeface="微软雅黑"/>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kern="0">
                  <a:solidFill>
                    <a:sysClr val="window" lastClr="FFFFFF"/>
                  </a:solidFill>
                  <a:latin typeface="Calibri"/>
                  <a:ea typeface="微软雅黑"/>
                </a:endParaRPr>
              </a:p>
            </p:txBody>
          </p:sp>
        </p:grpSp>
        <p:grpSp>
          <p:nvGrpSpPr>
            <p:cNvPr id="35" name="组合 34"/>
            <p:cNvGrpSpPr/>
            <p:nvPr/>
          </p:nvGrpSpPr>
          <p:grpSpPr>
            <a:xfrm>
              <a:off x="1275196" y="4605225"/>
              <a:ext cx="520102" cy="520031"/>
              <a:chOff x="304800" y="673100"/>
              <a:chExt cx="4000500" cy="4000500"/>
            </a:xfrm>
            <a:effectLst>
              <a:outerShdw blurRad="444500" dist="254000" dir="8100000" algn="tr" rotWithShape="0">
                <a:prstClr val="black">
                  <a:alpha val="50000"/>
                </a:prstClr>
              </a:outerShdw>
            </a:effectLst>
          </p:grpSpPr>
          <p:sp>
            <p:nvSpPr>
              <p:cNvPr id="42"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3" name="椭圆 4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6" name="组合 35"/>
            <p:cNvGrpSpPr/>
            <p:nvPr/>
          </p:nvGrpSpPr>
          <p:grpSpPr>
            <a:xfrm>
              <a:off x="291078" y="4920242"/>
              <a:ext cx="316822" cy="316779"/>
              <a:chOff x="304800" y="673100"/>
              <a:chExt cx="4000500" cy="4000500"/>
            </a:xfrm>
            <a:effectLst>
              <a:outerShdw blurRad="444500" dist="254000" dir="8100000" algn="tr" rotWithShape="0">
                <a:prstClr val="black">
                  <a:alpha val="50000"/>
                </a:prstClr>
              </a:outerShdw>
            </a:effectLst>
          </p:grpSpPr>
          <p:sp>
            <p:nvSpPr>
              <p:cNvPr id="40"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nvGrpSpPr>
            <p:cNvPr id="37" name="组合 36"/>
            <p:cNvGrpSpPr/>
            <p:nvPr/>
          </p:nvGrpSpPr>
          <p:grpSpPr>
            <a:xfrm>
              <a:off x="117144" y="4736991"/>
              <a:ext cx="158410" cy="158389"/>
              <a:chOff x="304800" y="673100"/>
              <a:chExt cx="4000500" cy="4000500"/>
            </a:xfrm>
            <a:effectLst>
              <a:outerShdw blurRad="444500" dist="254000" dir="8100000" algn="tr" rotWithShape="0">
                <a:prstClr val="black">
                  <a:alpha val="50000"/>
                </a:prstClr>
              </a:outerShdw>
            </a:effectLst>
          </p:grpSpPr>
          <p:sp>
            <p:nvSpPr>
              <p:cNvPr id="38"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912">
                  <a:defRPr/>
                </a:pPr>
                <a:endParaRPr lang="zh-CN" altLang="en-US" sz="1200" kern="0">
                  <a:solidFill>
                    <a:sysClr val="windowText" lastClr="000000"/>
                  </a:solidFill>
                  <a:latin typeface="Calibri"/>
                  <a:ea typeface="微软雅黑"/>
                </a:endParaRPr>
              </a:p>
            </p:txBody>
          </p:sp>
        </p:grpSp>
      </p:grpSp>
      <p:sp>
        <p:nvSpPr>
          <p:cNvPr id="60" name="圆角矩形 1"/>
          <p:cNvSpPr/>
          <p:nvPr/>
        </p:nvSpPr>
        <p:spPr>
          <a:xfrm>
            <a:off x="144118" y="78883"/>
            <a:ext cx="7050058" cy="660705"/>
          </a:xfrm>
          <a:prstGeom prst="roundRect">
            <a:avLst>
              <a:gd name="adj" fmla="val 9976"/>
            </a:avLst>
          </a:prstGeom>
          <a:solidFill>
            <a:srgbClr val="00B7CA"/>
          </a:solidFill>
          <a:ln w="2540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smtClean="0">
                <a:solidFill>
                  <a:schemeClr val="accent2"/>
                </a:solidFill>
                <a:ea typeface="微软雅黑" panose="020B0503020204020204" pitchFamily="34" charset="-122"/>
              </a:rPr>
              <a:t>  为什么</a:t>
            </a:r>
            <a:r>
              <a:rPr lang="zh-CN" altLang="en-US" sz="2800" dirty="0">
                <a:solidFill>
                  <a:schemeClr val="accent2"/>
                </a:solidFill>
                <a:ea typeface="微软雅黑" panose="020B0503020204020204" pitchFamily="34" charset="-122"/>
              </a:rPr>
              <a:t>学习经济学：向经济学家那样思考</a:t>
            </a:r>
            <a:endParaRPr lang="zh-CN" altLang="en-US" sz="2800" dirty="0">
              <a:solidFill>
                <a:schemeClr val="accent2"/>
              </a:solidFill>
              <a:ea typeface="微软雅黑" panose="020B0503020204020204" pitchFamily="34" charset="-122"/>
            </a:endParaRPr>
          </a:p>
        </p:txBody>
      </p:sp>
      <p:grpSp>
        <p:nvGrpSpPr>
          <p:cNvPr id="61" name="组合 60"/>
          <p:cNvGrpSpPr/>
          <p:nvPr/>
        </p:nvGrpSpPr>
        <p:grpSpPr>
          <a:xfrm>
            <a:off x="232948" y="323534"/>
            <a:ext cx="118508" cy="118509"/>
            <a:chOff x="4486616" y="3001075"/>
            <a:chExt cx="274695" cy="274699"/>
          </a:xfrm>
        </p:grpSpPr>
        <p:sp>
          <p:nvSpPr>
            <p:cNvPr id="62" name="椭圆 61"/>
            <p:cNvSpPr/>
            <p:nvPr/>
          </p:nvSpPr>
          <p:spPr>
            <a:xfrm rot="16200000">
              <a:off x="4486614" y="3001077"/>
              <a:ext cx="274699" cy="274695"/>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3" name="椭圆 62"/>
            <p:cNvSpPr/>
            <p:nvPr/>
          </p:nvSpPr>
          <p:spPr>
            <a:xfrm rot="16200000">
              <a:off x="4511585" y="3026055"/>
              <a:ext cx="224753" cy="224751"/>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grpSp>
        <p:nvGrpSpPr>
          <p:cNvPr id="64" name="组合 63"/>
          <p:cNvGrpSpPr/>
          <p:nvPr/>
        </p:nvGrpSpPr>
        <p:grpSpPr>
          <a:xfrm>
            <a:off x="0" y="346047"/>
            <a:ext cx="288238" cy="46073"/>
            <a:chOff x="4318304" y="3089060"/>
            <a:chExt cx="384317" cy="61430"/>
          </a:xfrm>
        </p:grpSpPr>
        <p:sp>
          <p:nvSpPr>
            <p:cNvPr id="65" name="圆角矩形 6"/>
            <p:cNvSpPr/>
            <p:nvPr/>
          </p:nvSpPr>
          <p:spPr>
            <a:xfrm rot="16200000">
              <a:off x="4499257" y="2947128"/>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66" name="圆角矩形 7"/>
            <p:cNvSpPr/>
            <p:nvPr/>
          </p:nvSpPr>
          <p:spPr>
            <a:xfrm rot="16200000">
              <a:off x="4499258" y="2908107"/>
              <a:ext cx="22409" cy="384316"/>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9525">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grpSp>
    </p:spTree>
    <p:extLst>
      <p:ext uri="{BB962C8B-B14F-4D97-AF65-F5344CB8AC3E}">
        <p14:creationId xmlns:p14="http://schemas.microsoft.com/office/powerpoint/2010/main" val="3367256334"/>
      </p:ext>
    </p:extLst>
  </p:cSld>
  <p:clrMapOvr>
    <a:masterClrMapping/>
  </p:clrMapOvr>
  <p:transition spd="slow">
    <p:pull/>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par>
                              <p:cTn id="15" fill="hold">
                                <p:stCondLst>
                                  <p:cond delay="1000"/>
                                </p:stCondLst>
                                <p:childTnLst>
                                  <p:par>
                                    <p:cTn id="16" presetID="2" presetClass="entr" presetSubtype="2" accel="70000" fill="hold" grpId="0" nodeType="afterEffect" p14:presetBounceEnd="50000">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14:bounceEnd="50000">
                                          <p:cBhvr additive="base">
                                            <p:cTn id="18" dur="500" fill="hold"/>
                                            <p:tgtEl>
                                              <p:spTgt spid="60"/>
                                            </p:tgtEl>
                                            <p:attrNameLst>
                                              <p:attrName>ppt_x</p:attrName>
                                            </p:attrNameLst>
                                          </p:cBhvr>
                                          <p:tavLst>
                                            <p:tav tm="0">
                                              <p:val>
                                                <p:strVal val="1+#ppt_w/2"/>
                                              </p:val>
                                            </p:tav>
                                            <p:tav tm="100000">
                                              <p:val>
                                                <p:strVal val="#ppt_x"/>
                                              </p:val>
                                            </p:tav>
                                          </p:tavLst>
                                        </p:anim>
                                        <p:anim calcmode="lin" valueType="num" p14:bounceEnd="50000">
                                          <p:cBhvr additive="base">
                                            <p:cTn id="19"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outVertical)">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par>
                              <p:cTn id="15" fill="hold">
                                <p:stCondLst>
                                  <p:cond delay="1000"/>
                                </p:stCondLst>
                                <p:childTnLst>
                                  <p:par>
                                    <p:cTn id="16" presetID="2" presetClass="entr" presetSubtype="2" accel="70000"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 calcmode="lin" valueType="num">
                                          <p:cBhvr additive="base">
                                            <p:cTn id="18" dur="500" fill="hold"/>
                                            <p:tgtEl>
                                              <p:spTgt spid="60"/>
                                            </p:tgtEl>
                                            <p:attrNameLst>
                                              <p:attrName>ppt_x</p:attrName>
                                            </p:attrNameLst>
                                          </p:cBhvr>
                                          <p:tavLst>
                                            <p:tav tm="0">
                                              <p:val>
                                                <p:strVal val="1+#ppt_w/2"/>
                                              </p:val>
                                            </p:tav>
                                            <p:tav tm="100000">
                                              <p:val>
                                                <p:strVal val="#ppt_x"/>
                                              </p:val>
                                            </p:tav>
                                          </p:tavLst>
                                        </p:anim>
                                        <p:anim calcmode="lin" valueType="num">
                                          <p:cBhvr additive="base">
                                            <p:cTn id="19"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Lst>
      </p:timing>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169</Words>
  <Application>Microsoft Office PowerPoint</Application>
  <PresentationFormat>全屏显示(4:3)</PresentationFormat>
  <Paragraphs>33</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sunny</dc:creator>
  <cp:lastModifiedBy>Windows User</cp:lastModifiedBy>
  <cp:revision>7</cp:revision>
  <dcterms:created xsi:type="dcterms:W3CDTF">2017-03-28T03:37:27Z</dcterms:created>
  <dcterms:modified xsi:type="dcterms:W3CDTF">2017-03-29T09:55:18Z</dcterms:modified>
</cp:coreProperties>
</file>