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sldIdLst>
    <p:sldId id="256" r:id="rId3"/>
    <p:sldId id="257" r:id="rId4"/>
    <p:sldId id="263" r:id="rId5"/>
    <p:sldId id="258" r:id="rId6"/>
    <p:sldId id="289" r:id="rId7"/>
    <p:sldId id="290" r:id="rId8"/>
    <p:sldId id="291" r:id="rId9"/>
    <p:sldId id="292" r:id="rId10"/>
    <p:sldId id="293" r:id="rId11"/>
    <p:sldId id="294" r:id="rId12"/>
    <p:sldId id="259" r:id="rId13"/>
    <p:sldId id="295" r:id="rId14"/>
    <p:sldId id="260" r:id="rId15"/>
    <p:sldId id="296" r:id="rId16"/>
    <p:sldId id="297" r:id="rId17"/>
    <p:sldId id="298" r:id="rId18"/>
    <p:sldId id="299" r:id="rId19"/>
    <p:sldId id="300" r:id="rId20"/>
    <p:sldId id="301" r:id="rId21"/>
    <p:sldId id="302" r:id="rId22"/>
    <p:sldId id="303" r:id="rId23"/>
    <p:sldId id="304" r:id="rId24"/>
    <p:sldId id="305" r:id="rId25"/>
  </p:sldIdLst>
  <p:sldSz cx="9144000" cy="6858000" type="screen4x3"/>
  <p:notesSz cx="6858000" cy="9144000"/>
  <p:embeddedFontLst>
    <p:embeddedFont>
      <p:font typeface="方正兰亭细黑_GBK" panose="02010600030101010101" charset="-122"/>
      <p:regular r:id="rId26"/>
    </p:embeddedFont>
    <p:embeddedFont>
      <p:font typeface="Calibri" panose="020F0502020204030204" pitchFamily="34" charset="0"/>
      <p:regular r:id="rId27"/>
      <p:bold r:id="rId28"/>
      <p:italic r:id="rId29"/>
      <p:boldItalic r:id="rId30"/>
    </p:embeddedFont>
    <p:embeddedFont>
      <p:font typeface="方正正中黑简体" panose="02010600030101010101" charset="-122"/>
      <p:regular r:id="rId31"/>
    </p:embeddedFont>
    <p:embeddedFont>
      <p:font typeface="微软雅黑" panose="020B0503020204020204" pitchFamily="34" charset="-122"/>
      <p:regular r:id="rId32"/>
      <p:bold r:id="rId33"/>
    </p:embeddedFont>
    <p:embeddedFont>
      <p:font typeface="Calibri Light" panose="020F0302020204030204" pitchFamily="34" charset="0"/>
      <p:regular r:id="rId34"/>
      <p:italic r:id="rId3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2" pos="3817" userDrawn="1">
          <p15:clr>
            <a:srgbClr val="A4A3A4"/>
          </p15:clr>
        </p15:guide>
        <p15:guide id="3" orient="horz" pos="346" userDrawn="1">
          <p15:clr>
            <a:srgbClr val="A4A3A4"/>
          </p15:clr>
        </p15:guide>
        <p15:guide id="4" orient="horz" pos="3952" userDrawn="1">
          <p15:clr>
            <a:srgbClr val="A4A3A4"/>
          </p15:clr>
        </p15:guide>
        <p15:guide id="5" pos="7015" userDrawn="1">
          <p15:clr>
            <a:srgbClr val="A4A3A4"/>
          </p15:clr>
        </p15:guide>
        <p15:guide id="6" pos="642" userDrawn="1">
          <p15:clr>
            <a:srgbClr val="A4A3A4"/>
          </p15:clr>
        </p15:guide>
        <p15:guide id="8" orient="horz" pos="2160" userDrawn="1">
          <p15:clr>
            <a:srgbClr val="A4A3A4"/>
          </p15:clr>
        </p15:guide>
        <p15:guide id="9" orient="horz" pos="2500" userDrawn="1">
          <p15:clr>
            <a:srgbClr val="A4A3A4"/>
          </p15:clr>
        </p15:guide>
        <p15:guide id="10" orient="horz" pos="799" userDrawn="1">
          <p15:clr>
            <a:srgbClr val="A4A3A4"/>
          </p15:clr>
        </p15:guide>
        <p15:guide id="11" pos="2729" userDrawn="1">
          <p15:clr>
            <a:srgbClr val="A4A3A4"/>
          </p15:clr>
        </p15:guide>
        <p15:guide id="12" pos="48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75B6"/>
    <a:srgbClr val="D8D8D8"/>
    <a:srgbClr val="1E4A72"/>
    <a:srgbClr val="2E6BA2"/>
    <a:srgbClr val="016CBA"/>
    <a:srgbClr val="7280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5" autoAdjust="0"/>
    <p:restoredTop sz="94660"/>
  </p:normalViewPr>
  <p:slideViewPr>
    <p:cSldViewPr snapToGrid="0" showGuides="1">
      <p:cViewPr varScale="1">
        <p:scale>
          <a:sx n="71" d="100"/>
          <a:sy n="71" d="100"/>
        </p:scale>
        <p:origin x="-1278" y="-96"/>
      </p:cViewPr>
      <p:guideLst>
        <p:guide orient="horz" pos="346"/>
        <p:guide orient="horz" pos="3952"/>
        <p:guide orient="horz" pos="2160"/>
        <p:guide orient="horz" pos="2500"/>
        <p:guide orient="horz" pos="799"/>
        <p:guide pos="2863"/>
        <p:guide pos="5261"/>
        <p:guide pos="482"/>
        <p:guide pos="2047"/>
        <p:guide pos="36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8F21C52-EC68-422C-A5FF-CD0BF9AE6790}" type="datetimeFigureOut">
              <a:rPr lang="zh-CN" altLang="en-US" smtClean="0"/>
              <a:pPr/>
              <a:t>2017/3/30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8B6BA8-C402-4CA3-9472-EDF80871DC80}" type="slidenum">
              <a:rPr lang="zh-CN" altLang="en-US" smtClean="0"/>
              <a:pPr/>
              <a:t>‹#›</a:t>
            </a:fld>
            <a:endParaRPr lang="zh-CN" altLang="en-US"/>
          </a:p>
        </p:txBody>
      </p:sp>
    </p:spTree>
    <p:extLst>
      <p:ext uri="{BB962C8B-B14F-4D97-AF65-F5344CB8AC3E}">
        <p14:creationId xmlns:p14="http://schemas.microsoft.com/office/powerpoint/2010/main" val="4128599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8F21C52-EC68-422C-A5FF-CD0BF9AE6790}" type="datetimeFigureOut">
              <a:rPr lang="zh-CN" altLang="en-US" smtClean="0"/>
              <a:pPr/>
              <a:t>2017/3/30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F8B6BA8-C402-4CA3-9472-EDF80871DC80}" type="slidenum">
              <a:rPr lang="zh-CN" altLang="en-US" smtClean="0"/>
              <a:pPr/>
              <a:t>‹#›</a:t>
            </a:fld>
            <a:endParaRPr lang="zh-CN" altLang="en-US"/>
          </a:p>
        </p:txBody>
      </p:sp>
    </p:spTree>
    <p:extLst>
      <p:ext uri="{BB962C8B-B14F-4D97-AF65-F5344CB8AC3E}">
        <p14:creationId xmlns:p14="http://schemas.microsoft.com/office/powerpoint/2010/main" val="1886313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screen">
            <a:duotone>
              <a:prstClr val="black"/>
              <a:schemeClr val="accent1">
                <a:tint val="45000"/>
                <a:satMod val="400000"/>
              </a:schemeClr>
            </a:duotone>
            <a:extLst>
              <a:ext uri="{28A0092B-C50C-407E-A947-70E740481C1C}">
                <a14:useLocalDpi xmlns:a14="http://schemas.microsoft.com/office/drawing/2010/main"/>
              </a:ext>
            </a:extLst>
          </a:blip>
          <a:srcRect/>
          <a:stretch/>
        </p:blipFill>
        <p:spPr>
          <a:xfrm>
            <a:off x="0" y="0"/>
            <a:ext cx="9144000" cy="6858000"/>
          </a:xfrm>
          <a:prstGeom prst="rect">
            <a:avLst/>
          </a:prstGeom>
        </p:spPr>
      </p:pic>
      <p:grpSp>
        <p:nvGrpSpPr>
          <p:cNvPr id="9" name="组合 8"/>
          <p:cNvGrpSpPr/>
          <p:nvPr userDrawn="1"/>
        </p:nvGrpSpPr>
        <p:grpSpPr>
          <a:xfrm>
            <a:off x="0" y="0"/>
            <a:ext cx="9144000" cy="6858000"/>
            <a:chOff x="0" y="0"/>
            <a:chExt cx="12192000" cy="6858000"/>
          </a:xfrm>
        </p:grpSpPr>
        <p:sp>
          <p:nvSpPr>
            <p:cNvPr id="7" name="矩形 6"/>
            <p:cNvSpPr/>
            <p:nvPr userDrawn="1"/>
          </p:nvSpPr>
          <p:spPr>
            <a:xfrm>
              <a:off x="0" y="0"/>
              <a:ext cx="6096000" cy="6858000"/>
            </a:xfrm>
            <a:prstGeom prst="rect">
              <a:avLst/>
            </a:prstGeom>
            <a:solidFill>
              <a:schemeClr val="accent1">
                <a:lumMod val="75000"/>
                <a:alpha val="65000"/>
              </a:schemeClr>
            </a:solid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8" name="矩形 7"/>
            <p:cNvSpPr/>
            <p:nvPr userDrawn="1"/>
          </p:nvSpPr>
          <p:spPr>
            <a:xfrm>
              <a:off x="6096000" y="0"/>
              <a:ext cx="6096000" cy="6858000"/>
            </a:xfrm>
            <a:prstGeom prst="rect">
              <a:avLst/>
            </a:prstGeom>
            <a:solidFill>
              <a:schemeClr val="bg1">
                <a:alpha val="65000"/>
              </a:schemeClr>
            </a:solid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grpSp>
    </p:spTree>
    <p:extLst>
      <p:ext uri="{BB962C8B-B14F-4D97-AF65-F5344CB8AC3E}">
        <p14:creationId xmlns:p14="http://schemas.microsoft.com/office/powerpoint/2010/main" val="1781526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9144000" cy="6858000"/>
          </a:xfrm>
          <a:prstGeom prst="rect">
            <a:avLst/>
          </a:prstGeom>
        </p:spPr>
      </p:pic>
      <p:grpSp>
        <p:nvGrpSpPr>
          <p:cNvPr id="2" name="组合 1"/>
          <p:cNvGrpSpPr/>
          <p:nvPr userDrawn="1"/>
        </p:nvGrpSpPr>
        <p:grpSpPr>
          <a:xfrm>
            <a:off x="0" y="0"/>
            <a:ext cx="9144000" cy="6858000"/>
            <a:chOff x="0" y="0"/>
            <a:chExt cx="12192000" cy="6858000"/>
          </a:xfrm>
        </p:grpSpPr>
        <p:sp>
          <p:nvSpPr>
            <p:cNvPr id="3" name="矩形 2"/>
            <p:cNvSpPr/>
            <p:nvPr userDrawn="1"/>
          </p:nvSpPr>
          <p:spPr>
            <a:xfrm>
              <a:off x="0" y="0"/>
              <a:ext cx="6096000" cy="6858000"/>
            </a:xfrm>
            <a:prstGeom prst="rect">
              <a:avLst/>
            </a:prstGeom>
            <a:solidFill>
              <a:schemeClr val="accent1">
                <a:lumMod val="75000"/>
                <a:alpha val="65000"/>
              </a:schemeClr>
            </a:solid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4" name="矩形 3"/>
            <p:cNvSpPr/>
            <p:nvPr userDrawn="1"/>
          </p:nvSpPr>
          <p:spPr>
            <a:xfrm>
              <a:off x="6096000" y="0"/>
              <a:ext cx="6096000" cy="6858000"/>
            </a:xfrm>
            <a:prstGeom prst="rect">
              <a:avLst/>
            </a:prstGeom>
            <a:solidFill>
              <a:schemeClr val="bg1">
                <a:alpha val="65000"/>
              </a:schemeClr>
            </a:solidFill>
            <a:ln>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grpSp>
    </p:spTree>
    <p:extLst>
      <p:ext uri="{BB962C8B-B14F-4D97-AF65-F5344CB8AC3E}">
        <p14:creationId xmlns:p14="http://schemas.microsoft.com/office/powerpoint/2010/main" val="3088956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F21C52-EC68-422C-A5FF-CD0BF9AE6790}" type="datetimeFigureOut">
              <a:rPr lang="zh-CN" altLang="en-US" smtClean="0"/>
              <a:pPr/>
              <a:t>2017/3/30</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B6BA8-C402-4CA3-9472-EDF80871DC80}" type="slidenum">
              <a:rPr lang="zh-CN" altLang="en-US" smtClean="0"/>
              <a:pPr/>
              <a:t>‹#›</a:t>
            </a:fld>
            <a:endParaRPr lang="zh-CN" altLang="en-US"/>
          </a:p>
        </p:txBody>
      </p:sp>
    </p:spTree>
    <p:extLst>
      <p:ext uri="{BB962C8B-B14F-4D97-AF65-F5344CB8AC3E}">
        <p14:creationId xmlns:p14="http://schemas.microsoft.com/office/powerpoint/2010/main" val="3502781147"/>
      </p:ext>
    </p:extLst>
  </p:cSld>
  <p:clrMap bg1="lt1" tx1="dk1" bg2="lt2" tx2="dk2" accent1="accent1" accent2="accent2" accent3="accent3" accent4="accent4" accent5="accent5" accent6="accent6" hlink="hlink" folHlink="folHlink"/>
  <p:sldLayoutIdLst>
    <p:sldLayoutId id="2147483650" r:id="rId1"/>
    <p:sldLayoutId id="2147483655"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D1AEE-5CC6-4131-9368-D4B3327E4E61}" type="datetimeFigureOut">
              <a:rPr lang="zh-CN" altLang="en-US" smtClean="0"/>
              <a:pPr/>
              <a:t>2017/3/30</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F5C85A-C9C5-4126-B537-342D910F6603}" type="slidenum">
              <a:rPr lang="zh-CN" altLang="en-US" smtClean="0"/>
              <a:pPr/>
              <a:t>‹#›</a:t>
            </a:fld>
            <a:endParaRPr lang="zh-CN" altLang="en-US"/>
          </a:p>
        </p:txBody>
      </p:sp>
    </p:spTree>
    <p:extLst>
      <p:ext uri="{BB962C8B-B14F-4D97-AF65-F5344CB8AC3E}">
        <p14:creationId xmlns:p14="http://schemas.microsoft.com/office/powerpoint/2010/main" val="636483233"/>
      </p:ext>
    </p:extLst>
  </p:cSld>
  <p:clrMap bg1="lt1" tx1="dk1" bg2="lt2" tx2="dk2" accent1="accent1" accent2="accent2" accent3="accent3" accent4="accent4" accent5="accent5" accent6="accent6" hlink="hlink" folHlink="folHlink"/>
  <p:sldLayoutIdLst>
    <p:sldLayoutId id="2147483667" r:id="rId1"/>
    <p:sldLayoutId id="2147483680"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0000">
              <a:schemeClr val="accent1">
                <a:lumMod val="75000"/>
              </a:schemeClr>
            </a:gs>
            <a:gs pos="50000">
              <a:schemeClr val="bg1"/>
            </a:gs>
            <a:gs pos="100000">
              <a:schemeClr val="bg1"/>
            </a:gs>
            <a:gs pos="0">
              <a:schemeClr val="accent1">
                <a:lumMod val="75000"/>
              </a:schemeClr>
            </a:gs>
          </a:gsLst>
          <a:lin ang="0" scaled="1"/>
        </a:gradFill>
        <a:effectLst/>
      </p:bgPr>
    </p:bg>
    <p:spTree>
      <p:nvGrpSpPr>
        <p:cNvPr id="1" name=""/>
        <p:cNvGrpSpPr/>
        <p:nvPr/>
      </p:nvGrpSpPr>
      <p:grpSpPr>
        <a:xfrm>
          <a:off x="0" y="0"/>
          <a:ext cx="0" cy="0"/>
          <a:chOff x="0" y="0"/>
          <a:chExt cx="0" cy="0"/>
        </a:xfrm>
      </p:grpSpPr>
      <p:sp>
        <p:nvSpPr>
          <p:cNvPr id="8" name="TextBox 23"/>
          <p:cNvSpPr txBox="1"/>
          <p:nvPr/>
        </p:nvSpPr>
        <p:spPr>
          <a:xfrm>
            <a:off x="1565569" y="1273873"/>
            <a:ext cx="7454577" cy="928284"/>
          </a:xfrm>
          <a:prstGeom prst="rect">
            <a:avLst/>
          </a:prstGeom>
          <a:noFill/>
        </p:spPr>
        <p:txBody>
          <a:bodyPr wrap="none" lIns="96347" tIns="48173" rIns="96347" bIns="48173" rtlCol="0">
            <a:spAutoFit/>
          </a:bodyPr>
          <a:lstStyle/>
          <a:p>
            <a:pPr algn="ctr">
              <a:buNone/>
            </a:pPr>
            <a:r>
              <a:rPr lang="zh-CN" altLang="en-US" sz="5400" b="1" dirty="0">
                <a:solidFill>
                  <a:srgbClr val="FF0000"/>
                </a:solidFill>
                <a:cs typeface="Arial" panose="020B0604020202020204" pitchFamily="34" charset="0"/>
              </a:rPr>
              <a:t>微点</a:t>
            </a:r>
            <a:r>
              <a:rPr lang="zh-CN" altLang="en-US" sz="4000" b="1" dirty="0">
                <a:solidFill>
                  <a:srgbClr val="FF0000"/>
                </a:solidFill>
                <a:cs typeface="Arial" panose="020B0604020202020204" pitchFamily="34" charset="0"/>
              </a:rPr>
              <a:t>之力，</a:t>
            </a:r>
            <a:r>
              <a:rPr lang="zh-CN" altLang="en-US" sz="4000" b="1" dirty="0">
                <a:solidFill>
                  <a:schemeClr val="tx2">
                    <a:lumMod val="50000"/>
                  </a:schemeClr>
                </a:solidFill>
                <a:cs typeface="Arial" panose="020B0604020202020204" pitchFamily="34" charset="0"/>
              </a:rPr>
              <a:t>撬动</a:t>
            </a:r>
            <a:r>
              <a:rPr lang="zh-CN" altLang="en-US" sz="4800" b="1" dirty="0">
                <a:solidFill>
                  <a:schemeClr val="tx2">
                    <a:lumMod val="50000"/>
                  </a:schemeClr>
                </a:solidFill>
                <a:cs typeface="Arial" panose="020B0604020202020204" pitchFamily="34" charset="0"/>
              </a:rPr>
              <a:t>教育</a:t>
            </a:r>
            <a:r>
              <a:rPr lang="zh-CN" altLang="en-US" sz="4000" b="1" dirty="0">
                <a:solidFill>
                  <a:schemeClr val="tx2">
                    <a:lumMod val="50000"/>
                  </a:schemeClr>
                </a:solidFill>
                <a:cs typeface="Arial" panose="020B0604020202020204" pitchFamily="34" charset="0"/>
              </a:rPr>
              <a:t>长远发展</a:t>
            </a:r>
          </a:p>
        </p:txBody>
      </p:sp>
      <p:sp>
        <p:nvSpPr>
          <p:cNvPr id="11" name="矩形 259"/>
          <p:cNvSpPr>
            <a:spLocks noChangeArrowheads="1"/>
          </p:cNvSpPr>
          <p:nvPr/>
        </p:nvSpPr>
        <p:spPr bwMode="auto">
          <a:xfrm>
            <a:off x="4674173" y="5956425"/>
            <a:ext cx="4345973" cy="362304"/>
          </a:xfrm>
          <a:prstGeom prst="rect">
            <a:avLst/>
          </a:prstGeom>
          <a:noFill/>
          <a:ln w="9525">
            <a:solidFill>
              <a:schemeClr val="accent1"/>
            </a:solidFill>
            <a:miter lim="800000"/>
            <a:headEnd/>
            <a:tailEnd/>
          </a:ln>
          <a:effectLst/>
          <a:extLst/>
        </p:spPr>
        <p:txBody>
          <a:bodyPr wrap="square" lIns="27000" tIns="27000" rIns="27000" bIns="27000"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ts val="0"/>
              </a:spcBef>
              <a:buNone/>
            </a:pPr>
            <a:r>
              <a:rPr lang="zh-CN" altLang="en-US" sz="2000" dirty="0">
                <a:solidFill>
                  <a:srgbClr val="00B050"/>
                </a:solidFill>
                <a:latin typeface="Arial" panose="020B0604020202020204" pitchFamily="34" charset="0"/>
                <a:cs typeface="Arial" panose="020B0604020202020204" pitchFamily="34" charset="0"/>
                <a:sym typeface="Arial" panose="020B0604020202020204" pitchFamily="34" charset="0"/>
              </a:rPr>
              <a:t>设计：北京微点智育软件有限公司</a:t>
            </a:r>
            <a:endParaRPr lang="en-US" altLang="zh-CN" sz="2000" dirty="0">
              <a:solidFill>
                <a:srgbClr val="00B050"/>
              </a:solidFill>
              <a:latin typeface="Arial" panose="020B0604020202020204" pitchFamily="34" charset="0"/>
              <a:cs typeface="Arial" panose="020B0604020202020204" pitchFamily="34" charset="0"/>
              <a:sym typeface="Arial" panose="020B0604020202020204" pitchFamily="34" charset="0"/>
            </a:endParaRPr>
          </a:p>
        </p:txBody>
      </p:sp>
      <p:sp>
        <p:nvSpPr>
          <p:cNvPr id="2" name="矩形 1"/>
          <p:cNvSpPr/>
          <p:nvPr/>
        </p:nvSpPr>
        <p:spPr>
          <a:xfrm>
            <a:off x="3440921" y="3567064"/>
            <a:ext cx="5192091" cy="1077218"/>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r>
              <a:rPr lang="zh-CN" altLang="en-US" sz="3200" b="1" dirty="0" smtClean="0">
                <a:solidFill>
                  <a:srgbClr val="FF0000"/>
                </a:solidFill>
              </a:rPr>
              <a:t>案例：</a:t>
            </a:r>
            <a:endParaRPr lang="en-US" altLang="zh-CN" sz="3200" b="1" dirty="0" smtClean="0">
              <a:solidFill>
                <a:srgbClr val="FF0000"/>
              </a:solidFill>
            </a:endParaRPr>
          </a:p>
          <a:p>
            <a:r>
              <a:rPr lang="en-US" altLang="zh-CN" sz="3200" dirty="0" smtClean="0"/>
              <a:t>            </a:t>
            </a:r>
            <a:r>
              <a:rPr lang="zh-CN" altLang="zh-CN" sz="3200" b="1" dirty="0" smtClean="0">
                <a:solidFill>
                  <a:schemeClr val="bg2">
                    <a:lumMod val="25000"/>
                  </a:schemeClr>
                </a:solidFill>
              </a:rPr>
              <a:t>沉没</a:t>
            </a:r>
            <a:r>
              <a:rPr lang="zh-CN" altLang="zh-CN" sz="3200" b="1" dirty="0">
                <a:solidFill>
                  <a:schemeClr val="bg2">
                    <a:lumMod val="25000"/>
                  </a:schemeClr>
                </a:solidFill>
              </a:rPr>
              <a:t>成本与企业决策</a:t>
            </a:r>
          </a:p>
        </p:txBody>
      </p:sp>
    </p:spTree>
    <p:extLst>
      <p:ext uri="{BB962C8B-B14F-4D97-AF65-F5344CB8AC3E}">
        <p14:creationId xmlns:p14="http://schemas.microsoft.com/office/powerpoint/2010/main" val="10760645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600"/>
                                        <p:tgtEl>
                                          <p:spTgt spid="8"/>
                                        </p:tgtEl>
                                      </p:cBhvr>
                                    </p:animEffect>
                                  </p:childTnLst>
                                </p:cTn>
                              </p:par>
                            </p:childTnLst>
                          </p:cTn>
                        </p:par>
                        <p:par>
                          <p:cTn id="8" fill="hold">
                            <p:stCondLst>
                              <p:cond delay="2000"/>
                            </p:stCondLst>
                            <p:childTnLst>
                              <p:par>
                                <p:cTn id="9" presetID="53"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91766" y="1126211"/>
            <a:ext cx="7560469" cy="103239"/>
            <a:chOff x="6618518" y="1126210"/>
            <a:chExt cx="10080625" cy="103239"/>
          </a:xfrm>
        </p:grpSpPr>
        <p:sp>
          <p:nvSpPr>
            <p:cNvPr id="3" name="矩形 2"/>
            <p:cNvSpPr/>
            <p:nvPr/>
          </p:nvSpPr>
          <p:spPr>
            <a:xfrm>
              <a:off x="6618518" y="1126210"/>
              <a:ext cx="198330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flipV="1">
              <a:off x="8601825" y="1204049"/>
              <a:ext cx="8097318"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文本框 49"/>
          <p:cNvSpPr txBox="1"/>
          <p:nvPr/>
        </p:nvSpPr>
        <p:spPr>
          <a:xfrm>
            <a:off x="4853803" y="602991"/>
            <a:ext cx="3430747" cy="523220"/>
          </a:xfrm>
          <a:prstGeom prst="rect">
            <a:avLst/>
          </a:prstGeom>
          <a:noFill/>
        </p:spPr>
        <p:txBody>
          <a:bodyPr wrap="none" rtlCol="0">
            <a:spAutoFit/>
          </a:bodyPr>
          <a:lstStyle/>
          <a:p>
            <a:r>
              <a:rPr lang="zh-CN" altLang="zh-CN" sz="2800" b="1" dirty="0">
                <a:solidFill>
                  <a:schemeClr val="bg2">
                    <a:lumMod val="25000"/>
                  </a:schemeClr>
                </a:solidFill>
              </a:rPr>
              <a:t>沉没成本与企业决策</a:t>
            </a:r>
            <a:endParaRPr lang="zh-CN" altLang="en-US" sz="2800" dirty="0">
              <a:latin typeface="方正正中黑简体" panose="02000000000000000000" pitchFamily="2" charset="-122"/>
              <a:ea typeface="方正正中黑简体" panose="02000000000000000000" pitchFamily="2" charset="-122"/>
            </a:endParaRPr>
          </a:p>
        </p:txBody>
      </p:sp>
      <p:sp>
        <p:nvSpPr>
          <p:cNvPr id="10" name="矩形 9"/>
          <p:cNvSpPr/>
          <p:nvPr/>
        </p:nvSpPr>
        <p:spPr>
          <a:xfrm>
            <a:off x="591671" y="1560825"/>
            <a:ext cx="7760564" cy="526297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smtClean="0"/>
              <a:t>	</a:t>
            </a:r>
            <a:r>
              <a:rPr lang="zh-CN" altLang="zh-CN" sz="2400" dirty="0"/>
              <a:t>反过来看，如果维持经营，市场分析结果表明</a:t>
            </a:r>
            <a:r>
              <a:rPr lang="en-US" altLang="zh-CN" sz="2400" dirty="0"/>
              <a:t>QC</a:t>
            </a:r>
            <a:r>
              <a:rPr lang="zh-CN" altLang="zh-CN" sz="2400" dirty="0"/>
              <a:t>公司仍有机会在高端产品保持优势，占有一定市场份额。特别在</a:t>
            </a:r>
            <a:r>
              <a:rPr lang="en-US" altLang="zh-CN" sz="2400" dirty="0"/>
              <a:t>5</a:t>
            </a:r>
            <a:r>
              <a:rPr lang="zh-CN" altLang="zh-CN" sz="2400" dirty="0"/>
              <a:t>加仑大桶水市场，</a:t>
            </a:r>
            <a:r>
              <a:rPr lang="en-US" altLang="zh-CN" sz="2400" dirty="0"/>
              <a:t>QC</a:t>
            </a:r>
            <a:r>
              <a:rPr lang="zh-CN" altLang="zh-CN" sz="2400" dirty="0"/>
              <a:t>公司有丰富经验，是美国等地的市场领导者，具有明显优势。经过努力，饮用水产量可能达到</a:t>
            </a:r>
            <a:r>
              <a:rPr lang="en-US" altLang="zh-CN" sz="2400" dirty="0"/>
              <a:t>1</a:t>
            </a:r>
            <a:r>
              <a:rPr lang="zh-CN" altLang="zh-CN" sz="2400" dirty="0"/>
              <a:t>．</a:t>
            </a:r>
            <a:r>
              <a:rPr lang="en-US" altLang="zh-CN" sz="2400" dirty="0"/>
              <a:t>5</a:t>
            </a:r>
            <a:r>
              <a:rPr lang="zh-CN" altLang="zh-CN" sz="2400" dirty="0"/>
              <a:t>亿公升以上。虽然仅为设计生产能力的三分之一，但是公司可以至少保持每年</a:t>
            </a:r>
            <a:r>
              <a:rPr lang="en-US" altLang="zh-CN" sz="2400" dirty="0"/>
              <a:t>20</a:t>
            </a:r>
            <a:r>
              <a:rPr lang="zh-CN" altLang="zh-CN" sz="2400" dirty="0"/>
              <a:t>％到</a:t>
            </a:r>
            <a:r>
              <a:rPr lang="en-US" altLang="zh-CN" sz="2400" dirty="0"/>
              <a:t>30</a:t>
            </a:r>
            <a:r>
              <a:rPr lang="zh-CN" altLang="zh-CN" sz="2400" dirty="0"/>
              <a:t>％的毛利，约为</a:t>
            </a:r>
            <a:r>
              <a:rPr lang="en-US" altLang="zh-CN" sz="2400" dirty="0"/>
              <a:t>2 000</a:t>
            </a:r>
            <a:r>
              <a:rPr lang="zh-CN" altLang="zh-CN" sz="2400" dirty="0"/>
              <a:t>万元人民币。</a:t>
            </a:r>
            <a:r>
              <a:rPr lang="en-US" altLang="zh-CN" sz="2400" dirty="0"/>
              <a:t>  </a:t>
            </a:r>
            <a:r>
              <a:rPr lang="zh-CN" altLang="zh-CN" sz="2400" dirty="0"/>
              <a:t>经过全面的市场调研和缜密分析，该公司董事会决定继续饮用水工厂的生产经营。提出利用</a:t>
            </a:r>
            <a:r>
              <a:rPr lang="en-US" altLang="zh-CN" sz="2400" dirty="0"/>
              <a:t>QC</a:t>
            </a:r>
            <a:r>
              <a:rPr lang="zh-CN" altLang="zh-CN" sz="2400" dirty="0"/>
              <a:t>公司在中国的成功的营销网络和经验，继续扩大市场和销售。同时公司还实施减少外籍人员、加快管理人员本地化，压缩广告开支等节流措施，努力降低亏损额。从</a:t>
            </a:r>
            <a:r>
              <a:rPr lang="en-US" altLang="zh-CN" sz="2400" dirty="0"/>
              <a:t>2002</a:t>
            </a:r>
            <a:r>
              <a:rPr lang="zh-CN" altLang="zh-CN" sz="2400" dirty="0"/>
              <a:t>年情况看，公司销售业绩与去年大体持平，但是管理费用和销售费用明显下降，净亏损大幅度下降，董事会维持亏损经营决策得到了较好贯彻。</a:t>
            </a:r>
            <a:endParaRPr lang="zh-CN" altLang="en-US" sz="2400" dirty="0"/>
          </a:p>
        </p:txBody>
      </p:sp>
    </p:spTree>
    <p:extLst>
      <p:ext uri="{BB962C8B-B14F-4D97-AF65-F5344CB8AC3E}">
        <p14:creationId xmlns:p14="http://schemas.microsoft.com/office/powerpoint/2010/main" val="7510717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xit" presetSubtype="4" fill="hold" nodeType="after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childTnLst>
                          </p:cTn>
                        </p:par>
                        <p:par>
                          <p:cTn id="14" fill="hold">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anim calcmode="lin" valueType="num">
                                      <p:cBhvr>
                                        <p:cTn id="18" dur="500" fill="hold"/>
                                        <p:tgtEl>
                                          <p:spTgt spid="22"/>
                                        </p:tgtEl>
                                        <p:attrNameLst>
                                          <p:attrName>ppt_x</p:attrName>
                                        </p:attrNameLst>
                                      </p:cBhvr>
                                      <p:tavLst>
                                        <p:tav tm="0">
                                          <p:val>
                                            <p:strVal val="#ppt_x"/>
                                          </p:val>
                                        </p:tav>
                                        <p:tav tm="100000">
                                          <p:val>
                                            <p:strVal val="#ppt_x"/>
                                          </p:val>
                                        </p:tav>
                                      </p:tavLst>
                                    </p:anim>
                                    <p:anim calcmode="lin" valueType="num">
                                      <p:cBhvr>
                                        <p:cTn id="19" dur="500" fill="hold"/>
                                        <p:tgtEl>
                                          <p:spTgt spid="2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 presetClass="exit" presetSubtype="4" fill="hold" grpId="1" nodeType="afterEffect">
                                  <p:stCondLst>
                                    <p:cond delay="0"/>
                                  </p:stCondLst>
                                  <p:childTnLst>
                                    <p:anim calcmode="lin" valueType="num">
                                      <p:cBhvr additive="base">
                                        <p:cTn id="22" dur="250"/>
                                        <p:tgtEl>
                                          <p:spTgt spid="22"/>
                                        </p:tgtEl>
                                        <p:attrNameLst>
                                          <p:attrName>ppt_x</p:attrName>
                                        </p:attrNameLst>
                                      </p:cBhvr>
                                      <p:tavLst>
                                        <p:tav tm="0">
                                          <p:val>
                                            <p:strVal val="ppt_x"/>
                                          </p:val>
                                        </p:tav>
                                        <p:tav tm="100000">
                                          <p:val>
                                            <p:strVal val="ppt_x"/>
                                          </p:val>
                                        </p:tav>
                                      </p:tavLst>
                                    </p:anim>
                                    <p:anim calcmode="lin" valueType="num">
                                      <p:cBhvr additive="base">
                                        <p:cTn id="23" dur="250"/>
                                        <p:tgtEl>
                                          <p:spTgt spid="22"/>
                                        </p:tgtEl>
                                        <p:attrNameLst>
                                          <p:attrName>ppt_y</p:attrName>
                                        </p:attrNameLst>
                                      </p:cBhvr>
                                      <p:tavLst>
                                        <p:tav tm="0">
                                          <p:val>
                                            <p:strVal val="ppt_y"/>
                                          </p:val>
                                        </p:tav>
                                        <p:tav tm="100000">
                                          <p:val>
                                            <p:strVal val="1+ppt_h/2"/>
                                          </p:val>
                                        </p:tav>
                                      </p:tavLst>
                                    </p:anim>
                                    <p:set>
                                      <p:cBhvr>
                                        <p:cTn id="24" dur="1" fill="hold">
                                          <p:stCondLst>
                                            <p:cond delay="24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91766" y="1126211"/>
            <a:ext cx="7560469" cy="103239"/>
            <a:chOff x="6618518" y="1126210"/>
            <a:chExt cx="10080625" cy="103239"/>
          </a:xfrm>
        </p:grpSpPr>
        <p:sp>
          <p:nvSpPr>
            <p:cNvPr id="3" name="矩形 2"/>
            <p:cNvSpPr/>
            <p:nvPr/>
          </p:nvSpPr>
          <p:spPr>
            <a:xfrm>
              <a:off x="6618518" y="1126210"/>
              <a:ext cx="198330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flipV="1">
              <a:off x="8601825" y="1204049"/>
              <a:ext cx="8097318"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1" name="文本框 49"/>
          <p:cNvSpPr txBox="1"/>
          <p:nvPr/>
        </p:nvSpPr>
        <p:spPr>
          <a:xfrm>
            <a:off x="4853803" y="602991"/>
            <a:ext cx="3430747" cy="523220"/>
          </a:xfrm>
          <a:prstGeom prst="rect">
            <a:avLst/>
          </a:prstGeom>
          <a:noFill/>
        </p:spPr>
        <p:txBody>
          <a:bodyPr wrap="none" rtlCol="0">
            <a:spAutoFit/>
          </a:bodyPr>
          <a:lstStyle/>
          <a:p>
            <a:r>
              <a:rPr lang="zh-CN" altLang="zh-CN" sz="2800" b="1" dirty="0">
                <a:solidFill>
                  <a:schemeClr val="bg2">
                    <a:lumMod val="25000"/>
                  </a:schemeClr>
                </a:solidFill>
              </a:rPr>
              <a:t>沉没成本与企业决策</a:t>
            </a:r>
            <a:endParaRPr lang="zh-CN" altLang="en-US" sz="2800" dirty="0">
              <a:latin typeface="方正正中黑简体" panose="02000000000000000000" pitchFamily="2" charset="-122"/>
              <a:ea typeface="方正正中黑简体" panose="02000000000000000000" pitchFamily="2" charset="-122"/>
            </a:endParaRPr>
          </a:p>
        </p:txBody>
      </p:sp>
      <p:grpSp>
        <p:nvGrpSpPr>
          <p:cNvPr id="10" name="组合 9"/>
          <p:cNvGrpSpPr/>
          <p:nvPr/>
        </p:nvGrpSpPr>
        <p:grpSpPr>
          <a:xfrm>
            <a:off x="514031" y="1552853"/>
            <a:ext cx="3005138" cy="2767012"/>
            <a:chOff x="794225" y="1876425"/>
            <a:chExt cx="3005138" cy="2767012"/>
          </a:xfrm>
        </p:grpSpPr>
        <p:grpSp>
          <p:nvGrpSpPr>
            <p:cNvPr id="7" name="组合 6"/>
            <p:cNvGrpSpPr/>
            <p:nvPr/>
          </p:nvGrpSpPr>
          <p:grpSpPr>
            <a:xfrm>
              <a:off x="794225" y="1876425"/>
              <a:ext cx="3005138" cy="2767012"/>
              <a:chOff x="3054350" y="1096963"/>
              <a:chExt cx="3005138" cy="2767012"/>
            </a:xfrm>
          </p:grpSpPr>
          <p:sp>
            <p:nvSpPr>
              <p:cNvPr id="35" name="Freeform 9"/>
              <p:cNvSpPr>
                <a:spLocks noChangeArrowheads="1"/>
              </p:cNvSpPr>
              <p:nvPr/>
            </p:nvSpPr>
            <p:spPr bwMode="auto">
              <a:xfrm>
                <a:off x="3078163" y="1100138"/>
                <a:ext cx="2622550" cy="2009775"/>
              </a:xfrm>
              <a:custGeom>
                <a:avLst/>
                <a:gdLst>
                  <a:gd name="T0" fmla="*/ 20 w 452"/>
                  <a:gd name="T1" fmla="*/ 0 h 346"/>
                  <a:gd name="T2" fmla="*/ 0 w 452"/>
                  <a:gd name="T3" fmla="*/ 20 h 346"/>
                  <a:gd name="T4" fmla="*/ 0 w 452"/>
                  <a:gd name="T5" fmla="*/ 346 h 346"/>
                  <a:gd name="T6" fmla="*/ 275 w 452"/>
                  <a:gd name="T7" fmla="*/ 346 h 346"/>
                  <a:gd name="T8" fmla="*/ 452 w 452"/>
                  <a:gd name="T9" fmla="*/ 0 h 346"/>
                  <a:gd name="T10" fmla="*/ 20 w 452"/>
                  <a:gd name="T11" fmla="*/ 0 h 346"/>
                  <a:gd name="T12" fmla="*/ 0 60000 65536"/>
                  <a:gd name="T13" fmla="*/ 0 60000 65536"/>
                  <a:gd name="T14" fmla="*/ 0 60000 65536"/>
                  <a:gd name="T15" fmla="*/ 0 60000 65536"/>
                  <a:gd name="T16" fmla="*/ 0 60000 65536"/>
                  <a:gd name="T17" fmla="*/ 0 60000 65536"/>
                  <a:gd name="T18" fmla="*/ 0 w 452"/>
                  <a:gd name="T19" fmla="*/ 0 h 346"/>
                  <a:gd name="T20" fmla="*/ 452 w 452"/>
                  <a:gd name="T21" fmla="*/ 346 h 346"/>
                </a:gdLst>
                <a:ahLst/>
                <a:cxnLst>
                  <a:cxn ang="T12">
                    <a:pos x="T0" y="T1"/>
                  </a:cxn>
                  <a:cxn ang="T13">
                    <a:pos x="T2" y="T3"/>
                  </a:cxn>
                  <a:cxn ang="T14">
                    <a:pos x="T4" y="T5"/>
                  </a:cxn>
                  <a:cxn ang="T15">
                    <a:pos x="T6" y="T7"/>
                  </a:cxn>
                  <a:cxn ang="T16">
                    <a:pos x="T8" y="T9"/>
                  </a:cxn>
                  <a:cxn ang="T17">
                    <a:pos x="T10" y="T11"/>
                  </a:cxn>
                </a:cxnLst>
                <a:rect l="T18" t="T19" r="T20" b="T21"/>
                <a:pathLst>
                  <a:path w="452" h="346">
                    <a:moveTo>
                      <a:pt x="20" y="0"/>
                    </a:moveTo>
                    <a:cubicBezTo>
                      <a:pt x="9" y="0"/>
                      <a:pt x="0" y="9"/>
                      <a:pt x="0" y="20"/>
                    </a:cubicBezTo>
                    <a:cubicBezTo>
                      <a:pt x="0" y="346"/>
                      <a:pt x="0" y="346"/>
                      <a:pt x="0" y="346"/>
                    </a:cubicBezTo>
                    <a:cubicBezTo>
                      <a:pt x="275" y="346"/>
                      <a:pt x="275" y="346"/>
                      <a:pt x="275" y="346"/>
                    </a:cubicBezTo>
                    <a:cubicBezTo>
                      <a:pt x="452" y="0"/>
                      <a:pt x="452" y="0"/>
                      <a:pt x="452" y="0"/>
                    </a:cubicBezTo>
                    <a:lnTo>
                      <a:pt x="20" y="0"/>
                    </a:lnTo>
                    <a:close/>
                  </a:path>
                </a:pathLst>
              </a:custGeom>
              <a:solidFill>
                <a:srgbClr val="313A4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pic>
            <p:nvPicPr>
              <p:cNvPr id="3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375" y="1096963"/>
                <a:ext cx="1408113" cy="203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pic>
            <p:nvPicPr>
              <p:cNvPr id="3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4350" y="3086100"/>
                <a:ext cx="2992438"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38" name="Freeform 15"/>
              <p:cNvSpPr>
                <a:spLocks noChangeArrowheads="1"/>
              </p:cNvSpPr>
              <p:nvPr/>
            </p:nvSpPr>
            <p:spPr bwMode="auto">
              <a:xfrm>
                <a:off x="3217863" y="1250950"/>
                <a:ext cx="2400300" cy="1712913"/>
              </a:xfrm>
              <a:custGeom>
                <a:avLst/>
                <a:gdLst>
                  <a:gd name="T0" fmla="*/ 0 w 1512"/>
                  <a:gd name="T1" fmla="*/ 0 h 1079"/>
                  <a:gd name="T2" fmla="*/ 0 w 1512"/>
                  <a:gd name="T3" fmla="*/ 1079 h 1079"/>
                  <a:gd name="T4" fmla="*/ 979 w 1512"/>
                  <a:gd name="T5" fmla="*/ 1079 h 1079"/>
                  <a:gd name="T6" fmla="*/ 1512 w 1512"/>
                  <a:gd name="T7" fmla="*/ 0 h 1079"/>
                  <a:gd name="T8" fmla="*/ 0 w 1512"/>
                  <a:gd name="T9" fmla="*/ 0 h 1079"/>
                  <a:gd name="T10" fmla="*/ 0 60000 65536"/>
                  <a:gd name="T11" fmla="*/ 0 60000 65536"/>
                  <a:gd name="T12" fmla="*/ 0 60000 65536"/>
                  <a:gd name="T13" fmla="*/ 0 60000 65536"/>
                  <a:gd name="T14" fmla="*/ 0 60000 65536"/>
                  <a:gd name="T15" fmla="*/ 0 w 1512"/>
                  <a:gd name="T16" fmla="*/ 0 h 1079"/>
                  <a:gd name="T17" fmla="*/ 1512 w 1512"/>
                  <a:gd name="T18" fmla="*/ 1079 h 1079"/>
                </a:gdLst>
                <a:ahLst/>
                <a:cxnLst>
                  <a:cxn ang="T10">
                    <a:pos x="T0" y="T1"/>
                  </a:cxn>
                  <a:cxn ang="T11">
                    <a:pos x="T2" y="T3"/>
                  </a:cxn>
                  <a:cxn ang="T12">
                    <a:pos x="T4" y="T5"/>
                  </a:cxn>
                  <a:cxn ang="T13">
                    <a:pos x="T6" y="T7"/>
                  </a:cxn>
                  <a:cxn ang="T14">
                    <a:pos x="T8" y="T9"/>
                  </a:cxn>
                </a:cxnLst>
                <a:rect l="T15" t="T16" r="T17" b="T18"/>
                <a:pathLst>
                  <a:path w="1512" h="1079">
                    <a:moveTo>
                      <a:pt x="0" y="0"/>
                    </a:moveTo>
                    <a:lnTo>
                      <a:pt x="0" y="1079"/>
                    </a:lnTo>
                    <a:lnTo>
                      <a:pt x="979" y="1079"/>
                    </a:lnTo>
                    <a:lnTo>
                      <a:pt x="1512" y="0"/>
                    </a:lnTo>
                    <a:lnTo>
                      <a:pt x="0" y="0"/>
                    </a:lnTo>
                    <a:close/>
                  </a:path>
                </a:pathLst>
              </a:custGeom>
              <a:solidFill>
                <a:srgbClr val="EFE9E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39" name="任意多边形 1"/>
              <p:cNvSpPr>
                <a:spLocks noChangeArrowheads="1"/>
              </p:cNvSpPr>
              <p:nvPr/>
            </p:nvSpPr>
            <p:spPr bwMode="auto">
              <a:xfrm>
                <a:off x="3924300" y="3416300"/>
                <a:ext cx="1266825" cy="447675"/>
              </a:xfrm>
              <a:custGeom>
                <a:avLst/>
                <a:gdLst>
                  <a:gd name="T0" fmla="*/ 215900 w 1266825"/>
                  <a:gd name="T1" fmla="*/ 0 h 447675"/>
                  <a:gd name="T2" fmla="*/ 190500 w 1266825"/>
                  <a:gd name="T3" fmla="*/ 377825 h 447675"/>
                  <a:gd name="T4" fmla="*/ 0 w 1266825"/>
                  <a:gd name="T5" fmla="*/ 447675 h 447675"/>
                  <a:gd name="T6" fmla="*/ 1266825 w 1266825"/>
                  <a:gd name="T7" fmla="*/ 447675 h 447675"/>
                  <a:gd name="T8" fmla="*/ 1073150 w 1266825"/>
                  <a:gd name="T9" fmla="*/ 377825 h 447675"/>
                  <a:gd name="T10" fmla="*/ 1047750 w 1266825"/>
                  <a:gd name="T11" fmla="*/ 3175 h 447675"/>
                  <a:gd name="T12" fmla="*/ 215900 w 1266825"/>
                  <a:gd name="T13" fmla="*/ 0 h 447675"/>
                  <a:gd name="T14" fmla="*/ 0 60000 65536"/>
                  <a:gd name="T15" fmla="*/ 0 60000 65536"/>
                  <a:gd name="T16" fmla="*/ 0 60000 65536"/>
                  <a:gd name="T17" fmla="*/ 0 60000 65536"/>
                  <a:gd name="T18" fmla="*/ 0 60000 65536"/>
                  <a:gd name="T19" fmla="*/ 0 60000 65536"/>
                  <a:gd name="T20" fmla="*/ 0 60000 65536"/>
                  <a:gd name="T21" fmla="*/ 0 w 1266825"/>
                  <a:gd name="T22" fmla="*/ 0 h 447675"/>
                  <a:gd name="T23" fmla="*/ 1266825 w 1266825"/>
                  <a:gd name="T24" fmla="*/ 447675 h 4476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6825" h="447675">
                    <a:moveTo>
                      <a:pt x="215900" y="0"/>
                    </a:moveTo>
                    <a:lnTo>
                      <a:pt x="190500" y="377825"/>
                    </a:lnTo>
                    <a:lnTo>
                      <a:pt x="0" y="447675"/>
                    </a:lnTo>
                    <a:lnTo>
                      <a:pt x="1266825" y="447675"/>
                    </a:lnTo>
                    <a:lnTo>
                      <a:pt x="1073150" y="377825"/>
                    </a:lnTo>
                    <a:lnTo>
                      <a:pt x="1047750" y="3175"/>
                    </a:lnTo>
                    <a:lnTo>
                      <a:pt x="215900" y="0"/>
                    </a:lnTo>
                    <a:close/>
                  </a:path>
                </a:pathLst>
              </a:custGeom>
              <a:solidFill>
                <a:srgbClr val="7F7F7F"/>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sp>
          <p:nvSpPr>
            <p:cNvPr id="8" name="矩形 7"/>
            <p:cNvSpPr/>
            <p:nvPr/>
          </p:nvSpPr>
          <p:spPr>
            <a:xfrm>
              <a:off x="1263583" y="2653654"/>
              <a:ext cx="2031325" cy="461665"/>
            </a:xfrm>
            <a:prstGeom prst="rect">
              <a:avLst/>
            </a:prstGeom>
          </p:spPr>
          <p:txBody>
            <a:bodyPr wrap="none">
              <a:spAutoFit/>
            </a:bodyPr>
            <a:lstStyle/>
            <a:p>
              <a:r>
                <a:rPr lang="zh-CN" altLang="zh-CN" sz="2400" dirty="0">
                  <a:solidFill>
                    <a:srgbClr val="2E75B6"/>
                  </a:solidFill>
                </a:rPr>
                <a:t>了解沉没成本</a:t>
              </a:r>
              <a:endParaRPr lang="zh-CN" altLang="en-US" sz="2400" dirty="0">
                <a:solidFill>
                  <a:srgbClr val="2E75B6"/>
                </a:solidFill>
              </a:endParaRPr>
            </a:p>
          </p:txBody>
        </p:sp>
      </p:grpSp>
      <p:sp>
        <p:nvSpPr>
          <p:cNvPr id="9" name="矩形 8"/>
          <p:cNvSpPr/>
          <p:nvPr/>
        </p:nvSpPr>
        <p:spPr>
          <a:xfrm>
            <a:off x="3765177" y="1266564"/>
            <a:ext cx="4847952" cy="4893647"/>
          </a:xfrm>
          <a:prstGeom prst="rect">
            <a:avLst/>
          </a:prstGeom>
        </p:spPr>
        <p:txBody>
          <a:bodyPr wrap="square">
            <a:spAutoFit/>
          </a:bodyPr>
          <a:lstStyle/>
          <a:p>
            <a:r>
              <a:rPr lang="en-US" altLang="zh-CN" sz="2400" dirty="0" smtClean="0"/>
              <a:t>	</a:t>
            </a:r>
            <a:r>
              <a:rPr lang="zh-CN" altLang="zh-CN" sz="2400" dirty="0" smtClean="0"/>
              <a:t>沉没</a:t>
            </a:r>
            <a:r>
              <a:rPr lang="zh-CN" altLang="zh-CN" sz="2400" dirty="0"/>
              <a:t>成本是指业已发生或承诺、无法回收的成本支出，如因失误造成的不可收回的投资。沉没成本是一种历史成本，对现有决策而言是不可控成本，不会影响当前行为或未来决策。从这个意义上说，在投资决策时应排除沉没成本的干扰。 从成本的可追溯性来说，沉没成本可以是直接成本，也可能是间接成本。如果沉没成本可追溯到个别产品或部门则属于直接成本；如果由几个产品或部门共同引起则属于间接</a:t>
            </a:r>
            <a:r>
              <a:rPr lang="zh-CN" altLang="zh-CN" sz="2400" dirty="0" smtClean="0"/>
              <a:t>成本</a:t>
            </a:r>
            <a:r>
              <a:rPr lang="zh-CN" altLang="en-US" sz="2400" dirty="0" smtClean="0"/>
              <a:t>。</a:t>
            </a:r>
            <a:endParaRPr lang="zh-CN" altLang="en-US" sz="2400" dirty="0"/>
          </a:p>
        </p:txBody>
      </p:sp>
    </p:spTree>
    <p:extLst>
      <p:ext uri="{BB962C8B-B14F-4D97-AF65-F5344CB8AC3E}">
        <p14:creationId xmlns:p14="http://schemas.microsoft.com/office/powerpoint/2010/main" val="38033105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xit" presetSubtype="0" fill="hold" nodeType="afterEffect">
                                  <p:stCondLst>
                                    <p:cond delay="0"/>
                                  </p:stCondLst>
                                  <p:childTnLst>
                                    <p:animEffect transition="out" filter="fade">
                                      <p:cBhvr>
                                        <p:cTn id="12" dur="250"/>
                                        <p:tgtEl>
                                          <p:spTgt spid="2"/>
                                        </p:tgtEl>
                                      </p:cBhvr>
                                    </p:animEffect>
                                    <p:anim calcmode="lin" valueType="num">
                                      <p:cBhvr>
                                        <p:cTn id="13" dur="250"/>
                                        <p:tgtEl>
                                          <p:spTgt spid="2"/>
                                        </p:tgtEl>
                                        <p:attrNameLst>
                                          <p:attrName>ppt_x</p:attrName>
                                        </p:attrNameLst>
                                      </p:cBhvr>
                                      <p:tavLst>
                                        <p:tav tm="0">
                                          <p:val>
                                            <p:strVal val="ppt_x"/>
                                          </p:val>
                                        </p:tav>
                                        <p:tav tm="100000">
                                          <p:val>
                                            <p:strVal val="ppt_x"/>
                                          </p:val>
                                        </p:tav>
                                      </p:tavLst>
                                    </p:anim>
                                    <p:anim calcmode="lin" valueType="num">
                                      <p:cBhvr>
                                        <p:cTn id="14" dur="250"/>
                                        <p:tgtEl>
                                          <p:spTgt spid="2"/>
                                        </p:tgtEl>
                                        <p:attrNameLst>
                                          <p:attrName>ppt_y</p:attrName>
                                        </p:attrNameLst>
                                      </p:cBhvr>
                                      <p:tavLst>
                                        <p:tav tm="0">
                                          <p:val>
                                            <p:strVal val="ppt_y"/>
                                          </p:val>
                                        </p:tav>
                                        <p:tav tm="100000">
                                          <p:val>
                                            <p:strVal val="ppt_y+.1"/>
                                          </p:val>
                                        </p:tav>
                                      </p:tavLst>
                                    </p:anim>
                                    <p:set>
                                      <p:cBhvr>
                                        <p:cTn id="15" dur="1" fill="hold">
                                          <p:stCondLst>
                                            <p:cond delay="249"/>
                                          </p:stCondLst>
                                        </p:cTn>
                                        <p:tgtEl>
                                          <p:spTgt spid="2"/>
                                        </p:tgtEl>
                                        <p:attrNameLst>
                                          <p:attrName>style.visibility</p:attrName>
                                        </p:attrNameLst>
                                      </p:cBhvr>
                                      <p:to>
                                        <p:strVal val="hidden"/>
                                      </p:to>
                                    </p:set>
                                  </p:childTnLst>
                                </p:cTn>
                              </p:par>
                            </p:childTnLst>
                          </p:cTn>
                        </p:par>
                        <p:par>
                          <p:cTn id="16" fill="hold">
                            <p:stCondLst>
                              <p:cond delay="750"/>
                            </p:stCondLst>
                            <p:childTnLst>
                              <p:par>
                                <p:cTn id="17" presetID="47" presetClass="entr" presetSubtype="0"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anim calcmode="lin" valueType="num">
                                      <p:cBhvr>
                                        <p:cTn id="20" dur="500" fill="hold"/>
                                        <p:tgtEl>
                                          <p:spTgt spid="41"/>
                                        </p:tgtEl>
                                        <p:attrNameLst>
                                          <p:attrName>ppt_x</p:attrName>
                                        </p:attrNameLst>
                                      </p:cBhvr>
                                      <p:tavLst>
                                        <p:tav tm="0">
                                          <p:val>
                                            <p:strVal val="#ppt_x"/>
                                          </p:val>
                                        </p:tav>
                                        <p:tav tm="100000">
                                          <p:val>
                                            <p:strVal val="#ppt_x"/>
                                          </p:val>
                                        </p:tav>
                                      </p:tavLst>
                                    </p:anim>
                                    <p:anim calcmode="lin" valueType="num">
                                      <p:cBhvr>
                                        <p:cTn id="21" dur="500" fill="hold"/>
                                        <p:tgtEl>
                                          <p:spTgt spid="41"/>
                                        </p:tgtEl>
                                        <p:attrNameLst>
                                          <p:attrName>ppt_y</p:attrName>
                                        </p:attrNameLst>
                                      </p:cBhvr>
                                      <p:tavLst>
                                        <p:tav tm="0">
                                          <p:val>
                                            <p:strVal val="#ppt_y-.1"/>
                                          </p:val>
                                        </p:tav>
                                        <p:tav tm="100000">
                                          <p:val>
                                            <p:strVal val="#ppt_y"/>
                                          </p:val>
                                        </p:tav>
                                      </p:tavLst>
                                    </p:anim>
                                  </p:childTnLst>
                                </p:cTn>
                              </p:par>
                            </p:childTnLst>
                          </p:cTn>
                        </p:par>
                        <p:par>
                          <p:cTn id="22" fill="hold">
                            <p:stCondLst>
                              <p:cond delay="1250"/>
                            </p:stCondLst>
                            <p:childTnLst>
                              <p:par>
                                <p:cTn id="23" presetID="2" presetClass="exit" presetSubtype="4" fill="hold" grpId="1" nodeType="afterEffect">
                                  <p:stCondLst>
                                    <p:cond delay="0"/>
                                  </p:stCondLst>
                                  <p:childTnLst>
                                    <p:anim calcmode="lin" valueType="num">
                                      <p:cBhvr additive="base">
                                        <p:cTn id="24" dur="250"/>
                                        <p:tgtEl>
                                          <p:spTgt spid="41"/>
                                        </p:tgtEl>
                                        <p:attrNameLst>
                                          <p:attrName>ppt_x</p:attrName>
                                        </p:attrNameLst>
                                      </p:cBhvr>
                                      <p:tavLst>
                                        <p:tav tm="0">
                                          <p:val>
                                            <p:strVal val="ppt_x"/>
                                          </p:val>
                                        </p:tav>
                                        <p:tav tm="100000">
                                          <p:val>
                                            <p:strVal val="ppt_x"/>
                                          </p:val>
                                        </p:tav>
                                      </p:tavLst>
                                    </p:anim>
                                    <p:anim calcmode="lin" valueType="num">
                                      <p:cBhvr additive="base">
                                        <p:cTn id="25" dur="250"/>
                                        <p:tgtEl>
                                          <p:spTgt spid="41"/>
                                        </p:tgtEl>
                                        <p:attrNameLst>
                                          <p:attrName>ppt_y</p:attrName>
                                        </p:attrNameLst>
                                      </p:cBhvr>
                                      <p:tavLst>
                                        <p:tav tm="0">
                                          <p:val>
                                            <p:strVal val="ppt_y"/>
                                          </p:val>
                                        </p:tav>
                                        <p:tav tm="100000">
                                          <p:val>
                                            <p:strVal val="1+ppt_h/2"/>
                                          </p:val>
                                        </p:tav>
                                      </p:tavLst>
                                    </p:anim>
                                    <p:set>
                                      <p:cBhvr>
                                        <p:cTn id="26" dur="1" fill="hold">
                                          <p:stCondLst>
                                            <p:cond delay="24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1"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91766" y="1126211"/>
            <a:ext cx="7560469" cy="103239"/>
            <a:chOff x="6618518" y="1126210"/>
            <a:chExt cx="10080625" cy="103239"/>
          </a:xfrm>
        </p:grpSpPr>
        <p:sp>
          <p:nvSpPr>
            <p:cNvPr id="3" name="矩形 2"/>
            <p:cNvSpPr/>
            <p:nvPr/>
          </p:nvSpPr>
          <p:spPr>
            <a:xfrm>
              <a:off x="6618518" y="1126210"/>
              <a:ext cx="198330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flipV="1">
              <a:off x="8601825" y="1204049"/>
              <a:ext cx="8097318"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1" name="文本框 49"/>
          <p:cNvSpPr txBox="1"/>
          <p:nvPr/>
        </p:nvSpPr>
        <p:spPr>
          <a:xfrm>
            <a:off x="4853803" y="602991"/>
            <a:ext cx="3430747" cy="523220"/>
          </a:xfrm>
          <a:prstGeom prst="rect">
            <a:avLst/>
          </a:prstGeom>
          <a:noFill/>
        </p:spPr>
        <p:txBody>
          <a:bodyPr wrap="none" rtlCol="0">
            <a:spAutoFit/>
          </a:bodyPr>
          <a:lstStyle/>
          <a:p>
            <a:r>
              <a:rPr lang="zh-CN" altLang="zh-CN" sz="2800" b="1" dirty="0">
                <a:solidFill>
                  <a:schemeClr val="bg2">
                    <a:lumMod val="25000"/>
                  </a:schemeClr>
                </a:solidFill>
              </a:rPr>
              <a:t>沉没成本与企业决策</a:t>
            </a:r>
            <a:endParaRPr lang="zh-CN" altLang="en-US" sz="2800" dirty="0">
              <a:latin typeface="方正正中黑简体" panose="02000000000000000000" pitchFamily="2" charset="-122"/>
              <a:ea typeface="方正正中黑简体" panose="02000000000000000000" pitchFamily="2" charset="-122"/>
            </a:endParaRPr>
          </a:p>
        </p:txBody>
      </p:sp>
      <p:grpSp>
        <p:nvGrpSpPr>
          <p:cNvPr id="10" name="组合 9"/>
          <p:cNvGrpSpPr/>
          <p:nvPr/>
        </p:nvGrpSpPr>
        <p:grpSpPr>
          <a:xfrm>
            <a:off x="467807" y="1545475"/>
            <a:ext cx="3005138" cy="2767012"/>
            <a:chOff x="794225" y="1876425"/>
            <a:chExt cx="3005138" cy="2767012"/>
          </a:xfrm>
        </p:grpSpPr>
        <p:grpSp>
          <p:nvGrpSpPr>
            <p:cNvPr id="7" name="组合 6"/>
            <p:cNvGrpSpPr/>
            <p:nvPr/>
          </p:nvGrpSpPr>
          <p:grpSpPr>
            <a:xfrm>
              <a:off x="794225" y="1876425"/>
              <a:ext cx="3005138" cy="2767012"/>
              <a:chOff x="3054350" y="1096963"/>
              <a:chExt cx="3005138" cy="2767012"/>
            </a:xfrm>
          </p:grpSpPr>
          <p:sp>
            <p:nvSpPr>
              <p:cNvPr id="35" name="Freeform 9"/>
              <p:cNvSpPr>
                <a:spLocks noChangeArrowheads="1"/>
              </p:cNvSpPr>
              <p:nvPr/>
            </p:nvSpPr>
            <p:spPr bwMode="auto">
              <a:xfrm>
                <a:off x="3078163" y="1100138"/>
                <a:ext cx="2622550" cy="2009775"/>
              </a:xfrm>
              <a:custGeom>
                <a:avLst/>
                <a:gdLst>
                  <a:gd name="T0" fmla="*/ 20 w 452"/>
                  <a:gd name="T1" fmla="*/ 0 h 346"/>
                  <a:gd name="T2" fmla="*/ 0 w 452"/>
                  <a:gd name="T3" fmla="*/ 20 h 346"/>
                  <a:gd name="T4" fmla="*/ 0 w 452"/>
                  <a:gd name="T5" fmla="*/ 346 h 346"/>
                  <a:gd name="T6" fmla="*/ 275 w 452"/>
                  <a:gd name="T7" fmla="*/ 346 h 346"/>
                  <a:gd name="T8" fmla="*/ 452 w 452"/>
                  <a:gd name="T9" fmla="*/ 0 h 346"/>
                  <a:gd name="T10" fmla="*/ 20 w 452"/>
                  <a:gd name="T11" fmla="*/ 0 h 346"/>
                  <a:gd name="T12" fmla="*/ 0 60000 65536"/>
                  <a:gd name="T13" fmla="*/ 0 60000 65536"/>
                  <a:gd name="T14" fmla="*/ 0 60000 65536"/>
                  <a:gd name="T15" fmla="*/ 0 60000 65536"/>
                  <a:gd name="T16" fmla="*/ 0 60000 65536"/>
                  <a:gd name="T17" fmla="*/ 0 60000 65536"/>
                  <a:gd name="T18" fmla="*/ 0 w 452"/>
                  <a:gd name="T19" fmla="*/ 0 h 346"/>
                  <a:gd name="T20" fmla="*/ 452 w 452"/>
                  <a:gd name="T21" fmla="*/ 346 h 346"/>
                </a:gdLst>
                <a:ahLst/>
                <a:cxnLst>
                  <a:cxn ang="T12">
                    <a:pos x="T0" y="T1"/>
                  </a:cxn>
                  <a:cxn ang="T13">
                    <a:pos x="T2" y="T3"/>
                  </a:cxn>
                  <a:cxn ang="T14">
                    <a:pos x="T4" y="T5"/>
                  </a:cxn>
                  <a:cxn ang="T15">
                    <a:pos x="T6" y="T7"/>
                  </a:cxn>
                  <a:cxn ang="T16">
                    <a:pos x="T8" y="T9"/>
                  </a:cxn>
                  <a:cxn ang="T17">
                    <a:pos x="T10" y="T11"/>
                  </a:cxn>
                </a:cxnLst>
                <a:rect l="T18" t="T19" r="T20" b="T21"/>
                <a:pathLst>
                  <a:path w="452" h="346">
                    <a:moveTo>
                      <a:pt x="20" y="0"/>
                    </a:moveTo>
                    <a:cubicBezTo>
                      <a:pt x="9" y="0"/>
                      <a:pt x="0" y="9"/>
                      <a:pt x="0" y="20"/>
                    </a:cubicBezTo>
                    <a:cubicBezTo>
                      <a:pt x="0" y="346"/>
                      <a:pt x="0" y="346"/>
                      <a:pt x="0" y="346"/>
                    </a:cubicBezTo>
                    <a:cubicBezTo>
                      <a:pt x="275" y="346"/>
                      <a:pt x="275" y="346"/>
                      <a:pt x="275" y="346"/>
                    </a:cubicBezTo>
                    <a:cubicBezTo>
                      <a:pt x="452" y="0"/>
                      <a:pt x="452" y="0"/>
                      <a:pt x="452" y="0"/>
                    </a:cubicBezTo>
                    <a:lnTo>
                      <a:pt x="20" y="0"/>
                    </a:lnTo>
                    <a:close/>
                  </a:path>
                </a:pathLst>
              </a:custGeom>
              <a:solidFill>
                <a:srgbClr val="313A4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pic>
            <p:nvPicPr>
              <p:cNvPr id="3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375" y="1096963"/>
                <a:ext cx="1408113" cy="203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pic>
            <p:nvPicPr>
              <p:cNvPr id="3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4350" y="3086100"/>
                <a:ext cx="2992438"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pic>
          <p:sp>
            <p:nvSpPr>
              <p:cNvPr id="38" name="Freeform 15"/>
              <p:cNvSpPr>
                <a:spLocks noChangeArrowheads="1"/>
              </p:cNvSpPr>
              <p:nvPr/>
            </p:nvSpPr>
            <p:spPr bwMode="auto">
              <a:xfrm>
                <a:off x="3217863" y="1250950"/>
                <a:ext cx="2400300" cy="1712913"/>
              </a:xfrm>
              <a:custGeom>
                <a:avLst/>
                <a:gdLst>
                  <a:gd name="T0" fmla="*/ 0 w 1512"/>
                  <a:gd name="T1" fmla="*/ 0 h 1079"/>
                  <a:gd name="T2" fmla="*/ 0 w 1512"/>
                  <a:gd name="T3" fmla="*/ 1079 h 1079"/>
                  <a:gd name="T4" fmla="*/ 979 w 1512"/>
                  <a:gd name="T5" fmla="*/ 1079 h 1079"/>
                  <a:gd name="T6" fmla="*/ 1512 w 1512"/>
                  <a:gd name="T7" fmla="*/ 0 h 1079"/>
                  <a:gd name="T8" fmla="*/ 0 w 1512"/>
                  <a:gd name="T9" fmla="*/ 0 h 1079"/>
                  <a:gd name="T10" fmla="*/ 0 60000 65536"/>
                  <a:gd name="T11" fmla="*/ 0 60000 65536"/>
                  <a:gd name="T12" fmla="*/ 0 60000 65536"/>
                  <a:gd name="T13" fmla="*/ 0 60000 65536"/>
                  <a:gd name="T14" fmla="*/ 0 60000 65536"/>
                  <a:gd name="T15" fmla="*/ 0 w 1512"/>
                  <a:gd name="T16" fmla="*/ 0 h 1079"/>
                  <a:gd name="T17" fmla="*/ 1512 w 1512"/>
                  <a:gd name="T18" fmla="*/ 1079 h 1079"/>
                </a:gdLst>
                <a:ahLst/>
                <a:cxnLst>
                  <a:cxn ang="T10">
                    <a:pos x="T0" y="T1"/>
                  </a:cxn>
                  <a:cxn ang="T11">
                    <a:pos x="T2" y="T3"/>
                  </a:cxn>
                  <a:cxn ang="T12">
                    <a:pos x="T4" y="T5"/>
                  </a:cxn>
                  <a:cxn ang="T13">
                    <a:pos x="T6" y="T7"/>
                  </a:cxn>
                  <a:cxn ang="T14">
                    <a:pos x="T8" y="T9"/>
                  </a:cxn>
                </a:cxnLst>
                <a:rect l="T15" t="T16" r="T17" b="T18"/>
                <a:pathLst>
                  <a:path w="1512" h="1079">
                    <a:moveTo>
                      <a:pt x="0" y="0"/>
                    </a:moveTo>
                    <a:lnTo>
                      <a:pt x="0" y="1079"/>
                    </a:lnTo>
                    <a:lnTo>
                      <a:pt x="979" y="1079"/>
                    </a:lnTo>
                    <a:lnTo>
                      <a:pt x="1512" y="0"/>
                    </a:lnTo>
                    <a:lnTo>
                      <a:pt x="0" y="0"/>
                    </a:lnTo>
                    <a:close/>
                  </a:path>
                </a:pathLst>
              </a:custGeom>
              <a:solidFill>
                <a:srgbClr val="EFE9EB"/>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39" name="任意多边形 1"/>
              <p:cNvSpPr>
                <a:spLocks noChangeArrowheads="1"/>
              </p:cNvSpPr>
              <p:nvPr/>
            </p:nvSpPr>
            <p:spPr bwMode="auto">
              <a:xfrm>
                <a:off x="3924300" y="3416300"/>
                <a:ext cx="1266825" cy="447675"/>
              </a:xfrm>
              <a:custGeom>
                <a:avLst/>
                <a:gdLst>
                  <a:gd name="T0" fmla="*/ 215900 w 1266825"/>
                  <a:gd name="T1" fmla="*/ 0 h 447675"/>
                  <a:gd name="T2" fmla="*/ 190500 w 1266825"/>
                  <a:gd name="T3" fmla="*/ 377825 h 447675"/>
                  <a:gd name="T4" fmla="*/ 0 w 1266825"/>
                  <a:gd name="T5" fmla="*/ 447675 h 447675"/>
                  <a:gd name="T6" fmla="*/ 1266825 w 1266825"/>
                  <a:gd name="T7" fmla="*/ 447675 h 447675"/>
                  <a:gd name="T8" fmla="*/ 1073150 w 1266825"/>
                  <a:gd name="T9" fmla="*/ 377825 h 447675"/>
                  <a:gd name="T10" fmla="*/ 1047750 w 1266825"/>
                  <a:gd name="T11" fmla="*/ 3175 h 447675"/>
                  <a:gd name="T12" fmla="*/ 215900 w 1266825"/>
                  <a:gd name="T13" fmla="*/ 0 h 447675"/>
                  <a:gd name="T14" fmla="*/ 0 60000 65536"/>
                  <a:gd name="T15" fmla="*/ 0 60000 65536"/>
                  <a:gd name="T16" fmla="*/ 0 60000 65536"/>
                  <a:gd name="T17" fmla="*/ 0 60000 65536"/>
                  <a:gd name="T18" fmla="*/ 0 60000 65536"/>
                  <a:gd name="T19" fmla="*/ 0 60000 65536"/>
                  <a:gd name="T20" fmla="*/ 0 60000 65536"/>
                  <a:gd name="T21" fmla="*/ 0 w 1266825"/>
                  <a:gd name="T22" fmla="*/ 0 h 447675"/>
                  <a:gd name="T23" fmla="*/ 1266825 w 1266825"/>
                  <a:gd name="T24" fmla="*/ 447675 h 4476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6825" h="447675">
                    <a:moveTo>
                      <a:pt x="215900" y="0"/>
                    </a:moveTo>
                    <a:lnTo>
                      <a:pt x="190500" y="377825"/>
                    </a:lnTo>
                    <a:lnTo>
                      <a:pt x="0" y="447675"/>
                    </a:lnTo>
                    <a:lnTo>
                      <a:pt x="1266825" y="447675"/>
                    </a:lnTo>
                    <a:lnTo>
                      <a:pt x="1073150" y="377825"/>
                    </a:lnTo>
                    <a:lnTo>
                      <a:pt x="1047750" y="3175"/>
                    </a:lnTo>
                    <a:lnTo>
                      <a:pt x="215900" y="0"/>
                    </a:lnTo>
                    <a:close/>
                  </a:path>
                </a:pathLst>
              </a:custGeom>
              <a:solidFill>
                <a:srgbClr val="7F7F7F"/>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sp>
          <p:nvSpPr>
            <p:cNvPr id="8" name="矩形 7"/>
            <p:cNvSpPr/>
            <p:nvPr/>
          </p:nvSpPr>
          <p:spPr>
            <a:xfrm>
              <a:off x="1263583" y="2653654"/>
              <a:ext cx="2031325" cy="461665"/>
            </a:xfrm>
            <a:prstGeom prst="rect">
              <a:avLst/>
            </a:prstGeom>
          </p:spPr>
          <p:txBody>
            <a:bodyPr wrap="none">
              <a:spAutoFit/>
            </a:bodyPr>
            <a:lstStyle/>
            <a:p>
              <a:r>
                <a:rPr lang="zh-CN" altLang="zh-CN" sz="2400" dirty="0">
                  <a:solidFill>
                    <a:srgbClr val="2E75B6"/>
                  </a:solidFill>
                </a:rPr>
                <a:t>了解沉没成本</a:t>
              </a:r>
              <a:endParaRPr lang="zh-CN" altLang="en-US" sz="2400" dirty="0">
                <a:solidFill>
                  <a:srgbClr val="2E75B6"/>
                </a:solidFill>
              </a:endParaRPr>
            </a:p>
          </p:txBody>
        </p:sp>
      </p:grpSp>
      <p:sp>
        <p:nvSpPr>
          <p:cNvPr id="9" name="矩形 8"/>
          <p:cNvSpPr/>
          <p:nvPr/>
        </p:nvSpPr>
        <p:spPr>
          <a:xfrm>
            <a:off x="3765177" y="1266564"/>
            <a:ext cx="4847952" cy="5262979"/>
          </a:xfrm>
          <a:prstGeom prst="rect">
            <a:avLst/>
          </a:prstGeom>
        </p:spPr>
        <p:txBody>
          <a:bodyPr wrap="square">
            <a:spAutoFit/>
          </a:bodyPr>
          <a:lstStyle/>
          <a:p>
            <a:r>
              <a:rPr lang="en-US" altLang="zh-CN" sz="2400" dirty="0" smtClean="0"/>
              <a:t>	</a:t>
            </a:r>
            <a:r>
              <a:rPr lang="zh-CN" altLang="zh-CN" sz="2400" dirty="0" smtClean="0"/>
              <a:t>从</a:t>
            </a:r>
            <a:r>
              <a:rPr lang="zh-CN" altLang="zh-CN" sz="2400" dirty="0"/>
              <a:t>成本的形态看，沉没成本可以是固定成本，也可能是变动成本。企业在撤消某个部门或是停止某种产品生产时，沉没成本中通常既包括机器设备等固定成本，也包括原材料、零部件等变动成本。通常情况下，固定成本比变动成本更容易沉没。 从数量角度看，沉没成本可以是整体成本，也可以是部分成本。例如中途弃用的机器设备，如果能变卖出售获得部分价值，那么其账面价值不会全部沉没，只有变现价值低于账面价值的部分才是沉没成本。</a:t>
            </a:r>
            <a:endParaRPr lang="zh-CN" altLang="en-US" sz="2400" dirty="0"/>
          </a:p>
        </p:txBody>
      </p:sp>
    </p:spTree>
    <p:extLst>
      <p:ext uri="{BB962C8B-B14F-4D97-AF65-F5344CB8AC3E}">
        <p14:creationId xmlns:p14="http://schemas.microsoft.com/office/powerpoint/2010/main" val="38116074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xit" presetSubtype="0" fill="hold" nodeType="afterEffect">
                                  <p:stCondLst>
                                    <p:cond delay="0"/>
                                  </p:stCondLst>
                                  <p:childTnLst>
                                    <p:animEffect transition="out" filter="fade">
                                      <p:cBhvr>
                                        <p:cTn id="12" dur="250"/>
                                        <p:tgtEl>
                                          <p:spTgt spid="2"/>
                                        </p:tgtEl>
                                      </p:cBhvr>
                                    </p:animEffect>
                                    <p:anim calcmode="lin" valueType="num">
                                      <p:cBhvr>
                                        <p:cTn id="13" dur="250"/>
                                        <p:tgtEl>
                                          <p:spTgt spid="2"/>
                                        </p:tgtEl>
                                        <p:attrNameLst>
                                          <p:attrName>ppt_x</p:attrName>
                                        </p:attrNameLst>
                                      </p:cBhvr>
                                      <p:tavLst>
                                        <p:tav tm="0">
                                          <p:val>
                                            <p:strVal val="ppt_x"/>
                                          </p:val>
                                        </p:tav>
                                        <p:tav tm="100000">
                                          <p:val>
                                            <p:strVal val="ppt_x"/>
                                          </p:val>
                                        </p:tav>
                                      </p:tavLst>
                                    </p:anim>
                                    <p:anim calcmode="lin" valueType="num">
                                      <p:cBhvr>
                                        <p:cTn id="14" dur="250"/>
                                        <p:tgtEl>
                                          <p:spTgt spid="2"/>
                                        </p:tgtEl>
                                        <p:attrNameLst>
                                          <p:attrName>ppt_y</p:attrName>
                                        </p:attrNameLst>
                                      </p:cBhvr>
                                      <p:tavLst>
                                        <p:tav tm="0">
                                          <p:val>
                                            <p:strVal val="ppt_y"/>
                                          </p:val>
                                        </p:tav>
                                        <p:tav tm="100000">
                                          <p:val>
                                            <p:strVal val="ppt_y+.1"/>
                                          </p:val>
                                        </p:tav>
                                      </p:tavLst>
                                    </p:anim>
                                    <p:set>
                                      <p:cBhvr>
                                        <p:cTn id="15" dur="1" fill="hold">
                                          <p:stCondLst>
                                            <p:cond delay="249"/>
                                          </p:stCondLst>
                                        </p:cTn>
                                        <p:tgtEl>
                                          <p:spTgt spid="2"/>
                                        </p:tgtEl>
                                        <p:attrNameLst>
                                          <p:attrName>style.visibility</p:attrName>
                                        </p:attrNameLst>
                                      </p:cBhvr>
                                      <p:to>
                                        <p:strVal val="hidden"/>
                                      </p:to>
                                    </p:set>
                                  </p:childTnLst>
                                </p:cTn>
                              </p:par>
                            </p:childTnLst>
                          </p:cTn>
                        </p:par>
                        <p:par>
                          <p:cTn id="16" fill="hold">
                            <p:stCondLst>
                              <p:cond delay="750"/>
                            </p:stCondLst>
                            <p:childTnLst>
                              <p:par>
                                <p:cTn id="17" presetID="47" presetClass="entr" presetSubtype="0"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anim calcmode="lin" valueType="num">
                                      <p:cBhvr>
                                        <p:cTn id="20" dur="500" fill="hold"/>
                                        <p:tgtEl>
                                          <p:spTgt spid="41"/>
                                        </p:tgtEl>
                                        <p:attrNameLst>
                                          <p:attrName>ppt_x</p:attrName>
                                        </p:attrNameLst>
                                      </p:cBhvr>
                                      <p:tavLst>
                                        <p:tav tm="0">
                                          <p:val>
                                            <p:strVal val="#ppt_x"/>
                                          </p:val>
                                        </p:tav>
                                        <p:tav tm="100000">
                                          <p:val>
                                            <p:strVal val="#ppt_x"/>
                                          </p:val>
                                        </p:tav>
                                      </p:tavLst>
                                    </p:anim>
                                    <p:anim calcmode="lin" valueType="num">
                                      <p:cBhvr>
                                        <p:cTn id="21" dur="500" fill="hold"/>
                                        <p:tgtEl>
                                          <p:spTgt spid="41"/>
                                        </p:tgtEl>
                                        <p:attrNameLst>
                                          <p:attrName>ppt_y</p:attrName>
                                        </p:attrNameLst>
                                      </p:cBhvr>
                                      <p:tavLst>
                                        <p:tav tm="0">
                                          <p:val>
                                            <p:strVal val="#ppt_y-.1"/>
                                          </p:val>
                                        </p:tav>
                                        <p:tav tm="100000">
                                          <p:val>
                                            <p:strVal val="#ppt_y"/>
                                          </p:val>
                                        </p:tav>
                                      </p:tavLst>
                                    </p:anim>
                                  </p:childTnLst>
                                </p:cTn>
                              </p:par>
                            </p:childTnLst>
                          </p:cTn>
                        </p:par>
                        <p:par>
                          <p:cTn id="22" fill="hold">
                            <p:stCondLst>
                              <p:cond delay="1250"/>
                            </p:stCondLst>
                            <p:childTnLst>
                              <p:par>
                                <p:cTn id="23" presetID="2" presetClass="exit" presetSubtype="4" fill="hold" grpId="1" nodeType="afterEffect">
                                  <p:stCondLst>
                                    <p:cond delay="0"/>
                                  </p:stCondLst>
                                  <p:childTnLst>
                                    <p:anim calcmode="lin" valueType="num">
                                      <p:cBhvr additive="base">
                                        <p:cTn id="24" dur="250"/>
                                        <p:tgtEl>
                                          <p:spTgt spid="41"/>
                                        </p:tgtEl>
                                        <p:attrNameLst>
                                          <p:attrName>ppt_x</p:attrName>
                                        </p:attrNameLst>
                                      </p:cBhvr>
                                      <p:tavLst>
                                        <p:tav tm="0">
                                          <p:val>
                                            <p:strVal val="ppt_x"/>
                                          </p:val>
                                        </p:tav>
                                        <p:tav tm="100000">
                                          <p:val>
                                            <p:strVal val="ppt_x"/>
                                          </p:val>
                                        </p:tav>
                                      </p:tavLst>
                                    </p:anim>
                                    <p:anim calcmode="lin" valueType="num">
                                      <p:cBhvr additive="base">
                                        <p:cTn id="25" dur="250"/>
                                        <p:tgtEl>
                                          <p:spTgt spid="41"/>
                                        </p:tgtEl>
                                        <p:attrNameLst>
                                          <p:attrName>ppt_y</p:attrName>
                                        </p:attrNameLst>
                                      </p:cBhvr>
                                      <p:tavLst>
                                        <p:tav tm="0">
                                          <p:val>
                                            <p:strVal val="ppt_y"/>
                                          </p:val>
                                        </p:tav>
                                        <p:tav tm="100000">
                                          <p:val>
                                            <p:strVal val="1+ppt_h/2"/>
                                          </p:val>
                                        </p:tav>
                                      </p:tavLst>
                                    </p:anim>
                                    <p:set>
                                      <p:cBhvr>
                                        <p:cTn id="26" dur="1" fill="hold">
                                          <p:stCondLst>
                                            <p:cond delay="24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1"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791766" y="1126211"/>
            <a:ext cx="7560469" cy="103239"/>
            <a:chOff x="6618518" y="1126210"/>
            <a:chExt cx="10080625" cy="103239"/>
          </a:xfrm>
        </p:grpSpPr>
        <p:sp>
          <p:nvSpPr>
            <p:cNvPr id="20" name="矩形 19"/>
            <p:cNvSpPr/>
            <p:nvPr/>
          </p:nvSpPr>
          <p:spPr>
            <a:xfrm>
              <a:off x="6618518" y="1126210"/>
              <a:ext cx="198330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V="1">
              <a:off x="8601825" y="1204049"/>
              <a:ext cx="8097318"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9" name="文本框 49"/>
          <p:cNvSpPr txBox="1"/>
          <p:nvPr/>
        </p:nvSpPr>
        <p:spPr>
          <a:xfrm>
            <a:off x="4853803" y="602991"/>
            <a:ext cx="3430747" cy="523220"/>
          </a:xfrm>
          <a:prstGeom prst="rect">
            <a:avLst/>
          </a:prstGeom>
          <a:noFill/>
        </p:spPr>
        <p:txBody>
          <a:bodyPr wrap="none" rtlCol="0">
            <a:spAutoFit/>
          </a:bodyPr>
          <a:lstStyle/>
          <a:p>
            <a:r>
              <a:rPr lang="zh-CN" altLang="zh-CN" sz="2800" b="1" dirty="0">
                <a:solidFill>
                  <a:schemeClr val="bg2">
                    <a:lumMod val="25000"/>
                  </a:schemeClr>
                </a:solidFill>
              </a:rPr>
              <a:t>沉没成本与企业决策</a:t>
            </a:r>
            <a:endParaRPr lang="zh-CN" altLang="en-US" sz="2800" dirty="0">
              <a:latin typeface="方正正中黑简体" panose="02000000000000000000" pitchFamily="2" charset="-122"/>
              <a:ea typeface="方正正中黑简体" panose="02000000000000000000" pitchFamily="2" charset="-122"/>
            </a:endParaRPr>
          </a:p>
        </p:txBody>
      </p:sp>
      <p:sp>
        <p:nvSpPr>
          <p:cNvPr id="23" name="矩形 22"/>
          <p:cNvSpPr/>
          <p:nvPr/>
        </p:nvSpPr>
        <p:spPr>
          <a:xfrm>
            <a:off x="2286000" y="1762713"/>
            <a:ext cx="6066235" cy="41549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smtClean="0">
                <a:latin typeface="+mn-ea"/>
              </a:rPr>
              <a:t>	</a:t>
            </a:r>
            <a:r>
              <a:rPr lang="zh-CN" altLang="zh-CN" sz="2400" dirty="0" smtClean="0">
                <a:latin typeface="+mn-ea"/>
              </a:rPr>
              <a:t>一般说来</a:t>
            </a:r>
            <a:r>
              <a:rPr lang="zh-CN" altLang="zh-CN" sz="2400" dirty="0">
                <a:latin typeface="+mn-ea"/>
              </a:rPr>
              <a:t>，资产的流动性、通用性、兼容性越强，其沉没的部分就越少。</a:t>
            </a:r>
            <a:r>
              <a:rPr lang="en-US" altLang="zh-CN" sz="2400" dirty="0">
                <a:latin typeface="+mn-ea"/>
              </a:rPr>
              <a:t>“</a:t>
            </a:r>
            <a:r>
              <a:rPr lang="zh-CN" altLang="zh-CN" sz="2400" dirty="0">
                <a:latin typeface="+mn-ea"/>
              </a:rPr>
              <a:t>现金为王</a:t>
            </a:r>
            <a:r>
              <a:rPr lang="en-US" altLang="zh-CN" sz="2400" dirty="0">
                <a:latin typeface="+mn-ea"/>
              </a:rPr>
              <a:t>”</a:t>
            </a:r>
            <a:r>
              <a:rPr lang="zh-CN" altLang="zh-CN" sz="2400" dirty="0">
                <a:latin typeface="+mn-ea"/>
              </a:rPr>
              <a:t>的观念也可以从这个角度去理解。固定资产、研究开发、专用性资产等都是容易沉没的，分工和专业化也往往与一定的沉没成本相对应。此外，资产的沉没性也具有时间性，会随着时间的推移而不断转化。以具有一定通用性的固定资产为例，在尚未使用或折旧期限之后弃用，可能只有很少一部分会成为沉没成本，而中途弃用沉没的程度则会较高。</a:t>
            </a:r>
            <a:endParaRPr lang="zh-CN" altLang="en-US" sz="2400" dirty="0">
              <a:latin typeface="+mn-ea"/>
            </a:endParaRPr>
          </a:p>
        </p:txBody>
      </p:sp>
      <p:grpSp>
        <p:nvGrpSpPr>
          <p:cNvPr id="40" name="组合 1"/>
          <p:cNvGrpSpPr>
            <a:grpSpLocks/>
          </p:cNvGrpSpPr>
          <p:nvPr/>
        </p:nvGrpSpPr>
        <p:grpSpPr bwMode="auto">
          <a:xfrm>
            <a:off x="5776913" y="5917697"/>
            <a:ext cx="2819400" cy="877887"/>
            <a:chOff x="0" y="0"/>
            <a:chExt cx="2819400" cy="877888"/>
          </a:xfrm>
        </p:grpSpPr>
        <p:sp>
          <p:nvSpPr>
            <p:cNvPr id="41" name="Rectangle 5"/>
            <p:cNvSpPr>
              <a:spLocks noChangeArrowheads="1"/>
            </p:cNvSpPr>
            <p:nvPr/>
          </p:nvSpPr>
          <p:spPr bwMode="auto">
            <a:xfrm>
              <a:off x="1485900" y="558800"/>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42" name="Rectangle 6"/>
            <p:cNvSpPr>
              <a:spLocks noChangeArrowheads="1"/>
            </p:cNvSpPr>
            <p:nvPr/>
          </p:nvSpPr>
          <p:spPr bwMode="auto">
            <a:xfrm>
              <a:off x="1884363" y="558800"/>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43" name="Rectangle 7"/>
            <p:cNvSpPr>
              <a:spLocks noChangeArrowheads="1"/>
            </p:cNvSpPr>
            <p:nvPr/>
          </p:nvSpPr>
          <p:spPr bwMode="auto">
            <a:xfrm>
              <a:off x="2284413" y="558800"/>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44" name="Rectangle 8"/>
            <p:cNvSpPr>
              <a:spLocks noChangeArrowheads="1"/>
            </p:cNvSpPr>
            <p:nvPr/>
          </p:nvSpPr>
          <p:spPr bwMode="auto">
            <a:xfrm>
              <a:off x="1485900" y="487363"/>
              <a:ext cx="19526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45" name="Rectangle 9"/>
            <p:cNvSpPr>
              <a:spLocks noChangeArrowheads="1"/>
            </p:cNvSpPr>
            <p:nvPr/>
          </p:nvSpPr>
          <p:spPr bwMode="auto">
            <a:xfrm>
              <a:off x="2501900" y="487363"/>
              <a:ext cx="1635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46" name="Rectangle 10"/>
            <p:cNvSpPr>
              <a:spLocks noChangeArrowheads="1"/>
            </p:cNvSpPr>
            <p:nvPr/>
          </p:nvSpPr>
          <p:spPr bwMode="auto">
            <a:xfrm>
              <a:off x="1703388" y="487363"/>
              <a:ext cx="377825"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47" name="Rectangle 11"/>
            <p:cNvSpPr>
              <a:spLocks noChangeArrowheads="1"/>
            </p:cNvSpPr>
            <p:nvPr/>
          </p:nvSpPr>
          <p:spPr bwMode="auto">
            <a:xfrm>
              <a:off x="2103438" y="487363"/>
              <a:ext cx="3794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48" name="Rectangle 12"/>
            <p:cNvSpPr>
              <a:spLocks noChangeArrowheads="1"/>
            </p:cNvSpPr>
            <p:nvPr/>
          </p:nvSpPr>
          <p:spPr bwMode="auto">
            <a:xfrm>
              <a:off x="1485900" y="414338"/>
              <a:ext cx="379412"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49" name="Rectangle 13"/>
            <p:cNvSpPr>
              <a:spLocks noChangeArrowheads="1"/>
            </p:cNvSpPr>
            <p:nvPr/>
          </p:nvSpPr>
          <p:spPr bwMode="auto">
            <a:xfrm>
              <a:off x="1884363" y="414338"/>
              <a:ext cx="381000"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0" name="Rectangle 14"/>
            <p:cNvSpPr>
              <a:spLocks noChangeArrowheads="1"/>
            </p:cNvSpPr>
            <p:nvPr/>
          </p:nvSpPr>
          <p:spPr bwMode="auto">
            <a:xfrm>
              <a:off x="2284413" y="414338"/>
              <a:ext cx="381000"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1" name="Rectangle 15"/>
            <p:cNvSpPr>
              <a:spLocks noChangeArrowheads="1"/>
            </p:cNvSpPr>
            <p:nvPr/>
          </p:nvSpPr>
          <p:spPr bwMode="auto">
            <a:xfrm>
              <a:off x="1485900" y="339725"/>
              <a:ext cx="19526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2" name="Rectangle 16"/>
            <p:cNvSpPr>
              <a:spLocks noChangeArrowheads="1"/>
            </p:cNvSpPr>
            <p:nvPr/>
          </p:nvSpPr>
          <p:spPr bwMode="auto">
            <a:xfrm>
              <a:off x="2501900" y="339725"/>
              <a:ext cx="1635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3" name="Rectangle 17"/>
            <p:cNvSpPr>
              <a:spLocks noChangeArrowheads="1"/>
            </p:cNvSpPr>
            <p:nvPr/>
          </p:nvSpPr>
          <p:spPr bwMode="auto">
            <a:xfrm>
              <a:off x="1703388" y="339725"/>
              <a:ext cx="377825"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4" name="Rectangle 18"/>
            <p:cNvSpPr>
              <a:spLocks noChangeArrowheads="1"/>
            </p:cNvSpPr>
            <p:nvPr/>
          </p:nvSpPr>
          <p:spPr bwMode="auto">
            <a:xfrm>
              <a:off x="2103438" y="339725"/>
              <a:ext cx="3794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5" name="Rectangle 19"/>
            <p:cNvSpPr>
              <a:spLocks noChangeArrowheads="1"/>
            </p:cNvSpPr>
            <p:nvPr/>
          </p:nvSpPr>
          <p:spPr bwMode="auto">
            <a:xfrm>
              <a:off x="1485900" y="265113"/>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6" name="Rectangle 20"/>
            <p:cNvSpPr>
              <a:spLocks noChangeArrowheads="1"/>
            </p:cNvSpPr>
            <p:nvPr/>
          </p:nvSpPr>
          <p:spPr bwMode="auto">
            <a:xfrm>
              <a:off x="1884363" y="265113"/>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7" name="Rectangle 21"/>
            <p:cNvSpPr>
              <a:spLocks noChangeArrowheads="1"/>
            </p:cNvSpPr>
            <p:nvPr/>
          </p:nvSpPr>
          <p:spPr bwMode="auto">
            <a:xfrm>
              <a:off x="2284413" y="265113"/>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8" name="Rectangle 22"/>
            <p:cNvSpPr>
              <a:spLocks noChangeArrowheads="1"/>
            </p:cNvSpPr>
            <p:nvPr/>
          </p:nvSpPr>
          <p:spPr bwMode="auto">
            <a:xfrm>
              <a:off x="1485900" y="192088"/>
              <a:ext cx="19526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9" name="Rectangle 23"/>
            <p:cNvSpPr>
              <a:spLocks noChangeArrowheads="1"/>
            </p:cNvSpPr>
            <p:nvPr/>
          </p:nvSpPr>
          <p:spPr bwMode="auto">
            <a:xfrm>
              <a:off x="2501900" y="192088"/>
              <a:ext cx="16351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0" name="Rectangle 24"/>
            <p:cNvSpPr>
              <a:spLocks noChangeArrowheads="1"/>
            </p:cNvSpPr>
            <p:nvPr/>
          </p:nvSpPr>
          <p:spPr bwMode="auto">
            <a:xfrm>
              <a:off x="1703388" y="192088"/>
              <a:ext cx="377825"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1" name="Rectangle 25"/>
            <p:cNvSpPr>
              <a:spLocks noChangeArrowheads="1"/>
            </p:cNvSpPr>
            <p:nvPr/>
          </p:nvSpPr>
          <p:spPr bwMode="auto">
            <a:xfrm>
              <a:off x="2103438" y="192088"/>
              <a:ext cx="37941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2" name="Rectangle 26"/>
            <p:cNvSpPr>
              <a:spLocks noChangeArrowheads="1"/>
            </p:cNvSpPr>
            <p:nvPr/>
          </p:nvSpPr>
          <p:spPr bwMode="auto">
            <a:xfrm>
              <a:off x="1485900" y="117475"/>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3" name="Rectangle 27"/>
            <p:cNvSpPr>
              <a:spLocks noChangeArrowheads="1"/>
            </p:cNvSpPr>
            <p:nvPr/>
          </p:nvSpPr>
          <p:spPr bwMode="auto">
            <a:xfrm>
              <a:off x="1884363" y="117475"/>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4" name="Rectangle 28"/>
            <p:cNvSpPr>
              <a:spLocks noChangeArrowheads="1"/>
            </p:cNvSpPr>
            <p:nvPr/>
          </p:nvSpPr>
          <p:spPr bwMode="auto">
            <a:xfrm>
              <a:off x="2284413" y="117475"/>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5" name="Rectangle 29"/>
            <p:cNvSpPr>
              <a:spLocks noChangeArrowheads="1"/>
            </p:cNvSpPr>
            <p:nvPr/>
          </p:nvSpPr>
          <p:spPr bwMode="auto">
            <a:xfrm>
              <a:off x="1277938" y="633413"/>
              <a:ext cx="1541462" cy="65088"/>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6" name="Rectangle 30"/>
            <p:cNvSpPr>
              <a:spLocks noChangeArrowheads="1"/>
            </p:cNvSpPr>
            <p:nvPr/>
          </p:nvSpPr>
          <p:spPr bwMode="auto">
            <a:xfrm>
              <a:off x="987425" y="606425"/>
              <a:ext cx="447675" cy="15875"/>
            </a:xfrm>
            <a:prstGeom prst="rect">
              <a:avLst/>
            </a:pr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7" name="Rectangle 31"/>
            <p:cNvSpPr>
              <a:spLocks noChangeArrowheads="1"/>
            </p:cNvSpPr>
            <p:nvPr/>
          </p:nvSpPr>
          <p:spPr bwMode="auto">
            <a:xfrm>
              <a:off x="328613" y="174625"/>
              <a:ext cx="22225" cy="168275"/>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8" name="Freeform 32"/>
            <p:cNvSpPr>
              <a:spLocks noChangeArrowheads="1"/>
            </p:cNvSpPr>
            <p:nvPr/>
          </p:nvSpPr>
          <p:spPr bwMode="auto">
            <a:xfrm>
              <a:off x="57150" y="355600"/>
              <a:ext cx="869950" cy="307975"/>
            </a:xfrm>
            <a:custGeom>
              <a:avLst/>
              <a:gdLst>
                <a:gd name="T0" fmla="*/ 317 w 317"/>
                <a:gd name="T1" fmla="*/ 0 h 112"/>
                <a:gd name="T2" fmla="*/ 167 w 317"/>
                <a:gd name="T3" fmla="*/ 0 h 112"/>
                <a:gd name="T4" fmla="*/ 161 w 317"/>
                <a:gd name="T5" fmla="*/ 7 h 112"/>
                <a:gd name="T6" fmla="*/ 37 w 317"/>
                <a:gd name="T7" fmla="*/ 7 h 112"/>
                <a:gd name="T8" fmla="*/ 4 w 317"/>
                <a:gd name="T9" fmla="*/ 23 h 112"/>
                <a:gd name="T10" fmla="*/ 4 w 317"/>
                <a:gd name="T11" fmla="*/ 55 h 112"/>
                <a:gd name="T12" fmla="*/ 15 w 317"/>
                <a:gd name="T13" fmla="*/ 85 h 112"/>
                <a:gd name="T14" fmla="*/ 54 w 317"/>
                <a:gd name="T15" fmla="*/ 85 h 112"/>
                <a:gd name="T16" fmla="*/ 80 w 317"/>
                <a:gd name="T17" fmla="*/ 107 h 112"/>
                <a:gd name="T18" fmla="*/ 167 w 317"/>
                <a:gd name="T19" fmla="*/ 107 h 112"/>
                <a:gd name="T20" fmla="*/ 183 w 317"/>
                <a:gd name="T21" fmla="*/ 112 h 112"/>
                <a:gd name="T22" fmla="*/ 227 w 317"/>
                <a:gd name="T23" fmla="*/ 112 h 112"/>
                <a:gd name="T24" fmla="*/ 256 w 317"/>
                <a:gd name="T25" fmla="*/ 47 h 112"/>
                <a:gd name="T26" fmla="*/ 313 w 317"/>
                <a:gd name="T27" fmla="*/ 16 h 112"/>
                <a:gd name="T28" fmla="*/ 316 w 317"/>
                <a:gd name="T29" fmla="*/ 2 h 112"/>
                <a:gd name="T30" fmla="*/ 317 w 317"/>
                <a:gd name="T31" fmla="*/ 0 h 1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17"/>
                <a:gd name="T49" fmla="*/ 0 h 112"/>
                <a:gd name="T50" fmla="*/ 317 w 317"/>
                <a:gd name="T51" fmla="*/ 112 h 1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17" h="112">
                  <a:moveTo>
                    <a:pt x="317" y="0"/>
                  </a:moveTo>
                  <a:cubicBezTo>
                    <a:pt x="167" y="0"/>
                    <a:pt x="167" y="0"/>
                    <a:pt x="167" y="0"/>
                  </a:cubicBezTo>
                  <a:cubicBezTo>
                    <a:pt x="161" y="7"/>
                    <a:pt x="161" y="7"/>
                    <a:pt x="161" y="7"/>
                  </a:cubicBezTo>
                  <a:cubicBezTo>
                    <a:pt x="161" y="7"/>
                    <a:pt x="68" y="2"/>
                    <a:pt x="37" y="7"/>
                  </a:cubicBezTo>
                  <a:cubicBezTo>
                    <a:pt x="28" y="8"/>
                    <a:pt x="9" y="15"/>
                    <a:pt x="4" y="23"/>
                  </a:cubicBezTo>
                  <a:cubicBezTo>
                    <a:pt x="0" y="29"/>
                    <a:pt x="3" y="47"/>
                    <a:pt x="4" y="55"/>
                  </a:cubicBezTo>
                  <a:cubicBezTo>
                    <a:pt x="6" y="63"/>
                    <a:pt x="15" y="85"/>
                    <a:pt x="15" y="85"/>
                  </a:cubicBezTo>
                  <a:cubicBezTo>
                    <a:pt x="54" y="85"/>
                    <a:pt x="54" y="85"/>
                    <a:pt x="54" y="85"/>
                  </a:cubicBezTo>
                  <a:cubicBezTo>
                    <a:pt x="80" y="107"/>
                    <a:pt x="80" y="107"/>
                    <a:pt x="80" y="107"/>
                  </a:cubicBezTo>
                  <a:cubicBezTo>
                    <a:pt x="167" y="107"/>
                    <a:pt x="167" y="107"/>
                    <a:pt x="167" y="107"/>
                  </a:cubicBezTo>
                  <a:cubicBezTo>
                    <a:pt x="183" y="112"/>
                    <a:pt x="183" y="112"/>
                    <a:pt x="183" y="112"/>
                  </a:cubicBezTo>
                  <a:cubicBezTo>
                    <a:pt x="227" y="112"/>
                    <a:pt x="227" y="112"/>
                    <a:pt x="227" y="112"/>
                  </a:cubicBezTo>
                  <a:cubicBezTo>
                    <a:pt x="227" y="112"/>
                    <a:pt x="226" y="76"/>
                    <a:pt x="256" y="47"/>
                  </a:cubicBezTo>
                  <a:cubicBezTo>
                    <a:pt x="275" y="28"/>
                    <a:pt x="313" y="16"/>
                    <a:pt x="313" y="16"/>
                  </a:cubicBezTo>
                  <a:cubicBezTo>
                    <a:pt x="316" y="2"/>
                    <a:pt x="316" y="2"/>
                    <a:pt x="316" y="2"/>
                  </a:cubicBezTo>
                  <a:lnTo>
                    <a:pt x="317"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9" name="Freeform 33"/>
            <p:cNvSpPr>
              <a:spLocks noEditPoints="1" noChangeArrowheads="1"/>
            </p:cNvSpPr>
            <p:nvPr/>
          </p:nvSpPr>
          <p:spPr bwMode="auto">
            <a:xfrm>
              <a:off x="700088" y="449263"/>
              <a:ext cx="427037" cy="428625"/>
            </a:xfrm>
            <a:custGeom>
              <a:avLst/>
              <a:gdLst>
                <a:gd name="T0" fmla="*/ 78 w 156"/>
                <a:gd name="T1" fmla="*/ 0 h 156"/>
                <a:gd name="T2" fmla="*/ 156 w 156"/>
                <a:gd name="T3" fmla="*/ 78 h 156"/>
                <a:gd name="T4" fmla="*/ 78 w 156"/>
                <a:gd name="T5" fmla="*/ 156 h 156"/>
                <a:gd name="T6" fmla="*/ 0 w 156"/>
                <a:gd name="T7" fmla="*/ 78 h 156"/>
                <a:gd name="T8" fmla="*/ 78 w 156"/>
                <a:gd name="T9" fmla="*/ 0 h 156"/>
                <a:gd name="T10" fmla="*/ 78 w 156"/>
                <a:gd name="T11" fmla="*/ 127 h 156"/>
                <a:gd name="T12" fmla="*/ 128 w 156"/>
                <a:gd name="T13" fmla="*/ 78 h 156"/>
                <a:gd name="T14" fmla="*/ 78 w 156"/>
                <a:gd name="T15" fmla="*/ 29 h 156"/>
                <a:gd name="T16" fmla="*/ 29 w 156"/>
                <a:gd name="T17" fmla="*/ 78 h 156"/>
                <a:gd name="T18" fmla="*/ 78 w 156"/>
                <a:gd name="T19" fmla="*/ 127 h 1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6"/>
                <a:gd name="T31" fmla="*/ 0 h 156"/>
                <a:gd name="T32" fmla="*/ 156 w 156"/>
                <a:gd name="T33" fmla="*/ 156 h 1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6" h="156">
                  <a:moveTo>
                    <a:pt x="78" y="0"/>
                  </a:moveTo>
                  <a:cubicBezTo>
                    <a:pt x="121" y="0"/>
                    <a:pt x="156" y="35"/>
                    <a:pt x="156" y="78"/>
                  </a:cubicBezTo>
                  <a:cubicBezTo>
                    <a:pt x="156" y="121"/>
                    <a:pt x="121" y="156"/>
                    <a:pt x="78" y="156"/>
                  </a:cubicBezTo>
                  <a:cubicBezTo>
                    <a:pt x="35" y="156"/>
                    <a:pt x="0" y="121"/>
                    <a:pt x="0" y="78"/>
                  </a:cubicBezTo>
                  <a:cubicBezTo>
                    <a:pt x="0" y="35"/>
                    <a:pt x="35" y="0"/>
                    <a:pt x="78" y="0"/>
                  </a:cubicBezTo>
                  <a:close/>
                  <a:moveTo>
                    <a:pt x="78" y="127"/>
                  </a:moveTo>
                  <a:cubicBezTo>
                    <a:pt x="106" y="127"/>
                    <a:pt x="128" y="105"/>
                    <a:pt x="128" y="78"/>
                  </a:cubicBezTo>
                  <a:cubicBezTo>
                    <a:pt x="128" y="51"/>
                    <a:pt x="106" y="29"/>
                    <a:pt x="78" y="29"/>
                  </a:cubicBezTo>
                  <a:cubicBezTo>
                    <a:pt x="51" y="29"/>
                    <a:pt x="29" y="51"/>
                    <a:pt x="29" y="78"/>
                  </a:cubicBezTo>
                  <a:cubicBezTo>
                    <a:pt x="29" y="105"/>
                    <a:pt x="51" y="127"/>
                    <a:pt x="78" y="12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0" name="Freeform 34"/>
            <p:cNvSpPr>
              <a:spLocks noEditPoints="1" noChangeArrowheads="1"/>
            </p:cNvSpPr>
            <p:nvPr/>
          </p:nvSpPr>
          <p:spPr bwMode="auto">
            <a:xfrm>
              <a:off x="792163" y="542925"/>
              <a:ext cx="244475" cy="241300"/>
            </a:xfrm>
            <a:custGeom>
              <a:avLst/>
              <a:gdLst>
                <a:gd name="T0" fmla="*/ 44 w 89"/>
                <a:gd name="T1" fmla="*/ 0 h 88"/>
                <a:gd name="T2" fmla="*/ 89 w 89"/>
                <a:gd name="T3" fmla="*/ 44 h 88"/>
                <a:gd name="T4" fmla="*/ 44 w 89"/>
                <a:gd name="T5" fmla="*/ 88 h 88"/>
                <a:gd name="T6" fmla="*/ 0 w 89"/>
                <a:gd name="T7" fmla="*/ 44 h 88"/>
                <a:gd name="T8" fmla="*/ 44 w 89"/>
                <a:gd name="T9" fmla="*/ 0 h 88"/>
                <a:gd name="T10" fmla="*/ 44 w 89"/>
                <a:gd name="T11" fmla="*/ 65 h 88"/>
                <a:gd name="T12" fmla="*/ 65 w 89"/>
                <a:gd name="T13" fmla="*/ 44 h 88"/>
                <a:gd name="T14" fmla="*/ 44 w 89"/>
                <a:gd name="T15" fmla="*/ 23 h 88"/>
                <a:gd name="T16" fmla="*/ 24 w 89"/>
                <a:gd name="T17" fmla="*/ 44 h 88"/>
                <a:gd name="T18" fmla="*/ 44 w 89"/>
                <a:gd name="T19" fmla="*/ 65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88"/>
                <a:gd name="T32" fmla="*/ 89 w 89"/>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88">
                  <a:moveTo>
                    <a:pt x="44" y="0"/>
                  </a:moveTo>
                  <a:cubicBezTo>
                    <a:pt x="69" y="0"/>
                    <a:pt x="89" y="20"/>
                    <a:pt x="89" y="44"/>
                  </a:cubicBezTo>
                  <a:cubicBezTo>
                    <a:pt x="89" y="69"/>
                    <a:pt x="69" y="88"/>
                    <a:pt x="44" y="88"/>
                  </a:cubicBezTo>
                  <a:cubicBezTo>
                    <a:pt x="20" y="88"/>
                    <a:pt x="0" y="69"/>
                    <a:pt x="0" y="44"/>
                  </a:cubicBezTo>
                  <a:cubicBezTo>
                    <a:pt x="0" y="20"/>
                    <a:pt x="20" y="0"/>
                    <a:pt x="44" y="0"/>
                  </a:cubicBezTo>
                  <a:close/>
                  <a:moveTo>
                    <a:pt x="44" y="65"/>
                  </a:moveTo>
                  <a:cubicBezTo>
                    <a:pt x="56" y="65"/>
                    <a:pt x="65" y="55"/>
                    <a:pt x="65" y="44"/>
                  </a:cubicBezTo>
                  <a:cubicBezTo>
                    <a:pt x="65" y="33"/>
                    <a:pt x="56" y="23"/>
                    <a:pt x="44" y="23"/>
                  </a:cubicBezTo>
                  <a:cubicBezTo>
                    <a:pt x="33" y="23"/>
                    <a:pt x="24" y="33"/>
                    <a:pt x="24" y="44"/>
                  </a:cubicBezTo>
                  <a:cubicBezTo>
                    <a:pt x="24" y="55"/>
                    <a:pt x="33" y="65"/>
                    <a:pt x="44" y="65"/>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1" name="Oval 35"/>
            <p:cNvSpPr>
              <a:spLocks noChangeArrowheads="1"/>
            </p:cNvSpPr>
            <p:nvPr/>
          </p:nvSpPr>
          <p:spPr bwMode="auto">
            <a:xfrm>
              <a:off x="869950" y="619125"/>
              <a:ext cx="87312" cy="87313"/>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2" name="Freeform 36"/>
            <p:cNvSpPr>
              <a:spLocks noEditPoints="1" noChangeArrowheads="1"/>
            </p:cNvSpPr>
            <p:nvPr/>
          </p:nvSpPr>
          <p:spPr bwMode="auto">
            <a:xfrm>
              <a:off x="1503363" y="585788"/>
              <a:ext cx="290512" cy="292100"/>
            </a:xfrm>
            <a:custGeom>
              <a:avLst/>
              <a:gdLst>
                <a:gd name="T0" fmla="*/ 53 w 106"/>
                <a:gd name="T1" fmla="*/ 0 h 106"/>
                <a:gd name="T2" fmla="*/ 106 w 106"/>
                <a:gd name="T3" fmla="*/ 53 h 106"/>
                <a:gd name="T4" fmla="*/ 53 w 106"/>
                <a:gd name="T5" fmla="*/ 106 h 106"/>
                <a:gd name="T6" fmla="*/ 0 w 106"/>
                <a:gd name="T7" fmla="*/ 53 h 106"/>
                <a:gd name="T8" fmla="*/ 53 w 106"/>
                <a:gd name="T9" fmla="*/ 0 h 106"/>
                <a:gd name="T10" fmla="*/ 53 w 106"/>
                <a:gd name="T11" fmla="*/ 87 h 106"/>
                <a:gd name="T12" fmla="*/ 86 w 106"/>
                <a:gd name="T13" fmla="*/ 53 h 106"/>
                <a:gd name="T14" fmla="*/ 53 w 106"/>
                <a:gd name="T15" fmla="*/ 20 h 106"/>
                <a:gd name="T16" fmla="*/ 19 w 106"/>
                <a:gd name="T17" fmla="*/ 53 h 106"/>
                <a:gd name="T18" fmla="*/ 53 w 106"/>
                <a:gd name="T19" fmla="*/ 8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
                <a:gd name="T31" fmla="*/ 0 h 106"/>
                <a:gd name="T32" fmla="*/ 106 w 106"/>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 h="106">
                  <a:moveTo>
                    <a:pt x="53" y="0"/>
                  </a:moveTo>
                  <a:cubicBezTo>
                    <a:pt x="82" y="0"/>
                    <a:pt x="106" y="24"/>
                    <a:pt x="106" y="53"/>
                  </a:cubicBezTo>
                  <a:cubicBezTo>
                    <a:pt x="106" y="82"/>
                    <a:pt x="82" y="106"/>
                    <a:pt x="53" y="106"/>
                  </a:cubicBezTo>
                  <a:cubicBezTo>
                    <a:pt x="24" y="106"/>
                    <a:pt x="0" y="82"/>
                    <a:pt x="0" y="53"/>
                  </a:cubicBezTo>
                  <a:cubicBezTo>
                    <a:pt x="0" y="24"/>
                    <a:pt x="24" y="0"/>
                    <a:pt x="53" y="0"/>
                  </a:cubicBezTo>
                  <a:close/>
                  <a:moveTo>
                    <a:pt x="53" y="87"/>
                  </a:moveTo>
                  <a:cubicBezTo>
                    <a:pt x="71" y="87"/>
                    <a:pt x="86" y="72"/>
                    <a:pt x="86" y="53"/>
                  </a:cubicBezTo>
                  <a:cubicBezTo>
                    <a:pt x="86" y="35"/>
                    <a:pt x="71" y="20"/>
                    <a:pt x="53" y="20"/>
                  </a:cubicBezTo>
                  <a:cubicBezTo>
                    <a:pt x="34" y="20"/>
                    <a:pt x="19" y="35"/>
                    <a:pt x="19" y="53"/>
                  </a:cubicBezTo>
                  <a:cubicBezTo>
                    <a:pt x="19" y="72"/>
                    <a:pt x="34" y="87"/>
                    <a:pt x="53" y="8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3" name="Freeform 37"/>
            <p:cNvSpPr>
              <a:spLocks noEditPoints="1" noChangeArrowheads="1"/>
            </p:cNvSpPr>
            <p:nvPr/>
          </p:nvSpPr>
          <p:spPr bwMode="auto">
            <a:xfrm>
              <a:off x="1566863" y="649288"/>
              <a:ext cx="163512" cy="165100"/>
            </a:xfrm>
            <a:custGeom>
              <a:avLst/>
              <a:gdLst>
                <a:gd name="T0" fmla="*/ 30 w 60"/>
                <a:gd name="T1" fmla="*/ 0 h 60"/>
                <a:gd name="T2" fmla="*/ 60 w 60"/>
                <a:gd name="T3" fmla="*/ 30 h 60"/>
                <a:gd name="T4" fmla="*/ 30 w 60"/>
                <a:gd name="T5" fmla="*/ 60 h 60"/>
                <a:gd name="T6" fmla="*/ 0 w 60"/>
                <a:gd name="T7" fmla="*/ 30 h 60"/>
                <a:gd name="T8" fmla="*/ 30 w 60"/>
                <a:gd name="T9" fmla="*/ 0 h 60"/>
                <a:gd name="T10" fmla="*/ 30 w 60"/>
                <a:gd name="T11" fmla="*/ 44 h 60"/>
                <a:gd name="T12" fmla="*/ 44 w 60"/>
                <a:gd name="T13" fmla="*/ 30 h 60"/>
                <a:gd name="T14" fmla="*/ 30 w 60"/>
                <a:gd name="T15" fmla="*/ 16 h 60"/>
                <a:gd name="T16" fmla="*/ 16 w 60"/>
                <a:gd name="T17" fmla="*/ 30 h 60"/>
                <a:gd name="T18" fmla="*/ 30 w 60"/>
                <a:gd name="T19" fmla="*/ 4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60"/>
                <a:gd name="T32" fmla="*/ 60 w 6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60">
                  <a:moveTo>
                    <a:pt x="30" y="0"/>
                  </a:moveTo>
                  <a:cubicBezTo>
                    <a:pt x="46" y="0"/>
                    <a:pt x="60" y="14"/>
                    <a:pt x="60" y="30"/>
                  </a:cubicBezTo>
                  <a:cubicBezTo>
                    <a:pt x="60" y="47"/>
                    <a:pt x="46" y="60"/>
                    <a:pt x="30" y="60"/>
                  </a:cubicBezTo>
                  <a:cubicBezTo>
                    <a:pt x="13" y="60"/>
                    <a:pt x="0" y="47"/>
                    <a:pt x="0" y="30"/>
                  </a:cubicBezTo>
                  <a:cubicBezTo>
                    <a:pt x="0" y="14"/>
                    <a:pt x="13" y="0"/>
                    <a:pt x="30" y="0"/>
                  </a:cubicBezTo>
                  <a:close/>
                  <a:moveTo>
                    <a:pt x="30" y="44"/>
                  </a:moveTo>
                  <a:cubicBezTo>
                    <a:pt x="37" y="44"/>
                    <a:pt x="44" y="38"/>
                    <a:pt x="44" y="30"/>
                  </a:cubicBezTo>
                  <a:cubicBezTo>
                    <a:pt x="44" y="23"/>
                    <a:pt x="37" y="16"/>
                    <a:pt x="30" y="16"/>
                  </a:cubicBezTo>
                  <a:cubicBezTo>
                    <a:pt x="22" y="16"/>
                    <a:pt x="16" y="23"/>
                    <a:pt x="16" y="30"/>
                  </a:cubicBezTo>
                  <a:cubicBezTo>
                    <a:pt x="16" y="38"/>
                    <a:pt x="22" y="44"/>
                    <a:pt x="30" y="44"/>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4" name="Oval 38"/>
            <p:cNvSpPr>
              <a:spLocks noChangeArrowheads="1"/>
            </p:cNvSpPr>
            <p:nvPr/>
          </p:nvSpPr>
          <p:spPr bwMode="auto">
            <a:xfrm>
              <a:off x="1617663" y="701675"/>
              <a:ext cx="60325" cy="60325"/>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5" name="Freeform 39"/>
            <p:cNvSpPr>
              <a:spLocks noEditPoints="1" noChangeArrowheads="1"/>
            </p:cNvSpPr>
            <p:nvPr/>
          </p:nvSpPr>
          <p:spPr bwMode="auto">
            <a:xfrm>
              <a:off x="2303463" y="585788"/>
              <a:ext cx="290512" cy="292100"/>
            </a:xfrm>
            <a:custGeom>
              <a:avLst/>
              <a:gdLst>
                <a:gd name="T0" fmla="*/ 53 w 106"/>
                <a:gd name="T1" fmla="*/ 0 h 106"/>
                <a:gd name="T2" fmla="*/ 106 w 106"/>
                <a:gd name="T3" fmla="*/ 53 h 106"/>
                <a:gd name="T4" fmla="*/ 53 w 106"/>
                <a:gd name="T5" fmla="*/ 106 h 106"/>
                <a:gd name="T6" fmla="*/ 0 w 106"/>
                <a:gd name="T7" fmla="*/ 53 h 106"/>
                <a:gd name="T8" fmla="*/ 53 w 106"/>
                <a:gd name="T9" fmla="*/ 0 h 106"/>
                <a:gd name="T10" fmla="*/ 53 w 106"/>
                <a:gd name="T11" fmla="*/ 87 h 106"/>
                <a:gd name="T12" fmla="*/ 86 w 106"/>
                <a:gd name="T13" fmla="*/ 53 h 106"/>
                <a:gd name="T14" fmla="*/ 53 w 106"/>
                <a:gd name="T15" fmla="*/ 20 h 106"/>
                <a:gd name="T16" fmla="*/ 20 w 106"/>
                <a:gd name="T17" fmla="*/ 53 h 106"/>
                <a:gd name="T18" fmla="*/ 53 w 106"/>
                <a:gd name="T19" fmla="*/ 8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
                <a:gd name="T31" fmla="*/ 0 h 106"/>
                <a:gd name="T32" fmla="*/ 106 w 106"/>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 h="106">
                  <a:moveTo>
                    <a:pt x="53" y="0"/>
                  </a:moveTo>
                  <a:cubicBezTo>
                    <a:pt x="82" y="0"/>
                    <a:pt x="106" y="24"/>
                    <a:pt x="106" y="53"/>
                  </a:cubicBezTo>
                  <a:cubicBezTo>
                    <a:pt x="106" y="82"/>
                    <a:pt x="82" y="106"/>
                    <a:pt x="53" y="106"/>
                  </a:cubicBezTo>
                  <a:cubicBezTo>
                    <a:pt x="24" y="106"/>
                    <a:pt x="0" y="82"/>
                    <a:pt x="0" y="53"/>
                  </a:cubicBezTo>
                  <a:cubicBezTo>
                    <a:pt x="0" y="24"/>
                    <a:pt x="24" y="0"/>
                    <a:pt x="53" y="0"/>
                  </a:cubicBezTo>
                  <a:close/>
                  <a:moveTo>
                    <a:pt x="53" y="87"/>
                  </a:moveTo>
                  <a:cubicBezTo>
                    <a:pt x="71" y="87"/>
                    <a:pt x="86" y="72"/>
                    <a:pt x="86" y="53"/>
                  </a:cubicBezTo>
                  <a:cubicBezTo>
                    <a:pt x="86" y="35"/>
                    <a:pt x="71" y="20"/>
                    <a:pt x="53" y="20"/>
                  </a:cubicBezTo>
                  <a:cubicBezTo>
                    <a:pt x="35" y="20"/>
                    <a:pt x="20" y="35"/>
                    <a:pt x="20" y="53"/>
                  </a:cubicBezTo>
                  <a:cubicBezTo>
                    <a:pt x="20" y="72"/>
                    <a:pt x="35" y="87"/>
                    <a:pt x="53" y="8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6" name="Freeform 40"/>
            <p:cNvSpPr>
              <a:spLocks noEditPoints="1" noChangeArrowheads="1"/>
            </p:cNvSpPr>
            <p:nvPr/>
          </p:nvSpPr>
          <p:spPr bwMode="auto">
            <a:xfrm>
              <a:off x="2366963" y="649288"/>
              <a:ext cx="165100" cy="165100"/>
            </a:xfrm>
            <a:custGeom>
              <a:avLst/>
              <a:gdLst>
                <a:gd name="T0" fmla="*/ 30 w 60"/>
                <a:gd name="T1" fmla="*/ 0 h 60"/>
                <a:gd name="T2" fmla="*/ 60 w 60"/>
                <a:gd name="T3" fmla="*/ 30 h 60"/>
                <a:gd name="T4" fmla="*/ 30 w 60"/>
                <a:gd name="T5" fmla="*/ 60 h 60"/>
                <a:gd name="T6" fmla="*/ 0 w 60"/>
                <a:gd name="T7" fmla="*/ 30 h 60"/>
                <a:gd name="T8" fmla="*/ 30 w 60"/>
                <a:gd name="T9" fmla="*/ 0 h 60"/>
                <a:gd name="T10" fmla="*/ 30 w 60"/>
                <a:gd name="T11" fmla="*/ 44 h 60"/>
                <a:gd name="T12" fmla="*/ 44 w 60"/>
                <a:gd name="T13" fmla="*/ 30 h 60"/>
                <a:gd name="T14" fmla="*/ 30 w 60"/>
                <a:gd name="T15" fmla="*/ 16 h 60"/>
                <a:gd name="T16" fmla="*/ 16 w 60"/>
                <a:gd name="T17" fmla="*/ 30 h 60"/>
                <a:gd name="T18" fmla="*/ 30 w 60"/>
                <a:gd name="T19" fmla="*/ 4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60"/>
                <a:gd name="T32" fmla="*/ 60 w 6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60">
                  <a:moveTo>
                    <a:pt x="30" y="0"/>
                  </a:moveTo>
                  <a:cubicBezTo>
                    <a:pt x="47" y="0"/>
                    <a:pt x="60" y="14"/>
                    <a:pt x="60" y="30"/>
                  </a:cubicBezTo>
                  <a:cubicBezTo>
                    <a:pt x="60" y="47"/>
                    <a:pt x="47" y="60"/>
                    <a:pt x="30" y="60"/>
                  </a:cubicBezTo>
                  <a:cubicBezTo>
                    <a:pt x="13" y="60"/>
                    <a:pt x="0" y="47"/>
                    <a:pt x="0" y="30"/>
                  </a:cubicBezTo>
                  <a:cubicBezTo>
                    <a:pt x="0" y="14"/>
                    <a:pt x="13" y="0"/>
                    <a:pt x="30" y="0"/>
                  </a:cubicBezTo>
                  <a:close/>
                  <a:moveTo>
                    <a:pt x="30" y="44"/>
                  </a:moveTo>
                  <a:cubicBezTo>
                    <a:pt x="38" y="44"/>
                    <a:pt x="44" y="38"/>
                    <a:pt x="44" y="30"/>
                  </a:cubicBezTo>
                  <a:cubicBezTo>
                    <a:pt x="44" y="23"/>
                    <a:pt x="38" y="16"/>
                    <a:pt x="30" y="16"/>
                  </a:cubicBezTo>
                  <a:cubicBezTo>
                    <a:pt x="22" y="16"/>
                    <a:pt x="16" y="23"/>
                    <a:pt x="16" y="30"/>
                  </a:cubicBezTo>
                  <a:cubicBezTo>
                    <a:pt x="16" y="38"/>
                    <a:pt x="22" y="44"/>
                    <a:pt x="30" y="44"/>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7" name="Oval 41"/>
            <p:cNvSpPr>
              <a:spLocks noChangeArrowheads="1"/>
            </p:cNvSpPr>
            <p:nvPr/>
          </p:nvSpPr>
          <p:spPr bwMode="auto">
            <a:xfrm>
              <a:off x="2419350" y="701675"/>
              <a:ext cx="60325" cy="60325"/>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8" name="Freeform 42"/>
            <p:cNvSpPr>
              <a:spLocks noEditPoints="1" noChangeArrowheads="1"/>
            </p:cNvSpPr>
            <p:nvPr/>
          </p:nvSpPr>
          <p:spPr bwMode="auto">
            <a:xfrm>
              <a:off x="41275" y="633413"/>
              <a:ext cx="244475" cy="244475"/>
            </a:xfrm>
            <a:custGeom>
              <a:avLst/>
              <a:gdLst>
                <a:gd name="T0" fmla="*/ 45 w 89"/>
                <a:gd name="T1" fmla="*/ 0 h 89"/>
                <a:gd name="T2" fmla="*/ 89 w 89"/>
                <a:gd name="T3" fmla="*/ 44 h 89"/>
                <a:gd name="T4" fmla="*/ 45 w 89"/>
                <a:gd name="T5" fmla="*/ 89 h 89"/>
                <a:gd name="T6" fmla="*/ 0 w 89"/>
                <a:gd name="T7" fmla="*/ 44 h 89"/>
                <a:gd name="T8" fmla="*/ 45 w 89"/>
                <a:gd name="T9" fmla="*/ 0 h 89"/>
                <a:gd name="T10" fmla="*/ 45 w 89"/>
                <a:gd name="T11" fmla="*/ 73 h 89"/>
                <a:gd name="T12" fmla="*/ 73 w 89"/>
                <a:gd name="T13" fmla="*/ 44 h 89"/>
                <a:gd name="T14" fmla="*/ 45 w 89"/>
                <a:gd name="T15" fmla="*/ 16 h 89"/>
                <a:gd name="T16" fmla="*/ 16 w 89"/>
                <a:gd name="T17" fmla="*/ 44 h 89"/>
                <a:gd name="T18" fmla="*/ 45 w 89"/>
                <a:gd name="T19" fmla="*/ 7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89"/>
                <a:gd name="T32" fmla="*/ 89 w 89"/>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89">
                  <a:moveTo>
                    <a:pt x="45" y="0"/>
                  </a:moveTo>
                  <a:cubicBezTo>
                    <a:pt x="69" y="0"/>
                    <a:pt x="89" y="20"/>
                    <a:pt x="89" y="44"/>
                  </a:cubicBezTo>
                  <a:cubicBezTo>
                    <a:pt x="89" y="69"/>
                    <a:pt x="69" y="89"/>
                    <a:pt x="45" y="89"/>
                  </a:cubicBezTo>
                  <a:cubicBezTo>
                    <a:pt x="20" y="89"/>
                    <a:pt x="0" y="69"/>
                    <a:pt x="0" y="44"/>
                  </a:cubicBezTo>
                  <a:cubicBezTo>
                    <a:pt x="0" y="20"/>
                    <a:pt x="20" y="0"/>
                    <a:pt x="45" y="0"/>
                  </a:cubicBezTo>
                  <a:close/>
                  <a:moveTo>
                    <a:pt x="45" y="73"/>
                  </a:moveTo>
                  <a:cubicBezTo>
                    <a:pt x="60" y="73"/>
                    <a:pt x="73" y="60"/>
                    <a:pt x="73" y="44"/>
                  </a:cubicBezTo>
                  <a:cubicBezTo>
                    <a:pt x="73" y="29"/>
                    <a:pt x="60" y="16"/>
                    <a:pt x="45" y="16"/>
                  </a:cubicBezTo>
                  <a:cubicBezTo>
                    <a:pt x="29" y="16"/>
                    <a:pt x="16" y="29"/>
                    <a:pt x="16" y="44"/>
                  </a:cubicBezTo>
                  <a:cubicBezTo>
                    <a:pt x="16" y="60"/>
                    <a:pt x="29" y="73"/>
                    <a:pt x="45" y="73"/>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9" name="Freeform 43"/>
            <p:cNvSpPr>
              <a:spLocks noEditPoints="1" noChangeArrowheads="1"/>
            </p:cNvSpPr>
            <p:nvPr/>
          </p:nvSpPr>
          <p:spPr bwMode="auto">
            <a:xfrm>
              <a:off x="93663" y="685800"/>
              <a:ext cx="139700" cy="139700"/>
            </a:xfrm>
            <a:custGeom>
              <a:avLst/>
              <a:gdLst>
                <a:gd name="T0" fmla="*/ 26 w 51"/>
                <a:gd name="T1" fmla="*/ 0 h 51"/>
                <a:gd name="T2" fmla="*/ 51 w 51"/>
                <a:gd name="T3" fmla="*/ 25 h 51"/>
                <a:gd name="T4" fmla="*/ 26 w 51"/>
                <a:gd name="T5" fmla="*/ 51 h 51"/>
                <a:gd name="T6" fmla="*/ 0 w 51"/>
                <a:gd name="T7" fmla="*/ 25 h 51"/>
                <a:gd name="T8" fmla="*/ 26 w 51"/>
                <a:gd name="T9" fmla="*/ 0 h 51"/>
                <a:gd name="T10" fmla="*/ 26 w 51"/>
                <a:gd name="T11" fmla="*/ 37 h 51"/>
                <a:gd name="T12" fmla="*/ 37 w 51"/>
                <a:gd name="T13" fmla="*/ 25 h 51"/>
                <a:gd name="T14" fmla="*/ 26 w 51"/>
                <a:gd name="T15" fmla="*/ 14 h 51"/>
                <a:gd name="T16" fmla="*/ 14 w 51"/>
                <a:gd name="T17" fmla="*/ 25 h 51"/>
                <a:gd name="T18" fmla="*/ 26 w 51"/>
                <a:gd name="T19" fmla="*/ 37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51"/>
                <a:gd name="T32" fmla="*/ 51 w 51"/>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51">
                  <a:moveTo>
                    <a:pt x="26" y="0"/>
                  </a:moveTo>
                  <a:cubicBezTo>
                    <a:pt x="40" y="0"/>
                    <a:pt x="51" y="11"/>
                    <a:pt x="51" y="25"/>
                  </a:cubicBezTo>
                  <a:cubicBezTo>
                    <a:pt x="51" y="39"/>
                    <a:pt x="40" y="51"/>
                    <a:pt x="26" y="51"/>
                  </a:cubicBezTo>
                  <a:cubicBezTo>
                    <a:pt x="12" y="51"/>
                    <a:pt x="0" y="39"/>
                    <a:pt x="0" y="25"/>
                  </a:cubicBezTo>
                  <a:cubicBezTo>
                    <a:pt x="0" y="11"/>
                    <a:pt x="12" y="0"/>
                    <a:pt x="26" y="0"/>
                  </a:cubicBezTo>
                  <a:close/>
                  <a:moveTo>
                    <a:pt x="26" y="37"/>
                  </a:moveTo>
                  <a:cubicBezTo>
                    <a:pt x="32" y="37"/>
                    <a:pt x="37" y="32"/>
                    <a:pt x="37" y="25"/>
                  </a:cubicBezTo>
                  <a:cubicBezTo>
                    <a:pt x="37" y="19"/>
                    <a:pt x="32" y="14"/>
                    <a:pt x="26" y="14"/>
                  </a:cubicBezTo>
                  <a:cubicBezTo>
                    <a:pt x="19" y="14"/>
                    <a:pt x="14" y="19"/>
                    <a:pt x="14" y="25"/>
                  </a:cubicBezTo>
                  <a:cubicBezTo>
                    <a:pt x="14" y="32"/>
                    <a:pt x="19" y="37"/>
                    <a:pt x="26" y="37"/>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80" name="Oval 44"/>
            <p:cNvSpPr>
              <a:spLocks noChangeArrowheads="1"/>
            </p:cNvSpPr>
            <p:nvPr/>
          </p:nvSpPr>
          <p:spPr bwMode="auto">
            <a:xfrm>
              <a:off x="136525" y="728663"/>
              <a:ext cx="52387" cy="52388"/>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81" name="Freeform 45"/>
            <p:cNvSpPr>
              <a:spLocks noChangeArrowheads="1"/>
            </p:cNvSpPr>
            <p:nvPr/>
          </p:nvSpPr>
          <p:spPr bwMode="auto">
            <a:xfrm>
              <a:off x="0" y="569913"/>
              <a:ext cx="327025" cy="98425"/>
            </a:xfrm>
            <a:custGeom>
              <a:avLst/>
              <a:gdLst>
                <a:gd name="T0" fmla="*/ 60 w 119"/>
                <a:gd name="T1" fmla="*/ 13 h 36"/>
                <a:gd name="T2" fmla="*/ 15 w 119"/>
                <a:gd name="T3" fmla="*/ 36 h 36"/>
                <a:gd name="T4" fmla="*/ 0 w 119"/>
                <a:gd name="T5" fmla="*/ 36 h 36"/>
                <a:gd name="T6" fmla="*/ 60 w 119"/>
                <a:gd name="T7" fmla="*/ 0 h 36"/>
                <a:gd name="T8" fmla="*/ 119 w 119"/>
                <a:gd name="T9" fmla="*/ 36 h 36"/>
                <a:gd name="T10" fmla="*/ 105 w 119"/>
                <a:gd name="T11" fmla="*/ 36 h 36"/>
                <a:gd name="T12" fmla="*/ 60 w 119"/>
                <a:gd name="T13" fmla="*/ 13 h 36"/>
                <a:gd name="T14" fmla="*/ 0 60000 65536"/>
                <a:gd name="T15" fmla="*/ 0 60000 65536"/>
                <a:gd name="T16" fmla="*/ 0 60000 65536"/>
                <a:gd name="T17" fmla="*/ 0 60000 65536"/>
                <a:gd name="T18" fmla="*/ 0 60000 65536"/>
                <a:gd name="T19" fmla="*/ 0 60000 65536"/>
                <a:gd name="T20" fmla="*/ 0 60000 65536"/>
                <a:gd name="T21" fmla="*/ 0 w 119"/>
                <a:gd name="T22" fmla="*/ 0 h 36"/>
                <a:gd name="T23" fmla="*/ 119 w 119"/>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36">
                  <a:moveTo>
                    <a:pt x="60" y="13"/>
                  </a:moveTo>
                  <a:cubicBezTo>
                    <a:pt x="41" y="13"/>
                    <a:pt x="25" y="22"/>
                    <a:pt x="15" y="36"/>
                  </a:cubicBezTo>
                  <a:cubicBezTo>
                    <a:pt x="0" y="36"/>
                    <a:pt x="0" y="36"/>
                    <a:pt x="0" y="36"/>
                  </a:cubicBezTo>
                  <a:cubicBezTo>
                    <a:pt x="12" y="15"/>
                    <a:pt x="34" y="0"/>
                    <a:pt x="60" y="0"/>
                  </a:cubicBezTo>
                  <a:cubicBezTo>
                    <a:pt x="85" y="0"/>
                    <a:pt x="108" y="15"/>
                    <a:pt x="119" y="36"/>
                  </a:cubicBezTo>
                  <a:cubicBezTo>
                    <a:pt x="105" y="36"/>
                    <a:pt x="105" y="36"/>
                    <a:pt x="105" y="36"/>
                  </a:cubicBezTo>
                  <a:cubicBezTo>
                    <a:pt x="95" y="22"/>
                    <a:pt x="78" y="13"/>
                    <a:pt x="60" y="13"/>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82" name="Freeform 46"/>
            <p:cNvSpPr>
              <a:spLocks noEditPoints="1" noChangeArrowheads="1"/>
            </p:cNvSpPr>
            <p:nvPr/>
          </p:nvSpPr>
          <p:spPr bwMode="auto">
            <a:xfrm>
              <a:off x="565150" y="646113"/>
              <a:ext cx="98425" cy="198438"/>
            </a:xfrm>
            <a:custGeom>
              <a:avLst/>
              <a:gdLst>
                <a:gd name="T0" fmla="*/ 62 w 62"/>
                <a:gd name="T1" fmla="*/ 0 h 125"/>
                <a:gd name="T2" fmla="*/ 62 w 62"/>
                <a:gd name="T3" fmla="*/ 125 h 125"/>
                <a:gd name="T4" fmla="*/ 0 w 62"/>
                <a:gd name="T5" fmla="*/ 125 h 125"/>
                <a:gd name="T6" fmla="*/ 0 w 62"/>
                <a:gd name="T7" fmla="*/ 0 h 125"/>
                <a:gd name="T8" fmla="*/ 62 w 62"/>
                <a:gd name="T9" fmla="*/ 0 h 125"/>
                <a:gd name="T10" fmla="*/ 3 w 62"/>
                <a:gd name="T11" fmla="*/ 118 h 125"/>
                <a:gd name="T12" fmla="*/ 60 w 62"/>
                <a:gd name="T13" fmla="*/ 118 h 125"/>
                <a:gd name="T14" fmla="*/ 60 w 62"/>
                <a:gd name="T15" fmla="*/ 87 h 125"/>
                <a:gd name="T16" fmla="*/ 3 w 62"/>
                <a:gd name="T17" fmla="*/ 87 h 125"/>
                <a:gd name="T18" fmla="*/ 3 w 62"/>
                <a:gd name="T19" fmla="*/ 118 h 125"/>
                <a:gd name="T20" fmla="*/ 3 w 62"/>
                <a:gd name="T21" fmla="*/ 78 h 125"/>
                <a:gd name="T22" fmla="*/ 60 w 62"/>
                <a:gd name="T23" fmla="*/ 78 h 125"/>
                <a:gd name="T24" fmla="*/ 60 w 62"/>
                <a:gd name="T25" fmla="*/ 47 h 125"/>
                <a:gd name="T26" fmla="*/ 3 w 62"/>
                <a:gd name="T27" fmla="*/ 47 h 125"/>
                <a:gd name="T28" fmla="*/ 3 w 62"/>
                <a:gd name="T29" fmla="*/ 78 h 125"/>
                <a:gd name="T30" fmla="*/ 3 w 62"/>
                <a:gd name="T31" fmla="*/ 38 h 125"/>
                <a:gd name="T32" fmla="*/ 60 w 62"/>
                <a:gd name="T33" fmla="*/ 38 h 125"/>
                <a:gd name="T34" fmla="*/ 60 w 62"/>
                <a:gd name="T35" fmla="*/ 7 h 125"/>
                <a:gd name="T36" fmla="*/ 3 w 62"/>
                <a:gd name="T37" fmla="*/ 7 h 125"/>
                <a:gd name="T38" fmla="*/ 3 w 62"/>
                <a:gd name="T39" fmla="*/ 38 h 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2"/>
                <a:gd name="T61" fmla="*/ 0 h 125"/>
                <a:gd name="T62" fmla="*/ 62 w 62"/>
                <a:gd name="T63" fmla="*/ 125 h 1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2" h="125">
                  <a:moveTo>
                    <a:pt x="62" y="0"/>
                  </a:moveTo>
                  <a:lnTo>
                    <a:pt x="62" y="125"/>
                  </a:lnTo>
                  <a:lnTo>
                    <a:pt x="0" y="125"/>
                  </a:lnTo>
                  <a:lnTo>
                    <a:pt x="0" y="0"/>
                  </a:lnTo>
                  <a:lnTo>
                    <a:pt x="62" y="0"/>
                  </a:lnTo>
                  <a:close/>
                  <a:moveTo>
                    <a:pt x="3" y="118"/>
                  </a:moveTo>
                  <a:lnTo>
                    <a:pt x="60" y="118"/>
                  </a:lnTo>
                  <a:lnTo>
                    <a:pt x="60" y="87"/>
                  </a:lnTo>
                  <a:lnTo>
                    <a:pt x="3" y="87"/>
                  </a:lnTo>
                  <a:lnTo>
                    <a:pt x="3" y="118"/>
                  </a:lnTo>
                  <a:close/>
                  <a:moveTo>
                    <a:pt x="3" y="78"/>
                  </a:moveTo>
                  <a:lnTo>
                    <a:pt x="60" y="78"/>
                  </a:lnTo>
                  <a:lnTo>
                    <a:pt x="60" y="47"/>
                  </a:lnTo>
                  <a:lnTo>
                    <a:pt x="3" y="47"/>
                  </a:lnTo>
                  <a:lnTo>
                    <a:pt x="3" y="78"/>
                  </a:lnTo>
                  <a:close/>
                  <a:moveTo>
                    <a:pt x="3" y="38"/>
                  </a:moveTo>
                  <a:lnTo>
                    <a:pt x="60" y="38"/>
                  </a:lnTo>
                  <a:lnTo>
                    <a:pt x="60" y="7"/>
                  </a:lnTo>
                  <a:lnTo>
                    <a:pt x="3" y="7"/>
                  </a:lnTo>
                  <a:lnTo>
                    <a:pt x="3" y="38"/>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83" name="Freeform 47"/>
            <p:cNvSpPr>
              <a:spLocks noEditPoints="1" noChangeArrowheads="1"/>
            </p:cNvSpPr>
            <p:nvPr/>
          </p:nvSpPr>
          <p:spPr bwMode="auto">
            <a:xfrm>
              <a:off x="561975" y="392113"/>
              <a:ext cx="153987" cy="180975"/>
            </a:xfrm>
            <a:custGeom>
              <a:avLst/>
              <a:gdLst>
                <a:gd name="T0" fmla="*/ 56 w 56"/>
                <a:gd name="T1" fmla="*/ 0 h 66"/>
                <a:gd name="T2" fmla="*/ 56 w 56"/>
                <a:gd name="T3" fmla="*/ 18 h 66"/>
                <a:gd name="T4" fmla="*/ 29 w 56"/>
                <a:gd name="T5" fmla="*/ 66 h 66"/>
                <a:gd name="T6" fmla="*/ 0 w 56"/>
                <a:gd name="T7" fmla="*/ 66 h 66"/>
                <a:gd name="T8" fmla="*/ 0 w 56"/>
                <a:gd name="T9" fmla="*/ 0 h 66"/>
                <a:gd name="T10" fmla="*/ 56 w 56"/>
                <a:gd name="T11" fmla="*/ 0 h 66"/>
                <a:gd name="T12" fmla="*/ 10 w 56"/>
                <a:gd name="T13" fmla="*/ 14 h 66"/>
                <a:gd name="T14" fmla="*/ 13 w 56"/>
                <a:gd name="T15" fmla="*/ 11 h 66"/>
                <a:gd name="T16" fmla="*/ 10 w 56"/>
                <a:gd name="T17" fmla="*/ 7 h 66"/>
                <a:gd name="T18" fmla="*/ 6 w 56"/>
                <a:gd name="T19" fmla="*/ 11 h 66"/>
                <a:gd name="T20" fmla="*/ 10 w 56"/>
                <a:gd name="T21" fmla="*/ 14 h 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
                <a:gd name="T34" fmla="*/ 0 h 66"/>
                <a:gd name="T35" fmla="*/ 56 w 56"/>
                <a:gd name="T36" fmla="*/ 66 h 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 h="66">
                  <a:moveTo>
                    <a:pt x="56" y="0"/>
                  </a:moveTo>
                  <a:cubicBezTo>
                    <a:pt x="56" y="18"/>
                    <a:pt x="56" y="18"/>
                    <a:pt x="56" y="18"/>
                  </a:cubicBezTo>
                  <a:cubicBezTo>
                    <a:pt x="56" y="18"/>
                    <a:pt x="34" y="33"/>
                    <a:pt x="29" y="66"/>
                  </a:cubicBezTo>
                  <a:cubicBezTo>
                    <a:pt x="2" y="66"/>
                    <a:pt x="0" y="66"/>
                    <a:pt x="0" y="66"/>
                  </a:cubicBezTo>
                  <a:cubicBezTo>
                    <a:pt x="0" y="0"/>
                    <a:pt x="0" y="0"/>
                    <a:pt x="0" y="0"/>
                  </a:cubicBezTo>
                  <a:lnTo>
                    <a:pt x="56" y="0"/>
                  </a:lnTo>
                  <a:close/>
                  <a:moveTo>
                    <a:pt x="10" y="14"/>
                  </a:moveTo>
                  <a:cubicBezTo>
                    <a:pt x="12" y="14"/>
                    <a:pt x="13" y="13"/>
                    <a:pt x="13" y="11"/>
                  </a:cubicBezTo>
                  <a:cubicBezTo>
                    <a:pt x="13" y="9"/>
                    <a:pt x="12" y="7"/>
                    <a:pt x="10" y="7"/>
                  </a:cubicBezTo>
                  <a:cubicBezTo>
                    <a:pt x="8" y="7"/>
                    <a:pt x="6" y="9"/>
                    <a:pt x="6" y="11"/>
                  </a:cubicBezTo>
                  <a:cubicBezTo>
                    <a:pt x="6" y="13"/>
                    <a:pt x="8" y="14"/>
                    <a:pt x="10" y="14"/>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84" name="Freeform 48"/>
            <p:cNvSpPr>
              <a:spLocks noChangeArrowheads="1"/>
            </p:cNvSpPr>
            <p:nvPr/>
          </p:nvSpPr>
          <p:spPr bwMode="auto">
            <a:xfrm>
              <a:off x="307975" y="314325"/>
              <a:ext cx="61912" cy="100013"/>
            </a:xfrm>
            <a:custGeom>
              <a:avLst/>
              <a:gdLst>
                <a:gd name="T0" fmla="*/ 0 w 23"/>
                <a:gd name="T1" fmla="*/ 25 h 36"/>
                <a:gd name="T2" fmla="*/ 12 w 23"/>
                <a:gd name="T3" fmla="*/ 36 h 36"/>
                <a:gd name="T4" fmla="*/ 12 w 23"/>
                <a:gd name="T5" fmla="*/ 36 h 36"/>
                <a:gd name="T6" fmla="*/ 23 w 23"/>
                <a:gd name="T7" fmla="*/ 25 h 36"/>
                <a:gd name="T8" fmla="*/ 23 w 23"/>
                <a:gd name="T9" fmla="*/ 12 h 36"/>
                <a:gd name="T10" fmla="*/ 12 w 23"/>
                <a:gd name="T11" fmla="*/ 0 h 36"/>
                <a:gd name="T12" fmla="*/ 12 w 23"/>
                <a:gd name="T13" fmla="*/ 0 h 36"/>
                <a:gd name="T14" fmla="*/ 0 w 23"/>
                <a:gd name="T15" fmla="*/ 12 h 36"/>
                <a:gd name="T16" fmla="*/ 0 w 23"/>
                <a:gd name="T17" fmla="*/ 25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
                <a:gd name="T28" fmla="*/ 0 h 36"/>
                <a:gd name="T29" fmla="*/ 23 w 23"/>
                <a:gd name="T30" fmla="*/ 36 h 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 h="36">
                  <a:moveTo>
                    <a:pt x="0" y="25"/>
                  </a:moveTo>
                  <a:cubicBezTo>
                    <a:pt x="0" y="31"/>
                    <a:pt x="5" y="36"/>
                    <a:pt x="12" y="36"/>
                  </a:cubicBezTo>
                  <a:cubicBezTo>
                    <a:pt x="12" y="36"/>
                    <a:pt x="12" y="36"/>
                    <a:pt x="12" y="36"/>
                  </a:cubicBezTo>
                  <a:cubicBezTo>
                    <a:pt x="18" y="36"/>
                    <a:pt x="23" y="31"/>
                    <a:pt x="23" y="25"/>
                  </a:cubicBezTo>
                  <a:cubicBezTo>
                    <a:pt x="23" y="12"/>
                    <a:pt x="23" y="12"/>
                    <a:pt x="23" y="12"/>
                  </a:cubicBezTo>
                  <a:cubicBezTo>
                    <a:pt x="23" y="5"/>
                    <a:pt x="18" y="0"/>
                    <a:pt x="12" y="0"/>
                  </a:cubicBezTo>
                  <a:cubicBezTo>
                    <a:pt x="12" y="0"/>
                    <a:pt x="12" y="0"/>
                    <a:pt x="12" y="0"/>
                  </a:cubicBezTo>
                  <a:cubicBezTo>
                    <a:pt x="5" y="0"/>
                    <a:pt x="0" y="5"/>
                    <a:pt x="0" y="12"/>
                  </a:cubicBezTo>
                  <a:lnTo>
                    <a:pt x="0" y="25"/>
                  </a:ln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85" name="Oval 49"/>
            <p:cNvSpPr>
              <a:spLocks noChangeArrowheads="1"/>
            </p:cNvSpPr>
            <p:nvPr/>
          </p:nvSpPr>
          <p:spPr bwMode="auto">
            <a:xfrm>
              <a:off x="346075" y="133350"/>
              <a:ext cx="26987" cy="2540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86" name="Oval 50"/>
            <p:cNvSpPr>
              <a:spLocks noChangeArrowheads="1"/>
            </p:cNvSpPr>
            <p:nvPr/>
          </p:nvSpPr>
          <p:spPr bwMode="auto">
            <a:xfrm>
              <a:off x="387350" y="84138"/>
              <a:ext cx="46037" cy="4445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87" name="Oval 51"/>
            <p:cNvSpPr>
              <a:spLocks noChangeArrowheads="1"/>
            </p:cNvSpPr>
            <p:nvPr/>
          </p:nvSpPr>
          <p:spPr bwMode="auto">
            <a:xfrm>
              <a:off x="376238" y="46038"/>
              <a:ext cx="15875" cy="14288"/>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88" name="Oval 52"/>
            <p:cNvSpPr>
              <a:spLocks noChangeArrowheads="1"/>
            </p:cNvSpPr>
            <p:nvPr/>
          </p:nvSpPr>
          <p:spPr bwMode="auto">
            <a:xfrm>
              <a:off x="438150" y="0"/>
              <a:ext cx="77787" cy="7620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89" name="Oval 53"/>
            <p:cNvSpPr>
              <a:spLocks noChangeArrowheads="1"/>
            </p:cNvSpPr>
            <p:nvPr/>
          </p:nvSpPr>
          <p:spPr bwMode="auto">
            <a:xfrm>
              <a:off x="452438" y="95250"/>
              <a:ext cx="14287" cy="14288"/>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90" name="Oval 54"/>
            <p:cNvSpPr>
              <a:spLocks noChangeArrowheads="1"/>
            </p:cNvSpPr>
            <p:nvPr/>
          </p:nvSpPr>
          <p:spPr bwMode="auto">
            <a:xfrm>
              <a:off x="569913" y="19050"/>
              <a:ext cx="41275" cy="41275"/>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91" name="Rectangle 55"/>
            <p:cNvSpPr>
              <a:spLocks noChangeArrowheads="1"/>
            </p:cNvSpPr>
            <p:nvPr/>
          </p:nvSpPr>
          <p:spPr bwMode="auto">
            <a:xfrm>
              <a:off x="579438" y="139700"/>
              <a:ext cx="352425" cy="38100"/>
            </a:xfrm>
            <a:prstGeom prst="rect">
              <a:avLst/>
            </a:pr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92" name="Freeform 56"/>
            <p:cNvSpPr>
              <a:spLocks noChangeArrowheads="1"/>
            </p:cNvSpPr>
            <p:nvPr/>
          </p:nvSpPr>
          <p:spPr bwMode="auto">
            <a:xfrm>
              <a:off x="500063" y="139700"/>
              <a:ext cx="117475" cy="238125"/>
            </a:xfrm>
            <a:custGeom>
              <a:avLst/>
              <a:gdLst>
                <a:gd name="T0" fmla="*/ 50 w 74"/>
                <a:gd name="T1" fmla="*/ 0 h 150"/>
                <a:gd name="T2" fmla="*/ 0 w 74"/>
                <a:gd name="T3" fmla="*/ 150 h 150"/>
                <a:gd name="T4" fmla="*/ 39 w 74"/>
                <a:gd name="T5" fmla="*/ 147 h 150"/>
                <a:gd name="T6" fmla="*/ 74 w 74"/>
                <a:gd name="T7" fmla="*/ 19 h 150"/>
                <a:gd name="T8" fmla="*/ 50 w 74"/>
                <a:gd name="T9" fmla="*/ 0 h 150"/>
                <a:gd name="T10" fmla="*/ 0 60000 65536"/>
                <a:gd name="T11" fmla="*/ 0 60000 65536"/>
                <a:gd name="T12" fmla="*/ 0 60000 65536"/>
                <a:gd name="T13" fmla="*/ 0 60000 65536"/>
                <a:gd name="T14" fmla="*/ 0 60000 65536"/>
                <a:gd name="T15" fmla="*/ 0 w 74"/>
                <a:gd name="T16" fmla="*/ 0 h 150"/>
                <a:gd name="T17" fmla="*/ 74 w 74"/>
                <a:gd name="T18" fmla="*/ 150 h 150"/>
              </a:gdLst>
              <a:ahLst/>
              <a:cxnLst>
                <a:cxn ang="T10">
                  <a:pos x="T0" y="T1"/>
                </a:cxn>
                <a:cxn ang="T11">
                  <a:pos x="T2" y="T3"/>
                </a:cxn>
                <a:cxn ang="T12">
                  <a:pos x="T4" y="T5"/>
                </a:cxn>
                <a:cxn ang="T13">
                  <a:pos x="T6" y="T7"/>
                </a:cxn>
                <a:cxn ang="T14">
                  <a:pos x="T8" y="T9"/>
                </a:cxn>
              </a:cxnLst>
              <a:rect l="T15" t="T16" r="T17" b="T18"/>
              <a:pathLst>
                <a:path w="74" h="150">
                  <a:moveTo>
                    <a:pt x="50" y="0"/>
                  </a:moveTo>
                  <a:lnTo>
                    <a:pt x="0" y="150"/>
                  </a:lnTo>
                  <a:lnTo>
                    <a:pt x="39" y="147"/>
                  </a:lnTo>
                  <a:lnTo>
                    <a:pt x="74" y="19"/>
                  </a:lnTo>
                  <a:lnTo>
                    <a:pt x="5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93" name="Freeform 57"/>
            <p:cNvSpPr>
              <a:spLocks noChangeArrowheads="1"/>
            </p:cNvSpPr>
            <p:nvPr/>
          </p:nvSpPr>
          <p:spPr bwMode="auto">
            <a:xfrm>
              <a:off x="773113" y="163513"/>
              <a:ext cx="33337" cy="209550"/>
            </a:xfrm>
            <a:custGeom>
              <a:avLst/>
              <a:gdLst>
                <a:gd name="T0" fmla="*/ 0 w 21"/>
                <a:gd name="T1" fmla="*/ 0 h 132"/>
                <a:gd name="T2" fmla="*/ 0 w 21"/>
                <a:gd name="T3" fmla="*/ 132 h 132"/>
                <a:gd name="T4" fmla="*/ 21 w 21"/>
                <a:gd name="T5" fmla="*/ 132 h 132"/>
                <a:gd name="T6" fmla="*/ 21 w 21"/>
                <a:gd name="T7" fmla="*/ 6 h 132"/>
                <a:gd name="T8" fmla="*/ 0 w 21"/>
                <a:gd name="T9" fmla="*/ 0 h 132"/>
                <a:gd name="T10" fmla="*/ 0 60000 65536"/>
                <a:gd name="T11" fmla="*/ 0 60000 65536"/>
                <a:gd name="T12" fmla="*/ 0 60000 65536"/>
                <a:gd name="T13" fmla="*/ 0 60000 65536"/>
                <a:gd name="T14" fmla="*/ 0 60000 65536"/>
                <a:gd name="T15" fmla="*/ 0 w 21"/>
                <a:gd name="T16" fmla="*/ 0 h 132"/>
                <a:gd name="T17" fmla="*/ 21 w 21"/>
                <a:gd name="T18" fmla="*/ 132 h 132"/>
              </a:gdLst>
              <a:ahLst/>
              <a:cxnLst>
                <a:cxn ang="T10">
                  <a:pos x="T0" y="T1"/>
                </a:cxn>
                <a:cxn ang="T11">
                  <a:pos x="T2" y="T3"/>
                </a:cxn>
                <a:cxn ang="T12">
                  <a:pos x="T4" y="T5"/>
                </a:cxn>
                <a:cxn ang="T13">
                  <a:pos x="T6" y="T7"/>
                </a:cxn>
                <a:cxn ang="T14">
                  <a:pos x="T8" y="T9"/>
                </a:cxn>
              </a:cxnLst>
              <a:rect l="T15" t="T16" r="T17" b="T18"/>
              <a:pathLst>
                <a:path w="21" h="132">
                  <a:moveTo>
                    <a:pt x="0" y="0"/>
                  </a:moveTo>
                  <a:lnTo>
                    <a:pt x="0" y="132"/>
                  </a:lnTo>
                  <a:lnTo>
                    <a:pt x="21" y="132"/>
                  </a:lnTo>
                  <a:lnTo>
                    <a:pt x="21" y="6"/>
                  </a:lnTo>
                  <a:lnTo>
                    <a:pt x="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94" name="Freeform 58"/>
            <p:cNvSpPr>
              <a:spLocks noChangeArrowheads="1"/>
            </p:cNvSpPr>
            <p:nvPr/>
          </p:nvSpPr>
          <p:spPr bwMode="auto">
            <a:xfrm>
              <a:off x="858838" y="169863"/>
              <a:ext cx="82550" cy="219075"/>
            </a:xfrm>
            <a:custGeom>
              <a:avLst/>
              <a:gdLst>
                <a:gd name="T0" fmla="*/ 0 w 52"/>
                <a:gd name="T1" fmla="*/ 0 h 138"/>
                <a:gd name="T2" fmla="*/ 38 w 52"/>
                <a:gd name="T3" fmla="*/ 128 h 138"/>
                <a:gd name="T4" fmla="*/ 52 w 52"/>
                <a:gd name="T5" fmla="*/ 138 h 138"/>
                <a:gd name="T6" fmla="*/ 12 w 52"/>
                <a:gd name="T7" fmla="*/ 0 h 138"/>
                <a:gd name="T8" fmla="*/ 0 w 52"/>
                <a:gd name="T9" fmla="*/ 0 h 138"/>
                <a:gd name="T10" fmla="*/ 0 60000 65536"/>
                <a:gd name="T11" fmla="*/ 0 60000 65536"/>
                <a:gd name="T12" fmla="*/ 0 60000 65536"/>
                <a:gd name="T13" fmla="*/ 0 60000 65536"/>
                <a:gd name="T14" fmla="*/ 0 60000 65536"/>
                <a:gd name="T15" fmla="*/ 0 w 52"/>
                <a:gd name="T16" fmla="*/ 0 h 138"/>
                <a:gd name="T17" fmla="*/ 52 w 52"/>
                <a:gd name="T18" fmla="*/ 138 h 138"/>
              </a:gdLst>
              <a:ahLst/>
              <a:cxnLst>
                <a:cxn ang="T10">
                  <a:pos x="T0" y="T1"/>
                </a:cxn>
                <a:cxn ang="T11">
                  <a:pos x="T2" y="T3"/>
                </a:cxn>
                <a:cxn ang="T12">
                  <a:pos x="T4" y="T5"/>
                </a:cxn>
                <a:cxn ang="T13">
                  <a:pos x="T6" y="T7"/>
                </a:cxn>
                <a:cxn ang="T14">
                  <a:pos x="T8" y="T9"/>
                </a:cxn>
              </a:cxnLst>
              <a:rect l="T15" t="T16" r="T17" b="T18"/>
              <a:pathLst>
                <a:path w="52" h="138">
                  <a:moveTo>
                    <a:pt x="0" y="0"/>
                  </a:moveTo>
                  <a:lnTo>
                    <a:pt x="38" y="128"/>
                  </a:lnTo>
                  <a:lnTo>
                    <a:pt x="52" y="138"/>
                  </a:lnTo>
                  <a:lnTo>
                    <a:pt x="12" y="0"/>
                  </a:lnTo>
                  <a:lnTo>
                    <a:pt x="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95" name="Rectangle 59"/>
            <p:cNvSpPr>
              <a:spLocks noChangeArrowheads="1"/>
            </p:cNvSpPr>
            <p:nvPr/>
          </p:nvSpPr>
          <p:spPr bwMode="auto">
            <a:xfrm>
              <a:off x="195263"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96" name="Rectangle 60"/>
            <p:cNvSpPr>
              <a:spLocks noChangeArrowheads="1"/>
            </p:cNvSpPr>
            <p:nvPr/>
          </p:nvSpPr>
          <p:spPr bwMode="auto">
            <a:xfrm>
              <a:off x="219075"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97" name="Rectangle 61"/>
            <p:cNvSpPr>
              <a:spLocks noChangeArrowheads="1"/>
            </p:cNvSpPr>
            <p:nvPr/>
          </p:nvSpPr>
          <p:spPr bwMode="auto">
            <a:xfrm>
              <a:off x="244475"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98" name="Rectangle 62"/>
            <p:cNvSpPr>
              <a:spLocks noChangeArrowheads="1"/>
            </p:cNvSpPr>
            <p:nvPr/>
          </p:nvSpPr>
          <p:spPr bwMode="auto">
            <a:xfrm>
              <a:off x="266700" y="446088"/>
              <a:ext cx="11112"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99" name="Rectangle 63"/>
            <p:cNvSpPr>
              <a:spLocks noChangeArrowheads="1"/>
            </p:cNvSpPr>
            <p:nvPr/>
          </p:nvSpPr>
          <p:spPr bwMode="auto">
            <a:xfrm>
              <a:off x="290513" y="446088"/>
              <a:ext cx="11112"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100" name="Freeform 64"/>
            <p:cNvSpPr>
              <a:spLocks noChangeArrowheads="1"/>
            </p:cNvSpPr>
            <p:nvPr/>
          </p:nvSpPr>
          <p:spPr bwMode="auto">
            <a:xfrm>
              <a:off x="738188" y="373063"/>
              <a:ext cx="425450" cy="150813"/>
            </a:xfrm>
            <a:custGeom>
              <a:avLst/>
              <a:gdLst>
                <a:gd name="T0" fmla="*/ 64 w 155"/>
                <a:gd name="T1" fmla="*/ 0 h 55"/>
                <a:gd name="T2" fmla="*/ 0 w 155"/>
                <a:gd name="T3" fmla="*/ 23 h 55"/>
                <a:gd name="T4" fmla="*/ 0 w 155"/>
                <a:gd name="T5" fmla="*/ 49 h 55"/>
                <a:gd name="T6" fmla="*/ 64 w 155"/>
                <a:gd name="T7" fmla="*/ 19 h 55"/>
                <a:gd name="T8" fmla="*/ 133 w 155"/>
                <a:gd name="T9" fmla="*/ 55 h 55"/>
                <a:gd name="T10" fmla="*/ 155 w 155"/>
                <a:gd name="T11" fmla="*/ 55 h 55"/>
                <a:gd name="T12" fmla="*/ 64 w 155"/>
                <a:gd name="T13" fmla="*/ 0 h 55"/>
                <a:gd name="T14" fmla="*/ 0 60000 65536"/>
                <a:gd name="T15" fmla="*/ 0 60000 65536"/>
                <a:gd name="T16" fmla="*/ 0 60000 65536"/>
                <a:gd name="T17" fmla="*/ 0 60000 65536"/>
                <a:gd name="T18" fmla="*/ 0 60000 65536"/>
                <a:gd name="T19" fmla="*/ 0 60000 65536"/>
                <a:gd name="T20" fmla="*/ 0 60000 65536"/>
                <a:gd name="T21" fmla="*/ 0 w 155"/>
                <a:gd name="T22" fmla="*/ 0 h 55"/>
                <a:gd name="T23" fmla="*/ 155 w 155"/>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5" h="55">
                  <a:moveTo>
                    <a:pt x="64" y="0"/>
                  </a:moveTo>
                  <a:cubicBezTo>
                    <a:pt x="40" y="0"/>
                    <a:pt x="17" y="9"/>
                    <a:pt x="0" y="23"/>
                  </a:cubicBezTo>
                  <a:cubicBezTo>
                    <a:pt x="0" y="49"/>
                    <a:pt x="0" y="49"/>
                    <a:pt x="0" y="49"/>
                  </a:cubicBezTo>
                  <a:cubicBezTo>
                    <a:pt x="15" y="31"/>
                    <a:pt x="38" y="19"/>
                    <a:pt x="64" y="19"/>
                  </a:cubicBezTo>
                  <a:cubicBezTo>
                    <a:pt x="92" y="19"/>
                    <a:pt x="117" y="33"/>
                    <a:pt x="133" y="55"/>
                  </a:cubicBezTo>
                  <a:cubicBezTo>
                    <a:pt x="155" y="55"/>
                    <a:pt x="155" y="55"/>
                    <a:pt x="155" y="55"/>
                  </a:cubicBezTo>
                  <a:cubicBezTo>
                    <a:pt x="137" y="22"/>
                    <a:pt x="103" y="0"/>
                    <a:pt x="64" y="0"/>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101" name="Rectangle 65"/>
            <p:cNvSpPr>
              <a:spLocks noChangeArrowheads="1"/>
            </p:cNvSpPr>
            <p:nvPr/>
          </p:nvSpPr>
          <p:spPr bwMode="auto">
            <a:xfrm>
              <a:off x="1304925" y="584200"/>
              <a:ext cx="22225" cy="82550"/>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grpSp>
    </p:spTree>
    <p:extLst>
      <p:ext uri="{BB962C8B-B14F-4D97-AF65-F5344CB8AC3E}">
        <p14:creationId xmlns:p14="http://schemas.microsoft.com/office/powerpoint/2010/main" val="15373856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500"/>
                                        <p:tgtEl>
                                          <p:spTgt spid="19"/>
                                        </p:tgtEl>
                                      </p:cBhvr>
                                    </p:animEffect>
                                  </p:childTnLst>
                                </p:cTn>
                              </p:par>
                              <p:par>
                                <p:cTn id="8" presetID="2" presetClass="exit" presetSubtype="4" fill="hold" nodeType="withEffect">
                                  <p:stCondLst>
                                    <p:cond delay="0"/>
                                  </p:stCondLst>
                                  <p:childTnLst>
                                    <p:anim calcmode="lin" valueType="num">
                                      <p:cBhvr additive="base">
                                        <p:cTn id="9" dur="500"/>
                                        <p:tgtEl>
                                          <p:spTgt spid="19"/>
                                        </p:tgtEl>
                                        <p:attrNameLst>
                                          <p:attrName>ppt_x</p:attrName>
                                        </p:attrNameLst>
                                      </p:cBhvr>
                                      <p:tavLst>
                                        <p:tav tm="0">
                                          <p:val>
                                            <p:strVal val="ppt_x"/>
                                          </p:val>
                                        </p:tav>
                                        <p:tav tm="100000">
                                          <p:val>
                                            <p:strVal val="ppt_x"/>
                                          </p:val>
                                        </p:tav>
                                      </p:tavLst>
                                    </p:anim>
                                    <p:anim calcmode="lin" valueType="num">
                                      <p:cBhvr additive="base">
                                        <p:cTn id="10" dur="500"/>
                                        <p:tgtEl>
                                          <p:spTgt spid="19"/>
                                        </p:tgtEl>
                                        <p:attrNameLst>
                                          <p:attrName>ppt_y</p:attrName>
                                        </p:attrNameLst>
                                      </p:cBhvr>
                                      <p:tavLst>
                                        <p:tav tm="0">
                                          <p:val>
                                            <p:strVal val="ppt_y"/>
                                          </p:val>
                                        </p:tav>
                                        <p:tav tm="100000">
                                          <p:val>
                                            <p:strVal val="1+ppt_h/2"/>
                                          </p:val>
                                        </p:tav>
                                      </p:tavLst>
                                    </p:anim>
                                    <p:set>
                                      <p:cBhvr>
                                        <p:cTn id="11" dur="1" fill="hold">
                                          <p:stCondLst>
                                            <p:cond delay="499"/>
                                          </p:stCondLst>
                                        </p:cTn>
                                        <p:tgtEl>
                                          <p:spTgt spid="19"/>
                                        </p:tgtEl>
                                        <p:attrNameLst>
                                          <p:attrName>style.visibility</p:attrName>
                                        </p:attrNameLst>
                                      </p:cBhvr>
                                      <p:to>
                                        <p:strVal val="hidden"/>
                                      </p:to>
                                    </p:set>
                                  </p:childTnLst>
                                </p:cTn>
                              </p:par>
                            </p:childTnLst>
                          </p:cTn>
                        </p:par>
                        <p:par>
                          <p:cTn id="12" fill="hold">
                            <p:stCondLst>
                              <p:cond delay="500"/>
                            </p:stCondLst>
                            <p:childTnLst>
                              <p:par>
                                <p:cTn id="13" presetID="47" presetClass="entr" presetSubtype="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anim calcmode="lin" valueType="num">
                                      <p:cBhvr>
                                        <p:cTn id="16" dur="500" fill="hold"/>
                                        <p:tgtEl>
                                          <p:spTgt spid="39"/>
                                        </p:tgtEl>
                                        <p:attrNameLst>
                                          <p:attrName>ppt_x</p:attrName>
                                        </p:attrNameLst>
                                      </p:cBhvr>
                                      <p:tavLst>
                                        <p:tav tm="0">
                                          <p:val>
                                            <p:strVal val="#ppt_x"/>
                                          </p:val>
                                        </p:tav>
                                        <p:tav tm="100000">
                                          <p:val>
                                            <p:strVal val="#ppt_x"/>
                                          </p:val>
                                        </p:tav>
                                      </p:tavLst>
                                    </p:anim>
                                    <p:anim calcmode="lin" valueType="num">
                                      <p:cBhvr>
                                        <p:cTn id="17" dur="500" fill="hold"/>
                                        <p:tgtEl>
                                          <p:spTgt spid="39"/>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 presetClass="exit" presetSubtype="4" fill="hold" grpId="1" nodeType="afterEffect">
                                  <p:stCondLst>
                                    <p:cond delay="0"/>
                                  </p:stCondLst>
                                  <p:childTnLst>
                                    <p:anim calcmode="lin" valueType="num">
                                      <p:cBhvr additive="base">
                                        <p:cTn id="20" dur="250"/>
                                        <p:tgtEl>
                                          <p:spTgt spid="39"/>
                                        </p:tgtEl>
                                        <p:attrNameLst>
                                          <p:attrName>ppt_x</p:attrName>
                                        </p:attrNameLst>
                                      </p:cBhvr>
                                      <p:tavLst>
                                        <p:tav tm="0">
                                          <p:val>
                                            <p:strVal val="ppt_x"/>
                                          </p:val>
                                        </p:tav>
                                        <p:tav tm="100000">
                                          <p:val>
                                            <p:strVal val="ppt_x"/>
                                          </p:val>
                                        </p:tav>
                                      </p:tavLst>
                                    </p:anim>
                                    <p:anim calcmode="lin" valueType="num">
                                      <p:cBhvr additive="base">
                                        <p:cTn id="21" dur="250"/>
                                        <p:tgtEl>
                                          <p:spTgt spid="39"/>
                                        </p:tgtEl>
                                        <p:attrNameLst>
                                          <p:attrName>ppt_y</p:attrName>
                                        </p:attrNameLst>
                                      </p:cBhvr>
                                      <p:tavLst>
                                        <p:tav tm="0">
                                          <p:val>
                                            <p:strVal val="ppt_y"/>
                                          </p:val>
                                        </p:tav>
                                        <p:tav tm="100000">
                                          <p:val>
                                            <p:strVal val="1+ppt_h/2"/>
                                          </p:val>
                                        </p:tav>
                                      </p:tavLst>
                                    </p:anim>
                                    <p:set>
                                      <p:cBhvr>
                                        <p:cTn id="22" dur="1" fill="hold">
                                          <p:stCondLst>
                                            <p:cond delay="24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791766" y="1126211"/>
            <a:ext cx="7560469" cy="103239"/>
            <a:chOff x="6618518" y="1126210"/>
            <a:chExt cx="10080625" cy="103239"/>
          </a:xfrm>
        </p:grpSpPr>
        <p:sp>
          <p:nvSpPr>
            <p:cNvPr id="20" name="矩形 19"/>
            <p:cNvSpPr/>
            <p:nvPr/>
          </p:nvSpPr>
          <p:spPr>
            <a:xfrm>
              <a:off x="6618518" y="1126210"/>
              <a:ext cx="198330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V="1">
              <a:off x="8601825" y="1204049"/>
              <a:ext cx="8097318"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9" name="文本框 49"/>
          <p:cNvSpPr txBox="1"/>
          <p:nvPr/>
        </p:nvSpPr>
        <p:spPr>
          <a:xfrm>
            <a:off x="4853803" y="602991"/>
            <a:ext cx="3430747" cy="523220"/>
          </a:xfrm>
          <a:prstGeom prst="rect">
            <a:avLst/>
          </a:prstGeom>
          <a:noFill/>
        </p:spPr>
        <p:txBody>
          <a:bodyPr wrap="none" rtlCol="0">
            <a:spAutoFit/>
          </a:bodyPr>
          <a:lstStyle/>
          <a:p>
            <a:r>
              <a:rPr lang="zh-CN" altLang="zh-CN" sz="2800" b="1" dirty="0">
                <a:solidFill>
                  <a:schemeClr val="bg2">
                    <a:lumMod val="25000"/>
                  </a:schemeClr>
                </a:solidFill>
              </a:rPr>
              <a:t>沉没成本与企业决策</a:t>
            </a:r>
            <a:endParaRPr lang="zh-CN" altLang="en-US" sz="2800" dirty="0">
              <a:latin typeface="方正正中黑简体" panose="02000000000000000000" pitchFamily="2" charset="-122"/>
              <a:ea typeface="方正正中黑简体" panose="02000000000000000000" pitchFamily="2" charset="-122"/>
            </a:endParaRPr>
          </a:p>
        </p:txBody>
      </p:sp>
      <p:sp>
        <p:nvSpPr>
          <p:cNvPr id="23" name="矩形 22"/>
          <p:cNvSpPr/>
          <p:nvPr/>
        </p:nvSpPr>
        <p:spPr>
          <a:xfrm>
            <a:off x="632012" y="1762713"/>
            <a:ext cx="8283388" cy="48936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smtClean="0">
                <a:latin typeface="+mn-ea"/>
              </a:rPr>
              <a:t>	</a:t>
            </a:r>
            <a:r>
              <a:rPr lang="zh-CN" altLang="zh-CN" sz="2400" dirty="0"/>
              <a:t>仅仅认识了沉没成本尚不足够。事实上，这当中仍有认识上的盲点： 必须建立决策成本的观念有这样一些例子：一些审慎的决策者因为将一些不相关的成本纳入决策成考虑而错失了本来可行的项目；另一些冒进的决策者则因为将相关成本错误排除在决策成本之外而对项目做出盲目乐观的估计。可见，在行动和决策时，建立决策成本的观念十分重要。 衡量投资项目成本，只能包含因进行或选择该行动方案而发生的相关成本。相关成本指与特定决策、行动有关的，在分析评价时必须加以考虑的成本，包括差额成本、未来成本、重置成本、机会成本等。非相关成本则指在决策之前就已发生或不管采取什么方案都要发生的成本，它与特定决策无关，因而在分析评价和最优决策过程中不应纳入决策成本的范畴，如过去成本、账面成本等。</a:t>
            </a:r>
            <a:endParaRPr lang="zh-CN" altLang="en-US" sz="2400" dirty="0">
              <a:latin typeface="+mn-ea"/>
            </a:endParaRPr>
          </a:p>
        </p:txBody>
      </p:sp>
    </p:spTree>
    <p:extLst>
      <p:ext uri="{BB962C8B-B14F-4D97-AF65-F5344CB8AC3E}">
        <p14:creationId xmlns:p14="http://schemas.microsoft.com/office/powerpoint/2010/main" val="1989981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500"/>
                                        <p:tgtEl>
                                          <p:spTgt spid="19"/>
                                        </p:tgtEl>
                                      </p:cBhvr>
                                    </p:animEffect>
                                  </p:childTnLst>
                                </p:cTn>
                              </p:par>
                              <p:par>
                                <p:cTn id="8" presetID="2" presetClass="exit" presetSubtype="4" fill="hold" nodeType="withEffect">
                                  <p:stCondLst>
                                    <p:cond delay="0"/>
                                  </p:stCondLst>
                                  <p:childTnLst>
                                    <p:anim calcmode="lin" valueType="num">
                                      <p:cBhvr additive="base">
                                        <p:cTn id="9" dur="500"/>
                                        <p:tgtEl>
                                          <p:spTgt spid="19"/>
                                        </p:tgtEl>
                                        <p:attrNameLst>
                                          <p:attrName>ppt_x</p:attrName>
                                        </p:attrNameLst>
                                      </p:cBhvr>
                                      <p:tavLst>
                                        <p:tav tm="0">
                                          <p:val>
                                            <p:strVal val="ppt_x"/>
                                          </p:val>
                                        </p:tav>
                                        <p:tav tm="100000">
                                          <p:val>
                                            <p:strVal val="ppt_x"/>
                                          </p:val>
                                        </p:tav>
                                      </p:tavLst>
                                    </p:anim>
                                    <p:anim calcmode="lin" valueType="num">
                                      <p:cBhvr additive="base">
                                        <p:cTn id="10" dur="500"/>
                                        <p:tgtEl>
                                          <p:spTgt spid="19"/>
                                        </p:tgtEl>
                                        <p:attrNameLst>
                                          <p:attrName>ppt_y</p:attrName>
                                        </p:attrNameLst>
                                      </p:cBhvr>
                                      <p:tavLst>
                                        <p:tav tm="0">
                                          <p:val>
                                            <p:strVal val="ppt_y"/>
                                          </p:val>
                                        </p:tav>
                                        <p:tav tm="100000">
                                          <p:val>
                                            <p:strVal val="1+ppt_h/2"/>
                                          </p:val>
                                        </p:tav>
                                      </p:tavLst>
                                    </p:anim>
                                    <p:set>
                                      <p:cBhvr>
                                        <p:cTn id="11" dur="1" fill="hold">
                                          <p:stCondLst>
                                            <p:cond delay="499"/>
                                          </p:stCondLst>
                                        </p:cTn>
                                        <p:tgtEl>
                                          <p:spTgt spid="19"/>
                                        </p:tgtEl>
                                        <p:attrNameLst>
                                          <p:attrName>style.visibility</p:attrName>
                                        </p:attrNameLst>
                                      </p:cBhvr>
                                      <p:to>
                                        <p:strVal val="hidden"/>
                                      </p:to>
                                    </p:set>
                                  </p:childTnLst>
                                </p:cTn>
                              </p:par>
                            </p:childTnLst>
                          </p:cTn>
                        </p:par>
                        <p:par>
                          <p:cTn id="12" fill="hold">
                            <p:stCondLst>
                              <p:cond delay="500"/>
                            </p:stCondLst>
                            <p:childTnLst>
                              <p:par>
                                <p:cTn id="13" presetID="47" presetClass="entr" presetSubtype="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anim calcmode="lin" valueType="num">
                                      <p:cBhvr>
                                        <p:cTn id="16" dur="500" fill="hold"/>
                                        <p:tgtEl>
                                          <p:spTgt spid="39"/>
                                        </p:tgtEl>
                                        <p:attrNameLst>
                                          <p:attrName>ppt_x</p:attrName>
                                        </p:attrNameLst>
                                      </p:cBhvr>
                                      <p:tavLst>
                                        <p:tav tm="0">
                                          <p:val>
                                            <p:strVal val="#ppt_x"/>
                                          </p:val>
                                        </p:tav>
                                        <p:tav tm="100000">
                                          <p:val>
                                            <p:strVal val="#ppt_x"/>
                                          </p:val>
                                        </p:tav>
                                      </p:tavLst>
                                    </p:anim>
                                    <p:anim calcmode="lin" valueType="num">
                                      <p:cBhvr>
                                        <p:cTn id="17" dur="500" fill="hold"/>
                                        <p:tgtEl>
                                          <p:spTgt spid="39"/>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 presetClass="exit" presetSubtype="4" fill="hold" grpId="1" nodeType="afterEffect">
                                  <p:stCondLst>
                                    <p:cond delay="0"/>
                                  </p:stCondLst>
                                  <p:childTnLst>
                                    <p:anim calcmode="lin" valueType="num">
                                      <p:cBhvr additive="base">
                                        <p:cTn id="20" dur="250"/>
                                        <p:tgtEl>
                                          <p:spTgt spid="39"/>
                                        </p:tgtEl>
                                        <p:attrNameLst>
                                          <p:attrName>ppt_x</p:attrName>
                                        </p:attrNameLst>
                                      </p:cBhvr>
                                      <p:tavLst>
                                        <p:tav tm="0">
                                          <p:val>
                                            <p:strVal val="ppt_x"/>
                                          </p:val>
                                        </p:tav>
                                        <p:tav tm="100000">
                                          <p:val>
                                            <p:strVal val="ppt_x"/>
                                          </p:val>
                                        </p:tav>
                                      </p:tavLst>
                                    </p:anim>
                                    <p:anim calcmode="lin" valueType="num">
                                      <p:cBhvr additive="base">
                                        <p:cTn id="21" dur="250"/>
                                        <p:tgtEl>
                                          <p:spTgt spid="39"/>
                                        </p:tgtEl>
                                        <p:attrNameLst>
                                          <p:attrName>ppt_y</p:attrName>
                                        </p:attrNameLst>
                                      </p:cBhvr>
                                      <p:tavLst>
                                        <p:tav tm="0">
                                          <p:val>
                                            <p:strVal val="ppt_y"/>
                                          </p:val>
                                        </p:tav>
                                        <p:tav tm="100000">
                                          <p:val>
                                            <p:strVal val="1+ppt_h/2"/>
                                          </p:val>
                                        </p:tav>
                                      </p:tavLst>
                                    </p:anim>
                                    <p:set>
                                      <p:cBhvr>
                                        <p:cTn id="22" dur="1" fill="hold">
                                          <p:stCondLst>
                                            <p:cond delay="24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791766" y="1126211"/>
            <a:ext cx="7560469" cy="103239"/>
            <a:chOff x="6618518" y="1126210"/>
            <a:chExt cx="10080625" cy="103239"/>
          </a:xfrm>
        </p:grpSpPr>
        <p:sp>
          <p:nvSpPr>
            <p:cNvPr id="20" name="矩形 19"/>
            <p:cNvSpPr/>
            <p:nvPr/>
          </p:nvSpPr>
          <p:spPr>
            <a:xfrm>
              <a:off x="6618518" y="1126210"/>
              <a:ext cx="198330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V="1">
              <a:off x="8601825" y="1204049"/>
              <a:ext cx="8097318"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9" name="文本框 49"/>
          <p:cNvSpPr txBox="1"/>
          <p:nvPr/>
        </p:nvSpPr>
        <p:spPr>
          <a:xfrm>
            <a:off x="4853803" y="602991"/>
            <a:ext cx="3430747" cy="523220"/>
          </a:xfrm>
          <a:prstGeom prst="rect">
            <a:avLst/>
          </a:prstGeom>
          <a:noFill/>
        </p:spPr>
        <p:txBody>
          <a:bodyPr wrap="none" rtlCol="0">
            <a:spAutoFit/>
          </a:bodyPr>
          <a:lstStyle/>
          <a:p>
            <a:r>
              <a:rPr lang="zh-CN" altLang="zh-CN" sz="2800" b="1" dirty="0">
                <a:solidFill>
                  <a:schemeClr val="bg2">
                    <a:lumMod val="25000"/>
                  </a:schemeClr>
                </a:solidFill>
              </a:rPr>
              <a:t>沉没成本与企业决策</a:t>
            </a:r>
            <a:endParaRPr lang="zh-CN" altLang="en-US" sz="2800" dirty="0">
              <a:latin typeface="方正正中黑简体" panose="02000000000000000000" pitchFamily="2" charset="-122"/>
              <a:ea typeface="方正正中黑简体" panose="02000000000000000000" pitchFamily="2" charset="-122"/>
            </a:endParaRPr>
          </a:p>
        </p:txBody>
      </p:sp>
      <p:sp>
        <p:nvSpPr>
          <p:cNvPr id="23" name="矩形 22"/>
          <p:cNvSpPr/>
          <p:nvPr/>
        </p:nvSpPr>
        <p:spPr>
          <a:xfrm>
            <a:off x="791765" y="1563800"/>
            <a:ext cx="7733669" cy="48936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smtClean="0">
                <a:latin typeface="+mn-ea"/>
              </a:rPr>
              <a:t>	</a:t>
            </a:r>
            <a:r>
              <a:rPr lang="zh-CN" altLang="zh-CN" sz="2400" dirty="0"/>
              <a:t>从决策的相关性看，沉没成本是决策非相关成本，若决策时计入沉没成本，将使项目成本高估，从而得到错误的结论。 考虑已投入资源的机会成本沉没成本是决策非相关成本，但与其相伴随的机会成本却是决策相关成本，需要在决策时予以考虑。 机会成本不是通常意义上的成本，它不是一种支出或费用，而是选定某方案可能损失的收入或收益。以中国干线飞机项目为例，终止该项目的机会成本是什么呢？显然应当是继续进行该项目未来可能获得的净收益（扣除新增投资后）。如果不能产生正的净收益，下马就是最好的出路。即使有了正的净收益，也还必须看其投资回报率（净收益</a:t>
            </a:r>
            <a:r>
              <a:rPr lang="en-US" altLang="zh-CN" sz="2400" dirty="0"/>
              <a:t>/</a:t>
            </a:r>
            <a:r>
              <a:rPr lang="zh-CN" altLang="zh-CN" sz="2400" dirty="0"/>
              <a:t>新增投资）是否高于企业的平均回报。倘若低于平均回报，也应当忍痛下马。</a:t>
            </a:r>
            <a:endParaRPr lang="zh-CN" altLang="en-US" sz="2400" dirty="0">
              <a:latin typeface="+mn-ea"/>
            </a:endParaRPr>
          </a:p>
        </p:txBody>
      </p:sp>
      <p:grpSp>
        <p:nvGrpSpPr>
          <p:cNvPr id="8" name="组合 1"/>
          <p:cNvGrpSpPr>
            <a:grpSpLocks/>
          </p:cNvGrpSpPr>
          <p:nvPr/>
        </p:nvGrpSpPr>
        <p:grpSpPr bwMode="auto">
          <a:xfrm>
            <a:off x="5776913" y="5917697"/>
            <a:ext cx="2819400" cy="877887"/>
            <a:chOff x="0" y="0"/>
            <a:chExt cx="2819400" cy="877888"/>
          </a:xfrm>
        </p:grpSpPr>
        <p:sp>
          <p:nvSpPr>
            <p:cNvPr id="9" name="Rectangle 5"/>
            <p:cNvSpPr>
              <a:spLocks noChangeArrowheads="1"/>
            </p:cNvSpPr>
            <p:nvPr/>
          </p:nvSpPr>
          <p:spPr bwMode="auto">
            <a:xfrm>
              <a:off x="1485900" y="558800"/>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0" name="Rectangle 6"/>
            <p:cNvSpPr>
              <a:spLocks noChangeArrowheads="1"/>
            </p:cNvSpPr>
            <p:nvPr/>
          </p:nvSpPr>
          <p:spPr bwMode="auto">
            <a:xfrm>
              <a:off x="1884363" y="558800"/>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1" name="Rectangle 7"/>
            <p:cNvSpPr>
              <a:spLocks noChangeArrowheads="1"/>
            </p:cNvSpPr>
            <p:nvPr/>
          </p:nvSpPr>
          <p:spPr bwMode="auto">
            <a:xfrm>
              <a:off x="2284413" y="558800"/>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2" name="Rectangle 8"/>
            <p:cNvSpPr>
              <a:spLocks noChangeArrowheads="1"/>
            </p:cNvSpPr>
            <p:nvPr/>
          </p:nvSpPr>
          <p:spPr bwMode="auto">
            <a:xfrm>
              <a:off x="1485900" y="487363"/>
              <a:ext cx="19526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3" name="Rectangle 9"/>
            <p:cNvSpPr>
              <a:spLocks noChangeArrowheads="1"/>
            </p:cNvSpPr>
            <p:nvPr/>
          </p:nvSpPr>
          <p:spPr bwMode="auto">
            <a:xfrm>
              <a:off x="2501900" y="487363"/>
              <a:ext cx="1635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4" name="Rectangle 10"/>
            <p:cNvSpPr>
              <a:spLocks noChangeArrowheads="1"/>
            </p:cNvSpPr>
            <p:nvPr/>
          </p:nvSpPr>
          <p:spPr bwMode="auto">
            <a:xfrm>
              <a:off x="1703388" y="487363"/>
              <a:ext cx="377825"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5" name="Rectangle 11"/>
            <p:cNvSpPr>
              <a:spLocks noChangeArrowheads="1"/>
            </p:cNvSpPr>
            <p:nvPr/>
          </p:nvSpPr>
          <p:spPr bwMode="auto">
            <a:xfrm>
              <a:off x="2103438" y="487363"/>
              <a:ext cx="3794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6" name="Rectangle 12"/>
            <p:cNvSpPr>
              <a:spLocks noChangeArrowheads="1"/>
            </p:cNvSpPr>
            <p:nvPr/>
          </p:nvSpPr>
          <p:spPr bwMode="auto">
            <a:xfrm>
              <a:off x="1485900" y="414338"/>
              <a:ext cx="379412"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7" name="Rectangle 13"/>
            <p:cNvSpPr>
              <a:spLocks noChangeArrowheads="1"/>
            </p:cNvSpPr>
            <p:nvPr/>
          </p:nvSpPr>
          <p:spPr bwMode="auto">
            <a:xfrm>
              <a:off x="1884363" y="414338"/>
              <a:ext cx="381000"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8" name="Rectangle 14"/>
            <p:cNvSpPr>
              <a:spLocks noChangeArrowheads="1"/>
            </p:cNvSpPr>
            <p:nvPr/>
          </p:nvSpPr>
          <p:spPr bwMode="auto">
            <a:xfrm>
              <a:off x="2284413" y="414338"/>
              <a:ext cx="381000"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2" name="Rectangle 15"/>
            <p:cNvSpPr>
              <a:spLocks noChangeArrowheads="1"/>
            </p:cNvSpPr>
            <p:nvPr/>
          </p:nvSpPr>
          <p:spPr bwMode="auto">
            <a:xfrm>
              <a:off x="1485900" y="339725"/>
              <a:ext cx="19526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4" name="Rectangle 16"/>
            <p:cNvSpPr>
              <a:spLocks noChangeArrowheads="1"/>
            </p:cNvSpPr>
            <p:nvPr/>
          </p:nvSpPr>
          <p:spPr bwMode="auto">
            <a:xfrm>
              <a:off x="2501900" y="339725"/>
              <a:ext cx="1635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5" name="Rectangle 17"/>
            <p:cNvSpPr>
              <a:spLocks noChangeArrowheads="1"/>
            </p:cNvSpPr>
            <p:nvPr/>
          </p:nvSpPr>
          <p:spPr bwMode="auto">
            <a:xfrm>
              <a:off x="1703388" y="339725"/>
              <a:ext cx="377825"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6" name="Rectangle 18"/>
            <p:cNvSpPr>
              <a:spLocks noChangeArrowheads="1"/>
            </p:cNvSpPr>
            <p:nvPr/>
          </p:nvSpPr>
          <p:spPr bwMode="auto">
            <a:xfrm>
              <a:off x="2103438" y="339725"/>
              <a:ext cx="3794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7" name="Rectangle 19"/>
            <p:cNvSpPr>
              <a:spLocks noChangeArrowheads="1"/>
            </p:cNvSpPr>
            <p:nvPr/>
          </p:nvSpPr>
          <p:spPr bwMode="auto">
            <a:xfrm>
              <a:off x="1485900" y="265113"/>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8" name="Rectangle 20"/>
            <p:cNvSpPr>
              <a:spLocks noChangeArrowheads="1"/>
            </p:cNvSpPr>
            <p:nvPr/>
          </p:nvSpPr>
          <p:spPr bwMode="auto">
            <a:xfrm>
              <a:off x="1884363" y="265113"/>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9" name="Rectangle 21"/>
            <p:cNvSpPr>
              <a:spLocks noChangeArrowheads="1"/>
            </p:cNvSpPr>
            <p:nvPr/>
          </p:nvSpPr>
          <p:spPr bwMode="auto">
            <a:xfrm>
              <a:off x="2284413" y="265113"/>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0" name="Rectangle 22"/>
            <p:cNvSpPr>
              <a:spLocks noChangeArrowheads="1"/>
            </p:cNvSpPr>
            <p:nvPr/>
          </p:nvSpPr>
          <p:spPr bwMode="auto">
            <a:xfrm>
              <a:off x="1485900" y="192088"/>
              <a:ext cx="19526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1" name="Rectangle 23"/>
            <p:cNvSpPr>
              <a:spLocks noChangeArrowheads="1"/>
            </p:cNvSpPr>
            <p:nvPr/>
          </p:nvSpPr>
          <p:spPr bwMode="auto">
            <a:xfrm>
              <a:off x="2501900" y="192088"/>
              <a:ext cx="16351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2" name="Rectangle 24"/>
            <p:cNvSpPr>
              <a:spLocks noChangeArrowheads="1"/>
            </p:cNvSpPr>
            <p:nvPr/>
          </p:nvSpPr>
          <p:spPr bwMode="auto">
            <a:xfrm>
              <a:off x="1703388" y="192088"/>
              <a:ext cx="377825"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3" name="Rectangle 25"/>
            <p:cNvSpPr>
              <a:spLocks noChangeArrowheads="1"/>
            </p:cNvSpPr>
            <p:nvPr/>
          </p:nvSpPr>
          <p:spPr bwMode="auto">
            <a:xfrm>
              <a:off x="2103438" y="192088"/>
              <a:ext cx="37941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4" name="Rectangle 26"/>
            <p:cNvSpPr>
              <a:spLocks noChangeArrowheads="1"/>
            </p:cNvSpPr>
            <p:nvPr/>
          </p:nvSpPr>
          <p:spPr bwMode="auto">
            <a:xfrm>
              <a:off x="1485900" y="117475"/>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5" name="Rectangle 27"/>
            <p:cNvSpPr>
              <a:spLocks noChangeArrowheads="1"/>
            </p:cNvSpPr>
            <p:nvPr/>
          </p:nvSpPr>
          <p:spPr bwMode="auto">
            <a:xfrm>
              <a:off x="1884363" y="117475"/>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6" name="Rectangle 28"/>
            <p:cNvSpPr>
              <a:spLocks noChangeArrowheads="1"/>
            </p:cNvSpPr>
            <p:nvPr/>
          </p:nvSpPr>
          <p:spPr bwMode="auto">
            <a:xfrm>
              <a:off x="2284413" y="117475"/>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7" name="Rectangle 29"/>
            <p:cNvSpPr>
              <a:spLocks noChangeArrowheads="1"/>
            </p:cNvSpPr>
            <p:nvPr/>
          </p:nvSpPr>
          <p:spPr bwMode="auto">
            <a:xfrm>
              <a:off x="1277938" y="633413"/>
              <a:ext cx="1541462" cy="65088"/>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0" name="Rectangle 30"/>
            <p:cNvSpPr>
              <a:spLocks noChangeArrowheads="1"/>
            </p:cNvSpPr>
            <p:nvPr/>
          </p:nvSpPr>
          <p:spPr bwMode="auto">
            <a:xfrm>
              <a:off x="987425" y="606425"/>
              <a:ext cx="447675" cy="15875"/>
            </a:xfrm>
            <a:prstGeom prst="rect">
              <a:avLst/>
            </a:pr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1" name="Rectangle 31"/>
            <p:cNvSpPr>
              <a:spLocks noChangeArrowheads="1"/>
            </p:cNvSpPr>
            <p:nvPr/>
          </p:nvSpPr>
          <p:spPr bwMode="auto">
            <a:xfrm>
              <a:off x="328613" y="174625"/>
              <a:ext cx="22225" cy="168275"/>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2" name="Freeform 32"/>
            <p:cNvSpPr>
              <a:spLocks noChangeArrowheads="1"/>
            </p:cNvSpPr>
            <p:nvPr/>
          </p:nvSpPr>
          <p:spPr bwMode="auto">
            <a:xfrm>
              <a:off x="57150" y="355600"/>
              <a:ext cx="869950" cy="307975"/>
            </a:xfrm>
            <a:custGeom>
              <a:avLst/>
              <a:gdLst>
                <a:gd name="T0" fmla="*/ 317 w 317"/>
                <a:gd name="T1" fmla="*/ 0 h 112"/>
                <a:gd name="T2" fmla="*/ 167 w 317"/>
                <a:gd name="T3" fmla="*/ 0 h 112"/>
                <a:gd name="T4" fmla="*/ 161 w 317"/>
                <a:gd name="T5" fmla="*/ 7 h 112"/>
                <a:gd name="T6" fmla="*/ 37 w 317"/>
                <a:gd name="T7" fmla="*/ 7 h 112"/>
                <a:gd name="T8" fmla="*/ 4 w 317"/>
                <a:gd name="T9" fmla="*/ 23 h 112"/>
                <a:gd name="T10" fmla="*/ 4 w 317"/>
                <a:gd name="T11" fmla="*/ 55 h 112"/>
                <a:gd name="T12" fmla="*/ 15 w 317"/>
                <a:gd name="T13" fmla="*/ 85 h 112"/>
                <a:gd name="T14" fmla="*/ 54 w 317"/>
                <a:gd name="T15" fmla="*/ 85 h 112"/>
                <a:gd name="T16" fmla="*/ 80 w 317"/>
                <a:gd name="T17" fmla="*/ 107 h 112"/>
                <a:gd name="T18" fmla="*/ 167 w 317"/>
                <a:gd name="T19" fmla="*/ 107 h 112"/>
                <a:gd name="T20" fmla="*/ 183 w 317"/>
                <a:gd name="T21" fmla="*/ 112 h 112"/>
                <a:gd name="T22" fmla="*/ 227 w 317"/>
                <a:gd name="T23" fmla="*/ 112 h 112"/>
                <a:gd name="T24" fmla="*/ 256 w 317"/>
                <a:gd name="T25" fmla="*/ 47 h 112"/>
                <a:gd name="T26" fmla="*/ 313 w 317"/>
                <a:gd name="T27" fmla="*/ 16 h 112"/>
                <a:gd name="T28" fmla="*/ 316 w 317"/>
                <a:gd name="T29" fmla="*/ 2 h 112"/>
                <a:gd name="T30" fmla="*/ 317 w 317"/>
                <a:gd name="T31" fmla="*/ 0 h 1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17"/>
                <a:gd name="T49" fmla="*/ 0 h 112"/>
                <a:gd name="T50" fmla="*/ 317 w 317"/>
                <a:gd name="T51" fmla="*/ 112 h 1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17" h="112">
                  <a:moveTo>
                    <a:pt x="317" y="0"/>
                  </a:moveTo>
                  <a:cubicBezTo>
                    <a:pt x="167" y="0"/>
                    <a:pt x="167" y="0"/>
                    <a:pt x="167" y="0"/>
                  </a:cubicBezTo>
                  <a:cubicBezTo>
                    <a:pt x="161" y="7"/>
                    <a:pt x="161" y="7"/>
                    <a:pt x="161" y="7"/>
                  </a:cubicBezTo>
                  <a:cubicBezTo>
                    <a:pt x="161" y="7"/>
                    <a:pt x="68" y="2"/>
                    <a:pt x="37" y="7"/>
                  </a:cubicBezTo>
                  <a:cubicBezTo>
                    <a:pt x="28" y="8"/>
                    <a:pt x="9" y="15"/>
                    <a:pt x="4" y="23"/>
                  </a:cubicBezTo>
                  <a:cubicBezTo>
                    <a:pt x="0" y="29"/>
                    <a:pt x="3" y="47"/>
                    <a:pt x="4" y="55"/>
                  </a:cubicBezTo>
                  <a:cubicBezTo>
                    <a:pt x="6" y="63"/>
                    <a:pt x="15" y="85"/>
                    <a:pt x="15" y="85"/>
                  </a:cubicBezTo>
                  <a:cubicBezTo>
                    <a:pt x="54" y="85"/>
                    <a:pt x="54" y="85"/>
                    <a:pt x="54" y="85"/>
                  </a:cubicBezTo>
                  <a:cubicBezTo>
                    <a:pt x="80" y="107"/>
                    <a:pt x="80" y="107"/>
                    <a:pt x="80" y="107"/>
                  </a:cubicBezTo>
                  <a:cubicBezTo>
                    <a:pt x="167" y="107"/>
                    <a:pt x="167" y="107"/>
                    <a:pt x="167" y="107"/>
                  </a:cubicBezTo>
                  <a:cubicBezTo>
                    <a:pt x="183" y="112"/>
                    <a:pt x="183" y="112"/>
                    <a:pt x="183" y="112"/>
                  </a:cubicBezTo>
                  <a:cubicBezTo>
                    <a:pt x="227" y="112"/>
                    <a:pt x="227" y="112"/>
                    <a:pt x="227" y="112"/>
                  </a:cubicBezTo>
                  <a:cubicBezTo>
                    <a:pt x="227" y="112"/>
                    <a:pt x="226" y="76"/>
                    <a:pt x="256" y="47"/>
                  </a:cubicBezTo>
                  <a:cubicBezTo>
                    <a:pt x="275" y="28"/>
                    <a:pt x="313" y="16"/>
                    <a:pt x="313" y="16"/>
                  </a:cubicBezTo>
                  <a:cubicBezTo>
                    <a:pt x="316" y="2"/>
                    <a:pt x="316" y="2"/>
                    <a:pt x="316" y="2"/>
                  </a:cubicBezTo>
                  <a:lnTo>
                    <a:pt x="317"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3" name="Freeform 33"/>
            <p:cNvSpPr>
              <a:spLocks noEditPoints="1" noChangeArrowheads="1"/>
            </p:cNvSpPr>
            <p:nvPr/>
          </p:nvSpPr>
          <p:spPr bwMode="auto">
            <a:xfrm>
              <a:off x="700088" y="449263"/>
              <a:ext cx="427037" cy="428625"/>
            </a:xfrm>
            <a:custGeom>
              <a:avLst/>
              <a:gdLst>
                <a:gd name="T0" fmla="*/ 78 w 156"/>
                <a:gd name="T1" fmla="*/ 0 h 156"/>
                <a:gd name="T2" fmla="*/ 156 w 156"/>
                <a:gd name="T3" fmla="*/ 78 h 156"/>
                <a:gd name="T4" fmla="*/ 78 w 156"/>
                <a:gd name="T5" fmla="*/ 156 h 156"/>
                <a:gd name="T6" fmla="*/ 0 w 156"/>
                <a:gd name="T7" fmla="*/ 78 h 156"/>
                <a:gd name="T8" fmla="*/ 78 w 156"/>
                <a:gd name="T9" fmla="*/ 0 h 156"/>
                <a:gd name="T10" fmla="*/ 78 w 156"/>
                <a:gd name="T11" fmla="*/ 127 h 156"/>
                <a:gd name="T12" fmla="*/ 128 w 156"/>
                <a:gd name="T13" fmla="*/ 78 h 156"/>
                <a:gd name="T14" fmla="*/ 78 w 156"/>
                <a:gd name="T15" fmla="*/ 29 h 156"/>
                <a:gd name="T16" fmla="*/ 29 w 156"/>
                <a:gd name="T17" fmla="*/ 78 h 156"/>
                <a:gd name="T18" fmla="*/ 78 w 156"/>
                <a:gd name="T19" fmla="*/ 127 h 1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6"/>
                <a:gd name="T31" fmla="*/ 0 h 156"/>
                <a:gd name="T32" fmla="*/ 156 w 156"/>
                <a:gd name="T33" fmla="*/ 156 h 1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6" h="156">
                  <a:moveTo>
                    <a:pt x="78" y="0"/>
                  </a:moveTo>
                  <a:cubicBezTo>
                    <a:pt x="121" y="0"/>
                    <a:pt x="156" y="35"/>
                    <a:pt x="156" y="78"/>
                  </a:cubicBezTo>
                  <a:cubicBezTo>
                    <a:pt x="156" y="121"/>
                    <a:pt x="121" y="156"/>
                    <a:pt x="78" y="156"/>
                  </a:cubicBezTo>
                  <a:cubicBezTo>
                    <a:pt x="35" y="156"/>
                    <a:pt x="0" y="121"/>
                    <a:pt x="0" y="78"/>
                  </a:cubicBezTo>
                  <a:cubicBezTo>
                    <a:pt x="0" y="35"/>
                    <a:pt x="35" y="0"/>
                    <a:pt x="78" y="0"/>
                  </a:cubicBezTo>
                  <a:close/>
                  <a:moveTo>
                    <a:pt x="78" y="127"/>
                  </a:moveTo>
                  <a:cubicBezTo>
                    <a:pt x="106" y="127"/>
                    <a:pt x="128" y="105"/>
                    <a:pt x="128" y="78"/>
                  </a:cubicBezTo>
                  <a:cubicBezTo>
                    <a:pt x="128" y="51"/>
                    <a:pt x="106" y="29"/>
                    <a:pt x="78" y="29"/>
                  </a:cubicBezTo>
                  <a:cubicBezTo>
                    <a:pt x="51" y="29"/>
                    <a:pt x="29" y="51"/>
                    <a:pt x="29" y="78"/>
                  </a:cubicBezTo>
                  <a:cubicBezTo>
                    <a:pt x="29" y="105"/>
                    <a:pt x="51" y="127"/>
                    <a:pt x="78" y="12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4" name="Freeform 34"/>
            <p:cNvSpPr>
              <a:spLocks noEditPoints="1" noChangeArrowheads="1"/>
            </p:cNvSpPr>
            <p:nvPr/>
          </p:nvSpPr>
          <p:spPr bwMode="auto">
            <a:xfrm>
              <a:off x="792163" y="542925"/>
              <a:ext cx="244475" cy="241300"/>
            </a:xfrm>
            <a:custGeom>
              <a:avLst/>
              <a:gdLst>
                <a:gd name="T0" fmla="*/ 44 w 89"/>
                <a:gd name="T1" fmla="*/ 0 h 88"/>
                <a:gd name="T2" fmla="*/ 89 w 89"/>
                <a:gd name="T3" fmla="*/ 44 h 88"/>
                <a:gd name="T4" fmla="*/ 44 w 89"/>
                <a:gd name="T5" fmla="*/ 88 h 88"/>
                <a:gd name="T6" fmla="*/ 0 w 89"/>
                <a:gd name="T7" fmla="*/ 44 h 88"/>
                <a:gd name="T8" fmla="*/ 44 w 89"/>
                <a:gd name="T9" fmla="*/ 0 h 88"/>
                <a:gd name="T10" fmla="*/ 44 w 89"/>
                <a:gd name="T11" fmla="*/ 65 h 88"/>
                <a:gd name="T12" fmla="*/ 65 w 89"/>
                <a:gd name="T13" fmla="*/ 44 h 88"/>
                <a:gd name="T14" fmla="*/ 44 w 89"/>
                <a:gd name="T15" fmla="*/ 23 h 88"/>
                <a:gd name="T16" fmla="*/ 24 w 89"/>
                <a:gd name="T17" fmla="*/ 44 h 88"/>
                <a:gd name="T18" fmla="*/ 44 w 89"/>
                <a:gd name="T19" fmla="*/ 65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88"/>
                <a:gd name="T32" fmla="*/ 89 w 89"/>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88">
                  <a:moveTo>
                    <a:pt x="44" y="0"/>
                  </a:moveTo>
                  <a:cubicBezTo>
                    <a:pt x="69" y="0"/>
                    <a:pt x="89" y="20"/>
                    <a:pt x="89" y="44"/>
                  </a:cubicBezTo>
                  <a:cubicBezTo>
                    <a:pt x="89" y="69"/>
                    <a:pt x="69" y="88"/>
                    <a:pt x="44" y="88"/>
                  </a:cubicBezTo>
                  <a:cubicBezTo>
                    <a:pt x="20" y="88"/>
                    <a:pt x="0" y="69"/>
                    <a:pt x="0" y="44"/>
                  </a:cubicBezTo>
                  <a:cubicBezTo>
                    <a:pt x="0" y="20"/>
                    <a:pt x="20" y="0"/>
                    <a:pt x="44" y="0"/>
                  </a:cubicBezTo>
                  <a:close/>
                  <a:moveTo>
                    <a:pt x="44" y="65"/>
                  </a:moveTo>
                  <a:cubicBezTo>
                    <a:pt x="56" y="65"/>
                    <a:pt x="65" y="55"/>
                    <a:pt x="65" y="44"/>
                  </a:cubicBezTo>
                  <a:cubicBezTo>
                    <a:pt x="65" y="33"/>
                    <a:pt x="56" y="23"/>
                    <a:pt x="44" y="23"/>
                  </a:cubicBezTo>
                  <a:cubicBezTo>
                    <a:pt x="33" y="23"/>
                    <a:pt x="24" y="33"/>
                    <a:pt x="24" y="44"/>
                  </a:cubicBezTo>
                  <a:cubicBezTo>
                    <a:pt x="24" y="55"/>
                    <a:pt x="33" y="65"/>
                    <a:pt x="44" y="65"/>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5" name="Oval 35"/>
            <p:cNvSpPr>
              <a:spLocks noChangeArrowheads="1"/>
            </p:cNvSpPr>
            <p:nvPr/>
          </p:nvSpPr>
          <p:spPr bwMode="auto">
            <a:xfrm>
              <a:off x="869950" y="619125"/>
              <a:ext cx="87312" cy="87313"/>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6" name="Freeform 36"/>
            <p:cNvSpPr>
              <a:spLocks noEditPoints="1" noChangeArrowheads="1"/>
            </p:cNvSpPr>
            <p:nvPr/>
          </p:nvSpPr>
          <p:spPr bwMode="auto">
            <a:xfrm>
              <a:off x="1503363" y="585788"/>
              <a:ext cx="290512" cy="292100"/>
            </a:xfrm>
            <a:custGeom>
              <a:avLst/>
              <a:gdLst>
                <a:gd name="T0" fmla="*/ 53 w 106"/>
                <a:gd name="T1" fmla="*/ 0 h 106"/>
                <a:gd name="T2" fmla="*/ 106 w 106"/>
                <a:gd name="T3" fmla="*/ 53 h 106"/>
                <a:gd name="T4" fmla="*/ 53 w 106"/>
                <a:gd name="T5" fmla="*/ 106 h 106"/>
                <a:gd name="T6" fmla="*/ 0 w 106"/>
                <a:gd name="T7" fmla="*/ 53 h 106"/>
                <a:gd name="T8" fmla="*/ 53 w 106"/>
                <a:gd name="T9" fmla="*/ 0 h 106"/>
                <a:gd name="T10" fmla="*/ 53 w 106"/>
                <a:gd name="T11" fmla="*/ 87 h 106"/>
                <a:gd name="T12" fmla="*/ 86 w 106"/>
                <a:gd name="T13" fmla="*/ 53 h 106"/>
                <a:gd name="T14" fmla="*/ 53 w 106"/>
                <a:gd name="T15" fmla="*/ 20 h 106"/>
                <a:gd name="T16" fmla="*/ 19 w 106"/>
                <a:gd name="T17" fmla="*/ 53 h 106"/>
                <a:gd name="T18" fmla="*/ 53 w 106"/>
                <a:gd name="T19" fmla="*/ 8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
                <a:gd name="T31" fmla="*/ 0 h 106"/>
                <a:gd name="T32" fmla="*/ 106 w 106"/>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 h="106">
                  <a:moveTo>
                    <a:pt x="53" y="0"/>
                  </a:moveTo>
                  <a:cubicBezTo>
                    <a:pt x="82" y="0"/>
                    <a:pt x="106" y="24"/>
                    <a:pt x="106" y="53"/>
                  </a:cubicBezTo>
                  <a:cubicBezTo>
                    <a:pt x="106" y="82"/>
                    <a:pt x="82" y="106"/>
                    <a:pt x="53" y="106"/>
                  </a:cubicBezTo>
                  <a:cubicBezTo>
                    <a:pt x="24" y="106"/>
                    <a:pt x="0" y="82"/>
                    <a:pt x="0" y="53"/>
                  </a:cubicBezTo>
                  <a:cubicBezTo>
                    <a:pt x="0" y="24"/>
                    <a:pt x="24" y="0"/>
                    <a:pt x="53" y="0"/>
                  </a:cubicBezTo>
                  <a:close/>
                  <a:moveTo>
                    <a:pt x="53" y="87"/>
                  </a:moveTo>
                  <a:cubicBezTo>
                    <a:pt x="71" y="87"/>
                    <a:pt x="86" y="72"/>
                    <a:pt x="86" y="53"/>
                  </a:cubicBezTo>
                  <a:cubicBezTo>
                    <a:pt x="86" y="35"/>
                    <a:pt x="71" y="20"/>
                    <a:pt x="53" y="20"/>
                  </a:cubicBezTo>
                  <a:cubicBezTo>
                    <a:pt x="34" y="20"/>
                    <a:pt x="19" y="35"/>
                    <a:pt x="19" y="53"/>
                  </a:cubicBezTo>
                  <a:cubicBezTo>
                    <a:pt x="19" y="72"/>
                    <a:pt x="34" y="87"/>
                    <a:pt x="53" y="8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7" name="Freeform 37"/>
            <p:cNvSpPr>
              <a:spLocks noEditPoints="1" noChangeArrowheads="1"/>
            </p:cNvSpPr>
            <p:nvPr/>
          </p:nvSpPr>
          <p:spPr bwMode="auto">
            <a:xfrm>
              <a:off x="1566863" y="649288"/>
              <a:ext cx="163512" cy="165100"/>
            </a:xfrm>
            <a:custGeom>
              <a:avLst/>
              <a:gdLst>
                <a:gd name="T0" fmla="*/ 30 w 60"/>
                <a:gd name="T1" fmla="*/ 0 h 60"/>
                <a:gd name="T2" fmla="*/ 60 w 60"/>
                <a:gd name="T3" fmla="*/ 30 h 60"/>
                <a:gd name="T4" fmla="*/ 30 w 60"/>
                <a:gd name="T5" fmla="*/ 60 h 60"/>
                <a:gd name="T6" fmla="*/ 0 w 60"/>
                <a:gd name="T7" fmla="*/ 30 h 60"/>
                <a:gd name="T8" fmla="*/ 30 w 60"/>
                <a:gd name="T9" fmla="*/ 0 h 60"/>
                <a:gd name="T10" fmla="*/ 30 w 60"/>
                <a:gd name="T11" fmla="*/ 44 h 60"/>
                <a:gd name="T12" fmla="*/ 44 w 60"/>
                <a:gd name="T13" fmla="*/ 30 h 60"/>
                <a:gd name="T14" fmla="*/ 30 w 60"/>
                <a:gd name="T15" fmla="*/ 16 h 60"/>
                <a:gd name="T16" fmla="*/ 16 w 60"/>
                <a:gd name="T17" fmla="*/ 30 h 60"/>
                <a:gd name="T18" fmla="*/ 30 w 60"/>
                <a:gd name="T19" fmla="*/ 4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60"/>
                <a:gd name="T32" fmla="*/ 60 w 6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60">
                  <a:moveTo>
                    <a:pt x="30" y="0"/>
                  </a:moveTo>
                  <a:cubicBezTo>
                    <a:pt x="46" y="0"/>
                    <a:pt x="60" y="14"/>
                    <a:pt x="60" y="30"/>
                  </a:cubicBezTo>
                  <a:cubicBezTo>
                    <a:pt x="60" y="47"/>
                    <a:pt x="46" y="60"/>
                    <a:pt x="30" y="60"/>
                  </a:cubicBezTo>
                  <a:cubicBezTo>
                    <a:pt x="13" y="60"/>
                    <a:pt x="0" y="47"/>
                    <a:pt x="0" y="30"/>
                  </a:cubicBezTo>
                  <a:cubicBezTo>
                    <a:pt x="0" y="14"/>
                    <a:pt x="13" y="0"/>
                    <a:pt x="30" y="0"/>
                  </a:cubicBezTo>
                  <a:close/>
                  <a:moveTo>
                    <a:pt x="30" y="44"/>
                  </a:moveTo>
                  <a:cubicBezTo>
                    <a:pt x="37" y="44"/>
                    <a:pt x="44" y="38"/>
                    <a:pt x="44" y="30"/>
                  </a:cubicBezTo>
                  <a:cubicBezTo>
                    <a:pt x="44" y="23"/>
                    <a:pt x="37" y="16"/>
                    <a:pt x="30" y="16"/>
                  </a:cubicBezTo>
                  <a:cubicBezTo>
                    <a:pt x="22" y="16"/>
                    <a:pt x="16" y="23"/>
                    <a:pt x="16" y="30"/>
                  </a:cubicBezTo>
                  <a:cubicBezTo>
                    <a:pt x="16" y="38"/>
                    <a:pt x="22" y="44"/>
                    <a:pt x="30" y="44"/>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8" name="Oval 38"/>
            <p:cNvSpPr>
              <a:spLocks noChangeArrowheads="1"/>
            </p:cNvSpPr>
            <p:nvPr/>
          </p:nvSpPr>
          <p:spPr bwMode="auto">
            <a:xfrm>
              <a:off x="1617663" y="701675"/>
              <a:ext cx="60325" cy="60325"/>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9" name="Freeform 39"/>
            <p:cNvSpPr>
              <a:spLocks noEditPoints="1" noChangeArrowheads="1"/>
            </p:cNvSpPr>
            <p:nvPr/>
          </p:nvSpPr>
          <p:spPr bwMode="auto">
            <a:xfrm>
              <a:off x="2303463" y="585788"/>
              <a:ext cx="290512" cy="292100"/>
            </a:xfrm>
            <a:custGeom>
              <a:avLst/>
              <a:gdLst>
                <a:gd name="T0" fmla="*/ 53 w 106"/>
                <a:gd name="T1" fmla="*/ 0 h 106"/>
                <a:gd name="T2" fmla="*/ 106 w 106"/>
                <a:gd name="T3" fmla="*/ 53 h 106"/>
                <a:gd name="T4" fmla="*/ 53 w 106"/>
                <a:gd name="T5" fmla="*/ 106 h 106"/>
                <a:gd name="T6" fmla="*/ 0 w 106"/>
                <a:gd name="T7" fmla="*/ 53 h 106"/>
                <a:gd name="T8" fmla="*/ 53 w 106"/>
                <a:gd name="T9" fmla="*/ 0 h 106"/>
                <a:gd name="T10" fmla="*/ 53 w 106"/>
                <a:gd name="T11" fmla="*/ 87 h 106"/>
                <a:gd name="T12" fmla="*/ 86 w 106"/>
                <a:gd name="T13" fmla="*/ 53 h 106"/>
                <a:gd name="T14" fmla="*/ 53 w 106"/>
                <a:gd name="T15" fmla="*/ 20 h 106"/>
                <a:gd name="T16" fmla="*/ 20 w 106"/>
                <a:gd name="T17" fmla="*/ 53 h 106"/>
                <a:gd name="T18" fmla="*/ 53 w 106"/>
                <a:gd name="T19" fmla="*/ 8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
                <a:gd name="T31" fmla="*/ 0 h 106"/>
                <a:gd name="T32" fmla="*/ 106 w 106"/>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 h="106">
                  <a:moveTo>
                    <a:pt x="53" y="0"/>
                  </a:moveTo>
                  <a:cubicBezTo>
                    <a:pt x="82" y="0"/>
                    <a:pt x="106" y="24"/>
                    <a:pt x="106" y="53"/>
                  </a:cubicBezTo>
                  <a:cubicBezTo>
                    <a:pt x="106" y="82"/>
                    <a:pt x="82" y="106"/>
                    <a:pt x="53" y="106"/>
                  </a:cubicBezTo>
                  <a:cubicBezTo>
                    <a:pt x="24" y="106"/>
                    <a:pt x="0" y="82"/>
                    <a:pt x="0" y="53"/>
                  </a:cubicBezTo>
                  <a:cubicBezTo>
                    <a:pt x="0" y="24"/>
                    <a:pt x="24" y="0"/>
                    <a:pt x="53" y="0"/>
                  </a:cubicBezTo>
                  <a:close/>
                  <a:moveTo>
                    <a:pt x="53" y="87"/>
                  </a:moveTo>
                  <a:cubicBezTo>
                    <a:pt x="71" y="87"/>
                    <a:pt x="86" y="72"/>
                    <a:pt x="86" y="53"/>
                  </a:cubicBezTo>
                  <a:cubicBezTo>
                    <a:pt x="86" y="35"/>
                    <a:pt x="71" y="20"/>
                    <a:pt x="53" y="20"/>
                  </a:cubicBezTo>
                  <a:cubicBezTo>
                    <a:pt x="35" y="20"/>
                    <a:pt x="20" y="35"/>
                    <a:pt x="20" y="53"/>
                  </a:cubicBezTo>
                  <a:cubicBezTo>
                    <a:pt x="20" y="72"/>
                    <a:pt x="35" y="87"/>
                    <a:pt x="53" y="8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0" name="Freeform 40"/>
            <p:cNvSpPr>
              <a:spLocks noEditPoints="1" noChangeArrowheads="1"/>
            </p:cNvSpPr>
            <p:nvPr/>
          </p:nvSpPr>
          <p:spPr bwMode="auto">
            <a:xfrm>
              <a:off x="2366963" y="649288"/>
              <a:ext cx="165100" cy="165100"/>
            </a:xfrm>
            <a:custGeom>
              <a:avLst/>
              <a:gdLst>
                <a:gd name="T0" fmla="*/ 30 w 60"/>
                <a:gd name="T1" fmla="*/ 0 h 60"/>
                <a:gd name="T2" fmla="*/ 60 w 60"/>
                <a:gd name="T3" fmla="*/ 30 h 60"/>
                <a:gd name="T4" fmla="*/ 30 w 60"/>
                <a:gd name="T5" fmla="*/ 60 h 60"/>
                <a:gd name="T6" fmla="*/ 0 w 60"/>
                <a:gd name="T7" fmla="*/ 30 h 60"/>
                <a:gd name="T8" fmla="*/ 30 w 60"/>
                <a:gd name="T9" fmla="*/ 0 h 60"/>
                <a:gd name="T10" fmla="*/ 30 w 60"/>
                <a:gd name="T11" fmla="*/ 44 h 60"/>
                <a:gd name="T12" fmla="*/ 44 w 60"/>
                <a:gd name="T13" fmla="*/ 30 h 60"/>
                <a:gd name="T14" fmla="*/ 30 w 60"/>
                <a:gd name="T15" fmla="*/ 16 h 60"/>
                <a:gd name="T16" fmla="*/ 16 w 60"/>
                <a:gd name="T17" fmla="*/ 30 h 60"/>
                <a:gd name="T18" fmla="*/ 30 w 60"/>
                <a:gd name="T19" fmla="*/ 4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60"/>
                <a:gd name="T32" fmla="*/ 60 w 6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60">
                  <a:moveTo>
                    <a:pt x="30" y="0"/>
                  </a:moveTo>
                  <a:cubicBezTo>
                    <a:pt x="47" y="0"/>
                    <a:pt x="60" y="14"/>
                    <a:pt x="60" y="30"/>
                  </a:cubicBezTo>
                  <a:cubicBezTo>
                    <a:pt x="60" y="47"/>
                    <a:pt x="47" y="60"/>
                    <a:pt x="30" y="60"/>
                  </a:cubicBezTo>
                  <a:cubicBezTo>
                    <a:pt x="13" y="60"/>
                    <a:pt x="0" y="47"/>
                    <a:pt x="0" y="30"/>
                  </a:cubicBezTo>
                  <a:cubicBezTo>
                    <a:pt x="0" y="14"/>
                    <a:pt x="13" y="0"/>
                    <a:pt x="30" y="0"/>
                  </a:cubicBezTo>
                  <a:close/>
                  <a:moveTo>
                    <a:pt x="30" y="44"/>
                  </a:moveTo>
                  <a:cubicBezTo>
                    <a:pt x="38" y="44"/>
                    <a:pt x="44" y="38"/>
                    <a:pt x="44" y="30"/>
                  </a:cubicBezTo>
                  <a:cubicBezTo>
                    <a:pt x="44" y="23"/>
                    <a:pt x="38" y="16"/>
                    <a:pt x="30" y="16"/>
                  </a:cubicBezTo>
                  <a:cubicBezTo>
                    <a:pt x="22" y="16"/>
                    <a:pt x="16" y="23"/>
                    <a:pt x="16" y="30"/>
                  </a:cubicBezTo>
                  <a:cubicBezTo>
                    <a:pt x="16" y="38"/>
                    <a:pt x="22" y="44"/>
                    <a:pt x="30" y="44"/>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1" name="Oval 41"/>
            <p:cNvSpPr>
              <a:spLocks noChangeArrowheads="1"/>
            </p:cNvSpPr>
            <p:nvPr/>
          </p:nvSpPr>
          <p:spPr bwMode="auto">
            <a:xfrm>
              <a:off x="2419350" y="701675"/>
              <a:ext cx="60325" cy="60325"/>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2" name="Freeform 42"/>
            <p:cNvSpPr>
              <a:spLocks noEditPoints="1" noChangeArrowheads="1"/>
            </p:cNvSpPr>
            <p:nvPr/>
          </p:nvSpPr>
          <p:spPr bwMode="auto">
            <a:xfrm>
              <a:off x="41275" y="633413"/>
              <a:ext cx="244475" cy="244475"/>
            </a:xfrm>
            <a:custGeom>
              <a:avLst/>
              <a:gdLst>
                <a:gd name="T0" fmla="*/ 45 w 89"/>
                <a:gd name="T1" fmla="*/ 0 h 89"/>
                <a:gd name="T2" fmla="*/ 89 w 89"/>
                <a:gd name="T3" fmla="*/ 44 h 89"/>
                <a:gd name="T4" fmla="*/ 45 w 89"/>
                <a:gd name="T5" fmla="*/ 89 h 89"/>
                <a:gd name="T6" fmla="*/ 0 w 89"/>
                <a:gd name="T7" fmla="*/ 44 h 89"/>
                <a:gd name="T8" fmla="*/ 45 w 89"/>
                <a:gd name="T9" fmla="*/ 0 h 89"/>
                <a:gd name="T10" fmla="*/ 45 w 89"/>
                <a:gd name="T11" fmla="*/ 73 h 89"/>
                <a:gd name="T12" fmla="*/ 73 w 89"/>
                <a:gd name="T13" fmla="*/ 44 h 89"/>
                <a:gd name="T14" fmla="*/ 45 w 89"/>
                <a:gd name="T15" fmla="*/ 16 h 89"/>
                <a:gd name="T16" fmla="*/ 16 w 89"/>
                <a:gd name="T17" fmla="*/ 44 h 89"/>
                <a:gd name="T18" fmla="*/ 45 w 89"/>
                <a:gd name="T19" fmla="*/ 7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89"/>
                <a:gd name="T32" fmla="*/ 89 w 89"/>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89">
                  <a:moveTo>
                    <a:pt x="45" y="0"/>
                  </a:moveTo>
                  <a:cubicBezTo>
                    <a:pt x="69" y="0"/>
                    <a:pt x="89" y="20"/>
                    <a:pt x="89" y="44"/>
                  </a:cubicBezTo>
                  <a:cubicBezTo>
                    <a:pt x="89" y="69"/>
                    <a:pt x="69" y="89"/>
                    <a:pt x="45" y="89"/>
                  </a:cubicBezTo>
                  <a:cubicBezTo>
                    <a:pt x="20" y="89"/>
                    <a:pt x="0" y="69"/>
                    <a:pt x="0" y="44"/>
                  </a:cubicBezTo>
                  <a:cubicBezTo>
                    <a:pt x="0" y="20"/>
                    <a:pt x="20" y="0"/>
                    <a:pt x="45" y="0"/>
                  </a:cubicBezTo>
                  <a:close/>
                  <a:moveTo>
                    <a:pt x="45" y="73"/>
                  </a:moveTo>
                  <a:cubicBezTo>
                    <a:pt x="60" y="73"/>
                    <a:pt x="73" y="60"/>
                    <a:pt x="73" y="44"/>
                  </a:cubicBezTo>
                  <a:cubicBezTo>
                    <a:pt x="73" y="29"/>
                    <a:pt x="60" y="16"/>
                    <a:pt x="45" y="16"/>
                  </a:cubicBezTo>
                  <a:cubicBezTo>
                    <a:pt x="29" y="16"/>
                    <a:pt x="16" y="29"/>
                    <a:pt x="16" y="44"/>
                  </a:cubicBezTo>
                  <a:cubicBezTo>
                    <a:pt x="16" y="60"/>
                    <a:pt x="29" y="73"/>
                    <a:pt x="45" y="73"/>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3" name="Freeform 43"/>
            <p:cNvSpPr>
              <a:spLocks noEditPoints="1" noChangeArrowheads="1"/>
            </p:cNvSpPr>
            <p:nvPr/>
          </p:nvSpPr>
          <p:spPr bwMode="auto">
            <a:xfrm>
              <a:off x="93663" y="685800"/>
              <a:ext cx="139700" cy="139700"/>
            </a:xfrm>
            <a:custGeom>
              <a:avLst/>
              <a:gdLst>
                <a:gd name="T0" fmla="*/ 26 w 51"/>
                <a:gd name="T1" fmla="*/ 0 h 51"/>
                <a:gd name="T2" fmla="*/ 51 w 51"/>
                <a:gd name="T3" fmla="*/ 25 h 51"/>
                <a:gd name="T4" fmla="*/ 26 w 51"/>
                <a:gd name="T5" fmla="*/ 51 h 51"/>
                <a:gd name="T6" fmla="*/ 0 w 51"/>
                <a:gd name="T7" fmla="*/ 25 h 51"/>
                <a:gd name="T8" fmla="*/ 26 w 51"/>
                <a:gd name="T9" fmla="*/ 0 h 51"/>
                <a:gd name="T10" fmla="*/ 26 w 51"/>
                <a:gd name="T11" fmla="*/ 37 h 51"/>
                <a:gd name="T12" fmla="*/ 37 w 51"/>
                <a:gd name="T13" fmla="*/ 25 h 51"/>
                <a:gd name="T14" fmla="*/ 26 w 51"/>
                <a:gd name="T15" fmla="*/ 14 h 51"/>
                <a:gd name="T16" fmla="*/ 14 w 51"/>
                <a:gd name="T17" fmla="*/ 25 h 51"/>
                <a:gd name="T18" fmla="*/ 26 w 51"/>
                <a:gd name="T19" fmla="*/ 37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51"/>
                <a:gd name="T32" fmla="*/ 51 w 51"/>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51">
                  <a:moveTo>
                    <a:pt x="26" y="0"/>
                  </a:moveTo>
                  <a:cubicBezTo>
                    <a:pt x="40" y="0"/>
                    <a:pt x="51" y="11"/>
                    <a:pt x="51" y="25"/>
                  </a:cubicBezTo>
                  <a:cubicBezTo>
                    <a:pt x="51" y="39"/>
                    <a:pt x="40" y="51"/>
                    <a:pt x="26" y="51"/>
                  </a:cubicBezTo>
                  <a:cubicBezTo>
                    <a:pt x="12" y="51"/>
                    <a:pt x="0" y="39"/>
                    <a:pt x="0" y="25"/>
                  </a:cubicBezTo>
                  <a:cubicBezTo>
                    <a:pt x="0" y="11"/>
                    <a:pt x="12" y="0"/>
                    <a:pt x="26" y="0"/>
                  </a:cubicBezTo>
                  <a:close/>
                  <a:moveTo>
                    <a:pt x="26" y="37"/>
                  </a:moveTo>
                  <a:cubicBezTo>
                    <a:pt x="32" y="37"/>
                    <a:pt x="37" y="32"/>
                    <a:pt x="37" y="25"/>
                  </a:cubicBezTo>
                  <a:cubicBezTo>
                    <a:pt x="37" y="19"/>
                    <a:pt x="32" y="14"/>
                    <a:pt x="26" y="14"/>
                  </a:cubicBezTo>
                  <a:cubicBezTo>
                    <a:pt x="19" y="14"/>
                    <a:pt x="14" y="19"/>
                    <a:pt x="14" y="25"/>
                  </a:cubicBezTo>
                  <a:cubicBezTo>
                    <a:pt x="14" y="32"/>
                    <a:pt x="19" y="37"/>
                    <a:pt x="26" y="37"/>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4" name="Oval 44"/>
            <p:cNvSpPr>
              <a:spLocks noChangeArrowheads="1"/>
            </p:cNvSpPr>
            <p:nvPr/>
          </p:nvSpPr>
          <p:spPr bwMode="auto">
            <a:xfrm>
              <a:off x="136525" y="728663"/>
              <a:ext cx="52387" cy="52388"/>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5" name="Freeform 45"/>
            <p:cNvSpPr>
              <a:spLocks noChangeArrowheads="1"/>
            </p:cNvSpPr>
            <p:nvPr/>
          </p:nvSpPr>
          <p:spPr bwMode="auto">
            <a:xfrm>
              <a:off x="0" y="569913"/>
              <a:ext cx="327025" cy="98425"/>
            </a:xfrm>
            <a:custGeom>
              <a:avLst/>
              <a:gdLst>
                <a:gd name="T0" fmla="*/ 60 w 119"/>
                <a:gd name="T1" fmla="*/ 13 h 36"/>
                <a:gd name="T2" fmla="*/ 15 w 119"/>
                <a:gd name="T3" fmla="*/ 36 h 36"/>
                <a:gd name="T4" fmla="*/ 0 w 119"/>
                <a:gd name="T5" fmla="*/ 36 h 36"/>
                <a:gd name="T6" fmla="*/ 60 w 119"/>
                <a:gd name="T7" fmla="*/ 0 h 36"/>
                <a:gd name="T8" fmla="*/ 119 w 119"/>
                <a:gd name="T9" fmla="*/ 36 h 36"/>
                <a:gd name="T10" fmla="*/ 105 w 119"/>
                <a:gd name="T11" fmla="*/ 36 h 36"/>
                <a:gd name="T12" fmla="*/ 60 w 119"/>
                <a:gd name="T13" fmla="*/ 13 h 36"/>
                <a:gd name="T14" fmla="*/ 0 60000 65536"/>
                <a:gd name="T15" fmla="*/ 0 60000 65536"/>
                <a:gd name="T16" fmla="*/ 0 60000 65536"/>
                <a:gd name="T17" fmla="*/ 0 60000 65536"/>
                <a:gd name="T18" fmla="*/ 0 60000 65536"/>
                <a:gd name="T19" fmla="*/ 0 60000 65536"/>
                <a:gd name="T20" fmla="*/ 0 60000 65536"/>
                <a:gd name="T21" fmla="*/ 0 w 119"/>
                <a:gd name="T22" fmla="*/ 0 h 36"/>
                <a:gd name="T23" fmla="*/ 119 w 119"/>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36">
                  <a:moveTo>
                    <a:pt x="60" y="13"/>
                  </a:moveTo>
                  <a:cubicBezTo>
                    <a:pt x="41" y="13"/>
                    <a:pt x="25" y="22"/>
                    <a:pt x="15" y="36"/>
                  </a:cubicBezTo>
                  <a:cubicBezTo>
                    <a:pt x="0" y="36"/>
                    <a:pt x="0" y="36"/>
                    <a:pt x="0" y="36"/>
                  </a:cubicBezTo>
                  <a:cubicBezTo>
                    <a:pt x="12" y="15"/>
                    <a:pt x="34" y="0"/>
                    <a:pt x="60" y="0"/>
                  </a:cubicBezTo>
                  <a:cubicBezTo>
                    <a:pt x="85" y="0"/>
                    <a:pt x="108" y="15"/>
                    <a:pt x="119" y="36"/>
                  </a:cubicBezTo>
                  <a:cubicBezTo>
                    <a:pt x="105" y="36"/>
                    <a:pt x="105" y="36"/>
                    <a:pt x="105" y="36"/>
                  </a:cubicBezTo>
                  <a:cubicBezTo>
                    <a:pt x="95" y="22"/>
                    <a:pt x="78" y="13"/>
                    <a:pt x="60" y="13"/>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6" name="Freeform 46"/>
            <p:cNvSpPr>
              <a:spLocks noEditPoints="1" noChangeArrowheads="1"/>
            </p:cNvSpPr>
            <p:nvPr/>
          </p:nvSpPr>
          <p:spPr bwMode="auto">
            <a:xfrm>
              <a:off x="565150" y="646113"/>
              <a:ext cx="98425" cy="198438"/>
            </a:xfrm>
            <a:custGeom>
              <a:avLst/>
              <a:gdLst>
                <a:gd name="T0" fmla="*/ 62 w 62"/>
                <a:gd name="T1" fmla="*/ 0 h 125"/>
                <a:gd name="T2" fmla="*/ 62 w 62"/>
                <a:gd name="T3" fmla="*/ 125 h 125"/>
                <a:gd name="T4" fmla="*/ 0 w 62"/>
                <a:gd name="T5" fmla="*/ 125 h 125"/>
                <a:gd name="T6" fmla="*/ 0 w 62"/>
                <a:gd name="T7" fmla="*/ 0 h 125"/>
                <a:gd name="T8" fmla="*/ 62 w 62"/>
                <a:gd name="T9" fmla="*/ 0 h 125"/>
                <a:gd name="T10" fmla="*/ 3 w 62"/>
                <a:gd name="T11" fmla="*/ 118 h 125"/>
                <a:gd name="T12" fmla="*/ 60 w 62"/>
                <a:gd name="T13" fmla="*/ 118 h 125"/>
                <a:gd name="T14" fmla="*/ 60 w 62"/>
                <a:gd name="T15" fmla="*/ 87 h 125"/>
                <a:gd name="T16" fmla="*/ 3 w 62"/>
                <a:gd name="T17" fmla="*/ 87 h 125"/>
                <a:gd name="T18" fmla="*/ 3 w 62"/>
                <a:gd name="T19" fmla="*/ 118 h 125"/>
                <a:gd name="T20" fmla="*/ 3 w 62"/>
                <a:gd name="T21" fmla="*/ 78 h 125"/>
                <a:gd name="T22" fmla="*/ 60 w 62"/>
                <a:gd name="T23" fmla="*/ 78 h 125"/>
                <a:gd name="T24" fmla="*/ 60 w 62"/>
                <a:gd name="T25" fmla="*/ 47 h 125"/>
                <a:gd name="T26" fmla="*/ 3 w 62"/>
                <a:gd name="T27" fmla="*/ 47 h 125"/>
                <a:gd name="T28" fmla="*/ 3 w 62"/>
                <a:gd name="T29" fmla="*/ 78 h 125"/>
                <a:gd name="T30" fmla="*/ 3 w 62"/>
                <a:gd name="T31" fmla="*/ 38 h 125"/>
                <a:gd name="T32" fmla="*/ 60 w 62"/>
                <a:gd name="T33" fmla="*/ 38 h 125"/>
                <a:gd name="T34" fmla="*/ 60 w 62"/>
                <a:gd name="T35" fmla="*/ 7 h 125"/>
                <a:gd name="T36" fmla="*/ 3 w 62"/>
                <a:gd name="T37" fmla="*/ 7 h 125"/>
                <a:gd name="T38" fmla="*/ 3 w 62"/>
                <a:gd name="T39" fmla="*/ 38 h 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2"/>
                <a:gd name="T61" fmla="*/ 0 h 125"/>
                <a:gd name="T62" fmla="*/ 62 w 62"/>
                <a:gd name="T63" fmla="*/ 125 h 1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2" h="125">
                  <a:moveTo>
                    <a:pt x="62" y="0"/>
                  </a:moveTo>
                  <a:lnTo>
                    <a:pt x="62" y="125"/>
                  </a:lnTo>
                  <a:lnTo>
                    <a:pt x="0" y="125"/>
                  </a:lnTo>
                  <a:lnTo>
                    <a:pt x="0" y="0"/>
                  </a:lnTo>
                  <a:lnTo>
                    <a:pt x="62" y="0"/>
                  </a:lnTo>
                  <a:close/>
                  <a:moveTo>
                    <a:pt x="3" y="118"/>
                  </a:moveTo>
                  <a:lnTo>
                    <a:pt x="60" y="118"/>
                  </a:lnTo>
                  <a:lnTo>
                    <a:pt x="60" y="87"/>
                  </a:lnTo>
                  <a:lnTo>
                    <a:pt x="3" y="87"/>
                  </a:lnTo>
                  <a:lnTo>
                    <a:pt x="3" y="118"/>
                  </a:lnTo>
                  <a:close/>
                  <a:moveTo>
                    <a:pt x="3" y="78"/>
                  </a:moveTo>
                  <a:lnTo>
                    <a:pt x="60" y="78"/>
                  </a:lnTo>
                  <a:lnTo>
                    <a:pt x="60" y="47"/>
                  </a:lnTo>
                  <a:lnTo>
                    <a:pt x="3" y="47"/>
                  </a:lnTo>
                  <a:lnTo>
                    <a:pt x="3" y="78"/>
                  </a:lnTo>
                  <a:close/>
                  <a:moveTo>
                    <a:pt x="3" y="38"/>
                  </a:moveTo>
                  <a:lnTo>
                    <a:pt x="60" y="38"/>
                  </a:lnTo>
                  <a:lnTo>
                    <a:pt x="60" y="7"/>
                  </a:lnTo>
                  <a:lnTo>
                    <a:pt x="3" y="7"/>
                  </a:lnTo>
                  <a:lnTo>
                    <a:pt x="3" y="38"/>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7" name="Freeform 47"/>
            <p:cNvSpPr>
              <a:spLocks noEditPoints="1" noChangeArrowheads="1"/>
            </p:cNvSpPr>
            <p:nvPr/>
          </p:nvSpPr>
          <p:spPr bwMode="auto">
            <a:xfrm>
              <a:off x="561975" y="392113"/>
              <a:ext cx="153987" cy="180975"/>
            </a:xfrm>
            <a:custGeom>
              <a:avLst/>
              <a:gdLst>
                <a:gd name="T0" fmla="*/ 56 w 56"/>
                <a:gd name="T1" fmla="*/ 0 h 66"/>
                <a:gd name="T2" fmla="*/ 56 w 56"/>
                <a:gd name="T3" fmla="*/ 18 h 66"/>
                <a:gd name="T4" fmla="*/ 29 w 56"/>
                <a:gd name="T5" fmla="*/ 66 h 66"/>
                <a:gd name="T6" fmla="*/ 0 w 56"/>
                <a:gd name="T7" fmla="*/ 66 h 66"/>
                <a:gd name="T8" fmla="*/ 0 w 56"/>
                <a:gd name="T9" fmla="*/ 0 h 66"/>
                <a:gd name="T10" fmla="*/ 56 w 56"/>
                <a:gd name="T11" fmla="*/ 0 h 66"/>
                <a:gd name="T12" fmla="*/ 10 w 56"/>
                <a:gd name="T13" fmla="*/ 14 h 66"/>
                <a:gd name="T14" fmla="*/ 13 w 56"/>
                <a:gd name="T15" fmla="*/ 11 h 66"/>
                <a:gd name="T16" fmla="*/ 10 w 56"/>
                <a:gd name="T17" fmla="*/ 7 h 66"/>
                <a:gd name="T18" fmla="*/ 6 w 56"/>
                <a:gd name="T19" fmla="*/ 11 h 66"/>
                <a:gd name="T20" fmla="*/ 10 w 56"/>
                <a:gd name="T21" fmla="*/ 14 h 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
                <a:gd name="T34" fmla="*/ 0 h 66"/>
                <a:gd name="T35" fmla="*/ 56 w 56"/>
                <a:gd name="T36" fmla="*/ 66 h 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 h="66">
                  <a:moveTo>
                    <a:pt x="56" y="0"/>
                  </a:moveTo>
                  <a:cubicBezTo>
                    <a:pt x="56" y="18"/>
                    <a:pt x="56" y="18"/>
                    <a:pt x="56" y="18"/>
                  </a:cubicBezTo>
                  <a:cubicBezTo>
                    <a:pt x="56" y="18"/>
                    <a:pt x="34" y="33"/>
                    <a:pt x="29" y="66"/>
                  </a:cubicBezTo>
                  <a:cubicBezTo>
                    <a:pt x="2" y="66"/>
                    <a:pt x="0" y="66"/>
                    <a:pt x="0" y="66"/>
                  </a:cubicBezTo>
                  <a:cubicBezTo>
                    <a:pt x="0" y="0"/>
                    <a:pt x="0" y="0"/>
                    <a:pt x="0" y="0"/>
                  </a:cubicBezTo>
                  <a:lnTo>
                    <a:pt x="56" y="0"/>
                  </a:lnTo>
                  <a:close/>
                  <a:moveTo>
                    <a:pt x="10" y="14"/>
                  </a:moveTo>
                  <a:cubicBezTo>
                    <a:pt x="12" y="14"/>
                    <a:pt x="13" y="13"/>
                    <a:pt x="13" y="11"/>
                  </a:cubicBezTo>
                  <a:cubicBezTo>
                    <a:pt x="13" y="9"/>
                    <a:pt x="12" y="7"/>
                    <a:pt x="10" y="7"/>
                  </a:cubicBezTo>
                  <a:cubicBezTo>
                    <a:pt x="8" y="7"/>
                    <a:pt x="6" y="9"/>
                    <a:pt x="6" y="11"/>
                  </a:cubicBezTo>
                  <a:cubicBezTo>
                    <a:pt x="6" y="13"/>
                    <a:pt x="8" y="14"/>
                    <a:pt x="10" y="14"/>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8" name="Freeform 48"/>
            <p:cNvSpPr>
              <a:spLocks noChangeArrowheads="1"/>
            </p:cNvSpPr>
            <p:nvPr/>
          </p:nvSpPr>
          <p:spPr bwMode="auto">
            <a:xfrm>
              <a:off x="307975" y="314325"/>
              <a:ext cx="61912" cy="100013"/>
            </a:xfrm>
            <a:custGeom>
              <a:avLst/>
              <a:gdLst>
                <a:gd name="T0" fmla="*/ 0 w 23"/>
                <a:gd name="T1" fmla="*/ 25 h 36"/>
                <a:gd name="T2" fmla="*/ 12 w 23"/>
                <a:gd name="T3" fmla="*/ 36 h 36"/>
                <a:gd name="T4" fmla="*/ 12 w 23"/>
                <a:gd name="T5" fmla="*/ 36 h 36"/>
                <a:gd name="T6" fmla="*/ 23 w 23"/>
                <a:gd name="T7" fmla="*/ 25 h 36"/>
                <a:gd name="T8" fmla="*/ 23 w 23"/>
                <a:gd name="T9" fmla="*/ 12 h 36"/>
                <a:gd name="T10" fmla="*/ 12 w 23"/>
                <a:gd name="T11" fmla="*/ 0 h 36"/>
                <a:gd name="T12" fmla="*/ 12 w 23"/>
                <a:gd name="T13" fmla="*/ 0 h 36"/>
                <a:gd name="T14" fmla="*/ 0 w 23"/>
                <a:gd name="T15" fmla="*/ 12 h 36"/>
                <a:gd name="T16" fmla="*/ 0 w 23"/>
                <a:gd name="T17" fmla="*/ 25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
                <a:gd name="T28" fmla="*/ 0 h 36"/>
                <a:gd name="T29" fmla="*/ 23 w 23"/>
                <a:gd name="T30" fmla="*/ 36 h 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 h="36">
                  <a:moveTo>
                    <a:pt x="0" y="25"/>
                  </a:moveTo>
                  <a:cubicBezTo>
                    <a:pt x="0" y="31"/>
                    <a:pt x="5" y="36"/>
                    <a:pt x="12" y="36"/>
                  </a:cubicBezTo>
                  <a:cubicBezTo>
                    <a:pt x="12" y="36"/>
                    <a:pt x="12" y="36"/>
                    <a:pt x="12" y="36"/>
                  </a:cubicBezTo>
                  <a:cubicBezTo>
                    <a:pt x="18" y="36"/>
                    <a:pt x="23" y="31"/>
                    <a:pt x="23" y="25"/>
                  </a:cubicBezTo>
                  <a:cubicBezTo>
                    <a:pt x="23" y="12"/>
                    <a:pt x="23" y="12"/>
                    <a:pt x="23" y="12"/>
                  </a:cubicBezTo>
                  <a:cubicBezTo>
                    <a:pt x="23" y="5"/>
                    <a:pt x="18" y="0"/>
                    <a:pt x="12" y="0"/>
                  </a:cubicBezTo>
                  <a:cubicBezTo>
                    <a:pt x="12" y="0"/>
                    <a:pt x="12" y="0"/>
                    <a:pt x="12" y="0"/>
                  </a:cubicBezTo>
                  <a:cubicBezTo>
                    <a:pt x="5" y="0"/>
                    <a:pt x="0" y="5"/>
                    <a:pt x="0" y="12"/>
                  </a:cubicBezTo>
                  <a:lnTo>
                    <a:pt x="0" y="25"/>
                  </a:ln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9" name="Oval 49"/>
            <p:cNvSpPr>
              <a:spLocks noChangeArrowheads="1"/>
            </p:cNvSpPr>
            <p:nvPr/>
          </p:nvSpPr>
          <p:spPr bwMode="auto">
            <a:xfrm>
              <a:off x="346075" y="133350"/>
              <a:ext cx="26987" cy="2540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0" name="Oval 50"/>
            <p:cNvSpPr>
              <a:spLocks noChangeArrowheads="1"/>
            </p:cNvSpPr>
            <p:nvPr/>
          </p:nvSpPr>
          <p:spPr bwMode="auto">
            <a:xfrm>
              <a:off x="387350" y="84138"/>
              <a:ext cx="46037" cy="4445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1" name="Oval 51"/>
            <p:cNvSpPr>
              <a:spLocks noChangeArrowheads="1"/>
            </p:cNvSpPr>
            <p:nvPr/>
          </p:nvSpPr>
          <p:spPr bwMode="auto">
            <a:xfrm>
              <a:off x="376238" y="46038"/>
              <a:ext cx="15875" cy="14288"/>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2" name="Oval 52"/>
            <p:cNvSpPr>
              <a:spLocks noChangeArrowheads="1"/>
            </p:cNvSpPr>
            <p:nvPr/>
          </p:nvSpPr>
          <p:spPr bwMode="auto">
            <a:xfrm>
              <a:off x="438150" y="0"/>
              <a:ext cx="77787" cy="7620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3" name="Oval 53"/>
            <p:cNvSpPr>
              <a:spLocks noChangeArrowheads="1"/>
            </p:cNvSpPr>
            <p:nvPr/>
          </p:nvSpPr>
          <p:spPr bwMode="auto">
            <a:xfrm>
              <a:off x="452438" y="95250"/>
              <a:ext cx="14287" cy="14288"/>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4" name="Oval 54"/>
            <p:cNvSpPr>
              <a:spLocks noChangeArrowheads="1"/>
            </p:cNvSpPr>
            <p:nvPr/>
          </p:nvSpPr>
          <p:spPr bwMode="auto">
            <a:xfrm>
              <a:off x="569913" y="19050"/>
              <a:ext cx="41275" cy="41275"/>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5" name="Rectangle 55"/>
            <p:cNvSpPr>
              <a:spLocks noChangeArrowheads="1"/>
            </p:cNvSpPr>
            <p:nvPr/>
          </p:nvSpPr>
          <p:spPr bwMode="auto">
            <a:xfrm>
              <a:off x="579438" y="139700"/>
              <a:ext cx="352425" cy="38100"/>
            </a:xfrm>
            <a:prstGeom prst="rect">
              <a:avLst/>
            </a:pr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6" name="Freeform 56"/>
            <p:cNvSpPr>
              <a:spLocks noChangeArrowheads="1"/>
            </p:cNvSpPr>
            <p:nvPr/>
          </p:nvSpPr>
          <p:spPr bwMode="auto">
            <a:xfrm>
              <a:off x="500063" y="139700"/>
              <a:ext cx="117475" cy="238125"/>
            </a:xfrm>
            <a:custGeom>
              <a:avLst/>
              <a:gdLst>
                <a:gd name="T0" fmla="*/ 50 w 74"/>
                <a:gd name="T1" fmla="*/ 0 h 150"/>
                <a:gd name="T2" fmla="*/ 0 w 74"/>
                <a:gd name="T3" fmla="*/ 150 h 150"/>
                <a:gd name="T4" fmla="*/ 39 w 74"/>
                <a:gd name="T5" fmla="*/ 147 h 150"/>
                <a:gd name="T6" fmla="*/ 74 w 74"/>
                <a:gd name="T7" fmla="*/ 19 h 150"/>
                <a:gd name="T8" fmla="*/ 50 w 74"/>
                <a:gd name="T9" fmla="*/ 0 h 150"/>
                <a:gd name="T10" fmla="*/ 0 60000 65536"/>
                <a:gd name="T11" fmla="*/ 0 60000 65536"/>
                <a:gd name="T12" fmla="*/ 0 60000 65536"/>
                <a:gd name="T13" fmla="*/ 0 60000 65536"/>
                <a:gd name="T14" fmla="*/ 0 60000 65536"/>
                <a:gd name="T15" fmla="*/ 0 w 74"/>
                <a:gd name="T16" fmla="*/ 0 h 150"/>
                <a:gd name="T17" fmla="*/ 74 w 74"/>
                <a:gd name="T18" fmla="*/ 150 h 150"/>
              </a:gdLst>
              <a:ahLst/>
              <a:cxnLst>
                <a:cxn ang="T10">
                  <a:pos x="T0" y="T1"/>
                </a:cxn>
                <a:cxn ang="T11">
                  <a:pos x="T2" y="T3"/>
                </a:cxn>
                <a:cxn ang="T12">
                  <a:pos x="T4" y="T5"/>
                </a:cxn>
                <a:cxn ang="T13">
                  <a:pos x="T6" y="T7"/>
                </a:cxn>
                <a:cxn ang="T14">
                  <a:pos x="T8" y="T9"/>
                </a:cxn>
              </a:cxnLst>
              <a:rect l="T15" t="T16" r="T17" b="T18"/>
              <a:pathLst>
                <a:path w="74" h="150">
                  <a:moveTo>
                    <a:pt x="50" y="0"/>
                  </a:moveTo>
                  <a:lnTo>
                    <a:pt x="0" y="150"/>
                  </a:lnTo>
                  <a:lnTo>
                    <a:pt x="39" y="147"/>
                  </a:lnTo>
                  <a:lnTo>
                    <a:pt x="74" y="19"/>
                  </a:lnTo>
                  <a:lnTo>
                    <a:pt x="5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7" name="Freeform 57"/>
            <p:cNvSpPr>
              <a:spLocks noChangeArrowheads="1"/>
            </p:cNvSpPr>
            <p:nvPr/>
          </p:nvSpPr>
          <p:spPr bwMode="auto">
            <a:xfrm>
              <a:off x="773113" y="163513"/>
              <a:ext cx="33337" cy="209550"/>
            </a:xfrm>
            <a:custGeom>
              <a:avLst/>
              <a:gdLst>
                <a:gd name="T0" fmla="*/ 0 w 21"/>
                <a:gd name="T1" fmla="*/ 0 h 132"/>
                <a:gd name="T2" fmla="*/ 0 w 21"/>
                <a:gd name="T3" fmla="*/ 132 h 132"/>
                <a:gd name="T4" fmla="*/ 21 w 21"/>
                <a:gd name="T5" fmla="*/ 132 h 132"/>
                <a:gd name="T6" fmla="*/ 21 w 21"/>
                <a:gd name="T7" fmla="*/ 6 h 132"/>
                <a:gd name="T8" fmla="*/ 0 w 21"/>
                <a:gd name="T9" fmla="*/ 0 h 132"/>
                <a:gd name="T10" fmla="*/ 0 60000 65536"/>
                <a:gd name="T11" fmla="*/ 0 60000 65536"/>
                <a:gd name="T12" fmla="*/ 0 60000 65536"/>
                <a:gd name="T13" fmla="*/ 0 60000 65536"/>
                <a:gd name="T14" fmla="*/ 0 60000 65536"/>
                <a:gd name="T15" fmla="*/ 0 w 21"/>
                <a:gd name="T16" fmla="*/ 0 h 132"/>
                <a:gd name="T17" fmla="*/ 21 w 21"/>
                <a:gd name="T18" fmla="*/ 132 h 132"/>
              </a:gdLst>
              <a:ahLst/>
              <a:cxnLst>
                <a:cxn ang="T10">
                  <a:pos x="T0" y="T1"/>
                </a:cxn>
                <a:cxn ang="T11">
                  <a:pos x="T2" y="T3"/>
                </a:cxn>
                <a:cxn ang="T12">
                  <a:pos x="T4" y="T5"/>
                </a:cxn>
                <a:cxn ang="T13">
                  <a:pos x="T6" y="T7"/>
                </a:cxn>
                <a:cxn ang="T14">
                  <a:pos x="T8" y="T9"/>
                </a:cxn>
              </a:cxnLst>
              <a:rect l="T15" t="T16" r="T17" b="T18"/>
              <a:pathLst>
                <a:path w="21" h="132">
                  <a:moveTo>
                    <a:pt x="0" y="0"/>
                  </a:moveTo>
                  <a:lnTo>
                    <a:pt x="0" y="132"/>
                  </a:lnTo>
                  <a:lnTo>
                    <a:pt x="21" y="132"/>
                  </a:lnTo>
                  <a:lnTo>
                    <a:pt x="21" y="6"/>
                  </a:lnTo>
                  <a:lnTo>
                    <a:pt x="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8" name="Freeform 58"/>
            <p:cNvSpPr>
              <a:spLocks noChangeArrowheads="1"/>
            </p:cNvSpPr>
            <p:nvPr/>
          </p:nvSpPr>
          <p:spPr bwMode="auto">
            <a:xfrm>
              <a:off x="858838" y="169863"/>
              <a:ext cx="82550" cy="219075"/>
            </a:xfrm>
            <a:custGeom>
              <a:avLst/>
              <a:gdLst>
                <a:gd name="T0" fmla="*/ 0 w 52"/>
                <a:gd name="T1" fmla="*/ 0 h 138"/>
                <a:gd name="T2" fmla="*/ 38 w 52"/>
                <a:gd name="T3" fmla="*/ 128 h 138"/>
                <a:gd name="T4" fmla="*/ 52 w 52"/>
                <a:gd name="T5" fmla="*/ 138 h 138"/>
                <a:gd name="T6" fmla="*/ 12 w 52"/>
                <a:gd name="T7" fmla="*/ 0 h 138"/>
                <a:gd name="T8" fmla="*/ 0 w 52"/>
                <a:gd name="T9" fmla="*/ 0 h 138"/>
                <a:gd name="T10" fmla="*/ 0 60000 65536"/>
                <a:gd name="T11" fmla="*/ 0 60000 65536"/>
                <a:gd name="T12" fmla="*/ 0 60000 65536"/>
                <a:gd name="T13" fmla="*/ 0 60000 65536"/>
                <a:gd name="T14" fmla="*/ 0 60000 65536"/>
                <a:gd name="T15" fmla="*/ 0 w 52"/>
                <a:gd name="T16" fmla="*/ 0 h 138"/>
                <a:gd name="T17" fmla="*/ 52 w 52"/>
                <a:gd name="T18" fmla="*/ 138 h 138"/>
              </a:gdLst>
              <a:ahLst/>
              <a:cxnLst>
                <a:cxn ang="T10">
                  <a:pos x="T0" y="T1"/>
                </a:cxn>
                <a:cxn ang="T11">
                  <a:pos x="T2" y="T3"/>
                </a:cxn>
                <a:cxn ang="T12">
                  <a:pos x="T4" y="T5"/>
                </a:cxn>
                <a:cxn ang="T13">
                  <a:pos x="T6" y="T7"/>
                </a:cxn>
                <a:cxn ang="T14">
                  <a:pos x="T8" y="T9"/>
                </a:cxn>
              </a:cxnLst>
              <a:rect l="T15" t="T16" r="T17" b="T18"/>
              <a:pathLst>
                <a:path w="52" h="138">
                  <a:moveTo>
                    <a:pt x="0" y="0"/>
                  </a:moveTo>
                  <a:lnTo>
                    <a:pt x="38" y="128"/>
                  </a:lnTo>
                  <a:lnTo>
                    <a:pt x="52" y="138"/>
                  </a:lnTo>
                  <a:lnTo>
                    <a:pt x="12" y="0"/>
                  </a:lnTo>
                  <a:lnTo>
                    <a:pt x="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9" name="Rectangle 59"/>
            <p:cNvSpPr>
              <a:spLocks noChangeArrowheads="1"/>
            </p:cNvSpPr>
            <p:nvPr/>
          </p:nvSpPr>
          <p:spPr bwMode="auto">
            <a:xfrm>
              <a:off x="195263"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0" name="Rectangle 60"/>
            <p:cNvSpPr>
              <a:spLocks noChangeArrowheads="1"/>
            </p:cNvSpPr>
            <p:nvPr/>
          </p:nvSpPr>
          <p:spPr bwMode="auto">
            <a:xfrm>
              <a:off x="219075"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1" name="Rectangle 61"/>
            <p:cNvSpPr>
              <a:spLocks noChangeArrowheads="1"/>
            </p:cNvSpPr>
            <p:nvPr/>
          </p:nvSpPr>
          <p:spPr bwMode="auto">
            <a:xfrm>
              <a:off x="244475"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2" name="Rectangle 62"/>
            <p:cNvSpPr>
              <a:spLocks noChangeArrowheads="1"/>
            </p:cNvSpPr>
            <p:nvPr/>
          </p:nvSpPr>
          <p:spPr bwMode="auto">
            <a:xfrm>
              <a:off x="266700" y="446088"/>
              <a:ext cx="11112"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3" name="Rectangle 63"/>
            <p:cNvSpPr>
              <a:spLocks noChangeArrowheads="1"/>
            </p:cNvSpPr>
            <p:nvPr/>
          </p:nvSpPr>
          <p:spPr bwMode="auto">
            <a:xfrm>
              <a:off x="290513" y="446088"/>
              <a:ext cx="11112"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4" name="Freeform 64"/>
            <p:cNvSpPr>
              <a:spLocks noChangeArrowheads="1"/>
            </p:cNvSpPr>
            <p:nvPr/>
          </p:nvSpPr>
          <p:spPr bwMode="auto">
            <a:xfrm>
              <a:off x="738188" y="373063"/>
              <a:ext cx="425450" cy="150813"/>
            </a:xfrm>
            <a:custGeom>
              <a:avLst/>
              <a:gdLst>
                <a:gd name="T0" fmla="*/ 64 w 155"/>
                <a:gd name="T1" fmla="*/ 0 h 55"/>
                <a:gd name="T2" fmla="*/ 0 w 155"/>
                <a:gd name="T3" fmla="*/ 23 h 55"/>
                <a:gd name="T4" fmla="*/ 0 w 155"/>
                <a:gd name="T5" fmla="*/ 49 h 55"/>
                <a:gd name="T6" fmla="*/ 64 w 155"/>
                <a:gd name="T7" fmla="*/ 19 h 55"/>
                <a:gd name="T8" fmla="*/ 133 w 155"/>
                <a:gd name="T9" fmla="*/ 55 h 55"/>
                <a:gd name="T10" fmla="*/ 155 w 155"/>
                <a:gd name="T11" fmla="*/ 55 h 55"/>
                <a:gd name="T12" fmla="*/ 64 w 155"/>
                <a:gd name="T13" fmla="*/ 0 h 55"/>
                <a:gd name="T14" fmla="*/ 0 60000 65536"/>
                <a:gd name="T15" fmla="*/ 0 60000 65536"/>
                <a:gd name="T16" fmla="*/ 0 60000 65536"/>
                <a:gd name="T17" fmla="*/ 0 60000 65536"/>
                <a:gd name="T18" fmla="*/ 0 60000 65536"/>
                <a:gd name="T19" fmla="*/ 0 60000 65536"/>
                <a:gd name="T20" fmla="*/ 0 60000 65536"/>
                <a:gd name="T21" fmla="*/ 0 w 155"/>
                <a:gd name="T22" fmla="*/ 0 h 55"/>
                <a:gd name="T23" fmla="*/ 155 w 155"/>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5" h="55">
                  <a:moveTo>
                    <a:pt x="64" y="0"/>
                  </a:moveTo>
                  <a:cubicBezTo>
                    <a:pt x="40" y="0"/>
                    <a:pt x="17" y="9"/>
                    <a:pt x="0" y="23"/>
                  </a:cubicBezTo>
                  <a:cubicBezTo>
                    <a:pt x="0" y="49"/>
                    <a:pt x="0" y="49"/>
                    <a:pt x="0" y="49"/>
                  </a:cubicBezTo>
                  <a:cubicBezTo>
                    <a:pt x="15" y="31"/>
                    <a:pt x="38" y="19"/>
                    <a:pt x="64" y="19"/>
                  </a:cubicBezTo>
                  <a:cubicBezTo>
                    <a:pt x="92" y="19"/>
                    <a:pt x="117" y="33"/>
                    <a:pt x="133" y="55"/>
                  </a:cubicBezTo>
                  <a:cubicBezTo>
                    <a:pt x="155" y="55"/>
                    <a:pt x="155" y="55"/>
                    <a:pt x="155" y="55"/>
                  </a:cubicBezTo>
                  <a:cubicBezTo>
                    <a:pt x="137" y="22"/>
                    <a:pt x="103" y="0"/>
                    <a:pt x="64" y="0"/>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5" name="Rectangle 65"/>
            <p:cNvSpPr>
              <a:spLocks noChangeArrowheads="1"/>
            </p:cNvSpPr>
            <p:nvPr/>
          </p:nvSpPr>
          <p:spPr bwMode="auto">
            <a:xfrm>
              <a:off x="1304925" y="584200"/>
              <a:ext cx="22225" cy="82550"/>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grpSp>
    </p:spTree>
    <p:extLst>
      <p:ext uri="{BB962C8B-B14F-4D97-AF65-F5344CB8AC3E}">
        <p14:creationId xmlns:p14="http://schemas.microsoft.com/office/powerpoint/2010/main" val="15108143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500"/>
                                        <p:tgtEl>
                                          <p:spTgt spid="19"/>
                                        </p:tgtEl>
                                      </p:cBhvr>
                                    </p:animEffect>
                                  </p:childTnLst>
                                </p:cTn>
                              </p:par>
                              <p:par>
                                <p:cTn id="8" presetID="2" presetClass="exit" presetSubtype="4" fill="hold" nodeType="withEffect">
                                  <p:stCondLst>
                                    <p:cond delay="0"/>
                                  </p:stCondLst>
                                  <p:childTnLst>
                                    <p:anim calcmode="lin" valueType="num">
                                      <p:cBhvr additive="base">
                                        <p:cTn id="9" dur="500"/>
                                        <p:tgtEl>
                                          <p:spTgt spid="19"/>
                                        </p:tgtEl>
                                        <p:attrNameLst>
                                          <p:attrName>ppt_x</p:attrName>
                                        </p:attrNameLst>
                                      </p:cBhvr>
                                      <p:tavLst>
                                        <p:tav tm="0">
                                          <p:val>
                                            <p:strVal val="ppt_x"/>
                                          </p:val>
                                        </p:tav>
                                        <p:tav tm="100000">
                                          <p:val>
                                            <p:strVal val="ppt_x"/>
                                          </p:val>
                                        </p:tav>
                                      </p:tavLst>
                                    </p:anim>
                                    <p:anim calcmode="lin" valueType="num">
                                      <p:cBhvr additive="base">
                                        <p:cTn id="10" dur="500"/>
                                        <p:tgtEl>
                                          <p:spTgt spid="19"/>
                                        </p:tgtEl>
                                        <p:attrNameLst>
                                          <p:attrName>ppt_y</p:attrName>
                                        </p:attrNameLst>
                                      </p:cBhvr>
                                      <p:tavLst>
                                        <p:tav tm="0">
                                          <p:val>
                                            <p:strVal val="ppt_y"/>
                                          </p:val>
                                        </p:tav>
                                        <p:tav tm="100000">
                                          <p:val>
                                            <p:strVal val="1+ppt_h/2"/>
                                          </p:val>
                                        </p:tav>
                                      </p:tavLst>
                                    </p:anim>
                                    <p:set>
                                      <p:cBhvr>
                                        <p:cTn id="11" dur="1" fill="hold">
                                          <p:stCondLst>
                                            <p:cond delay="499"/>
                                          </p:stCondLst>
                                        </p:cTn>
                                        <p:tgtEl>
                                          <p:spTgt spid="19"/>
                                        </p:tgtEl>
                                        <p:attrNameLst>
                                          <p:attrName>style.visibility</p:attrName>
                                        </p:attrNameLst>
                                      </p:cBhvr>
                                      <p:to>
                                        <p:strVal val="hidden"/>
                                      </p:to>
                                    </p:set>
                                  </p:childTnLst>
                                </p:cTn>
                              </p:par>
                            </p:childTnLst>
                          </p:cTn>
                        </p:par>
                        <p:par>
                          <p:cTn id="12" fill="hold">
                            <p:stCondLst>
                              <p:cond delay="500"/>
                            </p:stCondLst>
                            <p:childTnLst>
                              <p:par>
                                <p:cTn id="13" presetID="47" presetClass="entr" presetSubtype="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anim calcmode="lin" valueType="num">
                                      <p:cBhvr>
                                        <p:cTn id="16" dur="500" fill="hold"/>
                                        <p:tgtEl>
                                          <p:spTgt spid="39"/>
                                        </p:tgtEl>
                                        <p:attrNameLst>
                                          <p:attrName>ppt_x</p:attrName>
                                        </p:attrNameLst>
                                      </p:cBhvr>
                                      <p:tavLst>
                                        <p:tav tm="0">
                                          <p:val>
                                            <p:strVal val="#ppt_x"/>
                                          </p:val>
                                        </p:tav>
                                        <p:tav tm="100000">
                                          <p:val>
                                            <p:strVal val="#ppt_x"/>
                                          </p:val>
                                        </p:tav>
                                      </p:tavLst>
                                    </p:anim>
                                    <p:anim calcmode="lin" valueType="num">
                                      <p:cBhvr>
                                        <p:cTn id="17" dur="500" fill="hold"/>
                                        <p:tgtEl>
                                          <p:spTgt spid="39"/>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 presetClass="exit" presetSubtype="4" fill="hold" grpId="1" nodeType="afterEffect">
                                  <p:stCondLst>
                                    <p:cond delay="0"/>
                                  </p:stCondLst>
                                  <p:childTnLst>
                                    <p:anim calcmode="lin" valueType="num">
                                      <p:cBhvr additive="base">
                                        <p:cTn id="20" dur="250"/>
                                        <p:tgtEl>
                                          <p:spTgt spid="39"/>
                                        </p:tgtEl>
                                        <p:attrNameLst>
                                          <p:attrName>ppt_x</p:attrName>
                                        </p:attrNameLst>
                                      </p:cBhvr>
                                      <p:tavLst>
                                        <p:tav tm="0">
                                          <p:val>
                                            <p:strVal val="ppt_x"/>
                                          </p:val>
                                        </p:tav>
                                        <p:tav tm="100000">
                                          <p:val>
                                            <p:strVal val="ppt_x"/>
                                          </p:val>
                                        </p:tav>
                                      </p:tavLst>
                                    </p:anim>
                                    <p:anim calcmode="lin" valueType="num">
                                      <p:cBhvr additive="base">
                                        <p:cTn id="21" dur="250"/>
                                        <p:tgtEl>
                                          <p:spTgt spid="39"/>
                                        </p:tgtEl>
                                        <p:attrNameLst>
                                          <p:attrName>ppt_y</p:attrName>
                                        </p:attrNameLst>
                                      </p:cBhvr>
                                      <p:tavLst>
                                        <p:tav tm="0">
                                          <p:val>
                                            <p:strVal val="ppt_y"/>
                                          </p:val>
                                        </p:tav>
                                        <p:tav tm="100000">
                                          <p:val>
                                            <p:strVal val="1+ppt_h/2"/>
                                          </p:val>
                                        </p:tav>
                                      </p:tavLst>
                                    </p:anim>
                                    <p:set>
                                      <p:cBhvr>
                                        <p:cTn id="22" dur="1" fill="hold">
                                          <p:stCondLst>
                                            <p:cond delay="24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791766" y="1126211"/>
            <a:ext cx="7560469" cy="103239"/>
            <a:chOff x="6618518" y="1126210"/>
            <a:chExt cx="10080625" cy="103239"/>
          </a:xfrm>
        </p:grpSpPr>
        <p:sp>
          <p:nvSpPr>
            <p:cNvPr id="20" name="矩形 19"/>
            <p:cNvSpPr/>
            <p:nvPr/>
          </p:nvSpPr>
          <p:spPr>
            <a:xfrm>
              <a:off x="6618518" y="1126210"/>
              <a:ext cx="198330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V="1">
              <a:off x="8601825" y="1204049"/>
              <a:ext cx="8097318"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9" name="文本框 49"/>
          <p:cNvSpPr txBox="1"/>
          <p:nvPr/>
        </p:nvSpPr>
        <p:spPr>
          <a:xfrm>
            <a:off x="4853803" y="602991"/>
            <a:ext cx="3430747" cy="523220"/>
          </a:xfrm>
          <a:prstGeom prst="rect">
            <a:avLst/>
          </a:prstGeom>
          <a:noFill/>
        </p:spPr>
        <p:txBody>
          <a:bodyPr wrap="none" rtlCol="0">
            <a:spAutoFit/>
          </a:bodyPr>
          <a:lstStyle/>
          <a:p>
            <a:r>
              <a:rPr lang="zh-CN" altLang="zh-CN" sz="2800" b="1" dirty="0">
                <a:solidFill>
                  <a:schemeClr val="bg2">
                    <a:lumMod val="25000"/>
                  </a:schemeClr>
                </a:solidFill>
              </a:rPr>
              <a:t>沉没成本与企业决策</a:t>
            </a:r>
            <a:endParaRPr lang="zh-CN" altLang="en-US" sz="2800" dirty="0">
              <a:latin typeface="方正正中黑简体" panose="02000000000000000000" pitchFamily="2" charset="-122"/>
              <a:ea typeface="方正正中黑简体" panose="02000000000000000000" pitchFamily="2" charset="-122"/>
            </a:endParaRPr>
          </a:p>
        </p:txBody>
      </p:sp>
      <p:sp>
        <p:nvSpPr>
          <p:cNvPr id="23" name="矩形 22"/>
          <p:cNvSpPr/>
          <p:nvPr/>
        </p:nvSpPr>
        <p:spPr>
          <a:xfrm>
            <a:off x="2151529" y="1762713"/>
            <a:ext cx="6387353" cy="41549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smtClean="0">
                <a:latin typeface="+mn-ea"/>
              </a:rPr>
              <a:t>	</a:t>
            </a:r>
            <a:r>
              <a:rPr lang="zh-CN" altLang="zh-CN" sz="2400" dirty="0"/>
              <a:t>事实上，</a:t>
            </a:r>
            <a:r>
              <a:rPr lang="en-US" altLang="zh-CN" sz="2400" dirty="0"/>
              <a:t>“</a:t>
            </a:r>
            <a:r>
              <a:rPr lang="zh-CN" altLang="zh-CN" sz="2400" dirty="0"/>
              <a:t>事件一</a:t>
            </a:r>
            <a:r>
              <a:rPr lang="en-US" altLang="zh-CN" sz="2400" dirty="0"/>
              <a:t>”</a:t>
            </a:r>
            <a:r>
              <a:rPr lang="zh-CN" altLang="zh-CN" sz="2400" dirty="0"/>
              <a:t>中干线项目下马完全是</a:t>
            </a:r>
            <a:r>
              <a:rPr lang="en-US" altLang="zh-CN" sz="2400" dirty="0"/>
              <a:t>“</a:t>
            </a:r>
            <a:r>
              <a:rPr lang="zh-CN" altLang="zh-CN" sz="2400" dirty="0"/>
              <a:t>前景堪忧</a:t>
            </a:r>
            <a:r>
              <a:rPr lang="en-US" altLang="zh-CN" sz="2400" dirty="0"/>
              <a:t>”</a:t>
            </a:r>
            <a:r>
              <a:rPr lang="zh-CN" altLang="zh-CN" sz="2400" dirty="0"/>
              <a:t>使然。从销路看，原打算生产</a:t>
            </a:r>
            <a:r>
              <a:rPr lang="en-US" altLang="zh-CN" sz="2400" dirty="0"/>
              <a:t>150</a:t>
            </a:r>
            <a:r>
              <a:rPr lang="zh-CN" altLang="zh-CN" sz="2400" dirty="0"/>
              <a:t>架飞机，到</a:t>
            </a:r>
            <a:r>
              <a:rPr lang="en-US" altLang="zh-CN" sz="2400" dirty="0"/>
              <a:t>1992</a:t>
            </a:r>
            <a:r>
              <a:rPr lang="zh-CN" altLang="zh-CN" sz="2400" dirty="0"/>
              <a:t>年首次签约时定为</a:t>
            </a:r>
            <a:r>
              <a:rPr lang="en-US" altLang="zh-CN" sz="2400" dirty="0"/>
              <a:t>40</a:t>
            </a:r>
            <a:r>
              <a:rPr lang="zh-CN" altLang="zh-CN" sz="2400" dirty="0"/>
              <a:t>架，后又于</a:t>
            </a:r>
            <a:r>
              <a:rPr lang="en-US" altLang="zh-CN" sz="2400" dirty="0"/>
              <a:t>1994</a:t>
            </a:r>
            <a:r>
              <a:rPr lang="zh-CN" altLang="zh-CN" sz="2400" dirty="0"/>
              <a:t>年降至</a:t>
            </a:r>
            <a:r>
              <a:rPr lang="en-US" altLang="zh-CN" sz="2400" dirty="0"/>
              <a:t>20</a:t>
            </a:r>
            <a:r>
              <a:rPr lang="zh-CN" altLang="zh-CN" sz="2400" dirty="0"/>
              <a:t>架，并约定由中方认购。但民航只同意购买</a:t>
            </a:r>
            <a:r>
              <a:rPr lang="en-US" altLang="zh-CN" sz="2400" dirty="0"/>
              <a:t>5</a:t>
            </a:r>
            <a:r>
              <a:rPr lang="zh-CN" altLang="zh-CN" sz="2400" dirty="0"/>
              <a:t>架，其余</a:t>
            </a:r>
            <a:r>
              <a:rPr lang="en-US" altLang="zh-CN" sz="2400" dirty="0"/>
              <a:t>15</a:t>
            </a:r>
            <a:r>
              <a:rPr lang="zh-CN" altLang="zh-CN" sz="2400" dirty="0"/>
              <a:t>架没有着落。可想而知，在没有市场的情况下，继续进行该项目会有怎样的未来收益？ 当然，决策中某一既定行动的机会成本有时是很难衡量的，成本估计可能是高度主观和随意的。此外，有关评价应当考虑资金的时间价值，以贴现指标为依据。这些都应引起决策者的注意。</a:t>
            </a:r>
            <a:endParaRPr lang="zh-CN" altLang="en-US" sz="2400" dirty="0">
              <a:latin typeface="+mn-ea"/>
            </a:endParaRPr>
          </a:p>
        </p:txBody>
      </p:sp>
      <p:grpSp>
        <p:nvGrpSpPr>
          <p:cNvPr id="8" name="组合 1"/>
          <p:cNvGrpSpPr>
            <a:grpSpLocks/>
          </p:cNvGrpSpPr>
          <p:nvPr/>
        </p:nvGrpSpPr>
        <p:grpSpPr bwMode="auto">
          <a:xfrm>
            <a:off x="5776913" y="5917697"/>
            <a:ext cx="2819400" cy="877887"/>
            <a:chOff x="0" y="0"/>
            <a:chExt cx="2819400" cy="877888"/>
          </a:xfrm>
        </p:grpSpPr>
        <p:sp>
          <p:nvSpPr>
            <p:cNvPr id="9" name="Rectangle 5"/>
            <p:cNvSpPr>
              <a:spLocks noChangeArrowheads="1"/>
            </p:cNvSpPr>
            <p:nvPr/>
          </p:nvSpPr>
          <p:spPr bwMode="auto">
            <a:xfrm>
              <a:off x="1485900" y="558800"/>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0" name="Rectangle 6"/>
            <p:cNvSpPr>
              <a:spLocks noChangeArrowheads="1"/>
            </p:cNvSpPr>
            <p:nvPr/>
          </p:nvSpPr>
          <p:spPr bwMode="auto">
            <a:xfrm>
              <a:off x="1884363" y="558800"/>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1" name="Rectangle 7"/>
            <p:cNvSpPr>
              <a:spLocks noChangeArrowheads="1"/>
            </p:cNvSpPr>
            <p:nvPr/>
          </p:nvSpPr>
          <p:spPr bwMode="auto">
            <a:xfrm>
              <a:off x="2284413" y="558800"/>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2" name="Rectangle 8"/>
            <p:cNvSpPr>
              <a:spLocks noChangeArrowheads="1"/>
            </p:cNvSpPr>
            <p:nvPr/>
          </p:nvSpPr>
          <p:spPr bwMode="auto">
            <a:xfrm>
              <a:off x="1485900" y="487363"/>
              <a:ext cx="19526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3" name="Rectangle 9"/>
            <p:cNvSpPr>
              <a:spLocks noChangeArrowheads="1"/>
            </p:cNvSpPr>
            <p:nvPr/>
          </p:nvSpPr>
          <p:spPr bwMode="auto">
            <a:xfrm>
              <a:off x="2501900" y="487363"/>
              <a:ext cx="1635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4" name="Rectangle 10"/>
            <p:cNvSpPr>
              <a:spLocks noChangeArrowheads="1"/>
            </p:cNvSpPr>
            <p:nvPr/>
          </p:nvSpPr>
          <p:spPr bwMode="auto">
            <a:xfrm>
              <a:off x="1703388" y="487363"/>
              <a:ext cx="377825"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5" name="Rectangle 11"/>
            <p:cNvSpPr>
              <a:spLocks noChangeArrowheads="1"/>
            </p:cNvSpPr>
            <p:nvPr/>
          </p:nvSpPr>
          <p:spPr bwMode="auto">
            <a:xfrm>
              <a:off x="2103438" y="487363"/>
              <a:ext cx="3794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6" name="Rectangle 12"/>
            <p:cNvSpPr>
              <a:spLocks noChangeArrowheads="1"/>
            </p:cNvSpPr>
            <p:nvPr/>
          </p:nvSpPr>
          <p:spPr bwMode="auto">
            <a:xfrm>
              <a:off x="1485900" y="414338"/>
              <a:ext cx="379412"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7" name="Rectangle 13"/>
            <p:cNvSpPr>
              <a:spLocks noChangeArrowheads="1"/>
            </p:cNvSpPr>
            <p:nvPr/>
          </p:nvSpPr>
          <p:spPr bwMode="auto">
            <a:xfrm>
              <a:off x="1884363" y="414338"/>
              <a:ext cx="381000"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8" name="Rectangle 14"/>
            <p:cNvSpPr>
              <a:spLocks noChangeArrowheads="1"/>
            </p:cNvSpPr>
            <p:nvPr/>
          </p:nvSpPr>
          <p:spPr bwMode="auto">
            <a:xfrm>
              <a:off x="2284413" y="414338"/>
              <a:ext cx="381000"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2" name="Rectangle 15"/>
            <p:cNvSpPr>
              <a:spLocks noChangeArrowheads="1"/>
            </p:cNvSpPr>
            <p:nvPr/>
          </p:nvSpPr>
          <p:spPr bwMode="auto">
            <a:xfrm>
              <a:off x="1485900" y="339725"/>
              <a:ext cx="19526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4" name="Rectangle 16"/>
            <p:cNvSpPr>
              <a:spLocks noChangeArrowheads="1"/>
            </p:cNvSpPr>
            <p:nvPr/>
          </p:nvSpPr>
          <p:spPr bwMode="auto">
            <a:xfrm>
              <a:off x="2501900" y="339725"/>
              <a:ext cx="1635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5" name="Rectangle 17"/>
            <p:cNvSpPr>
              <a:spLocks noChangeArrowheads="1"/>
            </p:cNvSpPr>
            <p:nvPr/>
          </p:nvSpPr>
          <p:spPr bwMode="auto">
            <a:xfrm>
              <a:off x="1703388" y="339725"/>
              <a:ext cx="377825"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6" name="Rectangle 18"/>
            <p:cNvSpPr>
              <a:spLocks noChangeArrowheads="1"/>
            </p:cNvSpPr>
            <p:nvPr/>
          </p:nvSpPr>
          <p:spPr bwMode="auto">
            <a:xfrm>
              <a:off x="2103438" y="339725"/>
              <a:ext cx="3794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7" name="Rectangle 19"/>
            <p:cNvSpPr>
              <a:spLocks noChangeArrowheads="1"/>
            </p:cNvSpPr>
            <p:nvPr/>
          </p:nvSpPr>
          <p:spPr bwMode="auto">
            <a:xfrm>
              <a:off x="1485900" y="265113"/>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8" name="Rectangle 20"/>
            <p:cNvSpPr>
              <a:spLocks noChangeArrowheads="1"/>
            </p:cNvSpPr>
            <p:nvPr/>
          </p:nvSpPr>
          <p:spPr bwMode="auto">
            <a:xfrm>
              <a:off x="1884363" y="265113"/>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9" name="Rectangle 21"/>
            <p:cNvSpPr>
              <a:spLocks noChangeArrowheads="1"/>
            </p:cNvSpPr>
            <p:nvPr/>
          </p:nvSpPr>
          <p:spPr bwMode="auto">
            <a:xfrm>
              <a:off x="2284413" y="265113"/>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0" name="Rectangle 22"/>
            <p:cNvSpPr>
              <a:spLocks noChangeArrowheads="1"/>
            </p:cNvSpPr>
            <p:nvPr/>
          </p:nvSpPr>
          <p:spPr bwMode="auto">
            <a:xfrm>
              <a:off x="1485900" y="192088"/>
              <a:ext cx="19526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1" name="Rectangle 23"/>
            <p:cNvSpPr>
              <a:spLocks noChangeArrowheads="1"/>
            </p:cNvSpPr>
            <p:nvPr/>
          </p:nvSpPr>
          <p:spPr bwMode="auto">
            <a:xfrm>
              <a:off x="2501900" y="192088"/>
              <a:ext cx="16351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2" name="Rectangle 24"/>
            <p:cNvSpPr>
              <a:spLocks noChangeArrowheads="1"/>
            </p:cNvSpPr>
            <p:nvPr/>
          </p:nvSpPr>
          <p:spPr bwMode="auto">
            <a:xfrm>
              <a:off x="1703388" y="192088"/>
              <a:ext cx="377825"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3" name="Rectangle 25"/>
            <p:cNvSpPr>
              <a:spLocks noChangeArrowheads="1"/>
            </p:cNvSpPr>
            <p:nvPr/>
          </p:nvSpPr>
          <p:spPr bwMode="auto">
            <a:xfrm>
              <a:off x="2103438" y="192088"/>
              <a:ext cx="37941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4" name="Rectangle 26"/>
            <p:cNvSpPr>
              <a:spLocks noChangeArrowheads="1"/>
            </p:cNvSpPr>
            <p:nvPr/>
          </p:nvSpPr>
          <p:spPr bwMode="auto">
            <a:xfrm>
              <a:off x="1485900" y="117475"/>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5" name="Rectangle 27"/>
            <p:cNvSpPr>
              <a:spLocks noChangeArrowheads="1"/>
            </p:cNvSpPr>
            <p:nvPr/>
          </p:nvSpPr>
          <p:spPr bwMode="auto">
            <a:xfrm>
              <a:off x="1884363" y="117475"/>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6" name="Rectangle 28"/>
            <p:cNvSpPr>
              <a:spLocks noChangeArrowheads="1"/>
            </p:cNvSpPr>
            <p:nvPr/>
          </p:nvSpPr>
          <p:spPr bwMode="auto">
            <a:xfrm>
              <a:off x="2284413" y="117475"/>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7" name="Rectangle 29"/>
            <p:cNvSpPr>
              <a:spLocks noChangeArrowheads="1"/>
            </p:cNvSpPr>
            <p:nvPr/>
          </p:nvSpPr>
          <p:spPr bwMode="auto">
            <a:xfrm>
              <a:off x="1277938" y="633413"/>
              <a:ext cx="1541462" cy="65088"/>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0" name="Rectangle 30"/>
            <p:cNvSpPr>
              <a:spLocks noChangeArrowheads="1"/>
            </p:cNvSpPr>
            <p:nvPr/>
          </p:nvSpPr>
          <p:spPr bwMode="auto">
            <a:xfrm>
              <a:off x="987425" y="606425"/>
              <a:ext cx="447675" cy="15875"/>
            </a:xfrm>
            <a:prstGeom prst="rect">
              <a:avLst/>
            </a:pr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1" name="Rectangle 31"/>
            <p:cNvSpPr>
              <a:spLocks noChangeArrowheads="1"/>
            </p:cNvSpPr>
            <p:nvPr/>
          </p:nvSpPr>
          <p:spPr bwMode="auto">
            <a:xfrm>
              <a:off x="328613" y="174625"/>
              <a:ext cx="22225" cy="168275"/>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2" name="Freeform 32"/>
            <p:cNvSpPr>
              <a:spLocks noChangeArrowheads="1"/>
            </p:cNvSpPr>
            <p:nvPr/>
          </p:nvSpPr>
          <p:spPr bwMode="auto">
            <a:xfrm>
              <a:off x="57150" y="355600"/>
              <a:ext cx="869950" cy="307975"/>
            </a:xfrm>
            <a:custGeom>
              <a:avLst/>
              <a:gdLst>
                <a:gd name="T0" fmla="*/ 317 w 317"/>
                <a:gd name="T1" fmla="*/ 0 h 112"/>
                <a:gd name="T2" fmla="*/ 167 w 317"/>
                <a:gd name="T3" fmla="*/ 0 h 112"/>
                <a:gd name="T4" fmla="*/ 161 w 317"/>
                <a:gd name="T5" fmla="*/ 7 h 112"/>
                <a:gd name="T6" fmla="*/ 37 w 317"/>
                <a:gd name="T7" fmla="*/ 7 h 112"/>
                <a:gd name="T8" fmla="*/ 4 w 317"/>
                <a:gd name="T9" fmla="*/ 23 h 112"/>
                <a:gd name="T10" fmla="*/ 4 w 317"/>
                <a:gd name="T11" fmla="*/ 55 h 112"/>
                <a:gd name="T12" fmla="*/ 15 w 317"/>
                <a:gd name="T13" fmla="*/ 85 h 112"/>
                <a:gd name="T14" fmla="*/ 54 w 317"/>
                <a:gd name="T15" fmla="*/ 85 h 112"/>
                <a:gd name="T16" fmla="*/ 80 w 317"/>
                <a:gd name="T17" fmla="*/ 107 h 112"/>
                <a:gd name="T18" fmla="*/ 167 w 317"/>
                <a:gd name="T19" fmla="*/ 107 h 112"/>
                <a:gd name="T20" fmla="*/ 183 w 317"/>
                <a:gd name="T21" fmla="*/ 112 h 112"/>
                <a:gd name="T22" fmla="*/ 227 w 317"/>
                <a:gd name="T23" fmla="*/ 112 h 112"/>
                <a:gd name="T24" fmla="*/ 256 w 317"/>
                <a:gd name="T25" fmla="*/ 47 h 112"/>
                <a:gd name="T26" fmla="*/ 313 w 317"/>
                <a:gd name="T27" fmla="*/ 16 h 112"/>
                <a:gd name="T28" fmla="*/ 316 w 317"/>
                <a:gd name="T29" fmla="*/ 2 h 112"/>
                <a:gd name="T30" fmla="*/ 317 w 317"/>
                <a:gd name="T31" fmla="*/ 0 h 1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17"/>
                <a:gd name="T49" fmla="*/ 0 h 112"/>
                <a:gd name="T50" fmla="*/ 317 w 317"/>
                <a:gd name="T51" fmla="*/ 112 h 1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17" h="112">
                  <a:moveTo>
                    <a:pt x="317" y="0"/>
                  </a:moveTo>
                  <a:cubicBezTo>
                    <a:pt x="167" y="0"/>
                    <a:pt x="167" y="0"/>
                    <a:pt x="167" y="0"/>
                  </a:cubicBezTo>
                  <a:cubicBezTo>
                    <a:pt x="161" y="7"/>
                    <a:pt x="161" y="7"/>
                    <a:pt x="161" y="7"/>
                  </a:cubicBezTo>
                  <a:cubicBezTo>
                    <a:pt x="161" y="7"/>
                    <a:pt x="68" y="2"/>
                    <a:pt x="37" y="7"/>
                  </a:cubicBezTo>
                  <a:cubicBezTo>
                    <a:pt x="28" y="8"/>
                    <a:pt x="9" y="15"/>
                    <a:pt x="4" y="23"/>
                  </a:cubicBezTo>
                  <a:cubicBezTo>
                    <a:pt x="0" y="29"/>
                    <a:pt x="3" y="47"/>
                    <a:pt x="4" y="55"/>
                  </a:cubicBezTo>
                  <a:cubicBezTo>
                    <a:pt x="6" y="63"/>
                    <a:pt x="15" y="85"/>
                    <a:pt x="15" y="85"/>
                  </a:cubicBezTo>
                  <a:cubicBezTo>
                    <a:pt x="54" y="85"/>
                    <a:pt x="54" y="85"/>
                    <a:pt x="54" y="85"/>
                  </a:cubicBezTo>
                  <a:cubicBezTo>
                    <a:pt x="80" y="107"/>
                    <a:pt x="80" y="107"/>
                    <a:pt x="80" y="107"/>
                  </a:cubicBezTo>
                  <a:cubicBezTo>
                    <a:pt x="167" y="107"/>
                    <a:pt x="167" y="107"/>
                    <a:pt x="167" y="107"/>
                  </a:cubicBezTo>
                  <a:cubicBezTo>
                    <a:pt x="183" y="112"/>
                    <a:pt x="183" y="112"/>
                    <a:pt x="183" y="112"/>
                  </a:cubicBezTo>
                  <a:cubicBezTo>
                    <a:pt x="227" y="112"/>
                    <a:pt x="227" y="112"/>
                    <a:pt x="227" y="112"/>
                  </a:cubicBezTo>
                  <a:cubicBezTo>
                    <a:pt x="227" y="112"/>
                    <a:pt x="226" y="76"/>
                    <a:pt x="256" y="47"/>
                  </a:cubicBezTo>
                  <a:cubicBezTo>
                    <a:pt x="275" y="28"/>
                    <a:pt x="313" y="16"/>
                    <a:pt x="313" y="16"/>
                  </a:cubicBezTo>
                  <a:cubicBezTo>
                    <a:pt x="316" y="2"/>
                    <a:pt x="316" y="2"/>
                    <a:pt x="316" y="2"/>
                  </a:cubicBezTo>
                  <a:lnTo>
                    <a:pt x="317"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3" name="Freeform 33"/>
            <p:cNvSpPr>
              <a:spLocks noEditPoints="1" noChangeArrowheads="1"/>
            </p:cNvSpPr>
            <p:nvPr/>
          </p:nvSpPr>
          <p:spPr bwMode="auto">
            <a:xfrm>
              <a:off x="700088" y="449263"/>
              <a:ext cx="427037" cy="428625"/>
            </a:xfrm>
            <a:custGeom>
              <a:avLst/>
              <a:gdLst>
                <a:gd name="T0" fmla="*/ 78 w 156"/>
                <a:gd name="T1" fmla="*/ 0 h 156"/>
                <a:gd name="T2" fmla="*/ 156 w 156"/>
                <a:gd name="T3" fmla="*/ 78 h 156"/>
                <a:gd name="T4" fmla="*/ 78 w 156"/>
                <a:gd name="T5" fmla="*/ 156 h 156"/>
                <a:gd name="T6" fmla="*/ 0 w 156"/>
                <a:gd name="T7" fmla="*/ 78 h 156"/>
                <a:gd name="T8" fmla="*/ 78 w 156"/>
                <a:gd name="T9" fmla="*/ 0 h 156"/>
                <a:gd name="T10" fmla="*/ 78 w 156"/>
                <a:gd name="T11" fmla="*/ 127 h 156"/>
                <a:gd name="T12" fmla="*/ 128 w 156"/>
                <a:gd name="T13" fmla="*/ 78 h 156"/>
                <a:gd name="T14" fmla="*/ 78 w 156"/>
                <a:gd name="T15" fmla="*/ 29 h 156"/>
                <a:gd name="T16" fmla="*/ 29 w 156"/>
                <a:gd name="T17" fmla="*/ 78 h 156"/>
                <a:gd name="T18" fmla="*/ 78 w 156"/>
                <a:gd name="T19" fmla="*/ 127 h 1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6"/>
                <a:gd name="T31" fmla="*/ 0 h 156"/>
                <a:gd name="T32" fmla="*/ 156 w 156"/>
                <a:gd name="T33" fmla="*/ 156 h 1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6" h="156">
                  <a:moveTo>
                    <a:pt x="78" y="0"/>
                  </a:moveTo>
                  <a:cubicBezTo>
                    <a:pt x="121" y="0"/>
                    <a:pt x="156" y="35"/>
                    <a:pt x="156" y="78"/>
                  </a:cubicBezTo>
                  <a:cubicBezTo>
                    <a:pt x="156" y="121"/>
                    <a:pt x="121" y="156"/>
                    <a:pt x="78" y="156"/>
                  </a:cubicBezTo>
                  <a:cubicBezTo>
                    <a:pt x="35" y="156"/>
                    <a:pt x="0" y="121"/>
                    <a:pt x="0" y="78"/>
                  </a:cubicBezTo>
                  <a:cubicBezTo>
                    <a:pt x="0" y="35"/>
                    <a:pt x="35" y="0"/>
                    <a:pt x="78" y="0"/>
                  </a:cubicBezTo>
                  <a:close/>
                  <a:moveTo>
                    <a:pt x="78" y="127"/>
                  </a:moveTo>
                  <a:cubicBezTo>
                    <a:pt x="106" y="127"/>
                    <a:pt x="128" y="105"/>
                    <a:pt x="128" y="78"/>
                  </a:cubicBezTo>
                  <a:cubicBezTo>
                    <a:pt x="128" y="51"/>
                    <a:pt x="106" y="29"/>
                    <a:pt x="78" y="29"/>
                  </a:cubicBezTo>
                  <a:cubicBezTo>
                    <a:pt x="51" y="29"/>
                    <a:pt x="29" y="51"/>
                    <a:pt x="29" y="78"/>
                  </a:cubicBezTo>
                  <a:cubicBezTo>
                    <a:pt x="29" y="105"/>
                    <a:pt x="51" y="127"/>
                    <a:pt x="78" y="12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4" name="Freeform 34"/>
            <p:cNvSpPr>
              <a:spLocks noEditPoints="1" noChangeArrowheads="1"/>
            </p:cNvSpPr>
            <p:nvPr/>
          </p:nvSpPr>
          <p:spPr bwMode="auto">
            <a:xfrm>
              <a:off x="792163" y="542925"/>
              <a:ext cx="244475" cy="241300"/>
            </a:xfrm>
            <a:custGeom>
              <a:avLst/>
              <a:gdLst>
                <a:gd name="T0" fmla="*/ 44 w 89"/>
                <a:gd name="T1" fmla="*/ 0 h 88"/>
                <a:gd name="T2" fmla="*/ 89 w 89"/>
                <a:gd name="T3" fmla="*/ 44 h 88"/>
                <a:gd name="T4" fmla="*/ 44 w 89"/>
                <a:gd name="T5" fmla="*/ 88 h 88"/>
                <a:gd name="T6" fmla="*/ 0 w 89"/>
                <a:gd name="T7" fmla="*/ 44 h 88"/>
                <a:gd name="T8" fmla="*/ 44 w 89"/>
                <a:gd name="T9" fmla="*/ 0 h 88"/>
                <a:gd name="T10" fmla="*/ 44 w 89"/>
                <a:gd name="T11" fmla="*/ 65 h 88"/>
                <a:gd name="T12" fmla="*/ 65 w 89"/>
                <a:gd name="T13" fmla="*/ 44 h 88"/>
                <a:gd name="T14" fmla="*/ 44 w 89"/>
                <a:gd name="T15" fmla="*/ 23 h 88"/>
                <a:gd name="T16" fmla="*/ 24 w 89"/>
                <a:gd name="T17" fmla="*/ 44 h 88"/>
                <a:gd name="T18" fmla="*/ 44 w 89"/>
                <a:gd name="T19" fmla="*/ 65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88"/>
                <a:gd name="T32" fmla="*/ 89 w 89"/>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88">
                  <a:moveTo>
                    <a:pt x="44" y="0"/>
                  </a:moveTo>
                  <a:cubicBezTo>
                    <a:pt x="69" y="0"/>
                    <a:pt x="89" y="20"/>
                    <a:pt x="89" y="44"/>
                  </a:cubicBezTo>
                  <a:cubicBezTo>
                    <a:pt x="89" y="69"/>
                    <a:pt x="69" y="88"/>
                    <a:pt x="44" y="88"/>
                  </a:cubicBezTo>
                  <a:cubicBezTo>
                    <a:pt x="20" y="88"/>
                    <a:pt x="0" y="69"/>
                    <a:pt x="0" y="44"/>
                  </a:cubicBezTo>
                  <a:cubicBezTo>
                    <a:pt x="0" y="20"/>
                    <a:pt x="20" y="0"/>
                    <a:pt x="44" y="0"/>
                  </a:cubicBezTo>
                  <a:close/>
                  <a:moveTo>
                    <a:pt x="44" y="65"/>
                  </a:moveTo>
                  <a:cubicBezTo>
                    <a:pt x="56" y="65"/>
                    <a:pt x="65" y="55"/>
                    <a:pt x="65" y="44"/>
                  </a:cubicBezTo>
                  <a:cubicBezTo>
                    <a:pt x="65" y="33"/>
                    <a:pt x="56" y="23"/>
                    <a:pt x="44" y="23"/>
                  </a:cubicBezTo>
                  <a:cubicBezTo>
                    <a:pt x="33" y="23"/>
                    <a:pt x="24" y="33"/>
                    <a:pt x="24" y="44"/>
                  </a:cubicBezTo>
                  <a:cubicBezTo>
                    <a:pt x="24" y="55"/>
                    <a:pt x="33" y="65"/>
                    <a:pt x="44" y="65"/>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5" name="Oval 35"/>
            <p:cNvSpPr>
              <a:spLocks noChangeArrowheads="1"/>
            </p:cNvSpPr>
            <p:nvPr/>
          </p:nvSpPr>
          <p:spPr bwMode="auto">
            <a:xfrm>
              <a:off x="869950" y="619125"/>
              <a:ext cx="87312" cy="87313"/>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6" name="Freeform 36"/>
            <p:cNvSpPr>
              <a:spLocks noEditPoints="1" noChangeArrowheads="1"/>
            </p:cNvSpPr>
            <p:nvPr/>
          </p:nvSpPr>
          <p:spPr bwMode="auto">
            <a:xfrm>
              <a:off x="1503363" y="585788"/>
              <a:ext cx="290512" cy="292100"/>
            </a:xfrm>
            <a:custGeom>
              <a:avLst/>
              <a:gdLst>
                <a:gd name="T0" fmla="*/ 53 w 106"/>
                <a:gd name="T1" fmla="*/ 0 h 106"/>
                <a:gd name="T2" fmla="*/ 106 w 106"/>
                <a:gd name="T3" fmla="*/ 53 h 106"/>
                <a:gd name="T4" fmla="*/ 53 w 106"/>
                <a:gd name="T5" fmla="*/ 106 h 106"/>
                <a:gd name="T6" fmla="*/ 0 w 106"/>
                <a:gd name="T7" fmla="*/ 53 h 106"/>
                <a:gd name="T8" fmla="*/ 53 w 106"/>
                <a:gd name="T9" fmla="*/ 0 h 106"/>
                <a:gd name="T10" fmla="*/ 53 w 106"/>
                <a:gd name="T11" fmla="*/ 87 h 106"/>
                <a:gd name="T12" fmla="*/ 86 w 106"/>
                <a:gd name="T13" fmla="*/ 53 h 106"/>
                <a:gd name="T14" fmla="*/ 53 w 106"/>
                <a:gd name="T15" fmla="*/ 20 h 106"/>
                <a:gd name="T16" fmla="*/ 19 w 106"/>
                <a:gd name="T17" fmla="*/ 53 h 106"/>
                <a:gd name="T18" fmla="*/ 53 w 106"/>
                <a:gd name="T19" fmla="*/ 8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
                <a:gd name="T31" fmla="*/ 0 h 106"/>
                <a:gd name="T32" fmla="*/ 106 w 106"/>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 h="106">
                  <a:moveTo>
                    <a:pt x="53" y="0"/>
                  </a:moveTo>
                  <a:cubicBezTo>
                    <a:pt x="82" y="0"/>
                    <a:pt x="106" y="24"/>
                    <a:pt x="106" y="53"/>
                  </a:cubicBezTo>
                  <a:cubicBezTo>
                    <a:pt x="106" y="82"/>
                    <a:pt x="82" y="106"/>
                    <a:pt x="53" y="106"/>
                  </a:cubicBezTo>
                  <a:cubicBezTo>
                    <a:pt x="24" y="106"/>
                    <a:pt x="0" y="82"/>
                    <a:pt x="0" y="53"/>
                  </a:cubicBezTo>
                  <a:cubicBezTo>
                    <a:pt x="0" y="24"/>
                    <a:pt x="24" y="0"/>
                    <a:pt x="53" y="0"/>
                  </a:cubicBezTo>
                  <a:close/>
                  <a:moveTo>
                    <a:pt x="53" y="87"/>
                  </a:moveTo>
                  <a:cubicBezTo>
                    <a:pt x="71" y="87"/>
                    <a:pt x="86" y="72"/>
                    <a:pt x="86" y="53"/>
                  </a:cubicBezTo>
                  <a:cubicBezTo>
                    <a:pt x="86" y="35"/>
                    <a:pt x="71" y="20"/>
                    <a:pt x="53" y="20"/>
                  </a:cubicBezTo>
                  <a:cubicBezTo>
                    <a:pt x="34" y="20"/>
                    <a:pt x="19" y="35"/>
                    <a:pt x="19" y="53"/>
                  </a:cubicBezTo>
                  <a:cubicBezTo>
                    <a:pt x="19" y="72"/>
                    <a:pt x="34" y="87"/>
                    <a:pt x="53" y="8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7" name="Freeform 37"/>
            <p:cNvSpPr>
              <a:spLocks noEditPoints="1" noChangeArrowheads="1"/>
            </p:cNvSpPr>
            <p:nvPr/>
          </p:nvSpPr>
          <p:spPr bwMode="auto">
            <a:xfrm>
              <a:off x="1566863" y="649288"/>
              <a:ext cx="163512" cy="165100"/>
            </a:xfrm>
            <a:custGeom>
              <a:avLst/>
              <a:gdLst>
                <a:gd name="T0" fmla="*/ 30 w 60"/>
                <a:gd name="T1" fmla="*/ 0 h 60"/>
                <a:gd name="T2" fmla="*/ 60 w 60"/>
                <a:gd name="T3" fmla="*/ 30 h 60"/>
                <a:gd name="T4" fmla="*/ 30 w 60"/>
                <a:gd name="T5" fmla="*/ 60 h 60"/>
                <a:gd name="T6" fmla="*/ 0 w 60"/>
                <a:gd name="T7" fmla="*/ 30 h 60"/>
                <a:gd name="T8" fmla="*/ 30 w 60"/>
                <a:gd name="T9" fmla="*/ 0 h 60"/>
                <a:gd name="T10" fmla="*/ 30 w 60"/>
                <a:gd name="T11" fmla="*/ 44 h 60"/>
                <a:gd name="T12" fmla="*/ 44 w 60"/>
                <a:gd name="T13" fmla="*/ 30 h 60"/>
                <a:gd name="T14" fmla="*/ 30 w 60"/>
                <a:gd name="T15" fmla="*/ 16 h 60"/>
                <a:gd name="T16" fmla="*/ 16 w 60"/>
                <a:gd name="T17" fmla="*/ 30 h 60"/>
                <a:gd name="T18" fmla="*/ 30 w 60"/>
                <a:gd name="T19" fmla="*/ 4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60"/>
                <a:gd name="T32" fmla="*/ 60 w 6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60">
                  <a:moveTo>
                    <a:pt x="30" y="0"/>
                  </a:moveTo>
                  <a:cubicBezTo>
                    <a:pt x="46" y="0"/>
                    <a:pt x="60" y="14"/>
                    <a:pt x="60" y="30"/>
                  </a:cubicBezTo>
                  <a:cubicBezTo>
                    <a:pt x="60" y="47"/>
                    <a:pt x="46" y="60"/>
                    <a:pt x="30" y="60"/>
                  </a:cubicBezTo>
                  <a:cubicBezTo>
                    <a:pt x="13" y="60"/>
                    <a:pt x="0" y="47"/>
                    <a:pt x="0" y="30"/>
                  </a:cubicBezTo>
                  <a:cubicBezTo>
                    <a:pt x="0" y="14"/>
                    <a:pt x="13" y="0"/>
                    <a:pt x="30" y="0"/>
                  </a:cubicBezTo>
                  <a:close/>
                  <a:moveTo>
                    <a:pt x="30" y="44"/>
                  </a:moveTo>
                  <a:cubicBezTo>
                    <a:pt x="37" y="44"/>
                    <a:pt x="44" y="38"/>
                    <a:pt x="44" y="30"/>
                  </a:cubicBezTo>
                  <a:cubicBezTo>
                    <a:pt x="44" y="23"/>
                    <a:pt x="37" y="16"/>
                    <a:pt x="30" y="16"/>
                  </a:cubicBezTo>
                  <a:cubicBezTo>
                    <a:pt x="22" y="16"/>
                    <a:pt x="16" y="23"/>
                    <a:pt x="16" y="30"/>
                  </a:cubicBezTo>
                  <a:cubicBezTo>
                    <a:pt x="16" y="38"/>
                    <a:pt x="22" y="44"/>
                    <a:pt x="30" y="44"/>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8" name="Oval 38"/>
            <p:cNvSpPr>
              <a:spLocks noChangeArrowheads="1"/>
            </p:cNvSpPr>
            <p:nvPr/>
          </p:nvSpPr>
          <p:spPr bwMode="auto">
            <a:xfrm>
              <a:off x="1617663" y="701675"/>
              <a:ext cx="60325" cy="60325"/>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9" name="Freeform 39"/>
            <p:cNvSpPr>
              <a:spLocks noEditPoints="1" noChangeArrowheads="1"/>
            </p:cNvSpPr>
            <p:nvPr/>
          </p:nvSpPr>
          <p:spPr bwMode="auto">
            <a:xfrm>
              <a:off x="2303463" y="585788"/>
              <a:ext cx="290512" cy="292100"/>
            </a:xfrm>
            <a:custGeom>
              <a:avLst/>
              <a:gdLst>
                <a:gd name="T0" fmla="*/ 53 w 106"/>
                <a:gd name="T1" fmla="*/ 0 h 106"/>
                <a:gd name="T2" fmla="*/ 106 w 106"/>
                <a:gd name="T3" fmla="*/ 53 h 106"/>
                <a:gd name="T4" fmla="*/ 53 w 106"/>
                <a:gd name="T5" fmla="*/ 106 h 106"/>
                <a:gd name="T6" fmla="*/ 0 w 106"/>
                <a:gd name="T7" fmla="*/ 53 h 106"/>
                <a:gd name="T8" fmla="*/ 53 w 106"/>
                <a:gd name="T9" fmla="*/ 0 h 106"/>
                <a:gd name="T10" fmla="*/ 53 w 106"/>
                <a:gd name="T11" fmla="*/ 87 h 106"/>
                <a:gd name="T12" fmla="*/ 86 w 106"/>
                <a:gd name="T13" fmla="*/ 53 h 106"/>
                <a:gd name="T14" fmla="*/ 53 w 106"/>
                <a:gd name="T15" fmla="*/ 20 h 106"/>
                <a:gd name="T16" fmla="*/ 20 w 106"/>
                <a:gd name="T17" fmla="*/ 53 h 106"/>
                <a:gd name="T18" fmla="*/ 53 w 106"/>
                <a:gd name="T19" fmla="*/ 8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
                <a:gd name="T31" fmla="*/ 0 h 106"/>
                <a:gd name="T32" fmla="*/ 106 w 106"/>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 h="106">
                  <a:moveTo>
                    <a:pt x="53" y="0"/>
                  </a:moveTo>
                  <a:cubicBezTo>
                    <a:pt x="82" y="0"/>
                    <a:pt x="106" y="24"/>
                    <a:pt x="106" y="53"/>
                  </a:cubicBezTo>
                  <a:cubicBezTo>
                    <a:pt x="106" y="82"/>
                    <a:pt x="82" y="106"/>
                    <a:pt x="53" y="106"/>
                  </a:cubicBezTo>
                  <a:cubicBezTo>
                    <a:pt x="24" y="106"/>
                    <a:pt x="0" y="82"/>
                    <a:pt x="0" y="53"/>
                  </a:cubicBezTo>
                  <a:cubicBezTo>
                    <a:pt x="0" y="24"/>
                    <a:pt x="24" y="0"/>
                    <a:pt x="53" y="0"/>
                  </a:cubicBezTo>
                  <a:close/>
                  <a:moveTo>
                    <a:pt x="53" y="87"/>
                  </a:moveTo>
                  <a:cubicBezTo>
                    <a:pt x="71" y="87"/>
                    <a:pt x="86" y="72"/>
                    <a:pt x="86" y="53"/>
                  </a:cubicBezTo>
                  <a:cubicBezTo>
                    <a:pt x="86" y="35"/>
                    <a:pt x="71" y="20"/>
                    <a:pt x="53" y="20"/>
                  </a:cubicBezTo>
                  <a:cubicBezTo>
                    <a:pt x="35" y="20"/>
                    <a:pt x="20" y="35"/>
                    <a:pt x="20" y="53"/>
                  </a:cubicBezTo>
                  <a:cubicBezTo>
                    <a:pt x="20" y="72"/>
                    <a:pt x="35" y="87"/>
                    <a:pt x="53" y="8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0" name="Freeform 40"/>
            <p:cNvSpPr>
              <a:spLocks noEditPoints="1" noChangeArrowheads="1"/>
            </p:cNvSpPr>
            <p:nvPr/>
          </p:nvSpPr>
          <p:spPr bwMode="auto">
            <a:xfrm>
              <a:off x="2366963" y="649288"/>
              <a:ext cx="165100" cy="165100"/>
            </a:xfrm>
            <a:custGeom>
              <a:avLst/>
              <a:gdLst>
                <a:gd name="T0" fmla="*/ 30 w 60"/>
                <a:gd name="T1" fmla="*/ 0 h 60"/>
                <a:gd name="T2" fmla="*/ 60 w 60"/>
                <a:gd name="T3" fmla="*/ 30 h 60"/>
                <a:gd name="T4" fmla="*/ 30 w 60"/>
                <a:gd name="T5" fmla="*/ 60 h 60"/>
                <a:gd name="T6" fmla="*/ 0 w 60"/>
                <a:gd name="T7" fmla="*/ 30 h 60"/>
                <a:gd name="T8" fmla="*/ 30 w 60"/>
                <a:gd name="T9" fmla="*/ 0 h 60"/>
                <a:gd name="T10" fmla="*/ 30 w 60"/>
                <a:gd name="T11" fmla="*/ 44 h 60"/>
                <a:gd name="T12" fmla="*/ 44 w 60"/>
                <a:gd name="T13" fmla="*/ 30 h 60"/>
                <a:gd name="T14" fmla="*/ 30 w 60"/>
                <a:gd name="T15" fmla="*/ 16 h 60"/>
                <a:gd name="T16" fmla="*/ 16 w 60"/>
                <a:gd name="T17" fmla="*/ 30 h 60"/>
                <a:gd name="T18" fmla="*/ 30 w 60"/>
                <a:gd name="T19" fmla="*/ 4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60"/>
                <a:gd name="T32" fmla="*/ 60 w 6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60">
                  <a:moveTo>
                    <a:pt x="30" y="0"/>
                  </a:moveTo>
                  <a:cubicBezTo>
                    <a:pt x="47" y="0"/>
                    <a:pt x="60" y="14"/>
                    <a:pt x="60" y="30"/>
                  </a:cubicBezTo>
                  <a:cubicBezTo>
                    <a:pt x="60" y="47"/>
                    <a:pt x="47" y="60"/>
                    <a:pt x="30" y="60"/>
                  </a:cubicBezTo>
                  <a:cubicBezTo>
                    <a:pt x="13" y="60"/>
                    <a:pt x="0" y="47"/>
                    <a:pt x="0" y="30"/>
                  </a:cubicBezTo>
                  <a:cubicBezTo>
                    <a:pt x="0" y="14"/>
                    <a:pt x="13" y="0"/>
                    <a:pt x="30" y="0"/>
                  </a:cubicBezTo>
                  <a:close/>
                  <a:moveTo>
                    <a:pt x="30" y="44"/>
                  </a:moveTo>
                  <a:cubicBezTo>
                    <a:pt x="38" y="44"/>
                    <a:pt x="44" y="38"/>
                    <a:pt x="44" y="30"/>
                  </a:cubicBezTo>
                  <a:cubicBezTo>
                    <a:pt x="44" y="23"/>
                    <a:pt x="38" y="16"/>
                    <a:pt x="30" y="16"/>
                  </a:cubicBezTo>
                  <a:cubicBezTo>
                    <a:pt x="22" y="16"/>
                    <a:pt x="16" y="23"/>
                    <a:pt x="16" y="30"/>
                  </a:cubicBezTo>
                  <a:cubicBezTo>
                    <a:pt x="16" y="38"/>
                    <a:pt x="22" y="44"/>
                    <a:pt x="30" y="44"/>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1" name="Oval 41"/>
            <p:cNvSpPr>
              <a:spLocks noChangeArrowheads="1"/>
            </p:cNvSpPr>
            <p:nvPr/>
          </p:nvSpPr>
          <p:spPr bwMode="auto">
            <a:xfrm>
              <a:off x="2419350" y="701675"/>
              <a:ext cx="60325" cy="60325"/>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2" name="Freeform 42"/>
            <p:cNvSpPr>
              <a:spLocks noEditPoints="1" noChangeArrowheads="1"/>
            </p:cNvSpPr>
            <p:nvPr/>
          </p:nvSpPr>
          <p:spPr bwMode="auto">
            <a:xfrm>
              <a:off x="41275" y="633413"/>
              <a:ext cx="244475" cy="244475"/>
            </a:xfrm>
            <a:custGeom>
              <a:avLst/>
              <a:gdLst>
                <a:gd name="T0" fmla="*/ 45 w 89"/>
                <a:gd name="T1" fmla="*/ 0 h 89"/>
                <a:gd name="T2" fmla="*/ 89 w 89"/>
                <a:gd name="T3" fmla="*/ 44 h 89"/>
                <a:gd name="T4" fmla="*/ 45 w 89"/>
                <a:gd name="T5" fmla="*/ 89 h 89"/>
                <a:gd name="T6" fmla="*/ 0 w 89"/>
                <a:gd name="T7" fmla="*/ 44 h 89"/>
                <a:gd name="T8" fmla="*/ 45 w 89"/>
                <a:gd name="T9" fmla="*/ 0 h 89"/>
                <a:gd name="T10" fmla="*/ 45 w 89"/>
                <a:gd name="T11" fmla="*/ 73 h 89"/>
                <a:gd name="T12" fmla="*/ 73 w 89"/>
                <a:gd name="T13" fmla="*/ 44 h 89"/>
                <a:gd name="T14" fmla="*/ 45 w 89"/>
                <a:gd name="T15" fmla="*/ 16 h 89"/>
                <a:gd name="T16" fmla="*/ 16 w 89"/>
                <a:gd name="T17" fmla="*/ 44 h 89"/>
                <a:gd name="T18" fmla="*/ 45 w 89"/>
                <a:gd name="T19" fmla="*/ 7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89"/>
                <a:gd name="T32" fmla="*/ 89 w 89"/>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89">
                  <a:moveTo>
                    <a:pt x="45" y="0"/>
                  </a:moveTo>
                  <a:cubicBezTo>
                    <a:pt x="69" y="0"/>
                    <a:pt x="89" y="20"/>
                    <a:pt x="89" y="44"/>
                  </a:cubicBezTo>
                  <a:cubicBezTo>
                    <a:pt x="89" y="69"/>
                    <a:pt x="69" y="89"/>
                    <a:pt x="45" y="89"/>
                  </a:cubicBezTo>
                  <a:cubicBezTo>
                    <a:pt x="20" y="89"/>
                    <a:pt x="0" y="69"/>
                    <a:pt x="0" y="44"/>
                  </a:cubicBezTo>
                  <a:cubicBezTo>
                    <a:pt x="0" y="20"/>
                    <a:pt x="20" y="0"/>
                    <a:pt x="45" y="0"/>
                  </a:cubicBezTo>
                  <a:close/>
                  <a:moveTo>
                    <a:pt x="45" y="73"/>
                  </a:moveTo>
                  <a:cubicBezTo>
                    <a:pt x="60" y="73"/>
                    <a:pt x="73" y="60"/>
                    <a:pt x="73" y="44"/>
                  </a:cubicBezTo>
                  <a:cubicBezTo>
                    <a:pt x="73" y="29"/>
                    <a:pt x="60" y="16"/>
                    <a:pt x="45" y="16"/>
                  </a:cubicBezTo>
                  <a:cubicBezTo>
                    <a:pt x="29" y="16"/>
                    <a:pt x="16" y="29"/>
                    <a:pt x="16" y="44"/>
                  </a:cubicBezTo>
                  <a:cubicBezTo>
                    <a:pt x="16" y="60"/>
                    <a:pt x="29" y="73"/>
                    <a:pt x="45" y="73"/>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3" name="Freeform 43"/>
            <p:cNvSpPr>
              <a:spLocks noEditPoints="1" noChangeArrowheads="1"/>
            </p:cNvSpPr>
            <p:nvPr/>
          </p:nvSpPr>
          <p:spPr bwMode="auto">
            <a:xfrm>
              <a:off x="93663" y="685800"/>
              <a:ext cx="139700" cy="139700"/>
            </a:xfrm>
            <a:custGeom>
              <a:avLst/>
              <a:gdLst>
                <a:gd name="T0" fmla="*/ 26 w 51"/>
                <a:gd name="T1" fmla="*/ 0 h 51"/>
                <a:gd name="T2" fmla="*/ 51 w 51"/>
                <a:gd name="T3" fmla="*/ 25 h 51"/>
                <a:gd name="T4" fmla="*/ 26 w 51"/>
                <a:gd name="T5" fmla="*/ 51 h 51"/>
                <a:gd name="T6" fmla="*/ 0 w 51"/>
                <a:gd name="T7" fmla="*/ 25 h 51"/>
                <a:gd name="T8" fmla="*/ 26 w 51"/>
                <a:gd name="T9" fmla="*/ 0 h 51"/>
                <a:gd name="T10" fmla="*/ 26 w 51"/>
                <a:gd name="T11" fmla="*/ 37 h 51"/>
                <a:gd name="T12" fmla="*/ 37 w 51"/>
                <a:gd name="T13" fmla="*/ 25 h 51"/>
                <a:gd name="T14" fmla="*/ 26 w 51"/>
                <a:gd name="T15" fmla="*/ 14 h 51"/>
                <a:gd name="T16" fmla="*/ 14 w 51"/>
                <a:gd name="T17" fmla="*/ 25 h 51"/>
                <a:gd name="T18" fmla="*/ 26 w 51"/>
                <a:gd name="T19" fmla="*/ 37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51"/>
                <a:gd name="T32" fmla="*/ 51 w 51"/>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51">
                  <a:moveTo>
                    <a:pt x="26" y="0"/>
                  </a:moveTo>
                  <a:cubicBezTo>
                    <a:pt x="40" y="0"/>
                    <a:pt x="51" y="11"/>
                    <a:pt x="51" y="25"/>
                  </a:cubicBezTo>
                  <a:cubicBezTo>
                    <a:pt x="51" y="39"/>
                    <a:pt x="40" y="51"/>
                    <a:pt x="26" y="51"/>
                  </a:cubicBezTo>
                  <a:cubicBezTo>
                    <a:pt x="12" y="51"/>
                    <a:pt x="0" y="39"/>
                    <a:pt x="0" y="25"/>
                  </a:cubicBezTo>
                  <a:cubicBezTo>
                    <a:pt x="0" y="11"/>
                    <a:pt x="12" y="0"/>
                    <a:pt x="26" y="0"/>
                  </a:cubicBezTo>
                  <a:close/>
                  <a:moveTo>
                    <a:pt x="26" y="37"/>
                  </a:moveTo>
                  <a:cubicBezTo>
                    <a:pt x="32" y="37"/>
                    <a:pt x="37" y="32"/>
                    <a:pt x="37" y="25"/>
                  </a:cubicBezTo>
                  <a:cubicBezTo>
                    <a:pt x="37" y="19"/>
                    <a:pt x="32" y="14"/>
                    <a:pt x="26" y="14"/>
                  </a:cubicBezTo>
                  <a:cubicBezTo>
                    <a:pt x="19" y="14"/>
                    <a:pt x="14" y="19"/>
                    <a:pt x="14" y="25"/>
                  </a:cubicBezTo>
                  <a:cubicBezTo>
                    <a:pt x="14" y="32"/>
                    <a:pt x="19" y="37"/>
                    <a:pt x="26" y="37"/>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4" name="Oval 44"/>
            <p:cNvSpPr>
              <a:spLocks noChangeArrowheads="1"/>
            </p:cNvSpPr>
            <p:nvPr/>
          </p:nvSpPr>
          <p:spPr bwMode="auto">
            <a:xfrm>
              <a:off x="136525" y="728663"/>
              <a:ext cx="52387" cy="52388"/>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5" name="Freeform 45"/>
            <p:cNvSpPr>
              <a:spLocks noChangeArrowheads="1"/>
            </p:cNvSpPr>
            <p:nvPr/>
          </p:nvSpPr>
          <p:spPr bwMode="auto">
            <a:xfrm>
              <a:off x="0" y="569913"/>
              <a:ext cx="327025" cy="98425"/>
            </a:xfrm>
            <a:custGeom>
              <a:avLst/>
              <a:gdLst>
                <a:gd name="T0" fmla="*/ 60 w 119"/>
                <a:gd name="T1" fmla="*/ 13 h 36"/>
                <a:gd name="T2" fmla="*/ 15 w 119"/>
                <a:gd name="T3" fmla="*/ 36 h 36"/>
                <a:gd name="T4" fmla="*/ 0 w 119"/>
                <a:gd name="T5" fmla="*/ 36 h 36"/>
                <a:gd name="T6" fmla="*/ 60 w 119"/>
                <a:gd name="T7" fmla="*/ 0 h 36"/>
                <a:gd name="T8" fmla="*/ 119 w 119"/>
                <a:gd name="T9" fmla="*/ 36 h 36"/>
                <a:gd name="T10" fmla="*/ 105 w 119"/>
                <a:gd name="T11" fmla="*/ 36 h 36"/>
                <a:gd name="T12" fmla="*/ 60 w 119"/>
                <a:gd name="T13" fmla="*/ 13 h 36"/>
                <a:gd name="T14" fmla="*/ 0 60000 65536"/>
                <a:gd name="T15" fmla="*/ 0 60000 65536"/>
                <a:gd name="T16" fmla="*/ 0 60000 65536"/>
                <a:gd name="T17" fmla="*/ 0 60000 65536"/>
                <a:gd name="T18" fmla="*/ 0 60000 65536"/>
                <a:gd name="T19" fmla="*/ 0 60000 65536"/>
                <a:gd name="T20" fmla="*/ 0 60000 65536"/>
                <a:gd name="T21" fmla="*/ 0 w 119"/>
                <a:gd name="T22" fmla="*/ 0 h 36"/>
                <a:gd name="T23" fmla="*/ 119 w 119"/>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36">
                  <a:moveTo>
                    <a:pt x="60" y="13"/>
                  </a:moveTo>
                  <a:cubicBezTo>
                    <a:pt x="41" y="13"/>
                    <a:pt x="25" y="22"/>
                    <a:pt x="15" y="36"/>
                  </a:cubicBezTo>
                  <a:cubicBezTo>
                    <a:pt x="0" y="36"/>
                    <a:pt x="0" y="36"/>
                    <a:pt x="0" y="36"/>
                  </a:cubicBezTo>
                  <a:cubicBezTo>
                    <a:pt x="12" y="15"/>
                    <a:pt x="34" y="0"/>
                    <a:pt x="60" y="0"/>
                  </a:cubicBezTo>
                  <a:cubicBezTo>
                    <a:pt x="85" y="0"/>
                    <a:pt x="108" y="15"/>
                    <a:pt x="119" y="36"/>
                  </a:cubicBezTo>
                  <a:cubicBezTo>
                    <a:pt x="105" y="36"/>
                    <a:pt x="105" y="36"/>
                    <a:pt x="105" y="36"/>
                  </a:cubicBezTo>
                  <a:cubicBezTo>
                    <a:pt x="95" y="22"/>
                    <a:pt x="78" y="13"/>
                    <a:pt x="60" y="13"/>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6" name="Freeform 46"/>
            <p:cNvSpPr>
              <a:spLocks noEditPoints="1" noChangeArrowheads="1"/>
            </p:cNvSpPr>
            <p:nvPr/>
          </p:nvSpPr>
          <p:spPr bwMode="auto">
            <a:xfrm>
              <a:off x="565150" y="646113"/>
              <a:ext cx="98425" cy="198438"/>
            </a:xfrm>
            <a:custGeom>
              <a:avLst/>
              <a:gdLst>
                <a:gd name="T0" fmla="*/ 62 w 62"/>
                <a:gd name="T1" fmla="*/ 0 h 125"/>
                <a:gd name="T2" fmla="*/ 62 w 62"/>
                <a:gd name="T3" fmla="*/ 125 h 125"/>
                <a:gd name="T4" fmla="*/ 0 w 62"/>
                <a:gd name="T5" fmla="*/ 125 h 125"/>
                <a:gd name="T6" fmla="*/ 0 w 62"/>
                <a:gd name="T7" fmla="*/ 0 h 125"/>
                <a:gd name="T8" fmla="*/ 62 w 62"/>
                <a:gd name="T9" fmla="*/ 0 h 125"/>
                <a:gd name="T10" fmla="*/ 3 w 62"/>
                <a:gd name="T11" fmla="*/ 118 h 125"/>
                <a:gd name="T12" fmla="*/ 60 w 62"/>
                <a:gd name="T13" fmla="*/ 118 h 125"/>
                <a:gd name="T14" fmla="*/ 60 w 62"/>
                <a:gd name="T15" fmla="*/ 87 h 125"/>
                <a:gd name="T16" fmla="*/ 3 w 62"/>
                <a:gd name="T17" fmla="*/ 87 h 125"/>
                <a:gd name="T18" fmla="*/ 3 w 62"/>
                <a:gd name="T19" fmla="*/ 118 h 125"/>
                <a:gd name="T20" fmla="*/ 3 w 62"/>
                <a:gd name="T21" fmla="*/ 78 h 125"/>
                <a:gd name="T22" fmla="*/ 60 w 62"/>
                <a:gd name="T23" fmla="*/ 78 h 125"/>
                <a:gd name="T24" fmla="*/ 60 w 62"/>
                <a:gd name="T25" fmla="*/ 47 h 125"/>
                <a:gd name="T26" fmla="*/ 3 w 62"/>
                <a:gd name="T27" fmla="*/ 47 h 125"/>
                <a:gd name="T28" fmla="*/ 3 w 62"/>
                <a:gd name="T29" fmla="*/ 78 h 125"/>
                <a:gd name="T30" fmla="*/ 3 w 62"/>
                <a:gd name="T31" fmla="*/ 38 h 125"/>
                <a:gd name="T32" fmla="*/ 60 w 62"/>
                <a:gd name="T33" fmla="*/ 38 h 125"/>
                <a:gd name="T34" fmla="*/ 60 w 62"/>
                <a:gd name="T35" fmla="*/ 7 h 125"/>
                <a:gd name="T36" fmla="*/ 3 w 62"/>
                <a:gd name="T37" fmla="*/ 7 h 125"/>
                <a:gd name="T38" fmla="*/ 3 w 62"/>
                <a:gd name="T39" fmla="*/ 38 h 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2"/>
                <a:gd name="T61" fmla="*/ 0 h 125"/>
                <a:gd name="T62" fmla="*/ 62 w 62"/>
                <a:gd name="T63" fmla="*/ 125 h 1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2" h="125">
                  <a:moveTo>
                    <a:pt x="62" y="0"/>
                  </a:moveTo>
                  <a:lnTo>
                    <a:pt x="62" y="125"/>
                  </a:lnTo>
                  <a:lnTo>
                    <a:pt x="0" y="125"/>
                  </a:lnTo>
                  <a:lnTo>
                    <a:pt x="0" y="0"/>
                  </a:lnTo>
                  <a:lnTo>
                    <a:pt x="62" y="0"/>
                  </a:lnTo>
                  <a:close/>
                  <a:moveTo>
                    <a:pt x="3" y="118"/>
                  </a:moveTo>
                  <a:lnTo>
                    <a:pt x="60" y="118"/>
                  </a:lnTo>
                  <a:lnTo>
                    <a:pt x="60" y="87"/>
                  </a:lnTo>
                  <a:lnTo>
                    <a:pt x="3" y="87"/>
                  </a:lnTo>
                  <a:lnTo>
                    <a:pt x="3" y="118"/>
                  </a:lnTo>
                  <a:close/>
                  <a:moveTo>
                    <a:pt x="3" y="78"/>
                  </a:moveTo>
                  <a:lnTo>
                    <a:pt x="60" y="78"/>
                  </a:lnTo>
                  <a:lnTo>
                    <a:pt x="60" y="47"/>
                  </a:lnTo>
                  <a:lnTo>
                    <a:pt x="3" y="47"/>
                  </a:lnTo>
                  <a:lnTo>
                    <a:pt x="3" y="78"/>
                  </a:lnTo>
                  <a:close/>
                  <a:moveTo>
                    <a:pt x="3" y="38"/>
                  </a:moveTo>
                  <a:lnTo>
                    <a:pt x="60" y="38"/>
                  </a:lnTo>
                  <a:lnTo>
                    <a:pt x="60" y="7"/>
                  </a:lnTo>
                  <a:lnTo>
                    <a:pt x="3" y="7"/>
                  </a:lnTo>
                  <a:lnTo>
                    <a:pt x="3" y="38"/>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7" name="Freeform 47"/>
            <p:cNvSpPr>
              <a:spLocks noEditPoints="1" noChangeArrowheads="1"/>
            </p:cNvSpPr>
            <p:nvPr/>
          </p:nvSpPr>
          <p:spPr bwMode="auto">
            <a:xfrm>
              <a:off x="561975" y="392113"/>
              <a:ext cx="153987" cy="180975"/>
            </a:xfrm>
            <a:custGeom>
              <a:avLst/>
              <a:gdLst>
                <a:gd name="T0" fmla="*/ 56 w 56"/>
                <a:gd name="T1" fmla="*/ 0 h 66"/>
                <a:gd name="T2" fmla="*/ 56 w 56"/>
                <a:gd name="T3" fmla="*/ 18 h 66"/>
                <a:gd name="T4" fmla="*/ 29 w 56"/>
                <a:gd name="T5" fmla="*/ 66 h 66"/>
                <a:gd name="T6" fmla="*/ 0 w 56"/>
                <a:gd name="T7" fmla="*/ 66 h 66"/>
                <a:gd name="T8" fmla="*/ 0 w 56"/>
                <a:gd name="T9" fmla="*/ 0 h 66"/>
                <a:gd name="T10" fmla="*/ 56 w 56"/>
                <a:gd name="T11" fmla="*/ 0 h 66"/>
                <a:gd name="T12" fmla="*/ 10 w 56"/>
                <a:gd name="T13" fmla="*/ 14 h 66"/>
                <a:gd name="T14" fmla="*/ 13 w 56"/>
                <a:gd name="T15" fmla="*/ 11 h 66"/>
                <a:gd name="T16" fmla="*/ 10 w 56"/>
                <a:gd name="T17" fmla="*/ 7 h 66"/>
                <a:gd name="T18" fmla="*/ 6 w 56"/>
                <a:gd name="T19" fmla="*/ 11 h 66"/>
                <a:gd name="T20" fmla="*/ 10 w 56"/>
                <a:gd name="T21" fmla="*/ 14 h 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
                <a:gd name="T34" fmla="*/ 0 h 66"/>
                <a:gd name="T35" fmla="*/ 56 w 56"/>
                <a:gd name="T36" fmla="*/ 66 h 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 h="66">
                  <a:moveTo>
                    <a:pt x="56" y="0"/>
                  </a:moveTo>
                  <a:cubicBezTo>
                    <a:pt x="56" y="18"/>
                    <a:pt x="56" y="18"/>
                    <a:pt x="56" y="18"/>
                  </a:cubicBezTo>
                  <a:cubicBezTo>
                    <a:pt x="56" y="18"/>
                    <a:pt x="34" y="33"/>
                    <a:pt x="29" y="66"/>
                  </a:cubicBezTo>
                  <a:cubicBezTo>
                    <a:pt x="2" y="66"/>
                    <a:pt x="0" y="66"/>
                    <a:pt x="0" y="66"/>
                  </a:cubicBezTo>
                  <a:cubicBezTo>
                    <a:pt x="0" y="0"/>
                    <a:pt x="0" y="0"/>
                    <a:pt x="0" y="0"/>
                  </a:cubicBezTo>
                  <a:lnTo>
                    <a:pt x="56" y="0"/>
                  </a:lnTo>
                  <a:close/>
                  <a:moveTo>
                    <a:pt x="10" y="14"/>
                  </a:moveTo>
                  <a:cubicBezTo>
                    <a:pt x="12" y="14"/>
                    <a:pt x="13" y="13"/>
                    <a:pt x="13" y="11"/>
                  </a:cubicBezTo>
                  <a:cubicBezTo>
                    <a:pt x="13" y="9"/>
                    <a:pt x="12" y="7"/>
                    <a:pt x="10" y="7"/>
                  </a:cubicBezTo>
                  <a:cubicBezTo>
                    <a:pt x="8" y="7"/>
                    <a:pt x="6" y="9"/>
                    <a:pt x="6" y="11"/>
                  </a:cubicBezTo>
                  <a:cubicBezTo>
                    <a:pt x="6" y="13"/>
                    <a:pt x="8" y="14"/>
                    <a:pt x="10" y="14"/>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8" name="Freeform 48"/>
            <p:cNvSpPr>
              <a:spLocks noChangeArrowheads="1"/>
            </p:cNvSpPr>
            <p:nvPr/>
          </p:nvSpPr>
          <p:spPr bwMode="auto">
            <a:xfrm>
              <a:off x="307975" y="314325"/>
              <a:ext cx="61912" cy="100013"/>
            </a:xfrm>
            <a:custGeom>
              <a:avLst/>
              <a:gdLst>
                <a:gd name="T0" fmla="*/ 0 w 23"/>
                <a:gd name="T1" fmla="*/ 25 h 36"/>
                <a:gd name="T2" fmla="*/ 12 w 23"/>
                <a:gd name="T3" fmla="*/ 36 h 36"/>
                <a:gd name="T4" fmla="*/ 12 w 23"/>
                <a:gd name="T5" fmla="*/ 36 h 36"/>
                <a:gd name="T6" fmla="*/ 23 w 23"/>
                <a:gd name="T7" fmla="*/ 25 h 36"/>
                <a:gd name="T8" fmla="*/ 23 w 23"/>
                <a:gd name="T9" fmla="*/ 12 h 36"/>
                <a:gd name="T10" fmla="*/ 12 w 23"/>
                <a:gd name="T11" fmla="*/ 0 h 36"/>
                <a:gd name="T12" fmla="*/ 12 w 23"/>
                <a:gd name="T13" fmla="*/ 0 h 36"/>
                <a:gd name="T14" fmla="*/ 0 w 23"/>
                <a:gd name="T15" fmla="*/ 12 h 36"/>
                <a:gd name="T16" fmla="*/ 0 w 23"/>
                <a:gd name="T17" fmla="*/ 25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
                <a:gd name="T28" fmla="*/ 0 h 36"/>
                <a:gd name="T29" fmla="*/ 23 w 23"/>
                <a:gd name="T30" fmla="*/ 36 h 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 h="36">
                  <a:moveTo>
                    <a:pt x="0" y="25"/>
                  </a:moveTo>
                  <a:cubicBezTo>
                    <a:pt x="0" y="31"/>
                    <a:pt x="5" y="36"/>
                    <a:pt x="12" y="36"/>
                  </a:cubicBezTo>
                  <a:cubicBezTo>
                    <a:pt x="12" y="36"/>
                    <a:pt x="12" y="36"/>
                    <a:pt x="12" y="36"/>
                  </a:cubicBezTo>
                  <a:cubicBezTo>
                    <a:pt x="18" y="36"/>
                    <a:pt x="23" y="31"/>
                    <a:pt x="23" y="25"/>
                  </a:cubicBezTo>
                  <a:cubicBezTo>
                    <a:pt x="23" y="12"/>
                    <a:pt x="23" y="12"/>
                    <a:pt x="23" y="12"/>
                  </a:cubicBezTo>
                  <a:cubicBezTo>
                    <a:pt x="23" y="5"/>
                    <a:pt x="18" y="0"/>
                    <a:pt x="12" y="0"/>
                  </a:cubicBezTo>
                  <a:cubicBezTo>
                    <a:pt x="12" y="0"/>
                    <a:pt x="12" y="0"/>
                    <a:pt x="12" y="0"/>
                  </a:cubicBezTo>
                  <a:cubicBezTo>
                    <a:pt x="5" y="0"/>
                    <a:pt x="0" y="5"/>
                    <a:pt x="0" y="12"/>
                  </a:cubicBezTo>
                  <a:lnTo>
                    <a:pt x="0" y="25"/>
                  </a:ln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9" name="Oval 49"/>
            <p:cNvSpPr>
              <a:spLocks noChangeArrowheads="1"/>
            </p:cNvSpPr>
            <p:nvPr/>
          </p:nvSpPr>
          <p:spPr bwMode="auto">
            <a:xfrm>
              <a:off x="346075" y="133350"/>
              <a:ext cx="26987" cy="2540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0" name="Oval 50"/>
            <p:cNvSpPr>
              <a:spLocks noChangeArrowheads="1"/>
            </p:cNvSpPr>
            <p:nvPr/>
          </p:nvSpPr>
          <p:spPr bwMode="auto">
            <a:xfrm>
              <a:off x="387350" y="84138"/>
              <a:ext cx="46037" cy="4445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1" name="Oval 51"/>
            <p:cNvSpPr>
              <a:spLocks noChangeArrowheads="1"/>
            </p:cNvSpPr>
            <p:nvPr/>
          </p:nvSpPr>
          <p:spPr bwMode="auto">
            <a:xfrm>
              <a:off x="376238" y="46038"/>
              <a:ext cx="15875" cy="14288"/>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2" name="Oval 52"/>
            <p:cNvSpPr>
              <a:spLocks noChangeArrowheads="1"/>
            </p:cNvSpPr>
            <p:nvPr/>
          </p:nvSpPr>
          <p:spPr bwMode="auto">
            <a:xfrm>
              <a:off x="438150" y="0"/>
              <a:ext cx="77787" cy="7620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3" name="Oval 53"/>
            <p:cNvSpPr>
              <a:spLocks noChangeArrowheads="1"/>
            </p:cNvSpPr>
            <p:nvPr/>
          </p:nvSpPr>
          <p:spPr bwMode="auto">
            <a:xfrm>
              <a:off x="452438" y="95250"/>
              <a:ext cx="14287" cy="14288"/>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4" name="Oval 54"/>
            <p:cNvSpPr>
              <a:spLocks noChangeArrowheads="1"/>
            </p:cNvSpPr>
            <p:nvPr/>
          </p:nvSpPr>
          <p:spPr bwMode="auto">
            <a:xfrm>
              <a:off x="569913" y="19050"/>
              <a:ext cx="41275" cy="41275"/>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5" name="Rectangle 55"/>
            <p:cNvSpPr>
              <a:spLocks noChangeArrowheads="1"/>
            </p:cNvSpPr>
            <p:nvPr/>
          </p:nvSpPr>
          <p:spPr bwMode="auto">
            <a:xfrm>
              <a:off x="579438" y="139700"/>
              <a:ext cx="352425" cy="38100"/>
            </a:xfrm>
            <a:prstGeom prst="rect">
              <a:avLst/>
            </a:pr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6" name="Freeform 56"/>
            <p:cNvSpPr>
              <a:spLocks noChangeArrowheads="1"/>
            </p:cNvSpPr>
            <p:nvPr/>
          </p:nvSpPr>
          <p:spPr bwMode="auto">
            <a:xfrm>
              <a:off x="500063" y="139700"/>
              <a:ext cx="117475" cy="238125"/>
            </a:xfrm>
            <a:custGeom>
              <a:avLst/>
              <a:gdLst>
                <a:gd name="T0" fmla="*/ 50 w 74"/>
                <a:gd name="T1" fmla="*/ 0 h 150"/>
                <a:gd name="T2" fmla="*/ 0 w 74"/>
                <a:gd name="T3" fmla="*/ 150 h 150"/>
                <a:gd name="T4" fmla="*/ 39 w 74"/>
                <a:gd name="T5" fmla="*/ 147 h 150"/>
                <a:gd name="T6" fmla="*/ 74 w 74"/>
                <a:gd name="T7" fmla="*/ 19 h 150"/>
                <a:gd name="T8" fmla="*/ 50 w 74"/>
                <a:gd name="T9" fmla="*/ 0 h 150"/>
                <a:gd name="T10" fmla="*/ 0 60000 65536"/>
                <a:gd name="T11" fmla="*/ 0 60000 65536"/>
                <a:gd name="T12" fmla="*/ 0 60000 65536"/>
                <a:gd name="T13" fmla="*/ 0 60000 65536"/>
                <a:gd name="T14" fmla="*/ 0 60000 65536"/>
                <a:gd name="T15" fmla="*/ 0 w 74"/>
                <a:gd name="T16" fmla="*/ 0 h 150"/>
                <a:gd name="T17" fmla="*/ 74 w 74"/>
                <a:gd name="T18" fmla="*/ 150 h 150"/>
              </a:gdLst>
              <a:ahLst/>
              <a:cxnLst>
                <a:cxn ang="T10">
                  <a:pos x="T0" y="T1"/>
                </a:cxn>
                <a:cxn ang="T11">
                  <a:pos x="T2" y="T3"/>
                </a:cxn>
                <a:cxn ang="T12">
                  <a:pos x="T4" y="T5"/>
                </a:cxn>
                <a:cxn ang="T13">
                  <a:pos x="T6" y="T7"/>
                </a:cxn>
                <a:cxn ang="T14">
                  <a:pos x="T8" y="T9"/>
                </a:cxn>
              </a:cxnLst>
              <a:rect l="T15" t="T16" r="T17" b="T18"/>
              <a:pathLst>
                <a:path w="74" h="150">
                  <a:moveTo>
                    <a:pt x="50" y="0"/>
                  </a:moveTo>
                  <a:lnTo>
                    <a:pt x="0" y="150"/>
                  </a:lnTo>
                  <a:lnTo>
                    <a:pt x="39" y="147"/>
                  </a:lnTo>
                  <a:lnTo>
                    <a:pt x="74" y="19"/>
                  </a:lnTo>
                  <a:lnTo>
                    <a:pt x="5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7" name="Freeform 57"/>
            <p:cNvSpPr>
              <a:spLocks noChangeArrowheads="1"/>
            </p:cNvSpPr>
            <p:nvPr/>
          </p:nvSpPr>
          <p:spPr bwMode="auto">
            <a:xfrm>
              <a:off x="773113" y="163513"/>
              <a:ext cx="33337" cy="209550"/>
            </a:xfrm>
            <a:custGeom>
              <a:avLst/>
              <a:gdLst>
                <a:gd name="T0" fmla="*/ 0 w 21"/>
                <a:gd name="T1" fmla="*/ 0 h 132"/>
                <a:gd name="T2" fmla="*/ 0 w 21"/>
                <a:gd name="T3" fmla="*/ 132 h 132"/>
                <a:gd name="T4" fmla="*/ 21 w 21"/>
                <a:gd name="T5" fmla="*/ 132 h 132"/>
                <a:gd name="T6" fmla="*/ 21 w 21"/>
                <a:gd name="T7" fmla="*/ 6 h 132"/>
                <a:gd name="T8" fmla="*/ 0 w 21"/>
                <a:gd name="T9" fmla="*/ 0 h 132"/>
                <a:gd name="T10" fmla="*/ 0 60000 65536"/>
                <a:gd name="T11" fmla="*/ 0 60000 65536"/>
                <a:gd name="T12" fmla="*/ 0 60000 65536"/>
                <a:gd name="T13" fmla="*/ 0 60000 65536"/>
                <a:gd name="T14" fmla="*/ 0 60000 65536"/>
                <a:gd name="T15" fmla="*/ 0 w 21"/>
                <a:gd name="T16" fmla="*/ 0 h 132"/>
                <a:gd name="T17" fmla="*/ 21 w 21"/>
                <a:gd name="T18" fmla="*/ 132 h 132"/>
              </a:gdLst>
              <a:ahLst/>
              <a:cxnLst>
                <a:cxn ang="T10">
                  <a:pos x="T0" y="T1"/>
                </a:cxn>
                <a:cxn ang="T11">
                  <a:pos x="T2" y="T3"/>
                </a:cxn>
                <a:cxn ang="T12">
                  <a:pos x="T4" y="T5"/>
                </a:cxn>
                <a:cxn ang="T13">
                  <a:pos x="T6" y="T7"/>
                </a:cxn>
                <a:cxn ang="T14">
                  <a:pos x="T8" y="T9"/>
                </a:cxn>
              </a:cxnLst>
              <a:rect l="T15" t="T16" r="T17" b="T18"/>
              <a:pathLst>
                <a:path w="21" h="132">
                  <a:moveTo>
                    <a:pt x="0" y="0"/>
                  </a:moveTo>
                  <a:lnTo>
                    <a:pt x="0" y="132"/>
                  </a:lnTo>
                  <a:lnTo>
                    <a:pt x="21" y="132"/>
                  </a:lnTo>
                  <a:lnTo>
                    <a:pt x="21" y="6"/>
                  </a:lnTo>
                  <a:lnTo>
                    <a:pt x="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8" name="Freeform 58"/>
            <p:cNvSpPr>
              <a:spLocks noChangeArrowheads="1"/>
            </p:cNvSpPr>
            <p:nvPr/>
          </p:nvSpPr>
          <p:spPr bwMode="auto">
            <a:xfrm>
              <a:off x="858838" y="169863"/>
              <a:ext cx="82550" cy="219075"/>
            </a:xfrm>
            <a:custGeom>
              <a:avLst/>
              <a:gdLst>
                <a:gd name="T0" fmla="*/ 0 w 52"/>
                <a:gd name="T1" fmla="*/ 0 h 138"/>
                <a:gd name="T2" fmla="*/ 38 w 52"/>
                <a:gd name="T3" fmla="*/ 128 h 138"/>
                <a:gd name="T4" fmla="*/ 52 w 52"/>
                <a:gd name="T5" fmla="*/ 138 h 138"/>
                <a:gd name="T6" fmla="*/ 12 w 52"/>
                <a:gd name="T7" fmla="*/ 0 h 138"/>
                <a:gd name="T8" fmla="*/ 0 w 52"/>
                <a:gd name="T9" fmla="*/ 0 h 138"/>
                <a:gd name="T10" fmla="*/ 0 60000 65536"/>
                <a:gd name="T11" fmla="*/ 0 60000 65536"/>
                <a:gd name="T12" fmla="*/ 0 60000 65536"/>
                <a:gd name="T13" fmla="*/ 0 60000 65536"/>
                <a:gd name="T14" fmla="*/ 0 60000 65536"/>
                <a:gd name="T15" fmla="*/ 0 w 52"/>
                <a:gd name="T16" fmla="*/ 0 h 138"/>
                <a:gd name="T17" fmla="*/ 52 w 52"/>
                <a:gd name="T18" fmla="*/ 138 h 138"/>
              </a:gdLst>
              <a:ahLst/>
              <a:cxnLst>
                <a:cxn ang="T10">
                  <a:pos x="T0" y="T1"/>
                </a:cxn>
                <a:cxn ang="T11">
                  <a:pos x="T2" y="T3"/>
                </a:cxn>
                <a:cxn ang="T12">
                  <a:pos x="T4" y="T5"/>
                </a:cxn>
                <a:cxn ang="T13">
                  <a:pos x="T6" y="T7"/>
                </a:cxn>
                <a:cxn ang="T14">
                  <a:pos x="T8" y="T9"/>
                </a:cxn>
              </a:cxnLst>
              <a:rect l="T15" t="T16" r="T17" b="T18"/>
              <a:pathLst>
                <a:path w="52" h="138">
                  <a:moveTo>
                    <a:pt x="0" y="0"/>
                  </a:moveTo>
                  <a:lnTo>
                    <a:pt x="38" y="128"/>
                  </a:lnTo>
                  <a:lnTo>
                    <a:pt x="52" y="138"/>
                  </a:lnTo>
                  <a:lnTo>
                    <a:pt x="12" y="0"/>
                  </a:lnTo>
                  <a:lnTo>
                    <a:pt x="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9" name="Rectangle 59"/>
            <p:cNvSpPr>
              <a:spLocks noChangeArrowheads="1"/>
            </p:cNvSpPr>
            <p:nvPr/>
          </p:nvSpPr>
          <p:spPr bwMode="auto">
            <a:xfrm>
              <a:off x="195263"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0" name="Rectangle 60"/>
            <p:cNvSpPr>
              <a:spLocks noChangeArrowheads="1"/>
            </p:cNvSpPr>
            <p:nvPr/>
          </p:nvSpPr>
          <p:spPr bwMode="auto">
            <a:xfrm>
              <a:off x="219075"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1" name="Rectangle 61"/>
            <p:cNvSpPr>
              <a:spLocks noChangeArrowheads="1"/>
            </p:cNvSpPr>
            <p:nvPr/>
          </p:nvSpPr>
          <p:spPr bwMode="auto">
            <a:xfrm>
              <a:off x="244475"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2" name="Rectangle 62"/>
            <p:cNvSpPr>
              <a:spLocks noChangeArrowheads="1"/>
            </p:cNvSpPr>
            <p:nvPr/>
          </p:nvSpPr>
          <p:spPr bwMode="auto">
            <a:xfrm>
              <a:off x="266700" y="446088"/>
              <a:ext cx="11112"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3" name="Rectangle 63"/>
            <p:cNvSpPr>
              <a:spLocks noChangeArrowheads="1"/>
            </p:cNvSpPr>
            <p:nvPr/>
          </p:nvSpPr>
          <p:spPr bwMode="auto">
            <a:xfrm>
              <a:off x="290513" y="446088"/>
              <a:ext cx="11112"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4" name="Freeform 64"/>
            <p:cNvSpPr>
              <a:spLocks noChangeArrowheads="1"/>
            </p:cNvSpPr>
            <p:nvPr/>
          </p:nvSpPr>
          <p:spPr bwMode="auto">
            <a:xfrm>
              <a:off x="738188" y="373063"/>
              <a:ext cx="425450" cy="150813"/>
            </a:xfrm>
            <a:custGeom>
              <a:avLst/>
              <a:gdLst>
                <a:gd name="T0" fmla="*/ 64 w 155"/>
                <a:gd name="T1" fmla="*/ 0 h 55"/>
                <a:gd name="T2" fmla="*/ 0 w 155"/>
                <a:gd name="T3" fmla="*/ 23 h 55"/>
                <a:gd name="T4" fmla="*/ 0 w 155"/>
                <a:gd name="T5" fmla="*/ 49 h 55"/>
                <a:gd name="T6" fmla="*/ 64 w 155"/>
                <a:gd name="T7" fmla="*/ 19 h 55"/>
                <a:gd name="T8" fmla="*/ 133 w 155"/>
                <a:gd name="T9" fmla="*/ 55 h 55"/>
                <a:gd name="T10" fmla="*/ 155 w 155"/>
                <a:gd name="T11" fmla="*/ 55 h 55"/>
                <a:gd name="T12" fmla="*/ 64 w 155"/>
                <a:gd name="T13" fmla="*/ 0 h 55"/>
                <a:gd name="T14" fmla="*/ 0 60000 65536"/>
                <a:gd name="T15" fmla="*/ 0 60000 65536"/>
                <a:gd name="T16" fmla="*/ 0 60000 65536"/>
                <a:gd name="T17" fmla="*/ 0 60000 65536"/>
                <a:gd name="T18" fmla="*/ 0 60000 65536"/>
                <a:gd name="T19" fmla="*/ 0 60000 65536"/>
                <a:gd name="T20" fmla="*/ 0 60000 65536"/>
                <a:gd name="T21" fmla="*/ 0 w 155"/>
                <a:gd name="T22" fmla="*/ 0 h 55"/>
                <a:gd name="T23" fmla="*/ 155 w 155"/>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5" h="55">
                  <a:moveTo>
                    <a:pt x="64" y="0"/>
                  </a:moveTo>
                  <a:cubicBezTo>
                    <a:pt x="40" y="0"/>
                    <a:pt x="17" y="9"/>
                    <a:pt x="0" y="23"/>
                  </a:cubicBezTo>
                  <a:cubicBezTo>
                    <a:pt x="0" y="49"/>
                    <a:pt x="0" y="49"/>
                    <a:pt x="0" y="49"/>
                  </a:cubicBezTo>
                  <a:cubicBezTo>
                    <a:pt x="15" y="31"/>
                    <a:pt x="38" y="19"/>
                    <a:pt x="64" y="19"/>
                  </a:cubicBezTo>
                  <a:cubicBezTo>
                    <a:pt x="92" y="19"/>
                    <a:pt x="117" y="33"/>
                    <a:pt x="133" y="55"/>
                  </a:cubicBezTo>
                  <a:cubicBezTo>
                    <a:pt x="155" y="55"/>
                    <a:pt x="155" y="55"/>
                    <a:pt x="155" y="55"/>
                  </a:cubicBezTo>
                  <a:cubicBezTo>
                    <a:pt x="137" y="22"/>
                    <a:pt x="103" y="0"/>
                    <a:pt x="64" y="0"/>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5" name="Rectangle 65"/>
            <p:cNvSpPr>
              <a:spLocks noChangeArrowheads="1"/>
            </p:cNvSpPr>
            <p:nvPr/>
          </p:nvSpPr>
          <p:spPr bwMode="auto">
            <a:xfrm>
              <a:off x="1304925" y="584200"/>
              <a:ext cx="22225" cy="82550"/>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grpSp>
    </p:spTree>
    <p:extLst>
      <p:ext uri="{BB962C8B-B14F-4D97-AF65-F5344CB8AC3E}">
        <p14:creationId xmlns:p14="http://schemas.microsoft.com/office/powerpoint/2010/main" val="39883397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500"/>
                                        <p:tgtEl>
                                          <p:spTgt spid="19"/>
                                        </p:tgtEl>
                                      </p:cBhvr>
                                    </p:animEffect>
                                  </p:childTnLst>
                                </p:cTn>
                              </p:par>
                              <p:par>
                                <p:cTn id="8" presetID="2" presetClass="exit" presetSubtype="4" fill="hold" nodeType="withEffect">
                                  <p:stCondLst>
                                    <p:cond delay="0"/>
                                  </p:stCondLst>
                                  <p:childTnLst>
                                    <p:anim calcmode="lin" valueType="num">
                                      <p:cBhvr additive="base">
                                        <p:cTn id="9" dur="500"/>
                                        <p:tgtEl>
                                          <p:spTgt spid="19"/>
                                        </p:tgtEl>
                                        <p:attrNameLst>
                                          <p:attrName>ppt_x</p:attrName>
                                        </p:attrNameLst>
                                      </p:cBhvr>
                                      <p:tavLst>
                                        <p:tav tm="0">
                                          <p:val>
                                            <p:strVal val="ppt_x"/>
                                          </p:val>
                                        </p:tav>
                                        <p:tav tm="100000">
                                          <p:val>
                                            <p:strVal val="ppt_x"/>
                                          </p:val>
                                        </p:tav>
                                      </p:tavLst>
                                    </p:anim>
                                    <p:anim calcmode="lin" valueType="num">
                                      <p:cBhvr additive="base">
                                        <p:cTn id="10" dur="500"/>
                                        <p:tgtEl>
                                          <p:spTgt spid="19"/>
                                        </p:tgtEl>
                                        <p:attrNameLst>
                                          <p:attrName>ppt_y</p:attrName>
                                        </p:attrNameLst>
                                      </p:cBhvr>
                                      <p:tavLst>
                                        <p:tav tm="0">
                                          <p:val>
                                            <p:strVal val="ppt_y"/>
                                          </p:val>
                                        </p:tav>
                                        <p:tav tm="100000">
                                          <p:val>
                                            <p:strVal val="1+ppt_h/2"/>
                                          </p:val>
                                        </p:tav>
                                      </p:tavLst>
                                    </p:anim>
                                    <p:set>
                                      <p:cBhvr>
                                        <p:cTn id="11" dur="1" fill="hold">
                                          <p:stCondLst>
                                            <p:cond delay="499"/>
                                          </p:stCondLst>
                                        </p:cTn>
                                        <p:tgtEl>
                                          <p:spTgt spid="19"/>
                                        </p:tgtEl>
                                        <p:attrNameLst>
                                          <p:attrName>style.visibility</p:attrName>
                                        </p:attrNameLst>
                                      </p:cBhvr>
                                      <p:to>
                                        <p:strVal val="hidden"/>
                                      </p:to>
                                    </p:set>
                                  </p:childTnLst>
                                </p:cTn>
                              </p:par>
                            </p:childTnLst>
                          </p:cTn>
                        </p:par>
                        <p:par>
                          <p:cTn id="12" fill="hold">
                            <p:stCondLst>
                              <p:cond delay="500"/>
                            </p:stCondLst>
                            <p:childTnLst>
                              <p:par>
                                <p:cTn id="13" presetID="47" presetClass="entr" presetSubtype="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anim calcmode="lin" valueType="num">
                                      <p:cBhvr>
                                        <p:cTn id="16" dur="500" fill="hold"/>
                                        <p:tgtEl>
                                          <p:spTgt spid="39"/>
                                        </p:tgtEl>
                                        <p:attrNameLst>
                                          <p:attrName>ppt_x</p:attrName>
                                        </p:attrNameLst>
                                      </p:cBhvr>
                                      <p:tavLst>
                                        <p:tav tm="0">
                                          <p:val>
                                            <p:strVal val="#ppt_x"/>
                                          </p:val>
                                        </p:tav>
                                        <p:tav tm="100000">
                                          <p:val>
                                            <p:strVal val="#ppt_x"/>
                                          </p:val>
                                        </p:tav>
                                      </p:tavLst>
                                    </p:anim>
                                    <p:anim calcmode="lin" valueType="num">
                                      <p:cBhvr>
                                        <p:cTn id="17" dur="500" fill="hold"/>
                                        <p:tgtEl>
                                          <p:spTgt spid="39"/>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 presetClass="exit" presetSubtype="4" fill="hold" grpId="1" nodeType="afterEffect">
                                  <p:stCondLst>
                                    <p:cond delay="0"/>
                                  </p:stCondLst>
                                  <p:childTnLst>
                                    <p:anim calcmode="lin" valueType="num">
                                      <p:cBhvr additive="base">
                                        <p:cTn id="20" dur="250"/>
                                        <p:tgtEl>
                                          <p:spTgt spid="39"/>
                                        </p:tgtEl>
                                        <p:attrNameLst>
                                          <p:attrName>ppt_x</p:attrName>
                                        </p:attrNameLst>
                                      </p:cBhvr>
                                      <p:tavLst>
                                        <p:tav tm="0">
                                          <p:val>
                                            <p:strVal val="ppt_x"/>
                                          </p:val>
                                        </p:tav>
                                        <p:tav tm="100000">
                                          <p:val>
                                            <p:strVal val="ppt_x"/>
                                          </p:val>
                                        </p:tav>
                                      </p:tavLst>
                                    </p:anim>
                                    <p:anim calcmode="lin" valueType="num">
                                      <p:cBhvr additive="base">
                                        <p:cTn id="21" dur="250"/>
                                        <p:tgtEl>
                                          <p:spTgt spid="39"/>
                                        </p:tgtEl>
                                        <p:attrNameLst>
                                          <p:attrName>ppt_y</p:attrName>
                                        </p:attrNameLst>
                                      </p:cBhvr>
                                      <p:tavLst>
                                        <p:tav tm="0">
                                          <p:val>
                                            <p:strVal val="ppt_y"/>
                                          </p:val>
                                        </p:tav>
                                        <p:tav tm="100000">
                                          <p:val>
                                            <p:strVal val="1+ppt_h/2"/>
                                          </p:val>
                                        </p:tav>
                                      </p:tavLst>
                                    </p:anim>
                                    <p:set>
                                      <p:cBhvr>
                                        <p:cTn id="22" dur="1" fill="hold">
                                          <p:stCondLst>
                                            <p:cond delay="24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791766" y="1126211"/>
            <a:ext cx="7560469" cy="103239"/>
            <a:chOff x="6618518" y="1126210"/>
            <a:chExt cx="10080625" cy="103239"/>
          </a:xfrm>
        </p:grpSpPr>
        <p:sp>
          <p:nvSpPr>
            <p:cNvPr id="20" name="矩形 19"/>
            <p:cNvSpPr/>
            <p:nvPr/>
          </p:nvSpPr>
          <p:spPr>
            <a:xfrm>
              <a:off x="6618518" y="1126210"/>
              <a:ext cx="198330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V="1">
              <a:off x="8601825" y="1204049"/>
              <a:ext cx="8097318"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9" name="文本框 49"/>
          <p:cNvSpPr txBox="1"/>
          <p:nvPr/>
        </p:nvSpPr>
        <p:spPr>
          <a:xfrm>
            <a:off x="4853803" y="602991"/>
            <a:ext cx="3430747" cy="523220"/>
          </a:xfrm>
          <a:prstGeom prst="rect">
            <a:avLst/>
          </a:prstGeom>
          <a:noFill/>
        </p:spPr>
        <p:txBody>
          <a:bodyPr wrap="none" rtlCol="0">
            <a:spAutoFit/>
          </a:bodyPr>
          <a:lstStyle/>
          <a:p>
            <a:r>
              <a:rPr lang="zh-CN" altLang="zh-CN" sz="2800" b="1" dirty="0">
                <a:solidFill>
                  <a:schemeClr val="bg2">
                    <a:lumMod val="25000"/>
                  </a:schemeClr>
                </a:solidFill>
              </a:rPr>
              <a:t>沉没成本与企业决策</a:t>
            </a:r>
            <a:endParaRPr lang="zh-CN" altLang="en-US" sz="2800" dirty="0">
              <a:latin typeface="方正正中黑简体" panose="02000000000000000000" pitchFamily="2" charset="-122"/>
              <a:ea typeface="方正正中黑简体" panose="02000000000000000000" pitchFamily="2" charset="-122"/>
            </a:endParaRPr>
          </a:p>
        </p:txBody>
      </p:sp>
      <p:sp>
        <p:nvSpPr>
          <p:cNvPr id="23" name="矩形 22"/>
          <p:cNvSpPr/>
          <p:nvPr/>
        </p:nvSpPr>
        <p:spPr>
          <a:xfrm>
            <a:off x="1023588" y="1480325"/>
            <a:ext cx="7328647" cy="48936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smtClean="0">
                <a:latin typeface="+mn-ea"/>
              </a:rPr>
              <a:t>	</a:t>
            </a:r>
            <a:r>
              <a:rPr lang="zh-CN" altLang="zh-CN" sz="2400" dirty="0"/>
              <a:t>正确区分决策成本与会计成本一般说来，沉没成本是就决策或经济评估而言的。从会计成本核算角度看，其实并不存在什么沉没成本。例如一个已发生了咨询费和开办费的投资项目，当环境发生某种变化需要重新决策时，这些费用作为沉没成本不应当纳入决策成本范围考虑。但在具体会计核算时，则应视决策结果的不同而进行相应的处理：如果最后决定放弃该项目，这些费用应当计入当期投资损益；如果项目继续，则根据会计准则在该项目的受益期内进行成本分摊。可见，为财务报告目的而获得的某项经济活动的成本对于决策目的来说，并不总是恰当的。 变劣势为优势 用</a:t>
            </a:r>
            <a:r>
              <a:rPr lang="en-US" altLang="zh-CN" sz="2400" dirty="0"/>
              <a:t>“</a:t>
            </a:r>
            <a:r>
              <a:rPr lang="zh-CN" altLang="zh-CN" sz="2400" dirty="0"/>
              <a:t>拿钱买教训</a:t>
            </a:r>
            <a:r>
              <a:rPr lang="en-US" altLang="zh-CN" sz="2400" dirty="0"/>
              <a:t>”“</a:t>
            </a:r>
            <a:r>
              <a:rPr lang="zh-CN" altLang="zh-CN" sz="2400" dirty="0"/>
              <a:t>交学费</a:t>
            </a:r>
            <a:r>
              <a:rPr lang="en-US" altLang="zh-CN" sz="2400" dirty="0"/>
              <a:t>”</a:t>
            </a:r>
            <a:r>
              <a:rPr lang="zh-CN" altLang="zh-CN" sz="2400" dirty="0"/>
              <a:t>的观点来看待沉没成本是片面的。</a:t>
            </a:r>
          </a:p>
        </p:txBody>
      </p:sp>
      <p:grpSp>
        <p:nvGrpSpPr>
          <p:cNvPr id="8" name="组合 1"/>
          <p:cNvGrpSpPr>
            <a:grpSpLocks/>
          </p:cNvGrpSpPr>
          <p:nvPr/>
        </p:nvGrpSpPr>
        <p:grpSpPr bwMode="auto">
          <a:xfrm>
            <a:off x="5776913" y="5917697"/>
            <a:ext cx="2819400" cy="877887"/>
            <a:chOff x="0" y="0"/>
            <a:chExt cx="2819400" cy="877888"/>
          </a:xfrm>
        </p:grpSpPr>
        <p:sp>
          <p:nvSpPr>
            <p:cNvPr id="9" name="Rectangle 5"/>
            <p:cNvSpPr>
              <a:spLocks noChangeArrowheads="1"/>
            </p:cNvSpPr>
            <p:nvPr/>
          </p:nvSpPr>
          <p:spPr bwMode="auto">
            <a:xfrm>
              <a:off x="1485900" y="558800"/>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0" name="Rectangle 6"/>
            <p:cNvSpPr>
              <a:spLocks noChangeArrowheads="1"/>
            </p:cNvSpPr>
            <p:nvPr/>
          </p:nvSpPr>
          <p:spPr bwMode="auto">
            <a:xfrm>
              <a:off x="1884363" y="558800"/>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1" name="Rectangle 7"/>
            <p:cNvSpPr>
              <a:spLocks noChangeArrowheads="1"/>
            </p:cNvSpPr>
            <p:nvPr/>
          </p:nvSpPr>
          <p:spPr bwMode="auto">
            <a:xfrm>
              <a:off x="2284413" y="558800"/>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2" name="Rectangle 8"/>
            <p:cNvSpPr>
              <a:spLocks noChangeArrowheads="1"/>
            </p:cNvSpPr>
            <p:nvPr/>
          </p:nvSpPr>
          <p:spPr bwMode="auto">
            <a:xfrm>
              <a:off x="1485900" y="487363"/>
              <a:ext cx="19526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3" name="Rectangle 9"/>
            <p:cNvSpPr>
              <a:spLocks noChangeArrowheads="1"/>
            </p:cNvSpPr>
            <p:nvPr/>
          </p:nvSpPr>
          <p:spPr bwMode="auto">
            <a:xfrm>
              <a:off x="2501900" y="487363"/>
              <a:ext cx="1635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4" name="Rectangle 10"/>
            <p:cNvSpPr>
              <a:spLocks noChangeArrowheads="1"/>
            </p:cNvSpPr>
            <p:nvPr/>
          </p:nvSpPr>
          <p:spPr bwMode="auto">
            <a:xfrm>
              <a:off x="1703388" y="487363"/>
              <a:ext cx="377825"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5" name="Rectangle 11"/>
            <p:cNvSpPr>
              <a:spLocks noChangeArrowheads="1"/>
            </p:cNvSpPr>
            <p:nvPr/>
          </p:nvSpPr>
          <p:spPr bwMode="auto">
            <a:xfrm>
              <a:off x="2103438" y="487363"/>
              <a:ext cx="3794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6" name="Rectangle 12"/>
            <p:cNvSpPr>
              <a:spLocks noChangeArrowheads="1"/>
            </p:cNvSpPr>
            <p:nvPr/>
          </p:nvSpPr>
          <p:spPr bwMode="auto">
            <a:xfrm>
              <a:off x="1485900" y="414338"/>
              <a:ext cx="379412"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7" name="Rectangle 13"/>
            <p:cNvSpPr>
              <a:spLocks noChangeArrowheads="1"/>
            </p:cNvSpPr>
            <p:nvPr/>
          </p:nvSpPr>
          <p:spPr bwMode="auto">
            <a:xfrm>
              <a:off x="1884363" y="414338"/>
              <a:ext cx="381000"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8" name="Rectangle 14"/>
            <p:cNvSpPr>
              <a:spLocks noChangeArrowheads="1"/>
            </p:cNvSpPr>
            <p:nvPr/>
          </p:nvSpPr>
          <p:spPr bwMode="auto">
            <a:xfrm>
              <a:off x="2284413" y="414338"/>
              <a:ext cx="381000"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2" name="Rectangle 15"/>
            <p:cNvSpPr>
              <a:spLocks noChangeArrowheads="1"/>
            </p:cNvSpPr>
            <p:nvPr/>
          </p:nvSpPr>
          <p:spPr bwMode="auto">
            <a:xfrm>
              <a:off x="1485900" y="339725"/>
              <a:ext cx="19526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4" name="Rectangle 16"/>
            <p:cNvSpPr>
              <a:spLocks noChangeArrowheads="1"/>
            </p:cNvSpPr>
            <p:nvPr/>
          </p:nvSpPr>
          <p:spPr bwMode="auto">
            <a:xfrm>
              <a:off x="2501900" y="339725"/>
              <a:ext cx="1635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5" name="Rectangle 17"/>
            <p:cNvSpPr>
              <a:spLocks noChangeArrowheads="1"/>
            </p:cNvSpPr>
            <p:nvPr/>
          </p:nvSpPr>
          <p:spPr bwMode="auto">
            <a:xfrm>
              <a:off x="1703388" y="339725"/>
              <a:ext cx="377825"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6" name="Rectangle 18"/>
            <p:cNvSpPr>
              <a:spLocks noChangeArrowheads="1"/>
            </p:cNvSpPr>
            <p:nvPr/>
          </p:nvSpPr>
          <p:spPr bwMode="auto">
            <a:xfrm>
              <a:off x="2103438" y="339725"/>
              <a:ext cx="3794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7" name="Rectangle 19"/>
            <p:cNvSpPr>
              <a:spLocks noChangeArrowheads="1"/>
            </p:cNvSpPr>
            <p:nvPr/>
          </p:nvSpPr>
          <p:spPr bwMode="auto">
            <a:xfrm>
              <a:off x="1485900" y="265113"/>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8" name="Rectangle 20"/>
            <p:cNvSpPr>
              <a:spLocks noChangeArrowheads="1"/>
            </p:cNvSpPr>
            <p:nvPr/>
          </p:nvSpPr>
          <p:spPr bwMode="auto">
            <a:xfrm>
              <a:off x="1884363" y="265113"/>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9" name="Rectangle 21"/>
            <p:cNvSpPr>
              <a:spLocks noChangeArrowheads="1"/>
            </p:cNvSpPr>
            <p:nvPr/>
          </p:nvSpPr>
          <p:spPr bwMode="auto">
            <a:xfrm>
              <a:off x="2284413" y="265113"/>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0" name="Rectangle 22"/>
            <p:cNvSpPr>
              <a:spLocks noChangeArrowheads="1"/>
            </p:cNvSpPr>
            <p:nvPr/>
          </p:nvSpPr>
          <p:spPr bwMode="auto">
            <a:xfrm>
              <a:off x="1485900" y="192088"/>
              <a:ext cx="19526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1" name="Rectangle 23"/>
            <p:cNvSpPr>
              <a:spLocks noChangeArrowheads="1"/>
            </p:cNvSpPr>
            <p:nvPr/>
          </p:nvSpPr>
          <p:spPr bwMode="auto">
            <a:xfrm>
              <a:off x="2501900" y="192088"/>
              <a:ext cx="16351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2" name="Rectangle 24"/>
            <p:cNvSpPr>
              <a:spLocks noChangeArrowheads="1"/>
            </p:cNvSpPr>
            <p:nvPr/>
          </p:nvSpPr>
          <p:spPr bwMode="auto">
            <a:xfrm>
              <a:off x="1703388" y="192088"/>
              <a:ext cx="377825"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3" name="Rectangle 25"/>
            <p:cNvSpPr>
              <a:spLocks noChangeArrowheads="1"/>
            </p:cNvSpPr>
            <p:nvPr/>
          </p:nvSpPr>
          <p:spPr bwMode="auto">
            <a:xfrm>
              <a:off x="2103438" y="192088"/>
              <a:ext cx="37941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4" name="Rectangle 26"/>
            <p:cNvSpPr>
              <a:spLocks noChangeArrowheads="1"/>
            </p:cNvSpPr>
            <p:nvPr/>
          </p:nvSpPr>
          <p:spPr bwMode="auto">
            <a:xfrm>
              <a:off x="1485900" y="117475"/>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5" name="Rectangle 27"/>
            <p:cNvSpPr>
              <a:spLocks noChangeArrowheads="1"/>
            </p:cNvSpPr>
            <p:nvPr/>
          </p:nvSpPr>
          <p:spPr bwMode="auto">
            <a:xfrm>
              <a:off x="1884363" y="117475"/>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6" name="Rectangle 28"/>
            <p:cNvSpPr>
              <a:spLocks noChangeArrowheads="1"/>
            </p:cNvSpPr>
            <p:nvPr/>
          </p:nvSpPr>
          <p:spPr bwMode="auto">
            <a:xfrm>
              <a:off x="2284413" y="117475"/>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7" name="Rectangle 29"/>
            <p:cNvSpPr>
              <a:spLocks noChangeArrowheads="1"/>
            </p:cNvSpPr>
            <p:nvPr/>
          </p:nvSpPr>
          <p:spPr bwMode="auto">
            <a:xfrm>
              <a:off x="1277938" y="633413"/>
              <a:ext cx="1541462" cy="65088"/>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0" name="Rectangle 30"/>
            <p:cNvSpPr>
              <a:spLocks noChangeArrowheads="1"/>
            </p:cNvSpPr>
            <p:nvPr/>
          </p:nvSpPr>
          <p:spPr bwMode="auto">
            <a:xfrm>
              <a:off x="987425" y="606425"/>
              <a:ext cx="447675" cy="15875"/>
            </a:xfrm>
            <a:prstGeom prst="rect">
              <a:avLst/>
            </a:pr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1" name="Rectangle 31"/>
            <p:cNvSpPr>
              <a:spLocks noChangeArrowheads="1"/>
            </p:cNvSpPr>
            <p:nvPr/>
          </p:nvSpPr>
          <p:spPr bwMode="auto">
            <a:xfrm>
              <a:off x="328613" y="174625"/>
              <a:ext cx="22225" cy="168275"/>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2" name="Freeform 32"/>
            <p:cNvSpPr>
              <a:spLocks noChangeArrowheads="1"/>
            </p:cNvSpPr>
            <p:nvPr/>
          </p:nvSpPr>
          <p:spPr bwMode="auto">
            <a:xfrm>
              <a:off x="57150" y="355600"/>
              <a:ext cx="869950" cy="307975"/>
            </a:xfrm>
            <a:custGeom>
              <a:avLst/>
              <a:gdLst>
                <a:gd name="T0" fmla="*/ 317 w 317"/>
                <a:gd name="T1" fmla="*/ 0 h 112"/>
                <a:gd name="T2" fmla="*/ 167 w 317"/>
                <a:gd name="T3" fmla="*/ 0 h 112"/>
                <a:gd name="T4" fmla="*/ 161 w 317"/>
                <a:gd name="T5" fmla="*/ 7 h 112"/>
                <a:gd name="T6" fmla="*/ 37 w 317"/>
                <a:gd name="T7" fmla="*/ 7 h 112"/>
                <a:gd name="T8" fmla="*/ 4 w 317"/>
                <a:gd name="T9" fmla="*/ 23 h 112"/>
                <a:gd name="T10" fmla="*/ 4 w 317"/>
                <a:gd name="T11" fmla="*/ 55 h 112"/>
                <a:gd name="T12" fmla="*/ 15 w 317"/>
                <a:gd name="T13" fmla="*/ 85 h 112"/>
                <a:gd name="T14" fmla="*/ 54 w 317"/>
                <a:gd name="T15" fmla="*/ 85 h 112"/>
                <a:gd name="T16" fmla="*/ 80 w 317"/>
                <a:gd name="T17" fmla="*/ 107 h 112"/>
                <a:gd name="T18" fmla="*/ 167 w 317"/>
                <a:gd name="T19" fmla="*/ 107 h 112"/>
                <a:gd name="T20" fmla="*/ 183 w 317"/>
                <a:gd name="T21" fmla="*/ 112 h 112"/>
                <a:gd name="T22" fmla="*/ 227 w 317"/>
                <a:gd name="T23" fmla="*/ 112 h 112"/>
                <a:gd name="T24" fmla="*/ 256 w 317"/>
                <a:gd name="T25" fmla="*/ 47 h 112"/>
                <a:gd name="T26" fmla="*/ 313 w 317"/>
                <a:gd name="T27" fmla="*/ 16 h 112"/>
                <a:gd name="T28" fmla="*/ 316 w 317"/>
                <a:gd name="T29" fmla="*/ 2 h 112"/>
                <a:gd name="T30" fmla="*/ 317 w 317"/>
                <a:gd name="T31" fmla="*/ 0 h 1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17"/>
                <a:gd name="T49" fmla="*/ 0 h 112"/>
                <a:gd name="T50" fmla="*/ 317 w 317"/>
                <a:gd name="T51" fmla="*/ 112 h 1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17" h="112">
                  <a:moveTo>
                    <a:pt x="317" y="0"/>
                  </a:moveTo>
                  <a:cubicBezTo>
                    <a:pt x="167" y="0"/>
                    <a:pt x="167" y="0"/>
                    <a:pt x="167" y="0"/>
                  </a:cubicBezTo>
                  <a:cubicBezTo>
                    <a:pt x="161" y="7"/>
                    <a:pt x="161" y="7"/>
                    <a:pt x="161" y="7"/>
                  </a:cubicBezTo>
                  <a:cubicBezTo>
                    <a:pt x="161" y="7"/>
                    <a:pt x="68" y="2"/>
                    <a:pt x="37" y="7"/>
                  </a:cubicBezTo>
                  <a:cubicBezTo>
                    <a:pt x="28" y="8"/>
                    <a:pt x="9" y="15"/>
                    <a:pt x="4" y="23"/>
                  </a:cubicBezTo>
                  <a:cubicBezTo>
                    <a:pt x="0" y="29"/>
                    <a:pt x="3" y="47"/>
                    <a:pt x="4" y="55"/>
                  </a:cubicBezTo>
                  <a:cubicBezTo>
                    <a:pt x="6" y="63"/>
                    <a:pt x="15" y="85"/>
                    <a:pt x="15" y="85"/>
                  </a:cubicBezTo>
                  <a:cubicBezTo>
                    <a:pt x="54" y="85"/>
                    <a:pt x="54" y="85"/>
                    <a:pt x="54" y="85"/>
                  </a:cubicBezTo>
                  <a:cubicBezTo>
                    <a:pt x="80" y="107"/>
                    <a:pt x="80" y="107"/>
                    <a:pt x="80" y="107"/>
                  </a:cubicBezTo>
                  <a:cubicBezTo>
                    <a:pt x="167" y="107"/>
                    <a:pt x="167" y="107"/>
                    <a:pt x="167" y="107"/>
                  </a:cubicBezTo>
                  <a:cubicBezTo>
                    <a:pt x="183" y="112"/>
                    <a:pt x="183" y="112"/>
                    <a:pt x="183" y="112"/>
                  </a:cubicBezTo>
                  <a:cubicBezTo>
                    <a:pt x="227" y="112"/>
                    <a:pt x="227" y="112"/>
                    <a:pt x="227" y="112"/>
                  </a:cubicBezTo>
                  <a:cubicBezTo>
                    <a:pt x="227" y="112"/>
                    <a:pt x="226" y="76"/>
                    <a:pt x="256" y="47"/>
                  </a:cubicBezTo>
                  <a:cubicBezTo>
                    <a:pt x="275" y="28"/>
                    <a:pt x="313" y="16"/>
                    <a:pt x="313" y="16"/>
                  </a:cubicBezTo>
                  <a:cubicBezTo>
                    <a:pt x="316" y="2"/>
                    <a:pt x="316" y="2"/>
                    <a:pt x="316" y="2"/>
                  </a:cubicBezTo>
                  <a:lnTo>
                    <a:pt x="317"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3" name="Freeform 33"/>
            <p:cNvSpPr>
              <a:spLocks noEditPoints="1" noChangeArrowheads="1"/>
            </p:cNvSpPr>
            <p:nvPr/>
          </p:nvSpPr>
          <p:spPr bwMode="auto">
            <a:xfrm>
              <a:off x="700088" y="449263"/>
              <a:ext cx="427037" cy="428625"/>
            </a:xfrm>
            <a:custGeom>
              <a:avLst/>
              <a:gdLst>
                <a:gd name="T0" fmla="*/ 78 w 156"/>
                <a:gd name="T1" fmla="*/ 0 h 156"/>
                <a:gd name="T2" fmla="*/ 156 w 156"/>
                <a:gd name="T3" fmla="*/ 78 h 156"/>
                <a:gd name="T4" fmla="*/ 78 w 156"/>
                <a:gd name="T5" fmla="*/ 156 h 156"/>
                <a:gd name="T6" fmla="*/ 0 w 156"/>
                <a:gd name="T7" fmla="*/ 78 h 156"/>
                <a:gd name="T8" fmla="*/ 78 w 156"/>
                <a:gd name="T9" fmla="*/ 0 h 156"/>
                <a:gd name="T10" fmla="*/ 78 w 156"/>
                <a:gd name="T11" fmla="*/ 127 h 156"/>
                <a:gd name="T12" fmla="*/ 128 w 156"/>
                <a:gd name="T13" fmla="*/ 78 h 156"/>
                <a:gd name="T14" fmla="*/ 78 w 156"/>
                <a:gd name="T15" fmla="*/ 29 h 156"/>
                <a:gd name="T16" fmla="*/ 29 w 156"/>
                <a:gd name="T17" fmla="*/ 78 h 156"/>
                <a:gd name="T18" fmla="*/ 78 w 156"/>
                <a:gd name="T19" fmla="*/ 127 h 1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6"/>
                <a:gd name="T31" fmla="*/ 0 h 156"/>
                <a:gd name="T32" fmla="*/ 156 w 156"/>
                <a:gd name="T33" fmla="*/ 156 h 1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6" h="156">
                  <a:moveTo>
                    <a:pt x="78" y="0"/>
                  </a:moveTo>
                  <a:cubicBezTo>
                    <a:pt x="121" y="0"/>
                    <a:pt x="156" y="35"/>
                    <a:pt x="156" y="78"/>
                  </a:cubicBezTo>
                  <a:cubicBezTo>
                    <a:pt x="156" y="121"/>
                    <a:pt x="121" y="156"/>
                    <a:pt x="78" y="156"/>
                  </a:cubicBezTo>
                  <a:cubicBezTo>
                    <a:pt x="35" y="156"/>
                    <a:pt x="0" y="121"/>
                    <a:pt x="0" y="78"/>
                  </a:cubicBezTo>
                  <a:cubicBezTo>
                    <a:pt x="0" y="35"/>
                    <a:pt x="35" y="0"/>
                    <a:pt x="78" y="0"/>
                  </a:cubicBezTo>
                  <a:close/>
                  <a:moveTo>
                    <a:pt x="78" y="127"/>
                  </a:moveTo>
                  <a:cubicBezTo>
                    <a:pt x="106" y="127"/>
                    <a:pt x="128" y="105"/>
                    <a:pt x="128" y="78"/>
                  </a:cubicBezTo>
                  <a:cubicBezTo>
                    <a:pt x="128" y="51"/>
                    <a:pt x="106" y="29"/>
                    <a:pt x="78" y="29"/>
                  </a:cubicBezTo>
                  <a:cubicBezTo>
                    <a:pt x="51" y="29"/>
                    <a:pt x="29" y="51"/>
                    <a:pt x="29" y="78"/>
                  </a:cubicBezTo>
                  <a:cubicBezTo>
                    <a:pt x="29" y="105"/>
                    <a:pt x="51" y="127"/>
                    <a:pt x="78" y="12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4" name="Freeform 34"/>
            <p:cNvSpPr>
              <a:spLocks noEditPoints="1" noChangeArrowheads="1"/>
            </p:cNvSpPr>
            <p:nvPr/>
          </p:nvSpPr>
          <p:spPr bwMode="auto">
            <a:xfrm>
              <a:off x="792163" y="542925"/>
              <a:ext cx="244475" cy="241300"/>
            </a:xfrm>
            <a:custGeom>
              <a:avLst/>
              <a:gdLst>
                <a:gd name="T0" fmla="*/ 44 w 89"/>
                <a:gd name="T1" fmla="*/ 0 h 88"/>
                <a:gd name="T2" fmla="*/ 89 w 89"/>
                <a:gd name="T3" fmla="*/ 44 h 88"/>
                <a:gd name="T4" fmla="*/ 44 w 89"/>
                <a:gd name="T5" fmla="*/ 88 h 88"/>
                <a:gd name="T6" fmla="*/ 0 w 89"/>
                <a:gd name="T7" fmla="*/ 44 h 88"/>
                <a:gd name="T8" fmla="*/ 44 w 89"/>
                <a:gd name="T9" fmla="*/ 0 h 88"/>
                <a:gd name="T10" fmla="*/ 44 w 89"/>
                <a:gd name="T11" fmla="*/ 65 h 88"/>
                <a:gd name="T12" fmla="*/ 65 w 89"/>
                <a:gd name="T13" fmla="*/ 44 h 88"/>
                <a:gd name="T14" fmla="*/ 44 w 89"/>
                <a:gd name="T15" fmla="*/ 23 h 88"/>
                <a:gd name="T16" fmla="*/ 24 w 89"/>
                <a:gd name="T17" fmla="*/ 44 h 88"/>
                <a:gd name="T18" fmla="*/ 44 w 89"/>
                <a:gd name="T19" fmla="*/ 65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88"/>
                <a:gd name="T32" fmla="*/ 89 w 89"/>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88">
                  <a:moveTo>
                    <a:pt x="44" y="0"/>
                  </a:moveTo>
                  <a:cubicBezTo>
                    <a:pt x="69" y="0"/>
                    <a:pt x="89" y="20"/>
                    <a:pt x="89" y="44"/>
                  </a:cubicBezTo>
                  <a:cubicBezTo>
                    <a:pt x="89" y="69"/>
                    <a:pt x="69" y="88"/>
                    <a:pt x="44" y="88"/>
                  </a:cubicBezTo>
                  <a:cubicBezTo>
                    <a:pt x="20" y="88"/>
                    <a:pt x="0" y="69"/>
                    <a:pt x="0" y="44"/>
                  </a:cubicBezTo>
                  <a:cubicBezTo>
                    <a:pt x="0" y="20"/>
                    <a:pt x="20" y="0"/>
                    <a:pt x="44" y="0"/>
                  </a:cubicBezTo>
                  <a:close/>
                  <a:moveTo>
                    <a:pt x="44" y="65"/>
                  </a:moveTo>
                  <a:cubicBezTo>
                    <a:pt x="56" y="65"/>
                    <a:pt x="65" y="55"/>
                    <a:pt x="65" y="44"/>
                  </a:cubicBezTo>
                  <a:cubicBezTo>
                    <a:pt x="65" y="33"/>
                    <a:pt x="56" y="23"/>
                    <a:pt x="44" y="23"/>
                  </a:cubicBezTo>
                  <a:cubicBezTo>
                    <a:pt x="33" y="23"/>
                    <a:pt x="24" y="33"/>
                    <a:pt x="24" y="44"/>
                  </a:cubicBezTo>
                  <a:cubicBezTo>
                    <a:pt x="24" y="55"/>
                    <a:pt x="33" y="65"/>
                    <a:pt x="44" y="65"/>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5" name="Oval 35"/>
            <p:cNvSpPr>
              <a:spLocks noChangeArrowheads="1"/>
            </p:cNvSpPr>
            <p:nvPr/>
          </p:nvSpPr>
          <p:spPr bwMode="auto">
            <a:xfrm>
              <a:off x="869950" y="619125"/>
              <a:ext cx="87312" cy="87313"/>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6" name="Freeform 36"/>
            <p:cNvSpPr>
              <a:spLocks noEditPoints="1" noChangeArrowheads="1"/>
            </p:cNvSpPr>
            <p:nvPr/>
          </p:nvSpPr>
          <p:spPr bwMode="auto">
            <a:xfrm>
              <a:off x="1503363" y="585788"/>
              <a:ext cx="290512" cy="292100"/>
            </a:xfrm>
            <a:custGeom>
              <a:avLst/>
              <a:gdLst>
                <a:gd name="T0" fmla="*/ 53 w 106"/>
                <a:gd name="T1" fmla="*/ 0 h 106"/>
                <a:gd name="T2" fmla="*/ 106 w 106"/>
                <a:gd name="T3" fmla="*/ 53 h 106"/>
                <a:gd name="T4" fmla="*/ 53 w 106"/>
                <a:gd name="T5" fmla="*/ 106 h 106"/>
                <a:gd name="T6" fmla="*/ 0 w 106"/>
                <a:gd name="T7" fmla="*/ 53 h 106"/>
                <a:gd name="T8" fmla="*/ 53 w 106"/>
                <a:gd name="T9" fmla="*/ 0 h 106"/>
                <a:gd name="T10" fmla="*/ 53 w 106"/>
                <a:gd name="T11" fmla="*/ 87 h 106"/>
                <a:gd name="T12" fmla="*/ 86 w 106"/>
                <a:gd name="T13" fmla="*/ 53 h 106"/>
                <a:gd name="T14" fmla="*/ 53 w 106"/>
                <a:gd name="T15" fmla="*/ 20 h 106"/>
                <a:gd name="T16" fmla="*/ 19 w 106"/>
                <a:gd name="T17" fmla="*/ 53 h 106"/>
                <a:gd name="T18" fmla="*/ 53 w 106"/>
                <a:gd name="T19" fmla="*/ 8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
                <a:gd name="T31" fmla="*/ 0 h 106"/>
                <a:gd name="T32" fmla="*/ 106 w 106"/>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 h="106">
                  <a:moveTo>
                    <a:pt x="53" y="0"/>
                  </a:moveTo>
                  <a:cubicBezTo>
                    <a:pt x="82" y="0"/>
                    <a:pt x="106" y="24"/>
                    <a:pt x="106" y="53"/>
                  </a:cubicBezTo>
                  <a:cubicBezTo>
                    <a:pt x="106" y="82"/>
                    <a:pt x="82" y="106"/>
                    <a:pt x="53" y="106"/>
                  </a:cubicBezTo>
                  <a:cubicBezTo>
                    <a:pt x="24" y="106"/>
                    <a:pt x="0" y="82"/>
                    <a:pt x="0" y="53"/>
                  </a:cubicBezTo>
                  <a:cubicBezTo>
                    <a:pt x="0" y="24"/>
                    <a:pt x="24" y="0"/>
                    <a:pt x="53" y="0"/>
                  </a:cubicBezTo>
                  <a:close/>
                  <a:moveTo>
                    <a:pt x="53" y="87"/>
                  </a:moveTo>
                  <a:cubicBezTo>
                    <a:pt x="71" y="87"/>
                    <a:pt x="86" y="72"/>
                    <a:pt x="86" y="53"/>
                  </a:cubicBezTo>
                  <a:cubicBezTo>
                    <a:pt x="86" y="35"/>
                    <a:pt x="71" y="20"/>
                    <a:pt x="53" y="20"/>
                  </a:cubicBezTo>
                  <a:cubicBezTo>
                    <a:pt x="34" y="20"/>
                    <a:pt x="19" y="35"/>
                    <a:pt x="19" y="53"/>
                  </a:cubicBezTo>
                  <a:cubicBezTo>
                    <a:pt x="19" y="72"/>
                    <a:pt x="34" y="87"/>
                    <a:pt x="53" y="8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7" name="Freeform 37"/>
            <p:cNvSpPr>
              <a:spLocks noEditPoints="1" noChangeArrowheads="1"/>
            </p:cNvSpPr>
            <p:nvPr/>
          </p:nvSpPr>
          <p:spPr bwMode="auto">
            <a:xfrm>
              <a:off x="1566863" y="649288"/>
              <a:ext cx="163512" cy="165100"/>
            </a:xfrm>
            <a:custGeom>
              <a:avLst/>
              <a:gdLst>
                <a:gd name="T0" fmla="*/ 30 w 60"/>
                <a:gd name="T1" fmla="*/ 0 h 60"/>
                <a:gd name="T2" fmla="*/ 60 w 60"/>
                <a:gd name="T3" fmla="*/ 30 h 60"/>
                <a:gd name="T4" fmla="*/ 30 w 60"/>
                <a:gd name="T5" fmla="*/ 60 h 60"/>
                <a:gd name="T6" fmla="*/ 0 w 60"/>
                <a:gd name="T7" fmla="*/ 30 h 60"/>
                <a:gd name="T8" fmla="*/ 30 w 60"/>
                <a:gd name="T9" fmla="*/ 0 h 60"/>
                <a:gd name="T10" fmla="*/ 30 w 60"/>
                <a:gd name="T11" fmla="*/ 44 h 60"/>
                <a:gd name="T12" fmla="*/ 44 w 60"/>
                <a:gd name="T13" fmla="*/ 30 h 60"/>
                <a:gd name="T14" fmla="*/ 30 w 60"/>
                <a:gd name="T15" fmla="*/ 16 h 60"/>
                <a:gd name="T16" fmla="*/ 16 w 60"/>
                <a:gd name="T17" fmla="*/ 30 h 60"/>
                <a:gd name="T18" fmla="*/ 30 w 60"/>
                <a:gd name="T19" fmla="*/ 4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60"/>
                <a:gd name="T32" fmla="*/ 60 w 6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60">
                  <a:moveTo>
                    <a:pt x="30" y="0"/>
                  </a:moveTo>
                  <a:cubicBezTo>
                    <a:pt x="46" y="0"/>
                    <a:pt x="60" y="14"/>
                    <a:pt x="60" y="30"/>
                  </a:cubicBezTo>
                  <a:cubicBezTo>
                    <a:pt x="60" y="47"/>
                    <a:pt x="46" y="60"/>
                    <a:pt x="30" y="60"/>
                  </a:cubicBezTo>
                  <a:cubicBezTo>
                    <a:pt x="13" y="60"/>
                    <a:pt x="0" y="47"/>
                    <a:pt x="0" y="30"/>
                  </a:cubicBezTo>
                  <a:cubicBezTo>
                    <a:pt x="0" y="14"/>
                    <a:pt x="13" y="0"/>
                    <a:pt x="30" y="0"/>
                  </a:cubicBezTo>
                  <a:close/>
                  <a:moveTo>
                    <a:pt x="30" y="44"/>
                  </a:moveTo>
                  <a:cubicBezTo>
                    <a:pt x="37" y="44"/>
                    <a:pt x="44" y="38"/>
                    <a:pt x="44" y="30"/>
                  </a:cubicBezTo>
                  <a:cubicBezTo>
                    <a:pt x="44" y="23"/>
                    <a:pt x="37" y="16"/>
                    <a:pt x="30" y="16"/>
                  </a:cubicBezTo>
                  <a:cubicBezTo>
                    <a:pt x="22" y="16"/>
                    <a:pt x="16" y="23"/>
                    <a:pt x="16" y="30"/>
                  </a:cubicBezTo>
                  <a:cubicBezTo>
                    <a:pt x="16" y="38"/>
                    <a:pt x="22" y="44"/>
                    <a:pt x="30" y="44"/>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8" name="Oval 38"/>
            <p:cNvSpPr>
              <a:spLocks noChangeArrowheads="1"/>
            </p:cNvSpPr>
            <p:nvPr/>
          </p:nvSpPr>
          <p:spPr bwMode="auto">
            <a:xfrm>
              <a:off x="1617663" y="701675"/>
              <a:ext cx="60325" cy="60325"/>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9" name="Freeform 39"/>
            <p:cNvSpPr>
              <a:spLocks noEditPoints="1" noChangeArrowheads="1"/>
            </p:cNvSpPr>
            <p:nvPr/>
          </p:nvSpPr>
          <p:spPr bwMode="auto">
            <a:xfrm>
              <a:off x="2303463" y="585788"/>
              <a:ext cx="290512" cy="292100"/>
            </a:xfrm>
            <a:custGeom>
              <a:avLst/>
              <a:gdLst>
                <a:gd name="T0" fmla="*/ 53 w 106"/>
                <a:gd name="T1" fmla="*/ 0 h 106"/>
                <a:gd name="T2" fmla="*/ 106 w 106"/>
                <a:gd name="T3" fmla="*/ 53 h 106"/>
                <a:gd name="T4" fmla="*/ 53 w 106"/>
                <a:gd name="T5" fmla="*/ 106 h 106"/>
                <a:gd name="T6" fmla="*/ 0 w 106"/>
                <a:gd name="T7" fmla="*/ 53 h 106"/>
                <a:gd name="T8" fmla="*/ 53 w 106"/>
                <a:gd name="T9" fmla="*/ 0 h 106"/>
                <a:gd name="T10" fmla="*/ 53 w 106"/>
                <a:gd name="T11" fmla="*/ 87 h 106"/>
                <a:gd name="T12" fmla="*/ 86 w 106"/>
                <a:gd name="T13" fmla="*/ 53 h 106"/>
                <a:gd name="T14" fmla="*/ 53 w 106"/>
                <a:gd name="T15" fmla="*/ 20 h 106"/>
                <a:gd name="T16" fmla="*/ 20 w 106"/>
                <a:gd name="T17" fmla="*/ 53 h 106"/>
                <a:gd name="T18" fmla="*/ 53 w 106"/>
                <a:gd name="T19" fmla="*/ 8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
                <a:gd name="T31" fmla="*/ 0 h 106"/>
                <a:gd name="T32" fmla="*/ 106 w 106"/>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 h="106">
                  <a:moveTo>
                    <a:pt x="53" y="0"/>
                  </a:moveTo>
                  <a:cubicBezTo>
                    <a:pt x="82" y="0"/>
                    <a:pt x="106" y="24"/>
                    <a:pt x="106" y="53"/>
                  </a:cubicBezTo>
                  <a:cubicBezTo>
                    <a:pt x="106" y="82"/>
                    <a:pt x="82" y="106"/>
                    <a:pt x="53" y="106"/>
                  </a:cubicBezTo>
                  <a:cubicBezTo>
                    <a:pt x="24" y="106"/>
                    <a:pt x="0" y="82"/>
                    <a:pt x="0" y="53"/>
                  </a:cubicBezTo>
                  <a:cubicBezTo>
                    <a:pt x="0" y="24"/>
                    <a:pt x="24" y="0"/>
                    <a:pt x="53" y="0"/>
                  </a:cubicBezTo>
                  <a:close/>
                  <a:moveTo>
                    <a:pt x="53" y="87"/>
                  </a:moveTo>
                  <a:cubicBezTo>
                    <a:pt x="71" y="87"/>
                    <a:pt x="86" y="72"/>
                    <a:pt x="86" y="53"/>
                  </a:cubicBezTo>
                  <a:cubicBezTo>
                    <a:pt x="86" y="35"/>
                    <a:pt x="71" y="20"/>
                    <a:pt x="53" y="20"/>
                  </a:cubicBezTo>
                  <a:cubicBezTo>
                    <a:pt x="35" y="20"/>
                    <a:pt x="20" y="35"/>
                    <a:pt x="20" y="53"/>
                  </a:cubicBezTo>
                  <a:cubicBezTo>
                    <a:pt x="20" y="72"/>
                    <a:pt x="35" y="87"/>
                    <a:pt x="53" y="8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0" name="Freeform 40"/>
            <p:cNvSpPr>
              <a:spLocks noEditPoints="1" noChangeArrowheads="1"/>
            </p:cNvSpPr>
            <p:nvPr/>
          </p:nvSpPr>
          <p:spPr bwMode="auto">
            <a:xfrm>
              <a:off x="2366963" y="649288"/>
              <a:ext cx="165100" cy="165100"/>
            </a:xfrm>
            <a:custGeom>
              <a:avLst/>
              <a:gdLst>
                <a:gd name="T0" fmla="*/ 30 w 60"/>
                <a:gd name="T1" fmla="*/ 0 h 60"/>
                <a:gd name="T2" fmla="*/ 60 w 60"/>
                <a:gd name="T3" fmla="*/ 30 h 60"/>
                <a:gd name="T4" fmla="*/ 30 w 60"/>
                <a:gd name="T5" fmla="*/ 60 h 60"/>
                <a:gd name="T6" fmla="*/ 0 w 60"/>
                <a:gd name="T7" fmla="*/ 30 h 60"/>
                <a:gd name="T8" fmla="*/ 30 w 60"/>
                <a:gd name="T9" fmla="*/ 0 h 60"/>
                <a:gd name="T10" fmla="*/ 30 w 60"/>
                <a:gd name="T11" fmla="*/ 44 h 60"/>
                <a:gd name="T12" fmla="*/ 44 w 60"/>
                <a:gd name="T13" fmla="*/ 30 h 60"/>
                <a:gd name="T14" fmla="*/ 30 w 60"/>
                <a:gd name="T15" fmla="*/ 16 h 60"/>
                <a:gd name="T16" fmla="*/ 16 w 60"/>
                <a:gd name="T17" fmla="*/ 30 h 60"/>
                <a:gd name="T18" fmla="*/ 30 w 60"/>
                <a:gd name="T19" fmla="*/ 4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60"/>
                <a:gd name="T32" fmla="*/ 60 w 6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60">
                  <a:moveTo>
                    <a:pt x="30" y="0"/>
                  </a:moveTo>
                  <a:cubicBezTo>
                    <a:pt x="47" y="0"/>
                    <a:pt x="60" y="14"/>
                    <a:pt x="60" y="30"/>
                  </a:cubicBezTo>
                  <a:cubicBezTo>
                    <a:pt x="60" y="47"/>
                    <a:pt x="47" y="60"/>
                    <a:pt x="30" y="60"/>
                  </a:cubicBezTo>
                  <a:cubicBezTo>
                    <a:pt x="13" y="60"/>
                    <a:pt x="0" y="47"/>
                    <a:pt x="0" y="30"/>
                  </a:cubicBezTo>
                  <a:cubicBezTo>
                    <a:pt x="0" y="14"/>
                    <a:pt x="13" y="0"/>
                    <a:pt x="30" y="0"/>
                  </a:cubicBezTo>
                  <a:close/>
                  <a:moveTo>
                    <a:pt x="30" y="44"/>
                  </a:moveTo>
                  <a:cubicBezTo>
                    <a:pt x="38" y="44"/>
                    <a:pt x="44" y="38"/>
                    <a:pt x="44" y="30"/>
                  </a:cubicBezTo>
                  <a:cubicBezTo>
                    <a:pt x="44" y="23"/>
                    <a:pt x="38" y="16"/>
                    <a:pt x="30" y="16"/>
                  </a:cubicBezTo>
                  <a:cubicBezTo>
                    <a:pt x="22" y="16"/>
                    <a:pt x="16" y="23"/>
                    <a:pt x="16" y="30"/>
                  </a:cubicBezTo>
                  <a:cubicBezTo>
                    <a:pt x="16" y="38"/>
                    <a:pt x="22" y="44"/>
                    <a:pt x="30" y="44"/>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1" name="Oval 41"/>
            <p:cNvSpPr>
              <a:spLocks noChangeArrowheads="1"/>
            </p:cNvSpPr>
            <p:nvPr/>
          </p:nvSpPr>
          <p:spPr bwMode="auto">
            <a:xfrm>
              <a:off x="2419350" y="701675"/>
              <a:ext cx="60325" cy="60325"/>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2" name="Freeform 42"/>
            <p:cNvSpPr>
              <a:spLocks noEditPoints="1" noChangeArrowheads="1"/>
            </p:cNvSpPr>
            <p:nvPr/>
          </p:nvSpPr>
          <p:spPr bwMode="auto">
            <a:xfrm>
              <a:off x="41275" y="633413"/>
              <a:ext cx="244475" cy="244475"/>
            </a:xfrm>
            <a:custGeom>
              <a:avLst/>
              <a:gdLst>
                <a:gd name="T0" fmla="*/ 45 w 89"/>
                <a:gd name="T1" fmla="*/ 0 h 89"/>
                <a:gd name="T2" fmla="*/ 89 w 89"/>
                <a:gd name="T3" fmla="*/ 44 h 89"/>
                <a:gd name="T4" fmla="*/ 45 w 89"/>
                <a:gd name="T5" fmla="*/ 89 h 89"/>
                <a:gd name="T6" fmla="*/ 0 w 89"/>
                <a:gd name="T7" fmla="*/ 44 h 89"/>
                <a:gd name="T8" fmla="*/ 45 w 89"/>
                <a:gd name="T9" fmla="*/ 0 h 89"/>
                <a:gd name="T10" fmla="*/ 45 w 89"/>
                <a:gd name="T11" fmla="*/ 73 h 89"/>
                <a:gd name="T12" fmla="*/ 73 w 89"/>
                <a:gd name="T13" fmla="*/ 44 h 89"/>
                <a:gd name="T14" fmla="*/ 45 w 89"/>
                <a:gd name="T15" fmla="*/ 16 h 89"/>
                <a:gd name="T16" fmla="*/ 16 w 89"/>
                <a:gd name="T17" fmla="*/ 44 h 89"/>
                <a:gd name="T18" fmla="*/ 45 w 89"/>
                <a:gd name="T19" fmla="*/ 7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89"/>
                <a:gd name="T32" fmla="*/ 89 w 89"/>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89">
                  <a:moveTo>
                    <a:pt x="45" y="0"/>
                  </a:moveTo>
                  <a:cubicBezTo>
                    <a:pt x="69" y="0"/>
                    <a:pt x="89" y="20"/>
                    <a:pt x="89" y="44"/>
                  </a:cubicBezTo>
                  <a:cubicBezTo>
                    <a:pt x="89" y="69"/>
                    <a:pt x="69" y="89"/>
                    <a:pt x="45" y="89"/>
                  </a:cubicBezTo>
                  <a:cubicBezTo>
                    <a:pt x="20" y="89"/>
                    <a:pt x="0" y="69"/>
                    <a:pt x="0" y="44"/>
                  </a:cubicBezTo>
                  <a:cubicBezTo>
                    <a:pt x="0" y="20"/>
                    <a:pt x="20" y="0"/>
                    <a:pt x="45" y="0"/>
                  </a:cubicBezTo>
                  <a:close/>
                  <a:moveTo>
                    <a:pt x="45" y="73"/>
                  </a:moveTo>
                  <a:cubicBezTo>
                    <a:pt x="60" y="73"/>
                    <a:pt x="73" y="60"/>
                    <a:pt x="73" y="44"/>
                  </a:cubicBezTo>
                  <a:cubicBezTo>
                    <a:pt x="73" y="29"/>
                    <a:pt x="60" y="16"/>
                    <a:pt x="45" y="16"/>
                  </a:cubicBezTo>
                  <a:cubicBezTo>
                    <a:pt x="29" y="16"/>
                    <a:pt x="16" y="29"/>
                    <a:pt x="16" y="44"/>
                  </a:cubicBezTo>
                  <a:cubicBezTo>
                    <a:pt x="16" y="60"/>
                    <a:pt x="29" y="73"/>
                    <a:pt x="45" y="73"/>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3" name="Freeform 43"/>
            <p:cNvSpPr>
              <a:spLocks noEditPoints="1" noChangeArrowheads="1"/>
            </p:cNvSpPr>
            <p:nvPr/>
          </p:nvSpPr>
          <p:spPr bwMode="auto">
            <a:xfrm>
              <a:off x="93663" y="685800"/>
              <a:ext cx="139700" cy="139700"/>
            </a:xfrm>
            <a:custGeom>
              <a:avLst/>
              <a:gdLst>
                <a:gd name="T0" fmla="*/ 26 w 51"/>
                <a:gd name="T1" fmla="*/ 0 h 51"/>
                <a:gd name="T2" fmla="*/ 51 w 51"/>
                <a:gd name="T3" fmla="*/ 25 h 51"/>
                <a:gd name="T4" fmla="*/ 26 w 51"/>
                <a:gd name="T5" fmla="*/ 51 h 51"/>
                <a:gd name="T6" fmla="*/ 0 w 51"/>
                <a:gd name="T7" fmla="*/ 25 h 51"/>
                <a:gd name="T8" fmla="*/ 26 w 51"/>
                <a:gd name="T9" fmla="*/ 0 h 51"/>
                <a:gd name="T10" fmla="*/ 26 w 51"/>
                <a:gd name="T11" fmla="*/ 37 h 51"/>
                <a:gd name="T12" fmla="*/ 37 w 51"/>
                <a:gd name="T13" fmla="*/ 25 h 51"/>
                <a:gd name="T14" fmla="*/ 26 w 51"/>
                <a:gd name="T15" fmla="*/ 14 h 51"/>
                <a:gd name="T16" fmla="*/ 14 w 51"/>
                <a:gd name="T17" fmla="*/ 25 h 51"/>
                <a:gd name="T18" fmla="*/ 26 w 51"/>
                <a:gd name="T19" fmla="*/ 37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51"/>
                <a:gd name="T32" fmla="*/ 51 w 51"/>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51">
                  <a:moveTo>
                    <a:pt x="26" y="0"/>
                  </a:moveTo>
                  <a:cubicBezTo>
                    <a:pt x="40" y="0"/>
                    <a:pt x="51" y="11"/>
                    <a:pt x="51" y="25"/>
                  </a:cubicBezTo>
                  <a:cubicBezTo>
                    <a:pt x="51" y="39"/>
                    <a:pt x="40" y="51"/>
                    <a:pt x="26" y="51"/>
                  </a:cubicBezTo>
                  <a:cubicBezTo>
                    <a:pt x="12" y="51"/>
                    <a:pt x="0" y="39"/>
                    <a:pt x="0" y="25"/>
                  </a:cubicBezTo>
                  <a:cubicBezTo>
                    <a:pt x="0" y="11"/>
                    <a:pt x="12" y="0"/>
                    <a:pt x="26" y="0"/>
                  </a:cubicBezTo>
                  <a:close/>
                  <a:moveTo>
                    <a:pt x="26" y="37"/>
                  </a:moveTo>
                  <a:cubicBezTo>
                    <a:pt x="32" y="37"/>
                    <a:pt x="37" y="32"/>
                    <a:pt x="37" y="25"/>
                  </a:cubicBezTo>
                  <a:cubicBezTo>
                    <a:pt x="37" y="19"/>
                    <a:pt x="32" y="14"/>
                    <a:pt x="26" y="14"/>
                  </a:cubicBezTo>
                  <a:cubicBezTo>
                    <a:pt x="19" y="14"/>
                    <a:pt x="14" y="19"/>
                    <a:pt x="14" y="25"/>
                  </a:cubicBezTo>
                  <a:cubicBezTo>
                    <a:pt x="14" y="32"/>
                    <a:pt x="19" y="37"/>
                    <a:pt x="26" y="37"/>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4" name="Oval 44"/>
            <p:cNvSpPr>
              <a:spLocks noChangeArrowheads="1"/>
            </p:cNvSpPr>
            <p:nvPr/>
          </p:nvSpPr>
          <p:spPr bwMode="auto">
            <a:xfrm>
              <a:off x="136525" y="728663"/>
              <a:ext cx="52387" cy="52388"/>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5" name="Freeform 45"/>
            <p:cNvSpPr>
              <a:spLocks noChangeArrowheads="1"/>
            </p:cNvSpPr>
            <p:nvPr/>
          </p:nvSpPr>
          <p:spPr bwMode="auto">
            <a:xfrm>
              <a:off x="0" y="569913"/>
              <a:ext cx="327025" cy="98425"/>
            </a:xfrm>
            <a:custGeom>
              <a:avLst/>
              <a:gdLst>
                <a:gd name="T0" fmla="*/ 60 w 119"/>
                <a:gd name="T1" fmla="*/ 13 h 36"/>
                <a:gd name="T2" fmla="*/ 15 w 119"/>
                <a:gd name="T3" fmla="*/ 36 h 36"/>
                <a:gd name="T4" fmla="*/ 0 w 119"/>
                <a:gd name="T5" fmla="*/ 36 h 36"/>
                <a:gd name="T6" fmla="*/ 60 w 119"/>
                <a:gd name="T7" fmla="*/ 0 h 36"/>
                <a:gd name="T8" fmla="*/ 119 w 119"/>
                <a:gd name="T9" fmla="*/ 36 h 36"/>
                <a:gd name="T10" fmla="*/ 105 w 119"/>
                <a:gd name="T11" fmla="*/ 36 h 36"/>
                <a:gd name="T12" fmla="*/ 60 w 119"/>
                <a:gd name="T13" fmla="*/ 13 h 36"/>
                <a:gd name="T14" fmla="*/ 0 60000 65536"/>
                <a:gd name="T15" fmla="*/ 0 60000 65536"/>
                <a:gd name="T16" fmla="*/ 0 60000 65536"/>
                <a:gd name="T17" fmla="*/ 0 60000 65536"/>
                <a:gd name="T18" fmla="*/ 0 60000 65536"/>
                <a:gd name="T19" fmla="*/ 0 60000 65536"/>
                <a:gd name="T20" fmla="*/ 0 60000 65536"/>
                <a:gd name="T21" fmla="*/ 0 w 119"/>
                <a:gd name="T22" fmla="*/ 0 h 36"/>
                <a:gd name="T23" fmla="*/ 119 w 119"/>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36">
                  <a:moveTo>
                    <a:pt x="60" y="13"/>
                  </a:moveTo>
                  <a:cubicBezTo>
                    <a:pt x="41" y="13"/>
                    <a:pt x="25" y="22"/>
                    <a:pt x="15" y="36"/>
                  </a:cubicBezTo>
                  <a:cubicBezTo>
                    <a:pt x="0" y="36"/>
                    <a:pt x="0" y="36"/>
                    <a:pt x="0" y="36"/>
                  </a:cubicBezTo>
                  <a:cubicBezTo>
                    <a:pt x="12" y="15"/>
                    <a:pt x="34" y="0"/>
                    <a:pt x="60" y="0"/>
                  </a:cubicBezTo>
                  <a:cubicBezTo>
                    <a:pt x="85" y="0"/>
                    <a:pt x="108" y="15"/>
                    <a:pt x="119" y="36"/>
                  </a:cubicBezTo>
                  <a:cubicBezTo>
                    <a:pt x="105" y="36"/>
                    <a:pt x="105" y="36"/>
                    <a:pt x="105" y="36"/>
                  </a:cubicBezTo>
                  <a:cubicBezTo>
                    <a:pt x="95" y="22"/>
                    <a:pt x="78" y="13"/>
                    <a:pt x="60" y="13"/>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6" name="Freeform 46"/>
            <p:cNvSpPr>
              <a:spLocks noEditPoints="1" noChangeArrowheads="1"/>
            </p:cNvSpPr>
            <p:nvPr/>
          </p:nvSpPr>
          <p:spPr bwMode="auto">
            <a:xfrm>
              <a:off x="565150" y="646113"/>
              <a:ext cx="98425" cy="198438"/>
            </a:xfrm>
            <a:custGeom>
              <a:avLst/>
              <a:gdLst>
                <a:gd name="T0" fmla="*/ 62 w 62"/>
                <a:gd name="T1" fmla="*/ 0 h 125"/>
                <a:gd name="T2" fmla="*/ 62 w 62"/>
                <a:gd name="T3" fmla="*/ 125 h 125"/>
                <a:gd name="T4" fmla="*/ 0 w 62"/>
                <a:gd name="T5" fmla="*/ 125 h 125"/>
                <a:gd name="T6" fmla="*/ 0 w 62"/>
                <a:gd name="T7" fmla="*/ 0 h 125"/>
                <a:gd name="T8" fmla="*/ 62 w 62"/>
                <a:gd name="T9" fmla="*/ 0 h 125"/>
                <a:gd name="T10" fmla="*/ 3 w 62"/>
                <a:gd name="T11" fmla="*/ 118 h 125"/>
                <a:gd name="T12" fmla="*/ 60 w 62"/>
                <a:gd name="T13" fmla="*/ 118 h 125"/>
                <a:gd name="T14" fmla="*/ 60 w 62"/>
                <a:gd name="T15" fmla="*/ 87 h 125"/>
                <a:gd name="T16" fmla="*/ 3 w 62"/>
                <a:gd name="T17" fmla="*/ 87 h 125"/>
                <a:gd name="T18" fmla="*/ 3 w 62"/>
                <a:gd name="T19" fmla="*/ 118 h 125"/>
                <a:gd name="T20" fmla="*/ 3 w 62"/>
                <a:gd name="T21" fmla="*/ 78 h 125"/>
                <a:gd name="T22" fmla="*/ 60 w 62"/>
                <a:gd name="T23" fmla="*/ 78 h 125"/>
                <a:gd name="T24" fmla="*/ 60 w 62"/>
                <a:gd name="T25" fmla="*/ 47 h 125"/>
                <a:gd name="T26" fmla="*/ 3 w 62"/>
                <a:gd name="T27" fmla="*/ 47 h 125"/>
                <a:gd name="T28" fmla="*/ 3 w 62"/>
                <a:gd name="T29" fmla="*/ 78 h 125"/>
                <a:gd name="T30" fmla="*/ 3 w 62"/>
                <a:gd name="T31" fmla="*/ 38 h 125"/>
                <a:gd name="T32" fmla="*/ 60 w 62"/>
                <a:gd name="T33" fmla="*/ 38 h 125"/>
                <a:gd name="T34" fmla="*/ 60 w 62"/>
                <a:gd name="T35" fmla="*/ 7 h 125"/>
                <a:gd name="T36" fmla="*/ 3 w 62"/>
                <a:gd name="T37" fmla="*/ 7 h 125"/>
                <a:gd name="T38" fmla="*/ 3 w 62"/>
                <a:gd name="T39" fmla="*/ 38 h 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2"/>
                <a:gd name="T61" fmla="*/ 0 h 125"/>
                <a:gd name="T62" fmla="*/ 62 w 62"/>
                <a:gd name="T63" fmla="*/ 125 h 1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2" h="125">
                  <a:moveTo>
                    <a:pt x="62" y="0"/>
                  </a:moveTo>
                  <a:lnTo>
                    <a:pt x="62" y="125"/>
                  </a:lnTo>
                  <a:lnTo>
                    <a:pt x="0" y="125"/>
                  </a:lnTo>
                  <a:lnTo>
                    <a:pt x="0" y="0"/>
                  </a:lnTo>
                  <a:lnTo>
                    <a:pt x="62" y="0"/>
                  </a:lnTo>
                  <a:close/>
                  <a:moveTo>
                    <a:pt x="3" y="118"/>
                  </a:moveTo>
                  <a:lnTo>
                    <a:pt x="60" y="118"/>
                  </a:lnTo>
                  <a:lnTo>
                    <a:pt x="60" y="87"/>
                  </a:lnTo>
                  <a:lnTo>
                    <a:pt x="3" y="87"/>
                  </a:lnTo>
                  <a:lnTo>
                    <a:pt x="3" y="118"/>
                  </a:lnTo>
                  <a:close/>
                  <a:moveTo>
                    <a:pt x="3" y="78"/>
                  </a:moveTo>
                  <a:lnTo>
                    <a:pt x="60" y="78"/>
                  </a:lnTo>
                  <a:lnTo>
                    <a:pt x="60" y="47"/>
                  </a:lnTo>
                  <a:lnTo>
                    <a:pt x="3" y="47"/>
                  </a:lnTo>
                  <a:lnTo>
                    <a:pt x="3" y="78"/>
                  </a:lnTo>
                  <a:close/>
                  <a:moveTo>
                    <a:pt x="3" y="38"/>
                  </a:moveTo>
                  <a:lnTo>
                    <a:pt x="60" y="38"/>
                  </a:lnTo>
                  <a:lnTo>
                    <a:pt x="60" y="7"/>
                  </a:lnTo>
                  <a:lnTo>
                    <a:pt x="3" y="7"/>
                  </a:lnTo>
                  <a:lnTo>
                    <a:pt x="3" y="38"/>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7" name="Freeform 47"/>
            <p:cNvSpPr>
              <a:spLocks noEditPoints="1" noChangeArrowheads="1"/>
            </p:cNvSpPr>
            <p:nvPr/>
          </p:nvSpPr>
          <p:spPr bwMode="auto">
            <a:xfrm>
              <a:off x="561975" y="392113"/>
              <a:ext cx="153987" cy="180975"/>
            </a:xfrm>
            <a:custGeom>
              <a:avLst/>
              <a:gdLst>
                <a:gd name="T0" fmla="*/ 56 w 56"/>
                <a:gd name="T1" fmla="*/ 0 h 66"/>
                <a:gd name="T2" fmla="*/ 56 w 56"/>
                <a:gd name="T3" fmla="*/ 18 h 66"/>
                <a:gd name="T4" fmla="*/ 29 w 56"/>
                <a:gd name="T5" fmla="*/ 66 h 66"/>
                <a:gd name="T6" fmla="*/ 0 w 56"/>
                <a:gd name="T7" fmla="*/ 66 h 66"/>
                <a:gd name="T8" fmla="*/ 0 w 56"/>
                <a:gd name="T9" fmla="*/ 0 h 66"/>
                <a:gd name="T10" fmla="*/ 56 w 56"/>
                <a:gd name="T11" fmla="*/ 0 h 66"/>
                <a:gd name="T12" fmla="*/ 10 w 56"/>
                <a:gd name="T13" fmla="*/ 14 h 66"/>
                <a:gd name="T14" fmla="*/ 13 w 56"/>
                <a:gd name="T15" fmla="*/ 11 h 66"/>
                <a:gd name="T16" fmla="*/ 10 w 56"/>
                <a:gd name="T17" fmla="*/ 7 h 66"/>
                <a:gd name="T18" fmla="*/ 6 w 56"/>
                <a:gd name="T19" fmla="*/ 11 h 66"/>
                <a:gd name="T20" fmla="*/ 10 w 56"/>
                <a:gd name="T21" fmla="*/ 14 h 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
                <a:gd name="T34" fmla="*/ 0 h 66"/>
                <a:gd name="T35" fmla="*/ 56 w 56"/>
                <a:gd name="T36" fmla="*/ 66 h 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 h="66">
                  <a:moveTo>
                    <a:pt x="56" y="0"/>
                  </a:moveTo>
                  <a:cubicBezTo>
                    <a:pt x="56" y="18"/>
                    <a:pt x="56" y="18"/>
                    <a:pt x="56" y="18"/>
                  </a:cubicBezTo>
                  <a:cubicBezTo>
                    <a:pt x="56" y="18"/>
                    <a:pt x="34" y="33"/>
                    <a:pt x="29" y="66"/>
                  </a:cubicBezTo>
                  <a:cubicBezTo>
                    <a:pt x="2" y="66"/>
                    <a:pt x="0" y="66"/>
                    <a:pt x="0" y="66"/>
                  </a:cubicBezTo>
                  <a:cubicBezTo>
                    <a:pt x="0" y="0"/>
                    <a:pt x="0" y="0"/>
                    <a:pt x="0" y="0"/>
                  </a:cubicBezTo>
                  <a:lnTo>
                    <a:pt x="56" y="0"/>
                  </a:lnTo>
                  <a:close/>
                  <a:moveTo>
                    <a:pt x="10" y="14"/>
                  </a:moveTo>
                  <a:cubicBezTo>
                    <a:pt x="12" y="14"/>
                    <a:pt x="13" y="13"/>
                    <a:pt x="13" y="11"/>
                  </a:cubicBezTo>
                  <a:cubicBezTo>
                    <a:pt x="13" y="9"/>
                    <a:pt x="12" y="7"/>
                    <a:pt x="10" y="7"/>
                  </a:cubicBezTo>
                  <a:cubicBezTo>
                    <a:pt x="8" y="7"/>
                    <a:pt x="6" y="9"/>
                    <a:pt x="6" y="11"/>
                  </a:cubicBezTo>
                  <a:cubicBezTo>
                    <a:pt x="6" y="13"/>
                    <a:pt x="8" y="14"/>
                    <a:pt x="10" y="14"/>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8" name="Freeform 48"/>
            <p:cNvSpPr>
              <a:spLocks noChangeArrowheads="1"/>
            </p:cNvSpPr>
            <p:nvPr/>
          </p:nvSpPr>
          <p:spPr bwMode="auto">
            <a:xfrm>
              <a:off x="307975" y="314325"/>
              <a:ext cx="61912" cy="100013"/>
            </a:xfrm>
            <a:custGeom>
              <a:avLst/>
              <a:gdLst>
                <a:gd name="T0" fmla="*/ 0 w 23"/>
                <a:gd name="T1" fmla="*/ 25 h 36"/>
                <a:gd name="T2" fmla="*/ 12 w 23"/>
                <a:gd name="T3" fmla="*/ 36 h 36"/>
                <a:gd name="T4" fmla="*/ 12 w 23"/>
                <a:gd name="T5" fmla="*/ 36 h 36"/>
                <a:gd name="T6" fmla="*/ 23 w 23"/>
                <a:gd name="T7" fmla="*/ 25 h 36"/>
                <a:gd name="T8" fmla="*/ 23 w 23"/>
                <a:gd name="T9" fmla="*/ 12 h 36"/>
                <a:gd name="T10" fmla="*/ 12 w 23"/>
                <a:gd name="T11" fmla="*/ 0 h 36"/>
                <a:gd name="T12" fmla="*/ 12 w 23"/>
                <a:gd name="T13" fmla="*/ 0 h 36"/>
                <a:gd name="T14" fmla="*/ 0 w 23"/>
                <a:gd name="T15" fmla="*/ 12 h 36"/>
                <a:gd name="T16" fmla="*/ 0 w 23"/>
                <a:gd name="T17" fmla="*/ 25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
                <a:gd name="T28" fmla="*/ 0 h 36"/>
                <a:gd name="T29" fmla="*/ 23 w 23"/>
                <a:gd name="T30" fmla="*/ 36 h 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 h="36">
                  <a:moveTo>
                    <a:pt x="0" y="25"/>
                  </a:moveTo>
                  <a:cubicBezTo>
                    <a:pt x="0" y="31"/>
                    <a:pt x="5" y="36"/>
                    <a:pt x="12" y="36"/>
                  </a:cubicBezTo>
                  <a:cubicBezTo>
                    <a:pt x="12" y="36"/>
                    <a:pt x="12" y="36"/>
                    <a:pt x="12" y="36"/>
                  </a:cubicBezTo>
                  <a:cubicBezTo>
                    <a:pt x="18" y="36"/>
                    <a:pt x="23" y="31"/>
                    <a:pt x="23" y="25"/>
                  </a:cubicBezTo>
                  <a:cubicBezTo>
                    <a:pt x="23" y="12"/>
                    <a:pt x="23" y="12"/>
                    <a:pt x="23" y="12"/>
                  </a:cubicBezTo>
                  <a:cubicBezTo>
                    <a:pt x="23" y="5"/>
                    <a:pt x="18" y="0"/>
                    <a:pt x="12" y="0"/>
                  </a:cubicBezTo>
                  <a:cubicBezTo>
                    <a:pt x="12" y="0"/>
                    <a:pt x="12" y="0"/>
                    <a:pt x="12" y="0"/>
                  </a:cubicBezTo>
                  <a:cubicBezTo>
                    <a:pt x="5" y="0"/>
                    <a:pt x="0" y="5"/>
                    <a:pt x="0" y="12"/>
                  </a:cubicBezTo>
                  <a:lnTo>
                    <a:pt x="0" y="25"/>
                  </a:ln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9" name="Oval 49"/>
            <p:cNvSpPr>
              <a:spLocks noChangeArrowheads="1"/>
            </p:cNvSpPr>
            <p:nvPr/>
          </p:nvSpPr>
          <p:spPr bwMode="auto">
            <a:xfrm>
              <a:off x="346075" y="133350"/>
              <a:ext cx="26987" cy="2540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0" name="Oval 50"/>
            <p:cNvSpPr>
              <a:spLocks noChangeArrowheads="1"/>
            </p:cNvSpPr>
            <p:nvPr/>
          </p:nvSpPr>
          <p:spPr bwMode="auto">
            <a:xfrm>
              <a:off x="387350" y="84138"/>
              <a:ext cx="46037" cy="4445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1" name="Oval 51"/>
            <p:cNvSpPr>
              <a:spLocks noChangeArrowheads="1"/>
            </p:cNvSpPr>
            <p:nvPr/>
          </p:nvSpPr>
          <p:spPr bwMode="auto">
            <a:xfrm>
              <a:off x="376238" y="46038"/>
              <a:ext cx="15875" cy="14288"/>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2" name="Oval 52"/>
            <p:cNvSpPr>
              <a:spLocks noChangeArrowheads="1"/>
            </p:cNvSpPr>
            <p:nvPr/>
          </p:nvSpPr>
          <p:spPr bwMode="auto">
            <a:xfrm>
              <a:off x="438150" y="0"/>
              <a:ext cx="77787" cy="7620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3" name="Oval 53"/>
            <p:cNvSpPr>
              <a:spLocks noChangeArrowheads="1"/>
            </p:cNvSpPr>
            <p:nvPr/>
          </p:nvSpPr>
          <p:spPr bwMode="auto">
            <a:xfrm>
              <a:off x="452438" y="95250"/>
              <a:ext cx="14287" cy="14288"/>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4" name="Oval 54"/>
            <p:cNvSpPr>
              <a:spLocks noChangeArrowheads="1"/>
            </p:cNvSpPr>
            <p:nvPr/>
          </p:nvSpPr>
          <p:spPr bwMode="auto">
            <a:xfrm>
              <a:off x="569913" y="19050"/>
              <a:ext cx="41275" cy="41275"/>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5" name="Rectangle 55"/>
            <p:cNvSpPr>
              <a:spLocks noChangeArrowheads="1"/>
            </p:cNvSpPr>
            <p:nvPr/>
          </p:nvSpPr>
          <p:spPr bwMode="auto">
            <a:xfrm>
              <a:off x="579438" y="139700"/>
              <a:ext cx="352425" cy="38100"/>
            </a:xfrm>
            <a:prstGeom prst="rect">
              <a:avLst/>
            </a:pr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6" name="Freeform 56"/>
            <p:cNvSpPr>
              <a:spLocks noChangeArrowheads="1"/>
            </p:cNvSpPr>
            <p:nvPr/>
          </p:nvSpPr>
          <p:spPr bwMode="auto">
            <a:xfrm>
              <a:off x="500063" y="139700"/>
              <a:ext cx="117475" cy="238125"/>
            </a:xfrm>
            <a:custGeom>
              <a:avLst/>
              <a:gdLst>
                <a:gd name="T0" fmla="*/ 50 w 74"/>
                <a:gd name="T1" fmla="*/ 0 h 150"/>
                <a:gd name="T2" fmla="*/ 0 w 74"/>
                <a:gd name="T3" fmla="*/ 150 h 150"/>
                <a:gd name="T4" fmla="*/ 39 w 74"/>
                <a:gd name="T5" fmla="*/ 147 h 150"/>
                <a:gd name="T6" fmla="*/ 74 w 74"/>
                <a:gd name="T7" fmla="*/ 19 h 150"/>
                <a:gd name="T8" fmla="*/ 50 w 74"/>
                <a:gd name="T9" fmla="*/ 0 h 150"/>
                <a:gd name="T10" fmla="*/ 0 60000 65536"/>
                <a:gd name="T11" fmla="*/ 0 60000 65536"/>
                <a:gd name="T12" fmla="*/ 0 60000 65536"/>
                <a:gd name="T13" fmla="*/ 0 60000 65536"/>
                <a:gd name="T14" fmla="*/ 0 60000 65536"/>
                <a:gd name="T15" fmla="*/ 0 w 74"/>
                <a:gd name="T16" fmla="*/ 0 h 150"/>
                <a:gd name="T17" fmla="*/ 74 w 74"/>
                <a:gd name="T18" fmla="*/ 150 h 150"/>
              </a:gdLst>
              <a:ahLst/>
              <a:cxnLst>
                <a:cxn ang="T10">
                  <a:pos x="T0" y="T1"/>
                </a:cxn>
                <a:cxn ang="T11">
                  <a:pos x="T2" y="T3"/>
                </a:cxn>
                <a:cxn ang="T12">
                  <a:pos x="T4" y="T5"/>
                </a:cxn>
                <a:cxn ang="T13">
                  <a:pos x="T6" y="T7"/>
                </a:cxn>
                <a:cxn ang="T14">
                  <a:pos x="T8" y="T9"/>
                </a:cxn>
              </a:cxnLst>
              <a:rect l="T15" t="T16" r="T17" b="T18"/>
              <a:pathLst>
                <a:path w="74" h="150">
                  <a:moveTo>
                    <a:pt x="50" y="0"/>
                  </a:moveTo>
                  <a:lnTo>
                    <a:pt x="0" y="150"/>
                  </a:lnTo>
                  <a:lnTo>
                    <a:pt x="39" y="147"/>
                  </a:lnTo>
                  <a:lnTo>
                    <a:pt x="74" y="19"/>
                  </a:lnTo>
                  <a:lnTo>
                    <a:pt x="5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7" name="Freeform 57"/>
            <p:cNvSpPr>
              <a:spLocks noChangeArrowheads="1"/>
            </p:cNvSpPr>
            <p:nvPr/>
          </p:nvSpPr>
          <p:spPr bwMode="auto">
            <a:xfrm>
              <a:off x="773113" y="163513"/>
              <a:ext cx="33337" cy="209550"/>
            </a:xfrm>
            <a:custGeom>
              <a:avLst/>
              <a:gdLst>
                <a:gd name="T0" fmla="*/ 0 w 21"/>
                <a:gd name="T1" fmla="*/ 0 h 132"/>
                <a:gd name="T2" fmla="*/ 0 w 21"/>
                <a:gd name="T3" fmla="*/ 132 h 132"/>
                <a:gd name="T4" fmla="*/ 21 w 21"/>
                <a:gd name="T5" fmla="*/ 132 h 132"/>
                <a:gd name="T6" fmla="*/ 21 w 21"/>
                <a:gd name="T7" fmla="*/ 6 h 132"/>
                <a:gd name="T8" fmla="*/ 0 w 21"/>
                <a:gd name="T9" fmla="*/ 0 h 132"/>
                <a:gd name="T10" fmla="*/ 0 60000 65536"/>
                <a:gd name="T11" fmla="*/ 0 60000 65536"/>
                <a:gd name="T12" fmla="*/ 0 60000 65536"/>
                <a:gd name="T13" fmla="*/ 0 60000 65536"/>
                <a:gd name="T14" fmla="*/ 0 60000 65536"/>
                <a:gd name="T15" fmla="*/ 0 w 21"/>
                <a:gd name="T16" fmla="*/ 0 h 132"/>
                <a:gd name="T17" fmla="*/ 21 w 21"/>
                <a:gd name="T18" fmla="*/ 132 h 132"/>
              </a:gdLst>
              <a:ahLst/>
              <a:cxnLst>
                <a:cxn ang="T10">
                  <a:pos x="T0" y="T1"/>
                </a:cxn>
                <a:cxn ang="T11">
                  <a:pos x="T2" y="T3"/>
                </a:cxn>
                <a:cxn ang="T12">
                  <a:pos x="T4" y="T5"/>
                </a:cxn>
                <a:cxn ang="T13">
                  <a:pos x="T6" y="T7"/>
                </a:cxn>
                <a:cxn ang="T14">
                  <a:pos x="T8" y="T9"/>
                </a:cxn>
              </a:cxnLst>
              <a:rect l="T15" t="T16" r="T17" b="T18"/>
              <a:pathLst>
                <a:path w="21" h="132">
                  <a:moveTo>
                    <a:pt x="0" y="0"/>
                  </a:moveTo>
                  <a:lnTo>
                    <a:pt x="0" y="132"/>
                  </a:lnTo>
                  <a:lnTo>
                    <a:pt x="21" y="132"/>
                  </a:lnTo>
                  <a:lnTo>
                    <a:pt x="21" y="6"/>
                  </a:lnTo>
                  <a:lnTo>
                    <a:pt x="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8" name="Freeform 58"/>
            <p:cNvSpPr>
              <a:spLocks noChangeArrowheads="1"/>
            </p:cNvSpPr>
            <p:nvPr/>
          </p:nvSpPr>
          <p:spPr bwMode="auto">
            <a:xfrm>
              <a:off x="858838" y="169863"/>
              <a:ext cx="82550" cy="219075"/>
            </a:xfrm>
            <a:custGeom>
              <a:avLst/>
              <a:gdLst>
                <a:gd name="T0" fmla="*/ 0 w 52"/>
                <a:gd name="T1" fmla="*/ 0 h 138"/>
                <a:gd name="T2" fmla="*/ 38 w 52"/>
                <a:gd name="T3" fmla="*/ 128 h 138"/>
                <a:gd name="T4" fmla="*/ 52 w 52"/>
                <a:gd name="T5" fmla="*/ 138 h 138"/>
                <a:gd name="T6" fmla="*/ 12 w 52"/>
                <a:gd name="T7" fmla="*/ 0 h 138"/>
                <a:gd name="T8" fmla="*/ 0 w 52"/>
                <a:gd name="T9" fmla="*/ 0 h 138"/>
                <a:gd name="T10" fmla="*/ 0 60000 65536"/>
                <a:gd name="T11" fmla="*/ 0 60000 65536"/>
                <a:gd name="T12" fmla="*/ 0 60000 65536"/>
                <a:gd name="T13" fmla="*/ 0 60000 65536"/>
                <a:gd name="T14" fmla="*/ 0 60000 65536"/>
                <a:gd name="T15" fmla="*/ 0 w 52"/>
                <a:gd name="T16" fmla="*/ 0 h 138"/>
                <a:gd name="T17" fmla="*/ 52 w 52"/>
                <a:gd name="T18" fmla="*/ 138 h 138"/>
              </a:gdLst>
              <a:ahLst/>
              <a:cxnLst>
                <a:cxn ang="T10">
                  <a:pos x="T0" y="T1"/>
                </a:cxn>
                <a:cxn ang="T11">
                  <a:pos x="T2" y="T3"/>
                </a:cxn>
                <a:cxn ang="T12">
                  <a:pos x="T4" y="T5"/>
                </a:cxn>
                <a:cxn ang="T13">
                  <a:pos x="T6" y="T7"/>
                </a:cxn>
                <a:cxn ang="T14">
                  <a:pos x="T8" y="T9"/>
                </a:cxn>
              </a:cxnLst>
              <a:rect l="T15" t="T16" r="T17" b="T18"/>
              <a:pathLst>
                <a:path w="52" h="138">
                  <a:moveTo>
                    <a:pt x="0" y="0"/>
                  </a:moveTo>
                  <a:lnTo>
                    <a:pt x="38" y="128"/>
                  </a:lnTo>
                  <a:lnTo>
                    <a:pt x="52" y="138"/>
                  </a:lnTo>
                  <a:lnTo>
                    <a:pt x="12" y="0"/>
                  </a:lnTo>
                  <a:lnTo>
                    <a:pt x="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9" name="Rectangle 59"/>
            <p:cNvSpPr>
              <a:spLocks noChangeArrowheads="1"/>
            </p:cNvSpPr>
            <p:nvPr/>
          </p:nvSpPr>
          <p:spPr bwMode="auto">
            <a:xfrm>
              <a:off x="195263"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0" name="Rectangle 60"/>
            <p:cNvSpPr>
              <a:spLocks noChangeArrowheads="1"/>
            </p:cNvSpPr>
            <p:nvPr/>
          </p:nvSpPr>
          <p:spPr bwMode="auto">
            <a:xfrm>
              <a:off x="219075"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1" name="Rectangle 61"/>
            <p:cNvSpPr>
              <a:spLocks noChangeArrowheads="1"/>
            </p:cNvSpPr>
            <p:nvPr/>
          </p:nvSpPr>
          <p:spPr bwMode="auto">
            <a:xfrm>
              <a:off x="244475"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2" name="Rectangle 62"/>
            <p:cNvSpPr>
              <a:spLocks noChangeArrowheads="1"/>
            </p:cNvSpPr>
            <p:nvPr/>
          </p:nvSpPr>
          <p:spPr bwMode="auto">
            <a:xfrm>
              <a:off x="266700" y="446088"/>
              <a:ext cx="11112"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3" name="Rectangle 63"/>
            <p:cNvSpPr>
              <a:spLocks noChangeArrowheads="1"/>
            </p:cNvSpPr>
            <p:nvPr/>
          </p:nvSpPr>
          <p:spPr bwMode="auto">
            <a:xfrm>
              <a:off x="290513" y="446088"/>
              <a:ext cx="11112"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4" name="Freeform 64"/>
            <p:cNvSpPr>
              <a:spLocks noChangeArrowheads="1"/>
            </p:cNvSpPr>
            <p:nvPr/>
          </p:nvSpPr>
          <p:spPr bwMode="auto">
            <a:xfrm>
              <a:off x="738188" y="373063"/>
              <a:ext cx="425450" cy="150813"/>
            </a:xfrm>
            <a:custGeom>
              <a:avLst/>
              <a:gdLst>
                <a:gd name="T0" fmla="*/ 64 w 155"/>
                <a:gd name="T1" fmla="*/ 0 h 55"/>
                <a:gd name="T2" fmla="*/ 0 w 155"/>
                <a:gd name="T3" fmla="*/ 23 h 55"/>
                <a:gd name="T4" fmla="*/ 0 w 155"/>
                <a:gd name="T5" fmla="*/ 49 h 55"/>
                <a:gd name="T6" fmla="*/ 64 w 155"/>
                <a:gd name="T7" fmla="*/ 19 h 55"/>
                <a:gd name="T8" fmla="*/ 133 w 155"/>
                <a:gd name="T9" fmla="*/ 55 h 55"/>
                <a:gd name="T10" fmla="*/ 155 w 155"/>
                <a:gd name="T11" fmla="*/ 55 h 55"/>
                <a:gd name="T12" fmla="*/ 64 w 155"/>
                <a:gd name="T13" fmla="*/ 0 h 55"/>
                <a:gd name="T14" fmla="*/ 0 60000 65536"/>
                <a:gd name="T15" fmla="*/ 0 60000 65536"/>
                <a:gd name="T16" fmla="*/ 0 60000 65536"/>
                <a:gd name="T17" fmla="*/ 0 60000 65536"/>
                <a:gd name="T18" fmla="*/ 0 60000 65536"/>
                <a:gd name="T19" fmla="*/ 0 60000 65536"/>
                <a:gd name="T20" fmla="*/ 0 60000 65536"/>
                <a:gd name="T21" fmla="*/ 0 w 155"/>
                <a:gd name="T22" fmla="*/ 0 h 55"/>
                <a:gd name="T23" fmla="*/ 155 w 155"/>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5" h="55">
                  <a:moveTo>
                    <a:pt x="64" y="0"/>
                  </a:moveTo>
                  <a:cubicBezTo>
                    <a:pt x="40" y="0"/>
                    <a:pt x="17" y="9"/>
                    <a:pt x="0" y="23"/>
                  </a:cubicBezTo>
                  <a:cubicBezTo>
                    <a:pt x="0" y="49"/>
                    <a:pt x="0" y="49"/>
                    <a:pt x="0" y="49"/>
                  </a:cubicBezTo>
                  <a:cubicBezTo>
                    <a:pt x="15" y="31"/>
                    <a:pt x="38" y="19"/>
                    <a:pt x="64" y="19"/>
                  </a:cubicBezTo>
                  <a:cubicBezTo>
                    <a:pt x="92" y="19"/>
                    <a:pt x="117" y="33"/>
                    <a:pt x="133" y="55"/>
                  </a:cubicBezTo>
                  <a:cubicBezTo>
                    <a:pt x="155" y="55"/>
                    <a:pt x="155" y="55"/>
                    <a:pt x="155" y="55"/>
                  </a:cubicBezTo>
                  <a:cubicBezTo>
                    <a:pt x="137" y="22"/>
                    <a:pt x="103" y="0"/>
                    <a:pt x="64" y="0"/>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5" name="Rectangle 65"/>
            <p:cNvSpPr>
              <a:spLocks noChangeArrowheads="1"/>
            </p:cNvSpPr>
            <p:nvPr/>
          </p:nvSpPr>
          <p:spPr bwMode="auto">
            <a:xfrm>
              <a:off x="1304925" y="584200"/>
              <a:ext cx="22225" cy="82550"/>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grpSp>
    </p:spTree>
    <p:extLst>
      <p:ext uri="{BB962C8B-B14F-4D97-AF65-F5344CB8AC3E}">
        <p14:creationId xmlns:p14="http://schemas.microsoft.com/office/powerpoint/2010/main" val="4463512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500"/>
                                        <p:tgtEl>
                                          <p:spTgt spid="19"/>
                                        </p:tgtEl>
                                      </p:cBhvr>
                                    </p:animEffect>
                                  </p:childTnLst>
                                </p:cTn>
                              </p:par>
                              <p:par>
                                <p:cTn id="8" presetID="2" presetClass="exit" presetSubtype="4" fill="hold" nodeType="withEffect">
                                  <p:stCondLst>
                                    <p:cond delay="0"/>
                                  </p:stCondLst>
                                  <p:childTnLst>
                                    <p:anim calcmode="lin" valueType="num">
                                      <p:cBhvr additive="base">
                                        <p:cTn id="9" dur="500"/>
                                        <p:tgtEl>
                                          <p:spTgt spid="19"/>
                                        </p:tgtEl>
                                        <p:attrNameLst>
                                          <p:attrName>ppt_x</p:attrName>
                                        </p:attrNameLst>
                                      </p:cBhvr>
                                      <p:tavLst>
                                        <p:tav tm="0">
                                          <p:val>
                                            <p:strVal val="ppt_x"/>
                                          </p:val>
                                        </p:tav>
                                        <p:tav tm="100000">
                                          <p:val>
                                            <p:strVal val="ppt_x"/>
                                          </p:val>
                                        </p:tav>
                                      </p:tavLst>
                                    </p:anim>
                                    <p:anim calcmode="lin" valueType="num">
                                      <p:cBhvr additive="base">
                                        <p:cTn id="10" dur="500"/>
                                        <p:tgtEl>
                                          <p:spTgt spid="19"/>
                                        </p:tgtEl>
                                        <p:attrNameLst>
                                          <p:attrName>ppt_y</p:attrName>
                                        </p:attrNameLst>
                                      </p:cBhvr>
                                      <p:tavLst>
                                        <p:tav tm="0">
                                          <p:val>
                                            <p:strVal val="ppt_y"/>
                                          </p:val>
                                        </p:tav>
                                        <p:tav tm="100000">
                                          <p:val>
                                            <p:strVal val="1+ppt_h/2"/>
                                          </p:val>
                                        </p:tav>
                                      </p:tavLst>
                                    </p:anim>
                                    <p:set>
                                      <p:cBhvr>
                                        <p:cTn id="11" dur="1" fill="hold">
                                          <p:stCondLst>
                                            <p:cond delay="499"/>
                                          </p:stCondLst>
                                        </p:cTn>
                                        <p:tgtEl>
                                          <p:spTgt spid="19"/>
                                        </p:tgtEl>
                                        <p:attrNameLst>
                                          <p:attrName>style.visibility</p:attrName>
                                        </p:attrNameLst>
                                      </p:cBhvr>
                                      <p:to>
                                        <p:strVal val="hidden"/>
                                      </p:to>
                                    </p:set>
                                  </p:childTnLst>
                                </p:cTn>
                              </p:par>
                            </p:childTnLst>
                          </p:cTn>
                        </p:par>
                        <p:par>
                          <p:cTn id="12" fill="hold">
                            <p:stCondLst>
                              <p:cond delay="500"/>
                            </p:stCondLst>
                            <p:childTnLst>
                              <p:par>
                                <p:cTn id="13" presetID="47" presetClass="entr" presetSubtype="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anim calcmode="lin" valueType="num">
                                      <p:cBhvr>
                                        <p:cTn id="16" dur="500" fill="hold"/>
                                        <p:tgtEl>
                                          <p:spTgt spid="39"/>
                                        </p:tgtEl>
                                        <p:attrNameLst>
                                          <p:attrName>ppt_x</p:attrName>
                                        </p:attrNameLst>
                                      </p:cBhvr>
                                      <p:tavLst>
                                        <p:tav tm="0">
                                          <p:val>
                                            <p:strVal val="#ppt_x"/>
                                          </p:val>
                                        </p:tav>
                                        <p:tav tm="100000">
                                          <p:val>
                                            <p:strVal val="#ppt_x"/>
                                          </p:val>
                                        </p:tav>
                                      </p:tavLst>
                                    </p:anim>
                                    <p:anim calcmode="lin" valueType="num">
                                      <p:cBhvr>
                                        <p:cTn id="17" dur="500" fill="hold"/>
                                        <p:tgtEl>
                                          <p:spTgt spid="39"/>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 presetClass="exit" presetSubtype="4" fill="hold" grpId="1" nodeType="afterEffect">
                                  <p:stCondLst>
                                    <p:cond delay="0"/>
                                  </p:stCondLst>
                                  <p:childTnLst>
                                    <p:anim calcmode="lin" valueType="num">
                                      <p:cBhvr additive="base">
                                        <p:cTn id="20" dur="250"/>
                                        <p:tgtEl>
                                          <p:spTgt spid="39"/>
                                        </p:tgtEl>
                                        <p:attrNameLst>
                                          <p:attrName>ppt_x</p:attrName>
                                        </p:attrNameLst>
                                      </p:cBhvr>
                                      <p:tavLst>
                                        <p:tav tm="0">
                                          <p:val>
                                            <p:strVal val="ppt_x"/>
                                          </p:val>
                                        </p:tav>
                                        <p:tav tm="100000">
                                          <p:val>
                                            <p:strVal val="ppt_x"/>
                                          </p:val>
                                        </p:tav>
                                      </p:tavLst>
                                    </p:anim>
                                    <p:anim calcmode="lin" valueType="num">
                                      <p:cBhvr additive="base">
                                        <p:cTn id="21" dur="250"/>
                                        <p:tgtEl>
                                          <p:spTgt spid="39"/>
                                        </p:tgtEl>
                                        <p:attrNameLst>
                                          <p:attrName>ppt_y</p:attrName>
                                        </p:attrNameLst>
                                      </p:cBhvr>
                                      <p:tavLst>
                                        <p:tav tm="0">
                                          <p:val>
                                            <p:strVal val="ppt_y"/>
                                          </p:val>
                                        </p:tav>
                                        <p:tav tm="100000">
                                          <p:val>
                                            <p:strVal val="1+ppt_h/2"/>
                                          </p:val>
                                        </p:tav>
                                      </p:tavLst>
                                    </p:anim>
                                    <p:set>
                                      <p:cBhvr>
                                        <p:cTn id="22" dur="1" fill="hold">
                                          <p:stCondLst>
                                            <p:cond delay="24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791766" y="1126211"/>
            <a:ext cx="7560469" cy="103239"/>
            <a:chOff x="6618518" y="1126210"/>
            <a:chExt cx="10080625" cy="103239"/>
          </a:xfrm>
        </p:grpSpPr>
        <p:sp>
          <p:nvSpPr>
            <p:cNvPr id="20" name="矩形 19"/>
            <p:cNvSpPr/>
            <p:nvPr/>
          </p:nvSpPr>
          <p:spPr>
            <a:xfrm>
              <a:off x="6618518" y="1126210"/>
              <a:ext cx="198330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V="1">
              <a:off x="8601825" y="1204049"/>
              <a:ext cx="8097318"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9" name="文本框 49"/>
          <p:cNvSpPr txBox="1"/>
          <p:nvPr/>
        </p:nvSpPr>
        <p:spPr>
          <a:xfrm>
            <a:off x="4853803" y="602991"/>
            <a:ext cx="3430747" cy="523220"/>
          </a:xfrm>
          <a:prstGeom prst="rect">
            <a:avLst/>
          </a:prstGeom>
          <a:noFill/>
        </p:spPr>
        <p:txBody>
          <a:bodyPr wrap="none" rtlCol="0">
            <a:spAutoFit/>
          </a:bodyPr>
          <a:lstStyle/>
          <a:p>
            <a:r>
              <a:rPr lang="zh-CN" altLang="zh-CN" sz="2800" b="1" dirty="0">
                <a:solidFill>
                  <a:schemeClr val="bg2">
                    <a:lumMod val="25000"/>
                  </a:schemeClr>
                </a:solidFill>
              </a:rPr>
              <a:t>沉没成本与企业决策</a:t>
            </a:r>
            <a:endParaRPr lang="zh-CN" altLang="en-US" sz="2800" dirty="0">
              <a:latin typeface="方正正中黑简体" panose="02000000000000000000" pitchFamily="2" charset="-122"/>
              <a:ea typeface="方正正中黑简体" panose="02000000000000000000" pitchFamily="2" charset="-122"/>
            </a:endParaRPr>
          </a:p>
        </p:txBody>
      </p:sp>
      <p:sp>
        <p:nvSpPr>
          <p:cNvPr id="23" name="矩形 22"/>
          <p:cNvSpPr/>
          <p:nvPr/>
        </p:nvSpPr>
        <p:spPr>
          <a:xfrm>
            <a:off x="1023588" y="1480325"/>
            <a:ext cx="7328647" cy="48936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smtClean="0">
                <a:latin typeface="+mn-ea"/>
              </a:rPr>
              <a:t>	</a:t>
            </a:r>
            <a:r>
              <a:rPr lang="zh-CN" altLang="zh-CN" sz="2400" dirty="0"/>
              <a:t>正确区分决策成本与会计成本一般说来，沉没成本是就决策或经济评估而言的。从会计成本核算角度看，其实并不存在什么沉没成本。例如一个已发生了咨询费和开办费的投资项目，当环境发生某种变化需要重新决策时，这些费用作为沉没成本不应当纳入决策成本范围考虑。但在具体会计核算时，则应视决策结果的不同而进行相应的处理：如果最后决定放弃该项目，这些费用应当计入当期投资损益；如果项目继续，则根据会计准则在该项目的受益期内进行成本分摊。可见，为财务报告目的而获得的某项经济活动的成本对于决策目的来说，并不总是恰当的。 变劣势为优势 用</a:t>
            </a:r>
            <a:r>
              <a:rPr lang="en-US" altLang="zh-CN" sz="2400" dirty="0"/>
              <a:t>“</a:t>
            </a:r>
            <a:r>
              <a:rPr lang="zh-CN" altLang="zh-CN" sz="2400" dirty="0"/>
              <a:t>拿钱买教训</a:t>
            </a:r>
            <a:r>
              <a:rPr lang="en-US" altLang="zh-CN" sz="2400" dirty="0"/>
              <a:t>”“</a:t>
            </a:r>
            <a:r>
              <a:rPr lang="zh-CN" altLang="zh-CN" sz="2400" dirty="0"/>
              <a:t>交学费</a:t>
            </a:r>
            <a:r>
              <a:rPr lang="en-US" altLang="zh-CN" sz="2400" dirty="0"/>
              <a:t>”</a:t>
            </a:r>
            <a:r>
              <a:rPr lang="zh-CN" altLang="zh-CN" sz="2400" dirty="0"/>
              <a:t>的观点来看待沉没成本是片面的。</a:t>
            </a:r>
          </a:p>
        </p:txBody>
      </p:sp>
      <p:grpSp>
        <p:nvGrpSpPr>
          <p:cNvPr id="7" name="组合 1"/>
          <p:cNvGrpSpPr>
            <a:grpSpLocks/>
          </p:cNvGrpSpPr>
          <p:nvPr/>
        </p:nvGrpSpPr>
        <p:grpSpPr bwMode="auto">
          <a:xfrm>
            <a:off x="5776913" y="5917697"/>
            <a:ext cx="2819400" cy="877887"/>
            <a:chOff x="0" y="0"/>
            <a:chExt cx="2819400" cy="877888"/>
          </a:xfrm>
        </p:grpSpPr>
        <p:sp>
          <p:nvSpPr>
            <p:cNvPr id="8" name="Rectangle 5"/>
            <p:cNvSpPr>
              <a:spLocks noChangeArrowheads="1"/>
            </p:cNvSpPr>
            <p:nvPr/>
          </p:nvSpPr>
          <p:spPr bwMode="auto">
            <a:xfrm>
              <a:off x="1485900" y="558800"/>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9" name="Rectangle 6"/>
            <p:cNvSpPr>
              <a:spLocks noChangeArrowheads="1"/>
            </p:cNvSpPr>
            <p:nvPr/>
          </p:nvSpPr>
          <p:spPr bwMode="auto">
            <a:xfrm>
              <a:off x="1884363" y="558800"/>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0" name="Rectangle 7"/>
            <p:cNvSpPr>
              <a:spLocks noChangeArrowheads="1"/>
            </p:cNvSpPr>
            <p:nvPr/>
          </p:nvSpPr>
          <p:spPr bwMode="auto">
            <a:xfrm>
              <a:off x="2284413" y="558800"/>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1" name="Rectangle 8"/>
            <p:cNvSpPr>
              <a:spLocks noChangeArrowheads="1"/>
            </p:cNvSpPr>
            <p:nvPr/>
          </p:nvSpPr>
          <p:spPr bwMode="auto">
            <a:xfrm>
              <a:off x="1485900" y="487363"/>
              <a:ext cx="19526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2" name="Rectangle 9"/>
            <p:cNvSpPr>
              <a:spLocks noChangeArrowheads="1"/>
            </p:cNvSpPr>
            <p:nvPr/>
          </p:nvSpPr>
          <p:spPr bwMode="auto">
            <a:xfrm>
              <a:off x="2501900" y="487363"/>
              <a:ext cx="1635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3" name="Rectangle 10"/>
            <p:cNvSpPr>
              <a:spLocks noChangeArrowheads="1"/>
            </p:cNvSpPr>
            <p:nvPr/>
          </p:nvSpPr>
          <p:spPr bwMode="auto">
            <a:xfrm>
              <a:off x="1703388" y="487363"/>
              <a:ext cx="377825"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4" name="Rectangle 11"/>
            <p:cNvSpPr>
              <a:spLocks noChangeArrowheads="1"/>
            </p:cNvSpPr>
            <p:nvPr/>
          </p:nvSpPr>
          <p:spPr bwMode="auto">
            <a:xfrm>
              <a:off x="2103438" y="487363"/>
              <a:ext cx="3794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5" name="Rectangle 12"/>
            <p:cNvSpPr>
              <a:spLocks noChangeArrowheads="1"/>
            </p:cNvSpPr>
            <p:nvPr/>
          </p:nvSpPr>
          <p:spPr bwMode="auto">
            <a:xfrm>
              <a:off x="1485900" y="414338"/>
              <a:ext cx="379412"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6" name="Rectangle 13"/>
            <p:cNvSpPr>
              <a:spLocks noChangeArrowheads="1"/>
            </p:cNvSpPr>
            <p:nvPr/>
          </p:nvSpPr>
          <p:spPr bwMode="auto">
            <a:xfrm>
              <a:off x="1884363" y="414338"/>
              <a:ext cx="381000"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7" name="Rectangle 14"/>
            <p:cNvSpPr>
              <a:spLocks noChangeArrowheads="1"/>
            </p:cNvSpPr>
            <p:nvPr/>
          </p:nvSpPr>
          <p:spPr bwMode="auto">
            <a:xfrm>
              <a:off x="2284413" y="414338"/>
              <a:ext cx="381000"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8" name="Rectangle 15"/>
            <p:cNvSpPr>
              <a:spLocks noChangeArrowheads="1"/>
            </p:cNvSpPr>
            <p:nvPr/>
          </p:nvSpPr>
          <p:spPr bwMode="auto">
            <a:xfrm>
              <a:off x="1485900" y="339725"/>
              <a:ext cx="19526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2" name="Rectangle 16"/>
            <p:cNvSpPr>
              <a:spLocks noChangeArrowheads="1"/>
            </p:cNvSpPr>
            <p:nvPr/>
          </p:nvSpPr>
          <p:spPr bwMode="auto">
            <a:xfrm>
              <a:off x="2501900" y="339725"/>
              <a:ext cx="1635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4" name="Rectangle 17"/>
            <p:cNvSpPr>
              <a:spLocks noChangeArrowheads="1"/>
            </p:cNvSpPr>
            <p:nvPr/>
          </p:nvSpPr>
          <p:spPr bwMode="auto">
            <a:xfrm>
              <a:off x="1703388" y="339725"/>
              <a:ext cx="377825"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5" name="Rectangle 18"/>
            <p:cNvSpPr>
              <a:spLocks noChangeArrowheads="1"/>
            </p:cNvSpPr>
            <p:nvPr/>
          </p:nvSpPr>
          <p:spPr bwMode="auto">
            <a:xfrm>
              <a:off x="2103438" y="339725"/>
              <a:ext cx="3794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6" name="Rectangle 19"/>
            <p:cNvSpPr>
              <a:spLocks noChangeArrowheads="1"/>
            </p:cNvSpPr>
            <p:nvPr/>
          </p:nvSpPr>
          <p:spPr bwMode="auto">
            <a:xfrm>
              <a:off x="1485900" y="265113"/>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7" name="Rectangle 20"/>
            <p:cNvSpPr>
              <a:spLocks noChangeArrowheads="1"/>
            </p:cNvSpPr>
            <p:nvPr/>
          </p:nvSpPr>
          <p:spPr bwMode="auto">
            <a:xfrm>
              <a:off x="1884363" y="265113"/>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8" name="Rectangle 21"/>
            <p:cNvSpPr>
              <a:spLocks noChangeArrowheads="1"/>
            </p:cNvSpPr>
            <p:nvPr/>
          </p:nvSpPr>
          <p:spPr bwMode="auto">
            <a:xfrm>
              <a:off x="2284413" y="265113"/>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9" name="Rectangle 22"/>
            <p:cNvSpPr>
              <a:spLocks noChangeArrowheads="1"/>
            </p:cNvSpPr>
            <p:nvPr/>
          </p:nvSpPr>
          <p:spPr bwMode="auto">
            <a:xfrm>
              <a:off x="1485900" y="192088"/>
              <a:ext cx="19526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0" name="Rectangle 23"/>
            <p:cNvSpPr>
              <a:spLocks noChangeArrowheads="1"/>
            </p:cNvSpPr>
            <p:nvPr/>
          </p:nvSpPr>
          <p:spPr bwMode="auto">
            <a:xfrm>
              <a:off x="2501900" y="192088"/>
              <a:ext cx="16351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1" name="Rectangle 24"/>
            <p:cNvSpPr>
              <a:spLocks noChangeArrowheads="1"/>
            </p:cNvSpPr>
            <p:nvPr/>
          </p:nvSpPr>
          <p:spPr bwMode="auto">
            <a:xfrm>
              <a:off x="1703388" y="192088"/>
              <a:ext cx="377825"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2" name="Rectangle 25"/>
            <p:cNvSpPr>
              <a:spLocks noChangeArrowheads="1"/>
            </p:cNvSpPr>
            <p:nvPr/>
          </p:nvSpPr>
          <p:spPr bwMode="auto">
            <a:xfrm>
              <a:off x="2103438" y="192088"/>
              <a:ext cx="37941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3" name="Rectangle 26"/>
            <p:cNvSpPr>
              <a:spLocks noChangeArrowheads="1"/>
            </p:cNvSpPr>
            <p:nvPr/>
          </p:nvSpPr>
          <p:spPr bwMode="auto">
            <a:xfrm>
              <a:off x="1485900" y="117475"/>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4" name="Rectangle 27"/>
            <p:cNvSpPr>
              <a:spLocks noChangeArrowheads="1"/>
            </p:cNvSpPr>
            <p:nvPr/>
          </p:nvSpPr>
          <p:spPr bwMode="auto">
            <a:xfrm>
              <a:off x="1884363" y="117475"/>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5" name="Rectangle 28"/>
            <p:cNvSpPr>
              <a:spLocks noChangeArrowheads="1"/>
            </p:cNvSpPr>
            <p:nvPr/>
          </p:nvSpPr>
          <p:spPr bwMode="auto">
            <a:xfrm>
              <a:off x="2284413" y="117475"/>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6" name="Rectangle 29"/>
            <p:cNvSpPr>
              <a:spLocks noChangeArrowheads="1"/>
            </p:cNvSpPr>
            <p:nvPr/>
          </p:nvSpPr>
          <p:spPr bwMode="auto">
            <a:xfrm>
              <a:off x="1277938" y="633413"/>
              <a:ext cx="1541462" cy="65088"/>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37" name="Rectangle 30"/>
            <p:cNvSpPr>
              <a:spLocks noChangeArrowheads="1"/>
            </p:cNvSpPr>
            <p:nvPr/>
          </p:nvSpPr>
          <p:spPr bwMode="auto">
            <a:xfrm>
              <a:off x="987425" y="606425"/>
              <a:ext cx="447675" cy="15875"/>
            </a:xfrm>
            <a:prstGeom prst="rect">
              <a:avLst/>
            </a:pr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38" name="Rectangle 31"/>
            <p:cNvSpPr>
              <a:spLocks noChangeArrowheads="1"/>
            </p:cNvSpPr>
            <p:nvPr/>
          </p:nvSpPr>
          <p:spPr bwMode="auto">
            <a:xfrm>
              <a:off x="328613" y="174625"/>
              <a:ext cx="22225" cy="168275"/>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0" name="Freeform 32"/>
            <p:cNvSpPr>
              <a:spLocks noChangeArrowheads="1"/>
            </p:cNvSpPr>
            <p:nvPr/>
          </p:nvSpPr>
          <p:spPr bwMode="auto">
            <a:xfrm>
              <a:off x="57150" y="355600"/>
              <a:ext cx="869950" cy="307975"/>
            </a:xfrm>
            <a:custGeom>
              <a:avLst/>
              <a:gdLst>
                <a:gd name="T0" fmla="*/ 317 w 317"/>
                <a:gd name="T1" fmla="*/ 0 h 112"/>
                <a:gd name="T2" fmla="*/ 167 w 317"/>
                <a:gd name="T3" fmla="*/ 0 h 112"/>
                <a:gd name="T4" fmla="*/ 161 w 317"/>
                <a:gd name="T5" fmla="*/ 7 h 112"/>
                <a:gd name="T6" fmla="*/ 37 w 317"/>
                <a:gd name="T7" fmla="*/ 7 h 112"/>
                <a:gd name="T8" fmla="*/ 4 w 317"/>
                <a:gd name="T9" fmla="*/ 23 h 112"/>
                <a:gd name="T10" fmla="*/ 4 w 317"/>
                <a:gd name="T11" fmla="*/ 55 h 112"/>
                <a:gd name="T12" fmla="*/ 15 w 317"/>
                <a:gd name="T13" fmla="*/ 85 h 112"/>
                <a:gd name="T14" fmla="*/ 54 w 317"/>
                <a:gd name="T15" fmla="*/ 85 h 112"/>
                <a:gd name="T16" fmla="*/ 80 w 317"/>
                <a:gd name="T17" fmla="*/ 107 h 112"/>
                <a:gd name="T18" fmla="*/ 167 w 317"/>
                <a:gd name="T19" fmla="*/ 107 h 112"/>
                <a:gd name="T20" fmla="*/ 183 w 317"/>
                <a:gd name="T21" fmla="*/ 112 h 112"/>
                <a:gd name="T22" fmla="*/ 227 w 317"/>
                <a:gd name="T23" fmla="*/ 112 h 112"/>
                <a:gd name="T24" fmla="*/ 256 w 317"/>
                <a:gd name="T25" fmla="*/ 47 h 112"/>
                <a:gd name="T26" fmla="*/ 313 w 317"/>
                <a:gd name="T27" fmla="*/ 16 h 112"/>
                <a:gd name="T28" fmla="*/ 316 w 317"/>
                <a:gd name="T29" fmla="*/ 2 h 112"/>
                <a:gd name="T30" fmla="*/ 317 w 317"/>
                <a:gd name="T31" fmla="*/ 0 h 1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17"/>
                <a:gd name="T49" fmla="*/ 0 h 112"/>
                <a:gd name="T50" fmla="*/ 317 w 317"/>
                <a:gd name="T51" fmla="*/ 112 h 1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17" h="112">
                  <a:moveTo>
                    <a:pt x="317" y="0"/>
                  </a:moveTo>
                  <a:cubicBezTo>
                    <a:pt x="167" y="0"/>
                    <a:pt x="167" y="0"/>
                    <a:pt x="167" y="0"/>
                  </a:cubicBezTo>
                  <a:cubicBezTo>
                    <a:pt x="161" y="7"/>
                    <a:pt x="161" y="7"/>
                    <a:pt x="161" y="7"/>
                  </a:cubicBezTo>
                  <a:cubicBezTo>
                    <a:pt x="161" y="7"/>
                    <a:pt x="68" y="2"/>
                    <a:pt x="37" y="7"/>
                  </a:cubicBezTo>
                  <a:cubicBezTo>
                    <a:pt x="28" y="8"/>
                    <a:pt x="9" y="15"/>
                    <a:pt x="4" y="23"/>
                  </a:cubicBezTo>
                  <a:cubicBezTo>
                    <a:pt x="0" y="29"/>
                    <a:pt x="3" y="47"/>
                    <a:pt x="4" y="55"/>
                  </a:cubicBezTo>
                  <a:cubicBezTo>
                    <a:pt x="6" y="63"/>
                    <a:pt x="15" y="85"/>
                    <a:pt x="15" y="85"/>
                  </a:cubicBezTo>
                  <a:cubicBezTo>
                    <a:pt x="54" y="85"/>
                    <a:pt x="54" y="85"/>
                    <a:pt x="54" y="85"/>
                  </a:cubicBezTo>
                  <a:cubicBezTo>
                    <a:pt x="80" y="107"/>
                    <a:pt x="80" y="107"/>
                    <a:pt x="80" y="107"/>
                  </a:cubicBezTo>
                  <a:cubicBezTo>
                    <a:pt x="167" y="107"/>
                    <a:pt x="167" y="107"/>
                    <a:pt x="167" y="107"/>
                  </a:cubicBezTo>
                  <a:cubicBezTo>
                    <a:pt x="183" y="112"/>
                    <a:pt x="183" y="112"/>
                    <a:pt x="183" y="112"/>
                  </a:cubicBezTo>
                  <a:cubicBezTo>
                    <a:pt x="227" y="112"/>
                    <a:pt x="227" y="112"/>
                    <a:pt x="227" y="112"/>
                  </a:cubicBezTo>
                  <a:cubicBezTo>
                    <a:pt x="227" y="112"/>
                    <a:pt x="226" y="76"/>
                    <a:pt x="256" y="47"/>
                  </a:cubicBezTo>
                  <a:cubicBezTo>
                    <a:pt x="275" y="28"/>
                    <a:pt x="313" y="16"/>
                    <a:pt x="313" y="16"/>
                  </a:cubicBezTo>
                  <a:cubicBezTo>
                    <a:pt x="316" y="2"/>
                    <a:pt x="316" y="2"/>
                    <a:pt x="316" y="2"/>
                  </a:cubicBezTo>
                  <a:lnTo>
                    <a:pt x="317"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1" name="Freeform 33"/>
            <p:cNvSpPr>
              <a:spLocks noEditPoints="1" noChangeArrowheads="1"/>
            </p:cNvSpPr>
            <p:nvPr/>
          </p:nvSpPr>
          <p:spPr bwMode="auto">
            <a:xfrm>
              <a:off x="700088" y="449263"/>
              <a:ext cx="427037" cy="428625"/>
            </a:xfrm>
            <a:custGeom>
              <a:avLst/>
              <a:gdLst>
                <a:gd name="T0" fmla="*/ 78 w 156"/>
                <a:gd name="T1" fmla="*/ 0 h 156"/>
                <a:gd name="T2" fmla="*/ 156 w 156"/>
                <a:gd name="T3" fmla="*/ 78 h 156"/>
                <a:gd name="T4" fmla="*/ 78 w 156"/>
                <a:gd name="T5" fmla="*/ 156 h 156"/>
                <a:gd name="T6" fmla="*/ 0 w 156"/>
                <a:gd name="T7" fmla="*/ 78 h 156"/>
                <a:gd name="T8" fmla="*/ 78 w 156"/>
                <a:gd name="T9" fmla="*/ 0 h 156"/>
                <a:gd name="T10" fmla="*/ 78 w 156"/>
                <a:gd name="T11" fmla="*/ 127 h 156"/>
                <a:gd name="T12" fmla="*/ 128 w 156"/>
                <a:gd name="T13" fmla="*/ 78 h 156"/>
                <a:gd name="T14" fmla="*/ 78 w 156"/>
                <a:gd name="T15" fmla="*/ 29 h 156"/>
                <a:gd name="T16" fmla="*/ 29 w 156"/>
                <a:gd name="T17" fmla="*/ 78 h 156"/>
                <a:gd name="T18" fmla="*/ 78 w 156"/>
                <a:gd name="T19" fmla="*/ 127 h 1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6"/>
                <a:gd name="T31" fmla="*/ 0 h 156"/>
                <a:gd name="T32" fmla="*/ 156 w 156"/>
                <a:gd name="T33" fmla="*/ 156 h 1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6" h="156">
                  <a:moveTo>
                    <a:pt x="78" y="0"/>
                  </a:moveTo>
                  <a:cubicBezTo>
                    <a:pt x="121" y="0"/>
                    <a:pt x="156" y="35"/>
                    <a:pt x="156" y="78"/>
                  </a:cubicBezTo>
                  <a:cubicBezTo>
                    <a:pt x="156" y="121"/>
                    <a:pt x="121" y="156"/>
                    <a:pt x="78" y="156"/>
                  </a:cubicBezTo>
                  <a:cubicBezTo>
                    <a:pt x="35" y="156"/>
                    <a:pt x="0" y="121"/>
                    <a:pt x="0" y="78"/>
                  </a:cubicBezTo>
                  <a:cubicBezTo>
                    <a:pt x="0" y="35"/>
                    <a:pt x="35" y="0"/>
                    <a:pt x="78" y="0"/>
                  </a:cubicBezTo>
                  <a:close/>
                  <a:moveTo>
                    <a:pt x="78" y="127"/>
                  </a:moveTo>
                  <a:cubicBezTo>
                    <a:pt x="106" y="127"/>
                    <a:pt x="128" y="105"/>
                    <a:pt x="128" y="78"/>
                  </a:cubicBezTo>
                  <a:cubicBezTo>
                    <a:pt x="128" y="51"/>
                    <a:pt x="106" y="29"/>
                    <a:pt x="78" y="29"/>
                  </a:cubicBezTo>
                  <a:cubicBezTo>
                    <a:pt x="51" y="29"/>
                    <a:pt x="29" y="51"/>
                    <a:pt x="29" y="78"/>
                  </a:cubicBezTo>
                  <a:cubicBezTo>
                    <a:pt x="29" y="105"/>
                    <a:pt x="51" y="127"/>
                    <a:pt x="78" y="12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2" name="Freeform 34"/>
            <p:cNvSpPr>
              <a:spLocks noEditPoints="1" noChangeArrowheads="1"/>
            </p:cNvSpPr>
            <p:nvPr/>
          </p:nvSpPr>
          <p:spPr bwMode="auto">
            <a:xfrm>
              <a:off x="792163" y="542925"/>
              <a:ext cx="244475" cy="241300"/>
            </a:xfrm>
            <a:custGeom>
              <a:avLst/>
              <a:gdLst>
                <a:gd name="T0" fmla="*/ 44 w 89"/>
                <a:gd name="T1" fmla="*/ 0 h 88"/>
                <a:gd name="T2" fmla="*/ 89 w 89"/>
                <a:gd name="T3" fmla="*/ 44 h 88"/>
                <a:gd name="T4" fmla="*/ 44 w 89"/>
                <a:gd name="T5" fmla="*/ 88 h 88"/>
                <a:gd name="T6" fmla="*/ 0 w 89"/>
                <a:gd name="T7" fmla="*/ 44 h 88"/>
                <a:gd name="T8" fmla="*/ 44 w 89"/>
                <a:gd name="T9" fmla="*/ 0 h 88"/>
                <a:gd name="T10" fmla="*/ 44 w 89"/>
                <a:gd name="T11" fmla="*/ 65 h 88"/>
                <a:gd name="T12" fmla="*/ 65 w 89"/>
                <a:gd name="T13" fmla="*/ 44 h 88"/>
                <a:gd name="T14" fmla="*/ 44 w 89"/>
                <a:gd name="T15" fmla="*/ 23 h 88"/>
                <a:gd name="T16" fmla="*/ 24 w 89"/>
                <a:gd name="T17" fmla="*/ 44 h 88"/>
                <a:gd name="T18" fmla="*/ 44 w 89"/>
                <a:gd name="T19" fmla="*/ 65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88"/>
                <a:gd name="T32" fmla="*/ 89 w 89"/>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88">
                  <a:moveTo>
                    <a:pt x="44" y="0"/>
                  </a:moveTo>
                  <a:cubicBezTo>
                    <a:pt x="69" y="0"/>
                    <a:pt x="89" y="20"/>
                    <a:pt x="89" y="44"/>
                  </a:cubicBezTo>
                  <a:cubicBezTo>
                    <a:pt x="89" y="69"/>
                    <a:pt x="69" y="88"/>
                    <a:pt x="44" y="88"/>
                  </a:cubicBezTo>
                  <a:cubicBezTo>
                    <a:pt x="20" y="88"/>
                    <a:pt x="0" y="69"/>
                    <a:pt x="0" y="44"/>
                  </a:cubicBezTo>
                  <a:cubicBezTo>
                    <a:pt x="0" y="20"/>
                    <a:pt x="20" y="0"/>
                    <a:pt x="44" y="0"/>
                  </a:cubicBezTo>
                  <a:close/>
                  <a:moveTo>
                    <a:pt x="44" y="65"/>
                  </a:moveTo>
                  <a:cubicBezTo>
                    <a:pt x="56" y="65"/>
                    <a:pt x="65" y="55"/>
                    <a:pt x="65" y="44"/>
                  </a:cubicBezTo>
                  <a:cubicBezTo>
                    <a:pt x="65" y="33"/>
                    <a:pt x="56" y="23"/>
                    <a:pt x="44" y="23"/>
                  </a:cubicBezTo>
                  <a:cubicBezTo>
                    <a:pt x="33" y="23"/>
                    <a:pt x="24" y="33"/>
                    <a:pt x="24" y="44"/>
                  </a:cubicBezTo>
                  <a:cubicBezTo>
                    <a:pt x="24" y="55"/>
                    <a:pt x="33" y="65"/>
                    <a:pt x="44" y="65"/>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3" name="Oval 35"/>
            <p:cNvSpPr>
              <a:spLocks noChangeArrowheads="1"/>
            </p:cNvSpPr>
            <p:nvPr/>
          </p:nvSpPr>
          <p:spPr bwMode="auto">
            <a:xfrm>
              <a:off x="869950" y="619125"/>
              <a:ext cx="87312" cy="87313"/>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4" name="Freeform 36"/>
            <p:cNvSpPr>
              <a:spLocks noEditPoints="1" noChangeArrowheads="1"/>
            </p:cNvSpPr>
            <p:nvPr/>
          </p:nvSpPr>
          <p:spPr bwMode="auto">
            <a:xfrm>
              <a:off x="1503363" y="585788"/>
              <a:ext cx="290512" cy="292100"/>
            </a:xfrm>
            <a:custGeom>
              <a:avLst/>
              <a:gdLst>
                <a:gd name="T0" fmla="*/ 53 w 106"/>
                <a:gd name="T1" fmla="*/ 0 h 106"/>
                <a:gd name="T2" fmla="*/ 106 w 106"/>
                <a:gd name="T3" fmla="*/ 53 h 106"/>
                <a:gd name="T4" fmla="*/ 53 w 106"/>
                <a:gd name="T5" fmla="*/ 106 h 106"/>
                <a:gd name="T6" fmla="*/ 0 w 106"/>
                <a:gd name="T7" fmla="*/ 53 h 106"/>
                <a:gd name="T8" fmla="*/ 53 w 106"/>
                <a:gd name="T9" fmla="*/ 0 h 106"/>
                <a:gd name="T10" fmla="*/ 53 w 106"/>
                <a:gd name="T11" fmla="*/ 87 h 106"/>
                <a:gd name="T12" fmla="*/ 86 w 106"/>
                <a:gd name="T13" fmla="*/ 53 h 106"/>
                <a:gd name="T14" fmla="*/ 53 w 106"/>
                <a:gd name="T15" fmla="*/ 20 h 106"/>
                <a:gd name="T16" fmla="*/ 19 w 106"/>
                <a:gd name="T17" fmla="*/ 53 h 106"/>
                <a:gd name="T18" fmla="*/ 53 w 106"/>
                <a:gd name="T19" fmla="*/ 8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
                <a:gd name="T31" fmla="*/ 0 h 106"/>
                <a:gd name="T32" fmla="*/ 106 w 106"/>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 h="106">
                  <a:moveTo>
                    <a:pt x="53" y="0"/>
                  </a:moveTo>
                  <a:cubicBezTo>
                    <a:pt x="82" y="0"/>
                    <a:pt x="106" y="24"/>
                    <a:pt x="106" y="53"/>
                  </a:cubicBezTo>
                  <a:cubicBezTo>
                    <a:pt x="106" y="82"/>
                    <a:pt x="82" y="106"/>
                    <a:pt x="53" y="106"/>
                  </a:cubicBezTo>
                  <a:cubicBezTo>
                    <a:pt x="24" y="106"/>
                    <a:pt x="0" y="82"/>
                    <a:pt x="0" y="53"/>
                  </a:cubicBezTo>
                  <a:cubicBezTo>
                    <a:pt x="0" y="24"/>
                    <a:pt x="24" y="0"/>
                    <a:pt x="53" y="0"/>
                  </a:cubicBezTo>
                  <a:close/>
                  <a:moveTo>
                    <a:pt x="53" y="87"/>
                  </a:moveTo>
                  <a:cubicBezTo>
                    <a:pt x="71" y="87"/>
                    <a:pt x="86" y="72"/>
                    <a:pt x="86" y="53"/>
                  </a:cubicBezTo>
                  <a:cubicBezTo>
                    <a:pt x="86" y="35"/>
                    <a:pt x="71" y="20"/>
                    <a:pt x="53" y="20"/>
                  </a:cubicBezTo>
                  <a:cubicBezTo>
                    <a:pt x="34" y="20"/>
                    <a:pt x="19" y="35"/>
                    <a:pt x="19" y="53"/>
                  </a:cubicBezTo>
                  <a:cubicBezTo>
                    <a:pt x="19" y="72"/>
                    <a:pt x="34" y="87"/>
                    <a:pt x="53" y="8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5" name="Freeform 37"/>
            <p:cNvSpPr>
              <a:spLocks noEditPoints="1" noChangeArrowheads="1"/>
            </p:cNvSpPr>
            <p:nvPr/>
          </p:nvSpPr>
          <p:spPr bwMode="auto">
            <a:xfrm>
              <a:off x="1566863" y="649288"/>
              <a:ext cx="163512" cy="165100"/>
            </a:xfrm>
            <a:custGeom>
              <a:avLst/>
              <a:gdLst>
                <a:gd name="T0" fmla="*/ 30 w 60"/>
                <a:gd name="T1" fmla="*/ 0 h 60"/>
                <a:gd name="T2" fmla="*/ 60 w 60"/>
                <a:gd name="T3" fmla="*/ 30 h 60"/>
                <a:gd name="T4" fmla="*/ 30 w 60"/>
                <a:gd name="T5" fmla="*/ 60 h 60"/>
                <a:gd name="T6" fmla="*/ 0 w 60"/>
                <a:gd name="T7" fmla="*/ 30 h 60"/>
                <a:gd name="T8" fmla="*/ 30 w 60"/>
                <a:gd name="T9" fmla="*/ 0 h 60"/>
                <a:gd name="T10" fmla="*/ 30 w 60"/>
                <a:gd name="T11" fmla="*/ 44 h 60"/>
                <a:gd name="T12" fmla="*/ 44 w 60"/>
                <a:gd name="T13" fmla="*/ 30 h 60"/>
                <a:gd name="T14" fmla="*/ 30 w 60"/>
                <a:gd name="T15" fmla="*/ 16 h 60"/>
                <a:gd name="T16" fmla="*/ 16 w 60"/>
                <a:gd name="T17" fmla="*/ 30 h 60"/>
                <a:gd name="T18" fmla="*/ 30 w 60"/>
                <a:gd name="T19" fmla="*/ 4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60"/>
                <a:gd name="T32" fmla="*/ 60 w 6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60">
                  <a:moveTo>
                    <a:pt x="30" y="0"/>
                  </a:moveTo>
                  <a:cubicBezTo>
                    <a:pt x="46" y="0"/>
                    <a:pt x="60" y="14"/>
                    <a:pt x="60" y="30"/>
                  </a:cubicBezTo>
                  <a:cubicBezTo>
                    <a:pt x="60" y="47"/>
                    <a:pt x="46" y="60"/>
                    <a:pt x="30" y="60"/>
                  </a:cubicBezTo>
                  <a:cubicBezTo>
                    <a:pt x="13" y="60"/>
                    <a:pt x="0" y="47"/>
                    <a:pt x="0" y="30"/>
                  </a:cubicBezTo>
                  <a:cubicBezTo>
                    <a:pt x="0" y="14"/>
                    <a:pt x="13" y="0"/>
                    <a:pt x="30" y="0"/>
                  </a:cubicBezTo>
                  <a:close/>
                  <a:moveTo>
                    <a:pt x="30" y="44"/>
                  </a:moveTo>
                  <a:cubicBezTo>
                    <a:pt x="37" y="44"/>
                    <a:pt x="44" y="38"/>
                    <a:pt x="44" y="30"/>
                  </a:cubicBezTo>
                  <a:cubicBezTo>
                    <a:pt x="44" y="23"/>
                    <a:pt x="37" y="16"/>
                    <a:pt x="30" y="16"/>
                  </a:cubicBezTo>
                  <a:cubicBezTo>
                    <a:pt x="22" y="16"/>
                    <a:pt x="16" y="23"/>
                    <a:pt x="16" y="30"/>
                  </a:cubicBezTo>
                  <a:cubicBezTo>
                    <a:pt x="16" y="38"/>
                    <a:pt x="22" y="44"/>
                    <a:pt x="30" y="44"/>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6" name="Oval 38"/>
            <p:cNvSpPr>
              <a:spLocks noChangeArrowheads="1"/>
            </p:cNvSpPr>
            <p:nvPr/>
          </p:nvSpPr>
          <p:spPr bwMode="auto">
            <a:xfrm>
              <a:off x="1617663" y="701675"/>
              <a:ext cx="60325" cy="60325"/>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7" name="Freeform 39"/>
            <p:cNvSpPr>
              <a:spLocks noEditPoints="1" noChangeArrowheads="1"/>
            </p:cNvSpPr>
            <p:nvPr/>
          </p:nvSpPr>
          <p:spPr bwMode="auto">
            <a:xfrm>
              <a:off x="2303463" y="585788"/>
              <a:ext cx="290512" cy="292100"/>
            </a:xfrm>
            <a:custGeom>
              <a:avLst/>
              <a:gdLst>
                <a:gd name="T0" fmla="*/ 53 w 106"/>
                <a:gd name="T1" fmla="*/ 0 h 106"/>
                <a:gd name="T2" fmla="*/ 106 w 106"/>
                <a:gd name="T3" fmla="*/ 53 h 106"/>
                <a:gd name="T4" fmla="*/ 53 w 106"/>
                <a:gd name="T5" fmla="*/ 106 h 106"/>
                <a:gd name="T6" fmla="*/ 0 w 106"/>
                <a:gd name="T7" fmla="*/ 53 h 106"/>
                <a:gd name="T8" fmla="*/ 53 w 106"/>
                <a:gd name="T9" fmla="*/ 0 h 106"/>
                <a:gd name="T10" fmla="*/ 53 w 106"/>
                <a:gd name="T11" fmla="*/ 87 h 106"/>
                <a:gd name="T12" fmla="*/ 86 w 106"/>
                <a:gd name="T13" fmla="*/ 53 h 106"/>
                <a:gd name="T14" fmla="*/ 53 w 106"/>
                <a:gd name="T15" fmla="*/ 20 h 106"/>
                <a:gd name="T16" fmla="*/ 20 w 106"/>
                <a:gd name="T17" fmla="*/ 53 h 106"/>
                <a:gd name="T18" fmla="*/ 53 w 106"/>
                <a:gd name="T19" fmla="*/ 8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
                <a:gd name="T31" fmla="*/ 0 h 106"/>
                <a:gd name="T32" fmla="*/ 106 w 106"/>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 h="106">
                  <a:moveTo>
                    <a:pt x="53" y="0"/>
                  </a:moveTo>
                  <a:cubicBezTo>
                    <a:pt x="82" y="0"/>
                    <a:pt x="106" y="24"/>
                    <a:pt x="106" y="53"/>
                  </a:cubicBezTo>
                  <a:cubicBezTo>
                    <a:pt x="106" y="82"/>
                    <a:pt x="82" y="106"/>
                    <a:pt x="53" y="106"/>
                  </a:cubicBezTo>
                  <a:cubicBezTo>
                    <a:pt x="24" y="106"/>
                    <a:pt x="0" y="82"/>
                    <a:pt x="0" y="53"/>
                  </a:cubicBezTo>
                  <a:cubicBezTo>
                    <a:pt x="0" y="24"/>
                    <a:pt x="24" y="0"/>
                    <a:pt x="53" y="0"/>
                  </a:cubicBezTo>
                  <a:close/>
                  <a:moveTo>
                    <a:pt x="53" y="87"/>
                  </a:moveTo>
                  <a:cubicBezTo>
                    <a:pt x="71" y="87"/>
                    <a:pt x="86" y="72"/>
                    <a:pt x="86" y="53"/>
                  </a:cubicBezTo>
                  <a:cubicBezTo>
                    <a:pt x="86" y="35"/>
                    <a:pt x="71" y="20"/>
                    <a:pt x="53" y="20"/>
                  </a:cubicBezTo>
                  <a:cubicBezTo>
                    <a:pt x="35" y="20"/>
                    <a:pt x="20" y="35"/>
                    <a:pt x="20" y="53"/>
                  </a:cubicBezTo>
                  <a:cubicBezTo>
                    <a:pt x="20" y="72"/>
                    <a:pt x="35" y="87"/>
                    <a:pt x="53" y="8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8" name="Freeform 40"/>
            <p:cNvSpPr>
              <a:spLocks noEditPoints="1" noChangeArrowheads="1"/>
            </p:cNvSpPr>
            <p:nvPr/>
          </p:nvSpPr>
          <p:spPr bwMode="auto">
            <a:xfrm>
              <a:off x="2366963" y="649288"/>
              <a:ext cx="165100" cy="165100"/>
            </a:xfrm>
            <a:custGeom>
              <a:avLst/>
              <a:gdLst>
                <a:gd name="T0" fmla="*/ 30 w 60"/>
                <a:gd name="T1" fmla="*/ 0 h 60"/>
                <a:gd name="T2" fmla="*/ 60 w 60"/>
                <a:gd name="T3" fmla="*/ 30 h 60"/>
                <a:gd name="T4" fmla="*/ 30 w 60"/>
                <a:gd name="T5" fmla="*/ 60 h 60"/>
                <a:gd name="T6" fmla="*/ 0 w 60"/>
                <a:gd name="T7" fmla="*/ 30 h 60"/>
                <a:gd name="T8" fmla="*/ 30 w 60"/>
                <a:gd name="T9" fmla="*/ 0 h 60"/>
                <a:gd name="T10" fmla="*/ 30 w 60"/>
                <a:gd name="T11" fmla="*/ 44 h 60"/>
                <a:gd name="T12" fmla="*/ 44 w 60"/>
                <a:gd name="T13" fmla="*/ 30 h 60"/>
                <a:gd name="T14" fmla="*/ 30 w 60"/>
                <a:gd name="T15" fmla="*/ 16 h 60"/>
                <a:gd name="T16" fmla="*/ 16 w 60"/>
                <a:gd name="T17" fmla="*/ 30 h 60"/>
                <a:gd name="T18" fmla="*/ 30 w 60"/>
                <a:gd name="T19" fmla="*/ 4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60"/>
                <a:gd name="T32" fmla="*/ 60 w 6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60">
                  <a:moveTo>
                    <a:pt x="30" y="0"/>
                  </a:moveTo>
                  <a:cubicBezTo>
                    <a:pt x="47" y="0"/>
                    <a:pt x="60" y="14"/>
                    <a:pt x="60" y="30"/>
                  </a:cubicBezTo>
                  <a:cubicBezTo>
                    <a:pt x="60" y="47"/>
                    <a:pt x="47" y="60"/>
                    <a:pt x="30" y="60"/>
                  </a:cubicBezTo>
                  <a:cubicBezTo>
                    <a:pt x="13" y="60"/>
                    <a:pt x="0" y="47"/>
                    <a:pt x="0" y="30"/>
                  </a:cubicBezTo>
                  <a:cubicBezTo>
                    <a:pt x="0" y="14"/>
                    <a:pt x="13" y="0"/>
                    <a:pt x="30" y="0"/>
                  </a:cubicBezTo>
                  <a:close/>
                  <a:moveTo>
                    <a:pt x="30" y="44"/>
                  </a:moveTo>
                  <a:cubicBezTo>
                    <a:pt x="38" y="44"/>
                    <a:pt x="44" y="38"/>
                    <a:pt x="44" y="30"/>
                  </a:cubicBezTo>
                  <a:cubicBezTo>
                    <a:pt x="44" y="23"/>
                    <a:pt x="38" y="16"/>
                    <a:pt x="30" y="16"/>
                  </a:cubicBezTo>
                  <a:cubicBezTo>
                    <a:pt x="22" y="16"/>
                    <a:pt x="16" y="23"/>
                    <a:pt x="16" y="30"/>
                  </a:cubicBezTo>
                  <a:cubicBezTo>
                    <a:pt x="16" y="38"/>
                    <a:pt x="22" y="44"/>
                    <a:pt x="30" y="44"/>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9" name="Oval 41"/>
            <p:cNvSpPr>
              <a:spLocks noChangeArrowheads="1"/>
            </p:cNvSpPr>
            <p:nvPr/>
          </p:nvSpPr>
          <p:spPr bwMode="auto">
            <a:xfrm>
              <a:off x="2419350" y="701675"/>
              <a:ext cx="60325" cy="60325"/>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0" name="Freeform 42"/>
            <p:cNvSpPr>
              <a:spLocks noEditPoints="1" noChangeArrowheads="1"/>
            </p:cNvSpPr>
            <p:nvPr/>
          </p:nvSpPr>
          <p:spPr bwMode="auto">
            <a:xfrm>
              <a:off x="41275" y="633413"/>
              <a:ext cx="244475" cy="244475"/>
            </a:xfrm>
            <a:custGeom>
              <a:avLst/>
              <a:gdLst>
                <a:gd name="T0" fmla="*/ 45 w 89"/>
                <a:gd name="T1" fmla="*/ 0 h 89"/>
                <a:gd name="T2" fmla="*/ 89 w 89"/>
                <a:gd name="T3" fmla="*/ 44 h 89"/>
                <a:gd name="T4" fmla="*/ 45 w 89"/>
                <a:gd name="T5" fmla="*/ 89 h 89"/>
                <a:gd name="T6" fmla="*/ 0 w 89"/>
                <a:gd name="T7" fmla="*/ 44 h 89"/>
                <a:gd name="T8" fmla="*/ 45 w 89"/>
                <a:gd name="T9" fmla="*/ 0 h 89"/>
                <a:gd name="T10" fmla="*/ 45 w 89"/>
                <a:gd name="T11" fmla="*/ 73 h 89"/>
                <a:gd name="T12" fmla="*/ 73 w 89"/>
                <a:gd name="T13" fmla="*/ 44 h 89"/>
                <a:gd name="T14" fmla="*/ 45 w 89"/>
                <a:gd name="T15" fmla="*/ 16 h 89"/>
                <a:gd name="T16" fmla="*/ 16 w 89"/>
                <a:gd name="T17" fmla="*/ 44 h 89"/>
                <a:gd name="T18" fmla="*/ 45 w 89"/>
                <a:gd name="T19" fmla="*/ 7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89"/>
                <a:gd name="T32" fmla="*/ 89 w 89"/>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89">
                  <a:moveTo>
                    <a:pt x="45" y="0"/>
                  </a:moveTo>
                  <a:cubicBezTo>
                    <a:pt x="69" y="0"/>
                    <a:pt x="89" y="20"/>
                    <a:pt x="89" y="44"/>
                  </a:cubicBezTo>
                  <a:cubicBezTo>
                    <a:pt x="89" y="69"/>
                    <a:pt x="69" y="89"/>
                    <a:pt x="45" y="89"/>
                  </a:cubicBezTo>
                  <a:cubicBezTo>
                    <a:pt x="20" y="89"/>
                    <a:pt x="0" y="69"/>
                    <a:pt x="0" y="44"/>
                  </a:cubicBezTo>
                  <a:cubicBezTo>
                    <a:pt x="0" y="20"/>
                    <a:pt x="20" y="0"/>
                    <a:pt x="45" y="0"/>
                  </a:cubicBezTo>
                  <a:close/>
                  <a:moveTo>
                    <a:pt x="45" y="73"/>
                  </a:moveTo>
                  <a:cubicBezTo>
                    <a:pt x="60" y="73"/>
                    <a:pt x="73" y="60"/>
                    <a:pt x="73" y="44"/>
                  </a:cubicBezTo>
                  <a:cubicBezTo>
                    <a:pt x="73" y="29"/>
                    <a:pt x="60" y="16"/>
                    <a:pt x="45" y="16"/>
                  </a:cubicBezTo>
                  <a:cubicBezTo>
                    <a:pt x="29" y="16"/>
                    <a:pt x="16" y="29"/>
                    <a:pt x="16" y="44"/>
                  </a:cubicBezTo>
                  <a:cubicBezTo>
                    <a:pt x="16" y="60"/>
                    <a:pt x="29" y="73"/>
                    <a:pt x="45" y="73"/>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1" name="Freeform 43"/>
            <p:cNvSpPr>
              <a:spLocks noEditPoints="1" noChangeArrowheads="1"/>
            </p:cNvSpPr>
            <p:nvPr/>
          </p:nvSpPr>
          <p:spPr bwMode="auto">
            <a:xfrm>
              <a:off x="93663" y="685800"/>
              <a:ext cx="139700" cy="139700"/>
            </a:xfrm>
            <a:custGeom>
              <a:avLst/>
              <a:gdLst>
                <a:gd name="T0" fmla="*/ 26 w 51"/>
                <a:gd name="T1" fmla="*/ 0 h 51"/>
                <a:gd name="T2" fmla="*/ 51 w 51"/>
                <a:gd name="T3" fmla="*/ 25 h 51"/>
                <a:gd name="T4" fmla="*/ 26 w 51"/>
                <a:gd name="T5" fmla="*/ 51 h 51"/>
                <a:gd name="T6" fmla="*/ 0 w 51"/>
                <a:gd name="T7" fmla="*/ 25 h 51"/>
                <a:gd name="T8" fmla="*/ 26 w 51"/>
                <a:gd name="T9" fmla="*/ 0 h 51"/>
                <a:gd name="T10" fmla="*/ 26 w 51"/>
                <a:gd name="T11" fmla="*/ 37 h 51"/>
                <a:gd name="T12" fmla="*/ 37 w 51"/>
                <a:gd name="T13" fmla="*/ 25 h 51"/>
                <a:gd name="T14" fmla="*/ 26 w 51"/>
                <a:gd name="T15" fmla="*/ 14 h 51"/>
                <a:gd name="T16" fmla="*/ 14 w 51"/>
                <a:gd name="T17" fmla="*/ 25 h 51"/>
                <a:gd name="T18" fmla="*/ 26 w 51"/>
                <a:gd name="T19" fmla="*/ 37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51"/>
                <a:gd name="T32" fmla="*/ 51 w 51"/>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51">
                  <a:moveTo>
                    <a:pt x="26" y="0"/>
                  </a:moveTo>
                  <a:cubicBezTo>
                    <a:pt x="40" y="0"/>
                    <a:pt x="51" y="11"/>
                    <a:pt x="51" y="25"/>
                  </a:cubicBezTo>
                  <a:cubicBezTo>
                    <a:pt x="51" y="39"/>
                    <a:pt x="40" y="51"/>
                    <a:pt x="26" y="51"/>
                  </a:cubicBezTo>
                  <a:cubicBezTo>
                    <a:pt x="12" y="51"/>
                    <a:pt x="0" y="39"/>
                    <a:pt x="0" y="25"/>
                  </a:cubicBezTo>
                  <a:cubicBezTo>
                    <a:pt x="0" y="11"/>
                    <a:pt x="12" y="0"/>
                    <a:pt x="26" y="0"/>
                  </a:cubicBezTo>
                  <a:close/>
                  <a:moveTo>
                    <a:pt x="26" y="37"/>
                  </a:moveTo>
                  <a:cubicBezTo>
                    <a:pt x="32" y="37"/>
                    <a:pt x="37" y="32"/>
                    <a:pt x="37" y="25"/>
                  </a:cubicBezTo>
                  <a:cubicBezTo>
                    <a:pt x="37" y="19"/>
                    <a:pt x="32" y="14"/>
                    <a:pt x="26" y="14"/>
                  </a:cubicBezTo>
                  <a:cubicBezTo>
                    <a:pt x="19" y="14"/>
                    <a:pt x="14" y="19"/>
                    <a:pt x="14" y="25"/>
                  </a:cubicBezTo>
                  <a:cubicBezTo>
                    <a:pt x="14" y="32"/>
                    <a:pt x="19" y="37"/>
                    <a:pt x="26" y="37"/>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2" name="Oval 44"/>
            <p:cNvSpPr>
              <a:spLocks noChangeArrowheads="1"/>
            </p:cNvSpPr>
            <p:nvPr/>
          </p:nvSpPr>
          <p:spPr bwMode="auto">
            <a:xfrm>
              <a:off x="136525" y="728663"/>
              <a:ext cx="52387" cy="52388"/>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3" name="Freeform 45"/>
            <p:cNvSpPr>
              <a:spLocks noChangeArrowheads="1"/>
            </p:cNvSpPr>
            <p:nvPr/>
          </p:nvSpPr>
          <p:spPr bwMode="auto">
            <a:xfrm>
              <a:off x="0" y="569913"/>
              <a:ext cx="327025" cy="98425"/>
            </a:xfrm>
            <a:custGeom>
              <a:avLst/>
              <a:gdLst>
                <a:gd name="T0" fmla="*/ 60 w 119"/>
                <a:gd name="T1" fmla="*/ 13 h 36"/>
                <a:gd name="T2" fmla="*/ 15 w 119"/>
                <a:gd name="T3" fmla="*/ 36 h 36"/>
                <a:gd name="T4" fmla="*/ 0 w 119"/>
                <a:gd name="T5" fmla="*/ 36 h 36"/>
                <a:gd name="T6" fmla="*/ 60 w 119"/>
                <a:gd name="T7" fmla="*/ 0 h 36"/>
                <a:gd name="T8" fmla="*/ 119 w 119"/>
                <a:gd name="T9" fmla="*/ 36 h 36"/>
                <a:gd name="T10" fmla="*/ 105 w 119"/>
                <a:gd name="T11" fmla="*/ 36 h 36"/>
                <a:gd name="T12" fmla="*/ 60 w 119"/>
                <a:gd name="T13" fmla="*/ 13 h 36"/>
                <a:gd name="T14" fmla="*/ 0 60000 65536"/>
                <a:gd name="T15" fmla="*/ 0 60000 65536"/>
                <a:gd name="T16" fmla="*/ 0 60000 65536"/>
                <a:gd name="T17" fmla="*/ 0 60000 65536"/>
                <a:gd name="T18" fmla="*/ 0 60000 65536"/>
                <a:gd name="T19" fmla="*/ 0 60000 65536"/>
                <a:gd name="T20" fmla="*/ 0 60000 65536"/>
                <a:gd name="T21" fmla="*/ 0 w 119"/>
                <a:gd name="T22" fmla="*/ 0 h 36"/>
                <a:gd name="T23" fmla="*/ 119 w 119"/>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36">
                  <a:moveTo>
                    <a:pt x="60" y="13"/>
                  </a:moveTo>
                  <a:cubicBezTo>
                    <a:pt x="41" y="13"/>
                    <a:pt x="25" y="22"/>
                    <a:pt x="15" y="36"/>
                  </a:cubicBezTo>
                  <a:cubicBezTo>
                    <a:pt x="0" y="36"/>
                    <a:pt x="0" y="36"/>
                    <a:pt x="0" y="36"/>
                  </a:cubicBezTo>
                  <a:cubicBezTo>
                    <a:pt x="12" y="15"/>
                    <a:pt x="34" y="0"/>
                    <a:pt x="60" y="0"/>
                  </a:cubicBezTo>
                  <a:cubicBezTo>
                    <a:pt x="85" y="0"/>
                    <a:pt x="108" y="15"/>
                    <a:pt x="119" y="36"/>
                  </a:cubicBezTo>
                  <a:cubicBezTo>
                    <a:pt x="105" y="36"/>
                    <a:pt x="105" y="36"/>
                    <a:pt x="105" y="36"/>
                  </a:cubicBezTo>
                  <a:cubicBezTo>
                    <a:pt x="95" y="22"/>
                    <a:pt x="78" y="13"/>
                    <a:pt x="60" y="13"/>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4" name="Freeform 46"/>
            <p:cNvSpPr>
              <a:spLocks noEditPoints="1" noChangeArrowheads="1"/>
            </p:cNvSpPr>
            <p:nvPr/>
          </p:nvSpPr>
          <p:spPr bwMode="auto">
            <a:xfrm>
              <a:off x="565150" y="646113"/>
              <a:ext cx="98425" cy="198438"/>
            </a:xfrm>
            <a:custGeom>
              <a:avLst/>
              <a:gdLst>
                <a:gd name="T0" fmla="*/ 62 w 62"/>
                <a:gd name="T1" fmla="*/ 0 h 125"/>
                <a:gd name="T2" fmla="*/ 62 w 62"/>
                <a:gd name="T3" fmla="*/ 125 h 125"/>
                <a:gd name="T4" fmla="*/ 0 w 62"/>
                <a:gd name="T5" fmla="*/ 125 h 125"/>
                <a:gd name="T6" fmla="*/ 0 w 62"/>
                <a:gd name="T7" fmla="*/ 0 h 125"/>
                <a:gd name="T8" fmla="*/ 62 w 62"/>
                <a:gd name="T9" fmla="*/ 0 h 125"/>
                <a:gd name="T10" fmla="*/ 3 w 62"/>
                <a:gd name="T11" fmla="*/ 118 h 125"/>
                <a:gd name="T12" fmla="*/ 60 w 62"/>
                <a:gd name="T13" fmla="*/ 118 h 125"/>
                <a:gd name="T14" fmla="*/ 60 w 62"/>
                <a:gd name="T15" fmla="*/ 87 h 125"/>
                <a:gd name="T16" fmla="*/ 3 w 62"/>
                <a:gd name="T17" fmla="*/ 87 h 125"/>
                <a:gd name="T18" fmla="*/ 3 w 62"/>
                <a:gd name="T19" fmla="*/ 118 h 125"/>
                <a:gd name="T20" fmla="*/ 3 w 62"/>
                <a:gd name="T21" fmla="*/ 78 h 125"/>
                <a:gd name="T22" fmla="*/ 60 w 62"/>
                <a:gd name="T23" fmla="*/ 78 h 125"/>
                <a:gd name="T24" fmla="*/ 60 w 62"/>
                <a:gd name="T25" fmla="*/ 47 h 125"/>
                <a:gd name="T26" fmla="*/ 3 w 62"/>
                <a:gd name="T27" fmla="*/ 47 h 125"/>
                <a:gd name="T28" fmla="*/ 3 w 62"/>
                <a:gd name="T29" fmla="*/ 78 h 125"/>
                <a:gd name="T30" fmla="*/ 3 w 62"/>
                <a:gd name="T31" fmla="*/ 38 h 125"/>
                <a:gd name="T32" fmla="*/ 60 w 62"/>
                <a:gd name="T33" fmla="*/ 38 h 125"/>
                <a:gd name="T34" fmla="*/ 60 w 62"/>
                <a:gd name="T35" fmla="*/ 7 h 125"/>
                <a:gd name="T36" fmla="*/ 3 w 62"/>
                <a:gd name="T37" fmla="*/ 7 h 125"/>
                <a:gd name="T38" fmla="*/ 3 w 62"/>
                <a:gd name="T39" fmla="*/ 38 h 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2"/>
                <a:gd name="T61" fmla="*/ 0 h 125"/>
                <a:gd name="T62" fmla="*/ 62 w 62"/>
                <a:gd name="T63" fmla="*/ 125 h 1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2" h="125">
                  <a:moveTo>
                    <a:pt x="62" y="0"/>
                  </a:moveTo>
                  <a:lnTo>
                    <a:pt x="62" y="125"/>
                  </a:lnTo>
                  <a:lnTo>
                    <a:pt x="0" y="125"/>
                  </a:lnTo>
                  <a:lnTo>
                    <a:pt x="0" y="0"/>
                  </a:lnTo>
                  <a:lnTo>
                    <a:pt x="62" y="0"/>
                  </a:lnTo>
                  <a:close/>
                  <a:moveTo>
                    <a:pt x="3" y="118"/>
                  </a:moveTo>
                  <a:lnTo>
                    <a:pt x="60" y="118"/>
                  </a:lnTo>
                  <a:lnTo>
                    <a:pt x="60" y="87"/>
                  </a:lnTo>
                  <a:lnTo>
                    <a:pt x="3" y="87"/>
                  </a:lnTo>
                  <a:lnTo>
                    <a:pt x="3" y="118"/>
                  </a:lnTo>
                  <a:close/>
                  <a:moveTo>
                    <a:pt x="3" y="78"/>
                  </a:moveTo>
                  <a:lnTo>
                    <a:pt x="60" y="78"/>
                  </a:lnTo>
                  <a:lnTo>
                    <a:pt x="60" y="47"/>
                  </a:lnTo>
                  <a:lnTo>
                    <a:pt x="3" y="47"/>
                  </a:lnTo>
                  <a:lnTo>
                    <a:pt x="3" y="78"/>
                  </a:lnTo>
                  <a:close/>
                  <a:moveTo>
                    <a:pt x="3" y="38"/>
                  </a:moveTo>
                  <a:lnTo>
                    <a:pt x="60" y="38"/>
                  </a:lnTo>
                  <a:lnTo>
                    <a:pt x="60" y="7"/>
                  </a:lnTo>
                  <a:lnTo>
                    <a:pt x="3" y="7"/>
                  </a:lnTo>
                  <a:lnTo>
                    <a:pt x="3" y="38"/>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5" name="Freeform 47"/>
            <p:cNvSpPr>
              <a:spLocks noEditPoints="1" noChangeArrowheads="1"/>
            </p:cNvSpPr>
            <p:nvPr/>
          </p:nvSpPr>
          <p:spPr bwMode="auto">
            <a:xfrm>
              <a:off x="561975" y="392113"/>
              <a:ext cx="153987" cy="180975"/>
            </a:xfrm>
            <a:custGeom>
              <a:avLst/>
              <a:gdLst>
                <a:gd name="T0" fmla="*/ 56 w 56"/>
                <a:gd name="T1" fmla="*/ 0 h 66"/>
                <a:gd name="T2" fmla="*/ 56 w 56"/>
                <a:gd name="T3" fmla="*/ 18 h 66"/>
                <a:gd name="T4" fmla="*/ 29 w 56"/>
                <a:gd name="T5" fmla="*/ 66 h 66"/>
                <a:gd name="T6" fmla="*/ 0 w 56"/>
                <a:gd name="T7" fmla="*/ 66 h 66"/>
                <a:gd name="T8" fmla="*/ 0 w 56"/>
                <a:gd name="T9" fmla="*/ 0 h 66"/>
                <a:gd name="T10" fmla="*/ 56 w 56"/>
                <a:gd name="T11" fmla="*/ 0 h 66"/>
                <a:gd name="T12" fmla="*/ 10 w 56"/>
                <a:gd name="T13" fmla="*/ 14 h 66"/>
                <a:gd name="T14" fmla="*/ 13 w 56"/>
                <a:gd name="T15" fmla="*/ 11 h 66"/>
                <a:gd name="T16" fmla="*/ 10 w 56"/>
                <a:gd name="T17" fmla="*/ 7 h 66"/>
                <a:gd name="T18" fmla="*/ 6 w 56"/>
                <a:gd name="T19" fmla="*/ 11 h 66"/>
                <a:gd name="T20" fmla="*/ 10 w 56"/>
                <a:gd name="T21" fmla="*/ 14 h 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
                <a:gd name="T34" fmla="*/ 0 h 66"/>
                <a:gd name="T35" fmla="*/ 56 w 56"/>
                <a:gd name="T36" fmla="*/ 66 h 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 h="66">
                  <a:moveTo>
                    <a:pt x="56" y="0"/>
                  </a:moveTo>
                  <a:cubicBezTo>
                    <a:pt x="56" y="18"/>
                    <a:pt x="56" y="18"/>
                    <a:pt x="56" y="18"/>
                  </a:cubicBezTo>
                  <a:cubicBezTo>
                    <a:pt x="56" y="18"/>
                    <a:pt x="34" y="33"/>
                    <a:pt x="29" y="66"/>
                  </a:cubicBezTo>
                  <a:cubicBezTo>
                    <a:pt x="2" y="66"/>
                    <a:pt x="0" y="66"/>
                    <a:pt x="0" y="66"/>
                  </a:cubicBezTo>
                  <a:cubicBezTo>
                    <a:pt x="0" y="0"/>
                    <a:pt x="0" y="0"/>
                    <a:pt x="0" y="0"/>
                  </a:cubicBezTo>
                  <a:lnTo>
                    <a:pt x="56" y="0"/>
                  </a:lnTo>
                  <a:close/>
                  <a:moveTo>
                    <a:pt x="10" y="14"/>
                  </a:moveTo>
                  <a:cubicBezTo>
                    <a:pt x="12" y="14"/>
                    <a:pt x="13" y="13"/>
                    <a:pt x="13" y="11"/>
                  </a:cubicBezTo>
                  <a:cubicBezTo>
                    <a:pt x="13" y="9"/>
                    <a:pt x="12" y="7"/>
                    <a:pt x="10" y="7"/>
                  </a:cubicBezTo>
                  <a:cubicBezTo>
                    <a:pt x="8" y="7"/>
                    <a:pt x="6" y="9"/>
                    <a:pt x="6" y="11"/>
                  </a:cubicBezTo>
                  <a:cubicBezTo>
                    <a:pt x="6" y="13"/>
                    <a:pt x="8" y="14"/>
                    <a:pt x="10" y="14"/>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6" name="Freeform 48"/>
            <p:cNvSpPr>
              <a:spLocks noChangeArrowheads="1"/>
            </p:cNvSpPr>
            <p:nvPr/>
          </p:nvSpPr>
          <p:spPr bwMode="auto">
            <a:xfrm>
              <a:off x="307975" y="314325"/>
              <a:ext cx="61912" cy="100013"/>
            </a:xfrm>
            <a:custGeom>
              <a:avLst/>
              <a:gdLst>
                <a:gd name="T0" fmla="*/ 0 w 23"/>
                <a:gd name="T1" fmla="*/ 25 h 36"/>
                <a:gd name="T2" fmla="*/ 12 w 23"/>
                <a:gd name="T3" fmla="*/ 36 h 36"/>
                <a:gd name="T4" fmla="*/ 12 w 23"/>
                <a:gd name="T5" fmla="*/ 36 h 36"/>
                <a:gd name="T6" fmla="*/ 23 w 23"/>
                <a:gd name="T7" fmla="*/ 25 h 36"/>
                <a:gd name="T8" fmla="*/ 23 w 23"/>
                <a:gd name="T9" fmla="*/ 12 h 36"/>
                <a:gd name="T10" fmla="*/ 12 w 23"/>
                <a:gd name="T11" fmla="*/ 0 h 36"/>
                <a:gd name="T12" fmla="*/ 12 w 23"/>
                <a:gd name="T13" fmla="*/ 0 h 36"/>
                <a:gd name="T14" fmla="*/ 0 w 23"/>
                <a:gd name="T15" fmla="*/ 12 h 36"/>
                <a:gd name="T16" fmla="*/ 0 w 23"/>
                <a:gd name="T17" fmla="*/ 25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
                <a:gd name="T28" fmla="*/ 0 h 36"/>
                <a:gd name="T29" fmla="*/ 23 w 23"/>
                <a:gd name="T30" fmla="*/ 36 h 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 h="36">
                  <a:moveTo>
                    <a:pt x="0" y="25"/>
                  </a:moveTo>
                  <a:cubicBezTo>
                    <a:pt x="0" y="31"/>
                    <a:pt x="5" y="36"/>
                    <a:pt x="12" y="36"/>
                  </a:cubicBezTo>
                  <a:cubicBezTo>
                    <a:pt x="12" y="36"/>
                    <a:pt x="12" y="36"/>
                    <a:pt x="12" y="36"/>
                  </a:cubicBezTo>
                  <a:cubicBezTo>
                    <a:pt x="18" y="36"/>
                    <a:pt x="23" y="31"/>
                    <a:pt x="23" y="25"/>
                  </a:cubicBezTo>
                  <a:cubicBezTo>
                    <a:pt x="23" y="12"/>
                    <a:pt x="23" y="12"/>
                    <a:pt x="23" y="12"/>
                  </a:cubicBezTo>
                  <a:cubicBezTo>
                    <a:pt x="23" y="5"/>
                    <a:pt x="18" y="0"/>
                    <a:pt x="12" y="0"/>
                  </a:cubicBezTo>
                  <a:cubicBezTo>
                    <a:pt x="12" y="0"/>
                    <a:pt x="12" y="0"/>
                    <a:pt x="12" y="0"/>
                  </a:cubicBezTo>
                  <a:cubicBezTo>
                    <a:pt x="5" y="0"/>
                    <a:pt x="0" y="5"/>
                    <a:pt x="0" y="12"/>
                  </a:cubicBezTo>
                  <a:lnTo>
                    <a:pt x="0" y="25"/>
                  </a:ln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7" name="Oval 49"/>
            <p:cNvSpPr>
              <a:spLocks noChangeArrowheads="1"/>
            </p:cNvSpPr>
            <p:nvPr/>
          </p:nvSpPr>
          <p:spPr bwMode="auto">
            <a:xfrm>
              <a:off x="346075" y="133350"/>
              <a:ext cx="26987" cy="2540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8" name="Oval 50"/>
            <p:cNvSpPr>
              <a:spLocks noChangeArrowheads="1"/>
            </p:cNvSpPr>
            <p:nvPr/>
          </p:nvSpPr>
          <p:spPr bwMode="auto">
            <a:xfrm>
              <a:off x="387350" y="84138"/>
              <a:ext cx="46037" cy="4445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9" name="Oval 51"/>
            <p:cNvSpPr>
              <a:spLocks noChangeArrowheads="1"/>
            </p:cNvSpPr>
            <p:nvPr/>
          </p:nvSpPr>
          <p:spPr bwMode="auto">
            <a:xfrm>
              <a:off x="376238" y="46038"/>
              <a:ext cx="15875" cy="14288"/>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0" name="Oval 52"/>
            <p:cNvSpPr>
              <a:spLocks noChangeArrowheads="1"/>
            </p:cNvSpPr>
            <p:nvPr/>
          </p:nvSpPr>
          <p:spPr bwMode="auto">
            <a:xfrm>
              <a:off x="438150" y="0"/>
              <a:ext cx="77787" cy="7620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1" name="Oval 53"/>
            <p:cNvSpPr>
              <a:spLocks noChangeArrowheads="1"/>
            </p:cNvSpPr>
            <p:nvPr/>
          </p:nvSpPr>
          <p:spPr bwMode="auto">
            <a:xfrm>
              <a:off x="452438" y="95250"/>
              <a:ext cx="14287" cy="14288"/>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2" name="Oval 54"/>
            <p:cNvSpPr>
              <a:spLocks noChangeArrowheads="1"/>
            </p:cNvSpPr>
            <p:nvPr/>
          </p:nvSpPr>
          <p:spPr bwMode="auto">
            <a:xfrm>
              <a:off x="569913" y="19050"/>
              <a:ext cx="41275" cy="41275"/>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3" name="Rectangle 55"/>
            <p:cNvSpPr>
              <a:spLocks noChangeArrowheads="1"/>
            </p:cNvSpPr>
            <p:nvPr/>
          </p:nvSpPr>
          <p:spPr bwMode="auto">
            <a:xfrm>
              <a:off x="579438" y="139700"/>
              <a:ext cx="352425" cy="38100"/>
            </a:xfrm>
            <a:prstGeom prst="rect">
              <a:avLst/>
            </a:pr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4" name="Freeform 56"/>
            <p:cNvSpPr>
              <a:spLocks noChangeArrowheads="1"/>
            </p:cNvSpPr>
            <p:nvPr/>
          </p:nvSpPr>
          <p:spPr bwMode="auto">
            <a:xfrm>
              <a:off x="500063" y="139700"/>
              <a:ext cx="117475" cy="238125"/>
            </a:xfrm>
            <a:custGeom>
              <a:avLst/>
              <a:gdLst>
                <a:gd name="T0" fmla="*/ 50 w 74"/>
                <a:gd name="T1" fmla="*/ 0 h 150"/>
                <a:gd name="T2" fmla="*/ 0 w 74"/>
                <a:gd name="T3" fmla="*/ 150 h 150"/>
                <a:gd name="T4" fmla="*/ 39 w 74"/>
                <a:gd name="T5" fmla="*/ 147 h 150"/>
                <a:gd name="T6" fmla="*/ 74 w 74"/>
                <a:gd name="T7" fmla="*/ 19 h 150"/>
                <a:gd name="T8" fmla="*/ 50 w 74"/>
                <a:gd name="T9" fmla="*/ 0 h 150"/>
                <a:gd name="T10" fmla="*/ 0 60000 65536"/>
                <a:gd name="T11" fmla="*/ 0 60000 65536"/>
                <a:gd name="T12" fmla="*/ 0 60000 65536"/>
                <a:gd name="T13" fmla="*/ 0 60000 65536"/>
                <a:gd name="T14" fmla="*/ 0 60000 65536"/>
                <a:gd name="T15" fmla="*/ 0 w 74"/>
                <a:gd name="T16" fmla="*/ 0 h 150"/>
                <a:gd name="T17" fmla="*/ 74 w 74"/>
                <a:gd name="T18" fmla="*/ 150 h 150"/>
              </a:gdLst>
              <a:ahLst/>
              <a:cxnLst>
                <a:cxn ang="T10">
                  <a:pos x="T0" y="T1"/>
                </a:cxn>
                <a:cxn ang="T11">
                  <a:pos x="T2" y="T3"/>
                </a:cxn>
                <a:cxn ang="T12">
                  <a:pos x="T4" y="T5"/>
                </a:cxn>
                <a:cxn ang="T13">
                  <a:pos x="T6" y="T7"/>
                </a:cxn>
                <a:cxn ang="T14">
                  <a:pos x="T8" y="T9"/>
                </a:cxn>
              </a:cxnLst>
              <a:rect l="T15" t="T16" r="T17" b="T18"/>
              <a:pathLst>
                <a:path w="74" h="150">
                  <a:moveTo>
                    <a:pt x="50" y="0"/>
                  </a:moveTo>
                  <a:lnTo>
                    <a:pt x="0" y="150"/>
                  </a:lnTo>
                  <a:lnTo>
                    <a:pt x="39" y="147"/>
                  </a:lnTo>
                  <a:lnTo>
                    <a:pt x="74" y="19"/>
                  </a:lnTo>
                  <a:lnTo>
                    <a:pt x="5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5" name="Freeform 57"/>
            <p:cNvSpPr>
              <a:spLocks noChangeArrowheads="1"/>
            </p:cNvSpPr>
            <p:nvPr/>
          </p:nvSpPr>
          <p:spPr bwMode="auto">
            <a:xfrm>
              <a:off x="773113" y="163513"/>
              <a:ext cx="33337" cy="209550"/>
            </a:xfrm>
            <a:custGeom>
              <a:avLst/>
              <a:gdLst>
                <a:gd name="T0" fmla="*/ 0 w 21"/>
                <a:gd name="T1" fmla="*/ 0 h 132"/>
                <a:gd name="T2" fmla="*/ 0 w 21"/>
                <a:gd name="T3" fmla="*/ 132 h 132"/>
                <a:gd name="T4" fmla="*/ 21 w 21"/>
                <a:gd name="T5" fmla="*/ 132 h 132"/>
                <a:gd name="T6" fmla="*/ 21 w 21"/>
                <a:gd name="T7" fmla="*/ 6 h 132"/>
                <a:gd name="T8" fmla="*/ 0 w 21"/>
                <a:gd name="T9" fmla="*/ 0 h 132"/>
                <a:gd name="T10" fmla="*/ 0 60000 65536"/>
                <a:gd name="T11" fmla="*/ 0 60000 65536"/>
                <a:gd name="T12" fmla="*/ 0 60000 65536"/>
                <a:gd name="T13" fmla="*/ 0 60000 65536"/>
                <a:gd name="T14" fmla="*/ 0 60000 65536"/>
                <a:gd name="T15" fmla="*/ 0 w 21"/>
                <a:gd name="T16" fmla="*/ 0 h 132"/>
                <a:gd name="T17" fmla="*/ 21 w 21"/>
                <a:gd name="T18" fmla="*/ 132 h 132"/>
              </a:gdLst>
              <a:ahLst/>
              <a:cxnLst>
                <a:cxn ang="T10">
                  <a:pos x="T0" y="T1"/>
                </a:cxn>
                <a:cxn ang="T11">
                  <a:pos x="T2" y="T3"/>
                </a:cxn>
                <a:cxn ang="T12">
                  <a:pos x="T4" y="T5"/>
                </a:cxn>
                <a:cxn ang="T13">
                  <a:pos x="T6" y="T7"/>
                </a:cxn>
                <a:cxn ang="T14">
                  <a:pos x="T8" y="T9"/>
                </a:cxn>
              </a:cxnLst>
              <a:rect l="T15" t="T16" r="T17" b="T18"/>
              <a:pathLst>
                <a:path w="21" h="132">
                  <a:moveTo>
                    <a:pt x="0" y="0"/>
                  </a:moveTo>
                  <a:lnTo>
                    <a:pt x="0" y="132"/>
                  </a:lnTo>
                  <a:lnTo>
                    <a:pt x="21" y="132"/>
                  </a:lnTo>
                  <a:lnTo>
                    <a:pt x="21" y="6"/>
                  </a:lnTo>
                  <a:lnTo>
                    <a:pt x="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6" name="Freeform 58"/>
            <p:cNvSpPr>
              <a:spLocks noChangeArrowheads="1"/>
            </p:cNvSpPr>
            <p:nvPr/>
          </p:nvSpPr>
          <p:spPr bwMode="auto">
            <a:xfrm>
              <a:off x="858838" y="169863"/>
              <a:ext cx="82550" cy="219075"/>
            </a:xfrm>
            <a:custGeom>
              <a:avLst/>
              <a:gdLst>
                <a:gd name="T0" fmla="*/ 0 w 52"/>
                <a:gd name="T1" fmla="*/ 0 h 138"/>
                <a:gd name="T2" fmla="*/ 38 w 52"/>
                <a:gd name="T3" fmla="*/ 128 h 138"/>
                <a:gd name="T4" fmla="*/ 52 w 52"/>
                <a:gd name="T5" fmla="*/ 138 h 138"/>
                <a:gd name="T6" fmla="*/ 12 w 52"/>
                <a:gd name="T7" fmla="*/ 0 h 138"/>
                <a:gd name="T8" fmla="*/ 0 w 52"/>
                <a:gd name="T9" fmla="*/ 0 h 138"/>
                <a:gd name="T10" fmla="*/ 0 60000 65536"/>
                <a:gd name="T11" fmla="*/ 0 60000 65536"/>
                <a:gd name="T12" fmla="*/ 0 60000 65536"/>
                <a:gd name="T13" fmla="*/ 0 60000 65536"/>
                <a:gd name="T14" fmla="*/ 0 60000 65536"/>
                <a:gd name="T15" fmla="*/ 0 w 52"/>
                <a:gd name="T16" fmla="*/ 0 h 138"/>
                <a:gd name="T17" fmla="*/ 52 w 52"/>
                <a:gd name="T18" fmla="*/ 138 h 138"/>
              </a:gdLst>
              <a:ahLst/>
              <a:cxnLst>
                <a:cxn ang="T10">
                  <a:pos x="T0" y="T1"/>
                </a:cxn>
                <a:cxn ang="T11">
                  <a:pos x="T2" y="T3"/>
                </a:cxn>
                <a:cxn ang="T12">
                  <a:pos x="T4" y="T5"/>
                </a:cxn>
                <a:cxn ang="T13">
                  <a:pos x="T6" y="T7"/>
                </a:cxn>
                <a:cxn ang="T14">
                  <a:pos x="T8" y="T9"/>
                </a:cxn>
              </a:cxnLst>
              <a:rect l="T15" t="T16" r="T17" b="T18"/>
              <a:pathLst>
                <a:path w="52" h="138">
                  <a:moveTo>
                    <a:pt x="0" y="0"/>
                  </a:moveTo>
                  <a:lnTo>
                    <a:pt x="38" y="128"/>
                  </a:lnTo>
                  <a:lnTo>
                    <a:pt x="52" y="138"/>
                  </a:lnTo>
                  <a:lnTo>
                    <a:pt x="12" y="0"/>
                  </a:lnTo>
                  <a:lnTo>
                    <a:pt x="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7" name="Rectangle 59"/>
            <p:cNvSpPr>
              <a:spLocks noChangeArrowheads="1"/>
            </p:cNvSpPr>
            <p:nvPr/>
          </p:nvSpPr>
          <p:spPr bwMode="auto">
            <a:xfrm>
              <a:off x="195263"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8" name="Rectangle 60"/>
            <p:cNvSpPr>
              <a:spLocks noChangeArrowheads="1"/>
            </p:cNvSpPr>
            <p:nvPr/>
          </p:nvSpPr>
          <p:spPr bwMode="auto">
            <a:xfrm>
              <a:off x="219075"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9" name="Rectangle 61"/>
            <p:cNvSpPr>
              <a:spLocks noChangeArrowheads="1"/>
            </p:cNvSpPr>
            <p:nvPr/>
          </p:nvSpPr>
          <p:spPr bwMode="auto">
            <a:xfrm>
              <a:off x="244475"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0" name="Rectangle 62"/>
            <p:cNvSpPr>
              <a:spLocks noChangeArrowheads="1"/>
            </p:cNvSpPr>
            <p:nvPr/>
          </p:nvSpPr>
          <p:spPr bwMode="auto">
            <a:xfrm>
              <a:off x="266700" y="446088"/>
              <a:ext cx="11112"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1" name="Rectangle 63"/>
            <p:cNvSpPr>
              <a:spLocks noChangeArrowheads="1"/>
            </p:cNvSpPr>
            <p:nvPr/>
          </p:nvSpPr>
          <p:spPr bwMode="auto">
            <a:xfrm>
              <a:off x="290513" y="446088"/>
              <a:ext cx="11112"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2" name="Freeform 64"/>
            <p:cNvSpPr>
              <a:spLocks noChangeArrowheads="1"/>
            </p:cNvSpPr>
            <p:nvPr/>
          </p:nvSpPr>
          <p:spPr bwMode="auto">
            <a:xfrm>
              <a:off x="738188" y="373063"/>
              <a:ext cx="425450" cy="150813"/>
            </a:xfrm>
            <a:custGeom>
              <a:avLst/>
              <a:gdLst>
                <a:gd name="T0" fmla="*/ 64 w 155"/>
                <a:gd name="T1" fmla="*/ 0 h 55"/>
                <a:gd name="T2" fmla="*/ 0 w 155"/>
                <a:gd name="T3" fmla="*/ 23 h 55"/>
                <a:gd name="T4" fmla="*/ 0 w 155"/>
                <a:gd name="T5" fmla="*/ 49 h 55"/>
                <a:gd name="T6" fmla="*/ 64 w 155"/>
                <a:gd name="T7" fmla="*/ 19 h 55"/>
                <a:gd name="T8" fmla="*/ 133 w 155"/>
                <a:gd name="T9" fmla="*/ 55 h 55"/>
                <a:gd name="T10" fmla="*/ 155 w 155"/>
                <a:gd name="T11" fmla="*/ 55 h 55"/>
                <a:gd name="T12" fmla="*/ 64 w 155"/>
                <a:gd name="T13" fmla="*/ 0 h 55"/>
                <a:gd name="T14" fmla="*/ 0 60000 65536"/>
                <a:gd name="T15" fmla="*/ 0 60000 65536"/>
                <a:gd name="T16" fmla="*/ 0 60000 65536"/>
                <a:gd name="T17" fmla="*/ 0 60000 65536"/>
                <a:gd name="T18" fmla="*/ 0 60000 65536"/>
                <a:gd name="T19" fmla="*/ 0 60000 65536"/>
                <a:gd name="T20" fmla="*/ 0 60000 65536"/>
                <a:gd name="T21" fmla="*/ 0 w 155"/>
                <a:gd name="T22" fmla="*/ 0 h 55"/>
                <a:gd name="T23" fmla="*/ 155 w 155"/>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5" h="55">
                  <a:moveTo>
                    <a:pt x="64" y="0"/>
                  </a:moveTo>
                  <a:cubicBezTo>
                    <a:pt x="40" y="0"/>
                    <a:pt x="17" y="9"/>
                    <a:pt x="0" y="23"/>
                  </a:cubicBezTo>
                  <a:cubicBezTo>
                    <a:pt x="0" y="49"/>
                    <a:pt x="0" y="49"/>
                    <a:pt x="0" y="49"/>
                  </a:cubicBezTo>
                  <a:cubicBezTo>
                    <a:pt x="15" y="31"/>
                    <a:pt x="38" y="19"/>
                    <a:pt x="64" y="19"/>
                  </a:cubicBezTo>
                  <a:cubicBezTo>
                    <a:pt x="92" y="19"/>
                    <a:pt x="117" y="33"/>
                    <a:pt x="133" y="55"/>
                  </a:cubicBezTo>
                  <a:cubicBezTo>
                    <a:pt x="155" y="55"/>
                    <a:pt x="155" y="55"/>
                    <a:pt x="155" y="55"/>
                  </a:cubicBezTo>
                  <a:cubicBezTo>
                    <a:pt x="137" y="22"/>
                    <a:pt x="103" y="0"/>
                    <a:pt x="64" y="0"/>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3" name="Rectangle 65"/>
            <p:cNvSpPr>
              <a:spLocks noChangeArrowheads="1"/>
            </p:cNvSpPr>
            <p:nvPr/>
          </p:nvSpPr>
          <p:spPr bwMode="auto">
            <a:xfrm>
              <a:off x="1304925" y="584200"/>
              <a:ext cx="22225" cy="82550"/>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grpSp>
    </p:spTree>
    <p:extLst>
      <p:ext uri="{BB962C8B-B14F-4D97-AF65-F5344CB8AC3E}">
        <p14:creationId xmlns:p14="http://schemas.microsoft.com/office/powerpoint/2010/main" val="29206187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500"/>
                                        <p:tgtEl>
                                          <p:spTgt spid="19"/>
                                        </p:tgtEl>
                                      </p:cBhvr>
                                    </p:animEffect>
                                  </p:childTnLst>
                                </p:cTn>
                              </p:par>
                              <p:par>
                                <p:cTn id="8" presetID="2" presetClass="exit" presetSubtype="4" fill="hold" nodeType="withEffect">
                                  <p:stCondLst>
                                    <p:cond delay="0"/>
                                  </p:stCondLst>
                                  <p:childTnLst>
                                    <p:anim calcmode="lin" valueType="num">
                                      <p:cBhvr additive="base">
                                        <p:cTn id="9" dur="500"/>
                                        <p:tgtEl>
                                          <p:spTgt spid="19"/>
                                        </p:tgtEl>
                                        <p:attrNameLst>
                                          <p:attrName>ppt_x</p:attrName>
                                        </p:attrNameLst>
                                      </p:cBhvr>
                                      <p:tavLst>
                                        <p:tav tm="0">
                                          <p:val>
                                            <p:strVal val="ppt_x"/>
                                          </p:val>
                                        </p:tav>
                                        <p:tav tm="100000">
                                          <p:val>
                                            <p:strVal val="ppt_x"/>
                                          </p:val>
                                        </p:tav>
                                      </p:tavLst>
                                    </p:anim>
                                    <p:anim calcmode="lin" valueType="num">
                                      <p:cBhvr additive="base">
                                        <p:cTn id="10" dur="500"/>
                                        <p:tgtEl>
                                          <p:spTgt spid="19"/>
                                        </p:tgtEl>
                                        <p:attrNameLst>
                                          <p:attrName>ppt_y</p:attrName>
                                        </p:attrNameLst>
                                      </p:cBhvr>
                                      <p:tavLst>
                                        <p:tav tm="0">
                                          <p:val>
                                            <p:strVal val="ppt_y"/>
                                          </p:val>
                                        </p:tav>
                                        <p:tav tm="100000">
                                          <p:val>
                                            <p:strVal val="1+ppt_h/2"/>
                                          </p:val>
                                        </p:tav>
                                      </p:tavLst>
                                    </p:anim>
                                    <p:set>
                                      <p:cBhvr>
                                        <p:cTn id="11" dur="1" fill="hold">
                                          <p:stCondLst>
                                            <p:cond delay="499"/>
                                          </p:stCondLst>
                                        </p:cTn>
                                        <p:tgtEl>
                                          <p:spTgt spid="19"/>
                                        </p:tgtEl>
                                        <p:attrNameLst>
                                          <p:attrName>style.visibility</p:attrName>
                                        </p:attrNameLst>
                                      </p:cBhvr>
                                      <p:to>
                                        <p:strVal val="hidden"/>
                                      </p:to>
                                    </p:set>
                                  </p:childTnLst>
                                </p:cTn>
                              </p:par>
                            </p:childTnLst>
                          </p:cTn>
                        </p:par>
                        <p:par>
                          <p:cTn id="12" fill="hold">
                            <p:stCondLst>
                              <p:cond delay="500"/>
                            </p:stCondLst>
                            <p:childTnLst>
                              <p:par>
                                <p:cTn id="13" presetID="47" presetClass="entr" presetSubtype="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anim calcmode="lin" valueType="num">
                                      <p:cBhvr>
                                        <p:cTn id="16" dur="500" fill="hold"/>
                                        <p:tgtEl>
                                          <p:spTgt spid="39"/>
                                        </p:tgtEl>
                                        <p:attrNameLst>
                                          <p:attrName>ppt_x</p:attrName>
                                        </p:attrNameLst>
                                      </p:cBhvr>
                                      <p:tavLst>
                                        <p:tav tm="0">
                                          <p:val>
                                            <p:strVal val="#ppt_x"/>
                                          </p:val>
                                        </p:tav>
                                        <p:tav tm="100000">
                                          <p:val>
                                            <p:strVal val="#ppt_x"/>
                                          </p:val>
                                        </p:tav>
                                      </p:tavLst>
                                    </p:anim>
                                    <p:anim calcmode="lin" valueType="num">
                                      <p:cBhvr>
                                        <p:cTn id="17" dur="500" fill="hold"/>
                                        <p:tgtEl>
                                          <p:spTgt spid="39"/>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 presetClass="exit" presetSubtype="4" fill="hold" grpId="1" nodeType="afterEffect">
                                  <p:stCondLst>
                                    <p:cond delay="0"/>
                                  </p:stCondLst>
                                  <p:childTnLst>
                                    <p:anim calcmode="lin" valueType="num">
                                      <p:cBhvr additive="base">
                                        <p:cTn id="20" dur="250"/>
                                        <p:tgtEl>
                                          <p:spTgt spid="39"/>
                                        </p:tgtEl>
                                        <p:attrNameLst>
                                          <p:attrName>ppt_x</p:attrName>
                                        </p:attrNameLst>
                                      </p:cBhvr>
                                      <p:tavLst>
                                        <p:tav tm="0">
                                          <p:val>
                                            <p:strVal val="ppt_x"/>
                                          </p:val>
                                        </p:tav>
                                        <p:tav tm="100000">
                                          <p:val>
                                            <p:strVal val="ppt_x"/>
                                          </p:val>
                                        </p:tav>
                                      </p:tavLst>
                                    </p:anim>
                                    <p:anim calcmode="lin" valueType="num">
                                      <p:cBhvr additive="base">
                                        <p:cTn id="21" dur="250"/>
                                        <p:tgtEl>
                                          <p:spTgt spid="39"/>
                                        </p:tgtEl>
                                        <p:attrNameLst>
                                          <p:attrName>ppt_y</p:attrName>
                                        </p:attrNameLst>
                                      </p:cBhvr>
                                      <p:tavLst>
                                        <p:tav tm="0">
                                          <p:val>
                                            <p:strVal val="ppt_y"/>
                                          </p:val>
                                        </p:tav>
                                        <p:tav tm="100000">
                                          <p:val>
                                            <p:strVal val="1+ppt_h/2"/>
                                          </p:val>
                                        </p:tav>
                                      </p:tavLst>
                                    </p:anim>
                                    <p:set>
                                      <p:cBhvr>
                                        <p:cTn id="22" dur="1" fill="hold">
                                          <p:stCondLst>
                                            <p:cond delay="24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791766" y="1126211"/>
            <a:ext cx="7560469" cy="103239"/>
            <a:chOff x="6618518" y="1126210"/>
            <a:chExt cx="10080625" cy="103239"/>
          </a:xfrm>
        </p:grpSpPr>
        <p:sp>
          <p:nvSpPr>
            <p:cNvPr id="20" name="矩形 19"/>
            <p:cNvSpPr/>
            <p:nvPr/>
          </p:nvSpPr>
          <p:spPr>
            <a:xfrm>
              <a:off x="6618518" y="1126210"/>
              <a:ext cx="198330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V="1">
              <a:off x="8601825" y="1204049"/>
              <a:ext cx="8097318"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9" name="文本框 49"/>
          <p:cNvSpPr txBox="1"/>
          <p:nvPr/>
        </p:nvSpPr>
        <p:spPr>
          <a:xfrm>
            <a:off x="4853803" y="602991"/>
            <a:ext cx="3430747" cy="523220"/>
          </a:xfrm>
          <a:prstGeom prst="rect">
            <a:avLst/>
          </a:prstGeom>
          <a:noFill/>
        </p:spPr>
        <p:txBody>
          <a:bodyPr wrap="none" rtlCol="0">
            <a:spAutoFit/>
          </a:bodyPr>
          <a:lstStyle/>
          <a:p>
            <a:r>
              <a:rPr lang="zh-CN" altLang="zh-CN" sz="2800" b="1" dirty="0">
                <a:solidFill>
                  <a:schemeClr val="bg2">
                    <a:lumMod val="25000"/>
                  </a:schemeClr>
                </a:solidFill>
              </a:rPr>
              <a:t>沉没成本与企业决策</a:t>
            </a:r>
            <a:endParaRPr lang="zh-CN" altLang="en-US" sz="2800" dirty="0">
              <a:latin typeface="方正正中黑简体" panose="02000000000000000000" pitchFamily="2" charset="-122"/>
              <a:ea typeface="方正正中黑简体" panose="02000000000000000000" pitchFamily="2" charset="-122"/>
            </a:endParaRPr>
          </a:p>
        </p:txBody>
      </p:sp>
      <p:sp>
        <p:nvSpPr>
          <p:cNvPr id="23" name="矩形 22"/>
          <p:cNvSpPr/>
          <p:nvPr/>
        </p:nvSpPr>
        <p:spPr>
          <a:xfrm>
            <a:off x="2487706" y="1480325"/>
            <a:ext cx="5864529" cy="39703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sz="2400" dirty="0" smtClean="0">
                <a:latin typeface="+mn-ea"/>
              </a:rPr>
              <a:t>	</a:t>
            </a:r>
            <a:r>
              <a:rPr lang="zh-CN" altLang="zh-CN" sz="2400" dirty="0"/>
              <a:t>事实上，除了投资决策失误造成沉没成本这一极端的情况外，很多时候沉没成本是一种必不可少的支出。但沉没成本也可以为企业在某些方面带来优势。 对一个行业或产业来说，其沉没成本的状况往往构成了进出壁垒的关键，并最终决定市场结构。</a:t>
            </a:r>
          </a:p>
        </p:txBody>
      </p:sp>
      <p:grpSp>
        <p:nvGrpSpPr>
          <p:cNvPr id="7" name="组合 1"/>
          <p:cNvGrpSpPr>
            <a:grpSpLocks/>
          </p:cNvGrpSpPr>
          <p:nvPr/>
        </p:nvGrpSpPr>
        <p:grpSpPr bwMode="auto">
          <a:xfrm>
            <a:off x="5776913" y="5917697"/>
            <a:ext cx="2819400" cy="877887"/>
            <a:chOff x="0" y="0"/>
            <a:chExt cx="2819400" cy="877888"/>
          </a:xfrm>
        </p:grpSpPr>
        <p:sp>
          <p:nvSpPr>
            <p:cNvPr id="8" name="Rectangle 5"/>
            <p:cNvSpPr>
              <a:spLocks noChangeArrowheads="1"/>
            </p:cNvSpPr>
            <p:nvPr/>
          </p:nvSpPr>
          <p:spPr bwMode="auto">
            <a:xfrm>
              <a:off x="1485900" y="558800"/>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9" name="Rectangle 6"/>
            <p:cNvSpPr>
              <a:spLocks noChangeArrowheads="1"/>
            </p:cNvSpPr>
            <p:nvPr/>
          </p:nvSpPr>
          <p:spPr bwMode="auto">
            <a:xfrm>
              <a:off x="1884363" y="558800"/>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0" name="Rectangle 7"/>
            <p:cNvSpPr>
              <a:spLocks noChangeArrowheads="1"/>
            </p:cNvSpPr>
            <p:nvPr/>
          </p:nvSpPr>
          <p:spPr bwMode="auto">
            <a:xfrm>
              <a:off x="2284413" y="558800"/>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1" name="Rectangle 8"/>
            <p:cNvSpPr>
              <a:spLocks noChangeArrowheads="1"/>
            </p:cNvSpPr>
            <p:nvPr/>
          </p:nvSpPr>
          <p:spPr bwMode="auto">
            <a:xfrm>
              <a:off x="1485900" y="487363"/>
              <a:ext cx="19526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2" name="Rectangle 9"/>
            <p:cNvSpPr>
              <a:spLocks noChangeArrowheads="1"/>
            </p:cNvSpPr>
            <p:nvPr/>
          </p:nvSpPr>
          <p:spPr bwMode="auto">
            <a:xfrm>
              <a:off x="2501900" y="487363"/>
              <a:ext cx="1635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3" name="Rectangle 10"/>
            <p:cNvSpPr>
              <a:spLocks noChangeArrowheads="1"/>
            </p:cNvSpPr>
            <p:nvPr/>
          </p:nvSpPr>
          <p:spPr bwMode="auto">
            <a:xfrm>
              <a:off x="1703388" y="487363"/>
              <a:ext cx="377825"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4" name="Rectangle 11"/>
            <p:cNvSpPr>
              <a:spLocks noChangeArrowheads="1"/>
            </p:cNvSpPr>
            <p:nvPr/>
          </p:nvSpPr>
          <p:spPr bwMode="auto">
            <a:xfrm>
              <a:off x="2103438" y="487363"/>
              <a:ext cx="3794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5" name="Rectangle 12"/>
            <p:cNvSpPr>
              <a:spLocks noChangeArrowheads="1"/>
            </p:cNvSpPr>
            <p:nvPr/>
          </p:nvSpPr>
          <p:spPr bwMode="auto">
            <a:xfrm>
              <a:off x="1485900" y="414338"/>
              <a:ext cx="379412"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6" name="Rectangle 13"/>
            <p:cNvSpPr>
              <a:spLocks noChangeArrowheads="1"/>
            </p:cNvSpPr>
            <p:nvPr/>
          </p:nvSpPr>
          <p:spPr bwMode="auto">
            <a:xfrm>
              <a:off x="1884363" y="414338"/>
              <a:ext cx="381000"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7" name="Rectangle 14"/>
            <p:cNvSpPr>
              <a:spLocks noChangeArrowheads="1"/>
            </p:cNvSpPr>
            <p:nvPr/>
          </p:nvSpPr>
          <p:spPr bwMode="auto">
            <a:xfrm>
              <a:off x="2284413" y="414338"/>
              <a:ext cx="381000"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8" name="Rectangle 15"/>
            <p:cNvSpPr>
              <a:spLocks noChangeArrowheads="1"/>
            </p:cNvSpPr>
            <p:nvPr/>
          </p:nvSpPr>
          <p:spPr bwMode="auto">
            <a:xfrm>
              <a:off x="1485900" y="339725"/>
              <a:ext cx="19526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2" name="Rectangle 16"/>
            <p:cNvSpPr>
              <a:spLocks noChangeArrowheads="1"/>
            </p:cNvSpPr>
            <p:nvPr/>
          </p:nvSpPr>
          <p:spPr bwMode="auto">
            <a:xfrm>
              <a:off x="2501900" y="339725"/>
              <a:ext cx="1635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4" name="Rectangle 17"/>
            <p:cNvSpPr>
              <a:spLocks noChangeArrowheads="1"/>
            </p:cNvSpPr>
            <p:nvPr/>
          </p:nvSpPr>
          <p:spPr bwMode="auto">
            <a:xfrm>
              <a:off x="1703388" y="339725"/>
              <a:ext cx="377825"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5" name="Rectangle 18"/>
            <p:cNvSpPr>
              <a:spLocks noChangeArrowheads="1"/>
            </p:cNvSpPr>
            <p:nvPr/>
          </p:nvSpPr>
          <p:spPr bwMode="auto">
            <a:xfrm>
              <a:off x="2103438" y="339725"/>
              <a:ext cx="3794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6" name="Rectangle 19"/>
            <p:cNvSpPr>
              <a:spLocks noChangeArrowheads="1"/>
            </p:cNvSpPr>
            <p:nvPr/>
          </p:nvSpPr>
          <p:spPr bwMode="auto">
            <a:xfrm>
              <a:off x="1485900" y="265113"/>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7" name="Rectangle 20"/>
            <p:cNvSpPr>
              <a:spLocks noChangeArrowheads="1"/>
            </p:cNvSpPr>
            <p:nvPr/>
          </p:nvSpPr>
          <p:spPr bwMode="auto">
            <a:xfrm>
              <a:off x="1884363" y="265113"/>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8" name="Rectangle 21"/>
            <p:cNvSpPr>
              <a:spLocks noChangeArrowheads="1"/>
            </p:cNvSpPr>
            <p:nvPr/>
          </p:nvSpPr>
          <p:spPr bwMode="auto">
            <a:xfrm>
              <a:off x="2284413" y="265113"/>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9" name="Rectangle 22"/>
            <p:cNvSpPr>
              <a:spLocks noChangeArrowheads="1"/>
            </p:cNvSpPr>
            <p:nvPr/>
          </p:nvSpPr>
          <p:spPr bwMode="auto">
            <a:xfrm>
              <a:off x="1485900" y="192088"/>
              <a:ext cx="19526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0" name="Rectangle 23"/>
            <p:cNvSpPr>
              <a:spLocks noChangeArrowheads="1"/>
            </p:cNvSpPr>
            <p:nvPr/>
          </p:nvSpPr>
          <p:spPr bwMode="auto">
            <a:xfrm>
              <a:off x="2501900" y="192088"/>
              <a:ext cx="16351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1" name="Rectangle 24"/>
            <p:cNvSpPr>
              <a:spLocks noChangeArrowheads="1"/>
            </p:cNvSpPr>
            <p:nvPr/>
          </p:nvSpPr>
          <p:spPr bwMode="auto">
            <a:xfrm>
              <a:off x="1703388" y="192088"/>
              <a:ext cx="377825"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2" name="Rectangle 25"/>
            <p:cNvSpPr>
              <a:spLocks noChangeArrowheads="1"/>
            </p:cNvSpPr>
            <p:nvPr/>
          </p:nvSpPr>
          <p:spPr bwMode="auto">
            <a:xfrm>
              <a:off x="2103438" y="192088"/>
              <a:ext cx="37941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3" name="Rectangle 26"/>
            <p:cNvSpPr>
              <a:spLocks noChangeArrowheads="1"/>
            </p:cNvSpPr>
            <p:nvPr/>
          </p:nvSpPr>
          <p:spPr bwMode="auto">
            <a:xfrm>
              <a:off x="1485900" y="117475"/>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4" name="Rectangle 27"/>
            <p:cNvSpPr>
              <a:spLocks noChangeArrowheads="1"/>
            </p:cNvSpPr>
            <p:nvPr/>
          </p:nvSpPr>
          <p:spPr bwMode="auto">
            <a:xfrm>
              <a:off x="1884363" y="117475"/>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5" name="Rectangle 28"/>
            <p:cNvSpPr>
              <a:spLocks noChangeArrowheads="1"/>
            </p:cNvSpPr>
            <p:nvPr/>
          </p:nvSpPr>
          <p:spPr bwMode="auto">
            <a:xfrm>
              <a:off x="2284413" y="117475"/>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6" name="Rectangle 29"/>
            <p:cNvSpPr>
              <a:spLocks noChangeArrowheads="1"/>
            </p:cNvSpPr>
            <p:nvPr/>
          </p:nvSpPr>
          <p:spPr bwMode="auto">
            <a:xfrm>
              <a:off x="1277938" y="633413"/>
              <a:ext cx="1541462" cy="65088"/>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37" name="Rectangle 30"/>
            <p:cNvSpPr>
              <a:spLocks noChangeArrowheads="1"/>
            </p:cNvSpPr>
            <p:nvPr/>
          </p:nvSpPr>
          <p:spPr bwMode="auto">
            <a:xfrm>
              <a:off x="987425" y="606425"/>
              <a:ext cx="447675" cy="15875"/>
            </a:xfrm>
            <a:prstGeom prst="rect">
              <a:avLst/>
            </a:pr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38" name="Rectangle 31"/>
            <p:cNvSpPr>
              <a:spLocks noChangeArrowheads="1"/>
            </p:cNvSpPr>
            <p:nvPr/>
          </p:nvSpPr>
          <p:spPr bwMode="auto">
            <a:xfrm>
              <a:off x="328613" y="174625"/>
              <a:ext cx="22225" cy="168275"/>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0" name="Freeform 32"/>
            <p:cNvSpPr>
              <a:spLocks noChangeArrowheads="1"/>
            </p:cNvSpPr>
            <p:nvPr/>
          </p:nvSpPr>
          <p:spPr bwMode="auto">
            <a:xfrm>
              <a:off x="57150" y="355600"/>
              <a:ext cx="869950" cy="307975"/>
            </a:xfrm>
            <a:custGeom>
              <a:avLst/>
              <a:gdLst>
                <a:gd name="T0" fmla="*/ 317 w 317"/>
                <a:gd name="T1" fmla="*/ 0 h 112"/>
                <a:gd name="T2" fmla="*/ 167 w 317"/>
                <a:gd name="T3" fmla="*/ 0 h 112"/>
                <a:gd name="T4" fmla="*/ 161 w 317"/>
                <a:gd name="T5" fmla="*/ 7 h 112"/>
                <a:gd name="T6" fmla="*/ 37 w 317"/>
                <a:gd name="T7" fmla="*/ 7 h 112"/>
                <a:gd name="T8" fmla="*/ 4 w 317"/>
                <a:gd name="T9" fmla="*/ 23 h 112"/>
                <a:gd name="T10" fmla="*/ 4 w 317"/>
                <a:gd name="T11" fmla="*/ 55 h 112"/>
                <a:gd name="T12" fmla="*/ 15 w 317"/>
                <a:gd name="T13" fmla="*/ 85 h 112"/>
                <a:gd name="T14" fmla="*/ 54 w 317"/>
                <a:gd name="T15" fmla="*/ 85 h 112"/>
                <a:gd name="T16" fmla="*/ 80 w 317"/>
                <a:gd name="T17" fmla="*/ 107 h 112"/>
                <a:gd name="T18" fmla="*/ 167 w 317"/>
                <a:gd name="T19" fmla="*/ 107 h 112"/>
                <a:gd name="T20" fmla="*/ 183 w 317"/>
                <a:gd name="T21" fmla="*/ 112 h 112"/>
                <a:gd name="T22" fmla="*/ 227 w 317"/>
                <a:gd name="T23" fmla="*/ 112 h 112"/>
                <a:gd name="T24" fmla="*/ 256 w 317"/>
                <a:gd name="T25" fmla="*/ 47 h 112"/>
                <a:gd name="T26" fmla="*/ 313 w 317"/>
                <a:gd name="T27" fmla="*/ 16 h 112"/>
                <a:gd name="T28" fmla="*/ 316 w 317"/>
                <a:gd name="T29" fmla="*/ 2 h 112"/>
                <a:gd name="T30" fmla="*/ 317 w 317"/>
                <a:gd name="T31" fmla="*/ 0 h 1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17"/>
                <a:gd name="T49" fmla="*/ 0 h 112"/>
                <a:gd name="T50" fmla="*/ 317 w 317"/>
                <a:gd name="T51" fmla="*/ 112 h 1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17" h="112">
                  <a:moveTo>
                    <a:pt x="317" y="0"/>
                  </a:moveTo>
                  <a:cubicBezTo>
                    <a:pt x="167" y="0"/>
                    <a:pt x="167" y="0"/>
                    <a:pt x="167" y="0"/>
                  </a:cubicBezTo>
                  <a:cubicBezTo>
                    <a:pt x="161" y="7"/>
                    <a:pt x="161" y="7"/>
                    <a:pt x="161" y="7"/>
                  </a:cubicBezTo>
                  <a:cubicBezTo>
                    <a:pt x="161" y="7"/>
                    <a:pt x="68" y="2"/>
                    <a:pt x="37" y="7"/>
                  </a:cubicBezTo>
                  <a:cubicBezTo>
                    <a:pt x="28" y="8"/>
                    <a:pt x="9" y="15"/>
                    <a:pt x="4" y="23"/>
                  </a:cubicBezTo>
                  <a:cubicBezTo>
                    <a:pt x="0" y="29"/>
                    <a:pt x="3" y="47"/>
                    <a:pt x="4" y="55"/>
                  </a:cubicBezTo>
                  <a:cubicBezTo>
                    <a:pt x="6" y="63"/>
                    <a:pt x="15" y="85"/>
                    <a:pt x="15" y="85"/>
                  </a:cubicBezTo>
                  <a:cubicBezTo>
                    <a:pt x="54" y="85"/>
                    <a:pt x="54" y="85"/>
                    <a:pt x="54" y="85"/>
                  </a:cubicBezTo>
                  <a:cubicBezTo>
                    <a:pt x="80" y="107"/>
                    <a:pt x="80" y="107"/>
                    <a:pt x="80" y="107"/>
                  </a:cubicBezTo>
                  <a:cubicBezTo>
                    <a:pt x="167" y="107"/>
                    <a:pt x="167" y="107"/>
                    <a:pt x="167" y="107"/>
                  </a:cubicBezTo>
                  <a:cubicBezTo>
                    <a:pt x="183" y="112"/>
                    <a:pt x="183" y="112"/>
                    <a:pt x="183" y="112"/>
                  </a:cubicBezTo>
                  <a:cubicBezTo>
                    <a:pt x="227" y="112"/>
                    <a:pt x="227" y="112"/>
                    <a:pt x="227" y="112"/>
                  </a:cubicBezTo>
                  <a:cubicBezTo>
                    <a:pt x="227" y="112"/>
                    <a:pt x="226" y="76"/>
                    <a:pt x="256" y="47"/>
                  </a:cubicBezTo>
                  <a:cubicBezTo>
                    <a:pt x="275" y="28"/>
                    <a:pt x="313" y="16"/>
                    <a:pt x="313" y="16"/>
                  </a:cubicBezTo>
                  <a:cubicBezTo>
                    <a:pt x="316" y="2"/>
                    <a:pt x="316" y="2"/>
                    <a:pt x="316" y="2"/>
                  </a:cubicBezTo>
                  <a:lnTo>
                    <a:pt x="317"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1" name="Freeform 33"/>
            <p:cNvSpPr>
              <a:spLocks noEditPoints="1" noChangeArrowheads="1"/>
            </p:cNvSpPr>
            <p:nvPr/>
          </p:nvSpPr>
          <p:spPr bwMode="auto">
            <a:xfrm>
              <a:off x="700088" y="449263"/>
              <a:ext cx="427037" cy="428625"/>
            </a:xfrm>
            <a:custGeom>
              <a:avLst/>
              <a:gdLst>
                <a:gd name="T0" fmla="*/ 78 w 156"/>
                <a:gd name="T1" fmla="*/ 0 h 156"/>
                <a:gd name="T2" fmla="*/ 156 w 156"/>
                <a:gd name="T3" fmla="*/ 78 h 156"/>
                <a:gd name="T4" fmla="*/ 78 w 156"/>
                <a:gd name="T5" fmla="*/ 156 h 156"/>
                <a:gd name="T6" fmla="*/ 0 w 156"/>
                <a:gd name="T7" fmla="*/ 78 h 156"/>
                <a:gd name="T8" fmla="*/ 78 w 156"/>
                <a:gd name="T9" fmla="*/ 0 h 156"/>
                <a:gd name="T10" fmla="*/ 78 w 156"/>
                <a:gd name="T11" fmla="*/ 127 h 156"/>
                <a:gd name="T12" fmla="*/ 128 w 156"/>
                <a:gd name="T13" fmla="*/ 78 h 156"/>
                <a:gd name="T14" fmla="*/ 78 w 156"/>
                <a:gd name="T15" fmla="*/ 29 h 156"/>
                <a:gd name="T16" fmla="*/ 29 w 156"/>
                <a:gd name="T17" fmla="*/ 78 h 156"/>
                <a:gd name="T18" fmla="*/ 78 w 156"/>
                <a:gd name="T19" fmla="*/ 127 h 1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6"/>
                <a:gd name="T31" fmla="*/ 0 h 156"/>
                <a:gd name="T32" fmla="*/ 156 w 156"/>
                <a:gd name="T33" fmla="*/ 156 h 1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6" h="156">
                  <a:moveTo>
                    <a:pt x="78" y="0"/>
                  </a:moveTo>
                  <a:cubicBezTo>
                    <a:pt x="121" y="0"/>
                    <a:pt x="156" y="35"/>
                    <a:pt x="156" y="78"/>
                  </a:cubicBezTo>
                  <a:cubicBezTo>
                    <a:pt x="156" y="121"/>
                    <a:pt x="121" y="156"/>
                    <a:pt x="78" y="156"/>
                  </a:cubicBezTo>
                  <a:cubicBezTo>
                    <a:pt x="35" y="156"/>
                    <a:pt x="0" y="121"/>
                    <a:pt x="0" y="78"/>
                  </a:cubicBezTo>
                  <a:cubicBezTo>
                    <a:pt x="0" y="35"/>
                    <a:pt x="35" y="0"/>
                    <a:pt x="78" y="0"/>
                  </a:cubicBezTo>
                  <a:close/>
                  <a:moveTo>
                    <a:pt x="78" y="127"/>
                  </a:moveTo>
                  <a:cubicBezTo>
                    <a:pt x="106" y="127"/>
                    <a:pt x="128" y="105"/>
                    <a:pt x="128" y="78"/>
                  </a:cubicBezTo>
                  <a:cubicBezTo>
                    <a:pt x="128" y="51"/>
                    <a:pt x="106" y="29"/>
                    <a:pt x="78" y="29"/>
                  </a:cubicBezTo>
                  <a:cubicBezTo>
                    <a:pt x="51" y="29"/>
                    <a:pt x="29" y="51"/>
                    <a:pt x="29" y="78"/>
                  </a:cubicBezTo>
                  <a:cubicBezTo>
                    <a:pt x="29" y="105"/>
                    <a:pt x="51" y="127"/>
                    <a:pt x="78" y="12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2" name="Freeform 34"/>
            <p:cNvSpPr>
              <a:spLocks noEditPoints="1" noChangeArrowheads="1"/>
            </p:cNvSpPr>
            <p:nvPr/>
          </p:nvSpPr>
          <p:spPr bwMode="auto">
            <a:xfrm>
              <a:off x="792163" y="542925"/>
              <a:ext cx="244475" cy="241300"/>
            </a:xfrm>
            <a:custGeom>
              <a:avLst/>
              <a:gdLst>
                <a:gd name="T0" fmla="*/ 44 w 89"/>
                <a:gd name="T1" fmla="*/ 0 h 88"/>
                <a:gd name="T2" fmla="*/ 89 w 89"/>
                <a:gd name="T3" fmla="*/ 44 h 88"/>
                <a:gd name="T4" fmla="*/ 44 w 89"/>
                <a:gd name="T5" fmla="*/ 88 h 88"/>
                <a:gd name="T6" fmla="*/ 0 w 89"/>
                <a:gd name="T7" fmla="*/ 44 h 88"/>
                <a:gd name="T8" fmla="*/ 44 w 89"/>
                <a:gd name="T9" fmla="*/ 0 h 88"/>
                <a:gd name="T10" fmla="*/ 44 w 89"/>
                <a:gd name="T11" fmla="*/ 65 h 88"/>
                <a:gd name="T12" fmla="*/ 65 w 89"/>
                <a:gd name="T13" fmla="*/ 44 h 88"/>
                <a:gd name="T14" fmla="*/ 44 w 89"/>
                <a:gd name="T15" fmla="*/ 23 h 88"/>
                <a:gd name="T16" fmla="*/ 24 w 89"/>
                <a:gd name="T17" fmla="*/ 44 h 88"/>
                <a:gd name="T18" fmla="*/ 44 w 89"/>
                <a:gd name="T19" fmla="*/ 65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88"/>
                <a:gd name="T32" fmla="*/ 89 w 89"/>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88">
                  <a:moveTo>
                    <a:pt x="44" y="0"/>
                  </a:moveTo>
                  <a:cubicBezTo>
                    <a:pt x="69" y="0"/>
                    <a:pt x="89" y="20"/>
                    <a:pt x="89" y="44"/>
                  </a:cubicBezTo>
                  <a:cubicBezTo>
                    <a:pt x="89" y="69"/>
                    <a:pt x="69" y="88"/>
                    <a:pt x="44" y="88"/>
                  </a:cubicBezTo>
                  <a:cubicBezTo>
                    <a:pt x="20" y="88"/>
                    <a:pt x="0" y="69"/>
                    <a:pt x="0" y="44"/>
                  </a:cubicBezTo>
                  <a:cubicBezTo>
                    <a:pt x="0" y="20"/>
                    <a:pt x="20" y="0"/>
                    <a:pt x="44" y="0"/>
                  </a:cubicBezTo>
                  <a:close/>
                  <a:moveTo>
                    <a:pt x="44" y="65"/>
                  </a:moveTo>
                  <a:cubicBezTo>
                    <a:pt x="56" y="65"/>
                    <a:pt x="65" y="55"/>
                    <a:pt x="65" y="44"/>
                  </a:cubicBezTo>
                  <a:cubicBezTo>
                    <a:pt x="65" y="33"/>
                    <a:pt x="56" y="23"/>
                    <a:pt x="44" y="23"/>
                  </a:cubicBezTo>
                  <a:cubicBezTo>
                    <a:pt x="33" y="23"/>
                    <a:pt x="24" y="33"/>
                    <a:pt x="24" y="44"/>
                  </a:cubicBezTo>
                  <a:cubicBezTo>
                    <a:pt x="24" y="55"/>
                    <a:pt x="33" y="65"/>
                    <a:pt x="44" y="65"/>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3" name="Oval 35"/>
            <p:cNvSpPr>
              <a:spLocks noChangeArrowheads="1"/>
            </p:cNvSpPr>
            <p:nvPr/>
          </p:nvSpPr>
          <p:spPr bwMode="auto">
            <a:xfrm>
              <a:off x="869950" y="619125"/>
              <a:ext cx="87312" cy="87313"/>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4" name="Freeform 36"/>
            <p:cNvSpPr>
              <a:spLocks noEditPoints="1" noChangeArrowheads="1"/>
            </p:cNvSpPr>
            <p:nvPr/>
          </p:nvSpPr>
          <p:spPr bwMode="auto">
            <a:xfrm>
              <a:off x="1503363" y="585788"/>
              <a:ext cx="290512" cy="292100"/>
            </a:xfrm>
            <a:custGeom>
              <a:avLst/>
              <a:gdLst>
                <a:gd name="T0" fmla="*/ 53 w 106"/>
                <a:gd name="T1" fmla="*/ 0 h 106"/>
                <a:gd name="T2" fmla="*/ 106 w 106"/>
                <a:gd name="T3" fmla="*/ 53 h 106"/>
                <a:gd name="T4" fmla="*/ 53 w 106"/>
                <a:gd name="T5" fmla="*/ 106 h 106"/>
                <a:gd name="T6" fmla="*/ 0 w 106"/>
                <a:gd name="T7" fmla="*/ 53 h 106"/>
                <a:gd name="T8" fmla="*/ 53 w 106"/>
                <a:gd name="T9" fmla="*/ 0 h 106"/>
                <a:gd name="T10" fmla="*/ 53 w 106"/>
                <a:gd name="T11" fmla="*/ 87 h 106"/>
                <a:gd name="T12" fmla="*/ 86 w 106"/>
                <a:gd name="T13" fmla="*/ 53 h 106"/>
                <a:gd name="T14" fmla="*/ 53 w 106"/>
                <a:gd name="T15" fmla="*/ 20 h 106"/>
                <a:gd name="T16" fmla="*/ 19 w 106"/>
                <a:gd name="T17" fmla="*/ 53 h 106"/>
                <a:gd name="T18" fmla="*/ 53 w 106"/>
                <a:gd name="T19" fmla="*/ 8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
                <a:gd name="T31" fmla="*/ 0 h 106"/>
                <a:gd name="T32" fmla="*/ 106 w 106"/>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 h="106">
                  <a:moveTo>
                    <a:pt x="53" y="0"/>
                  </a:moveTo>
                  <a:cubicBezTo>
                    <a:pt x="82" y="0"/>
                    <a:pt x="106" y="24"/>
                    <a:pt x="106" y="53"/>
                  </a:cubicBezTo>
                  <a:cubicBezTo>
                    <a:pt x="106" y="82"/>
                    <a:pt x="82" y="106"/>
                    <a:pt x="53" y="106"/>
                  </a:cubicBezTo>
                  <a:cubicBezTo>
                    <a:pt x="24" y="106"/>
                    <a:pt x="0" y="82"/>
                    <a:pt x="0" y="53"/>
                  </a:cubicBezTo>
                  <a:cubicBezTo>
                    <a:pt x="0" y="24"/>
                    <a:pt x="24" y="0"/>
                    <a:pt x="53" y="0"/>
                  </a:cubicBezTo>
                  <a:close/>
                  <a:moveTo>
                    <a:pt x="53" y="87"/>
                  </a:moveTo>
                  <a:cubicBezTo>
                    <a:pt x="71" y="87"/>
                    <a:pt x="86" y="72"/>
                    <a:pt x="86" y="53"/>
                  </a:cubicBezTo>
                  <a:cubicBezTo>
                    <a:pt x="86" y="35"/>
                    <a:pt x="71" y="20"/>
                    <a:pt x="53" y="20"/>
                  </a:cubicBezTo>
                  <a:cubicBezTo>
                    <a:pt x="34" y="20"/>
                    <a:pt x="19" y="35"/>
                    <a:pt x="19" y="53"/>
                  </a:cubicBezTo>
                  <a:cubicBezTo>
                    <a:pt x="19" y="72"/>
                    <a:pt x="34" y="87"/>
                    <a:pt x="53" y="8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5" name="Freeform 37"/>
            <p:cNvSpPr>
              <a:spLocks noEditPoints="1" noChangeArrowheads="1"/>
            </p:cNvSpPr>
            <p:nvPr/>
          </p:nvSpPr>
          <p:spPr bwMode="auto">
            <a:xfrm>
              <a:off x="1566863" y="649288"/>
              <a:ext cx="163512" cy="165100"/>
            </a:xfrm>
            <a:custGeom>
              <a:avLst/>
              <a:gdLst>
                <a:gd name="T0" fmla="*/ 30 w 60"/>
                <a:gd name="T1" fmla="*/ 0 h 60"/>
                <a:gd name="T2" fmla="*/ 60 w 60"/>
                <a:gd name="T3" fmla="*/ 30 h 60"/>
                <a:gd name="T4" fmla="*/ 30 w 60"/>
                <a:gd name="T5" fmla="*/ 60 h 60"/>
                <a:gd name="T6" fmla="*/ 0 w 60"/>
                <a:gd name="T7" fmla="*/ 30 h 60"/>
                <a:gd name="T8" fmla="*/ 30 w 60"/>
                <a:gd name="T9" fmla="*/ 0 h 60"/>
                <a:gd name="T10" fmla="*/ 30 w 60"/>
                <a:gd name="T11" fmla="*/ 44 h 60"/>
                <a:gd name="T12" fmla="*/ 44 w 60"/>
                <a:gd name="T13" fmla="*/ 30 h 60"/>
                <a:gd name="T14" fmla="*/ 30 w 60"/>
                <a:gd name="T15" fmla="*/ 16 h 60"/>
                <a:gd name="T16" fmla="*/ 16 w 60"/>
                <a:gd name="T17" fmla="*/ 30 h 60"/>
                <a:gd name="T18" fmla="*/ 30 w 60"/>
                <a:gd name="T19" fmla="*/ 4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60"/>
                <a:gd name="T32" fmla="*/ 60 w 6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60">
                  <a:moveTo>
                    <a:pt x="30" y="0"/>
                  </a:moveTo>
                  <a:cubicBezTo>
                    <a:pt x="46" y="0"/>
                    <a:pt x="60" y="14"/>
                    <a:pt x="60" y="30"/>
                  </a:cubicBezTo>
                  <a:cubicBezTo>
                    <a:pt x="60" y="47"/>
                    <a:pt x="46" y="60"/>
                    <a:pt x="30" y="60"/>
                  </a:cubicBezTo>
                  <a:cubicBezTo>
                    <a:pt x="13" y="60"/>
                    <a:pt x="0" y="47"/>
                    <a:pt x="0" y="30"/>
                  </a:cubicBezTo>
                  <a:cubicBezTo>
                    <a:pt x="0" y="14"/>
                    <a:pt x="13" y="0"/>
                    <a:pt x="30" y="0"/>
                  </a:cubicBezTo>
                  <a:close/>
                  <a:moveTo>
                    <a:pt x="30" y="44"/>
                  </a:moveTo>
                  <a:cubicBezTo>
                    <a:pt x="37" y="44"/>
                    <a:pt x="44" y="38"/>
                    <a:pt x="44" y="30"/>
                  </a:cubicBezTo>
                  <a:cubicBezTo>
                    <a:pt x="44" y="23"/>
                    <a:pt x="37" y="16"/>
                    <a:pt x="30" y="16"/>
                  </a:cubicBezTo>
                  <a:cubicBezTo>
                    <a:pt x="22" y="16"/>
                    <a:pt x="16" y="23"/>
                    <a:pt x="16" y="30"/>
                  </a:cubicBezTo>
                  <a:cubicBezTo>
                    <a:pt x="16" y="38"/>
                    <a:pt x="22" y="44"/>
                    <a:pt x="30" y="44"/>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6" name="Oval 38"/>
            <p:cNvSpPr>
              <a:spLocks noChangeArrowheads="1"/>
            </p:cNvSpPr>
            <p:nvPr/>
          </p:nvSpPr>
          <p:spPr bwMode="auto">
            <a:xfrm>
              <a:off x="1617663" y="701675"/>
              <a:ext cx="60325" cy="60325"/>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7" name="Freeform 39"/>
            <p:cNvSpPr>
              <a:spLocks noEditPoints="1" noChangeArrowheads="1"/>
            </p:cNvSpPr>
            <p:nvPr/>
          </p:nvSpPr>
          <p:spPr bwMode="auto">
            <a:xfrm>
              <a:off x="2303463" y="585788"/>
              <a:ext cx="290512" cy="292100"/>
            </a:xfrm>
            <a:custGeom>
              <a:avLst/>
              <a:gdLst>
                <a:gd name="T0" fmla="*/ 53 w 106"/>
                <a:gd name="T1" fmla="*/ 0 h 106"/>
                <a:gd name="T2" fmla="*/ 106 w 106"/>
                <a:gd name="T3" fmla="*/ 53 h 106"/>
                <a:gd name="T4" fmla="*/ 53 w 106"/>
                <a:gd name="T5" fmla="*/ 106 h 106"/>
                <a:gd name="T6" fmla="*/ 0 w 106"/>
                <a:gd name="T7" fmla="*/ 53 h 106"/>
                <a:gd name="T8" fmla="*/ 53 w 106"/>
                <a:gd name="T9" fmla="*/ 0 h 106"/>
                <a:gd name="T10" fmla="*/ 53 w 106"/>
                <a:gd name="T11" fmla="*/ 87 h 106"/>
                <a:gd name="T12" fmla="*/ 86 w 106"/>
                <a:gd name="T13" fmla="*/ 53 h 106"/>
                <a:gd name="T14" fmla="*/ 53 w 106"/>
                <a:gd name="T15" fmla="*/ 20 h 106"/>
                <a:gd name="T16" fmla="*/ 20 w 106"/>
                <a:gd name="T17" fmla="*/ 53 h 106"/>
                <a:gd name="T18" fmla="*/ 53 w 106"/>
                <a:gd name="T19" fmla="*/ 8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
                <a:gd name="T31" fmla="*/ 0 h 106"/>
                <a:gd name="T32" fmla="*/ 106 w 106"/>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 h="106">
                  <a:moveTo>
                    <a:pt x="53" y="0"/>
                  </a:moveTo>
                  <a:cubicBezTo>
                    <a:pt x="82" y="0"/>
                    <a:pt x="106" y="24"/>
                    <a:pt x="106" y="53"/>
                  </a:cubicBezTo>
                  <a:cubicBezTo>
                    <a:pt x="106" y="82"/>
                    <a:pt x="82" y="106"/>
                    <a:pt x="53" y="106"/>
                  </a:cubicBezTo>
                  <a:cubicBezTo>
                    <a:pt x="24" y="106"/>
                    <a:pt x="0" y="82"/>
                    <a:pt x="0" y="53"/>
                  </a:cubicBezTo>
                  <a:cubicBezTo>
                    <a:pt x="0" y="24"/>
                    <a:pt x="24" y="0"/>
                    <a:pt x="53" y="0"/>
                  </a:cubicBezTo>
                  <a:close/>
                  <a:moveTo>
                    <a:pt x="53" y="87"/>
                  </a:moveTo>
                  <a:cubicBezTo>
                    <a:pt x="71" y="87"/>
                    <a:pt x="86" y="72"/>
                    <a:pt x="86" y="53"/>
                  </a:cubicBezTo>
                  <a:cubicBezTo>
                    <a:pt x="86" y="35"/>
                    <a:pt x="71" y="20"/>
                    <a:pt x="53" y="20"/>
                  </a:cubicBezTo>
                  <a:cubicBezTo>
                    <a:pt x="35" y="20"/>
                    <a:pt x="20" y="35"/>
                    <a:pt x="20" y="53"/>
                  </a:cubicBezTo>
                  <a:cubicBezTo>
                    <a:pt x="20" y="72"/>
                    <a:pt x="35" y="87"/>
                    <a:pt x="53" y="8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8" name="Freeform 40"/>
            <p:cNvSpPr>
              <a:spLocks noEditPoints="1" noChangeArrowheads="1"/>
            </p:cNvSpPr>
            <p:nvPr/>
          </p:nvSpPr>
          <p:spPr bwMode="auto">
            <a:xfrm>
              <a:off x="2366963" y="649288"/>
              <a:ext cx="165100" cy="165100"/>
            </a:xfrm>
            <a:custGeom>
              <a:avLst/>
              <a:gdLst>
                <a:gd name="T0" fmla="*/ 30 w 60"/>
                <a:gd name="T1" fmla="*/ 0 h 60"/>
                <a:gd name="T2" fmla="*/ 60 w 60"/>
                <a:gd name="T3" fmla="*/ 30 h 60"/>
                <a:gd name="T4" fmla="*/ 30 w 60"/>
                <a:gd name="T5" fmla="*/ 60 h 60"/>
                <a:gd name="T6" fmla="*/ 0 w 60"/>
                <a:gd name="T7" fmla="*/ 30 h 60"/>
                <a:gd name="T8" fmla="*/ 30 w 60"/>
                <a:gd name="T9" fmla="*/ 0 h 60"/>
                <a:gd name="T10" fmla="*/ 30 w 60"/>
                <a:gd name="T11" fmla="*/ 44 h 60"/>
                <a:gd name="T12" fmla="*/ 44 w 60"/>
                <a:gd name="T13" fmla="*/ 30 h 60"/>
                <a:gd name="T14" fmla="*/ 30 w 60"/>
                <a:gd name="T15" fmla="*/ 16 h 60"/>
                <a:gd name="T16" fmla="*/ 16 w 60"/>
                <a:gd name="T17" fmla="*/ 30 h 60"/>
                <a:gd name="T18" fmla="*/ 30 w 60"/>
                <a:gd name="T19" fmla="*/ 4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60"/>
                <a:gd name="T32" fmla="*/ 60 w 6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60">
                  <a:moveTo>
                    <a:pt x="30" y="0"/>
                  </a:moveTo>
                  <a:cubicBezTo>
                    <a:pt x="47" y="0"/>
                    <a:pt x="60" y="14"/>
                    <a:pt x="60" y="30"/>
                  </a:cubicBezTo>
                  <a:cubicBezTo>
                    <a:pt x="60" y="47"/>
                    <a:pt x="47" y="60"/>
                    <a:pt x="30" y="60"/>
                  </a:cubicBezTo>
                  <a:cubicBezTo>
                    <a:pt x="13" y="60"/>
                    <a:pt x="0" y="47"/>
                    <a:pt x="0" y="30"/>
                  </a:cubicBezTo>
                  <a:cubicBezTo>
                    <a:pt x="0" y="14"/>
                    <a:pt x="13" y="0"/>
                    <a:pt x="30" y="0"/>
                  </a:cubicBezTo>
                  <a:close/>
                  <a:moveTo>
                    <a:pt x="30" y="44"/>
                  </a:moveTo>
                  <a:cubicBezTo>
                    <a:pt x="38" y="44"/>
                    <a:pt x="44" y="38"/>
                    <a:pt x="44" y="30"/>
                  </a:cubicBezTo>
                  <a:cubicBezTo>
                    <a:pt x="44" y="23"/>
                    <a:pt x="38" y="16"/>
                    <a:pt x="30" y="16"/>
                  </a:cubicBezTo>
                  <a:cubicBezTo>
                    <a:pt x="22" y="16"/>
                    <a:pt x="16" y="23"/>
                    <a:pt x="16" y="30"/>
                  </a:cubicBezTo>
                  <a:cubicBezTo>
                    <a:pt x="16" y="38"/>
                    <a:pt x="22" y="44"/>
                    <a:pt x="30" y="44"/>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9" name="Oval 41"/>
            <p:cNvSpPr>
              <a:spLocks noChangeArrowheads="1"/>
            </p:cNvSpPr>
            <p:nvPr/>
          </p:nvSpPr>
          <p:spPr bwMode="auto">
            <a:xfrm>
              <a:off x="2419350" y="701675"/>
              <a:ext cx="60325" cy="60325"/>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0" name="Freeform 42"/>
            <p:cNvSpPr>
              <a:spLocks noEditPoints="1" noChangeArrowheads="1"/>
            </p:cNvSpPr>
            <p:nvPr/>
          </p:nvSpPr>
          <p:spPr bwMode="auto">
            <a:xfrm>
              <a:off x="41275" y="633413"/>
              <a:ext cx="244475" cy="244475"/>
            </a:xfrm>
            <a:custGeom>
              <a:avLst/>
              <a:gdLst>
                <a:gd name="T0" fmla="*/ 45 w 89"/>
                <a:gd name="T1" fmla="*/ 0 h 89"/>
                <a:gd name="T2" fmla="*/ 89 w 89"/>
                <a:gd name="T3" fmla="*/ 44 h 89"/>
                <a:gd name="T4" fmla="*/ 45 w 89"/>
                <a:gd name="T5" fmla="*/ 89 h 89"/>
                <a:gd name="T6" fmla="*/ 0 w 89"/>
                <a:gd name="T7" fmla="*/ 44 h 89"/>
                <a:gd name="T8" fmla="*/ 45 w 89"/>
                <a:gd name="T9" fmla="*/ 0 h 89"/>
                <a:gd name="T10" fmla="*/ 45 w 89"/>
                <a:gd name="T11" fmla="*/ 73 h 89"/>
                <a:gd name="T12" fmla="*/ 73 w 89"/>
                <a:gd name="T13" fmla="*/ 44 h 89"/>
                <a:gd name="T14" fmla="*/ 45 w 89"/>
                <a:gd name="T15" fmla="*/ 16 h 89"/>
                <a:gd name="T16" fmla="*/ 16 w 89"/>
                <a:gd name="T17" fmla="*/ 44 h 89"/>
                <a:gd name="T18" fmla="*/ 45 w 89"/>
                <a:gd name="T19" fmla="*/ 7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89"/>
                <a:gd name="T32" fmla="*/ 89 w 89"/>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89">
                  <a:moveTo>
                    <a:pt x="45" y="0"/>
                  </a:moveTo>
                  <a:cubicBezTo>
                    <a:pt x="69" y="0"/>
                    <a:pt x="89" y="20"/>
                    <a:pt x="89" y="44"/>
                  </a:cubicBezTo>
                  <a:cubicBezTo>
                    <a:pt x="89" y="69"/>
                    <a:pt x="69" y="89"/>
                    <a:pt x="45" y="89"/>
                  </a:cubicBezTo>
                  <a:cubicBezTo>
                    <a:pt x="20" y="89"/>
                    <a:pt x="0" y="69"/>
                    <a:pt x="0" y="44"/>
                  </a:cubicBezTo>
                  <a:cubicBezTo>
                    <a:pt x="0" y="20"/>
                    <a:pt x="20" y="0"/>
                    <a:pt x="45" y="0"/>
                  </a:cubicBezTo>
                  <a:close/>
                  <a:moveTo>
                    <a:pt x="45" y="73"/>
                  </a:moveTo>
                  <a:cubicBezTo>
                    <a:pt x="60" y="73"/>
                    <a:pt x="73" y="60"/>
                    <a:pt x="73" y="44"/>
                  </a:cubicBezTo>
                  <a:cubicBezTo>
                    <a:pt x="73" y="29"/>
                    <a:pt x="60" y="16"/>
                    <a:pt x="45" y="16"/>
                  </a:cubicBezTo>
                  <a:cubicBezTo>
                    <a:pt x="29" y="16"/>
                    <a:pt x="16" y="29"/>
                    <a:pt x="16" y="44"/>
                  </a:cubicBezTo>
                  <a:cubicBezTo>
                    <a:pt x="16" y="60"/>
                    <a:pt x="29" y="73"/>
                    <a:pt x="45" y="73"/>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1" name="Freeform 43"/>
            <p:cNvSpPr>
              <a:spLocks noEditPoints="1" noChangeArrowheads="1"/>
            </p:cNvSpPr>
            <p:nvPr/>
          </p:nvSpPr>
          <p:spPr bwMode="auto">
            <a:xfrm>
              <a:off x="93663" y="685800"/>
              <a:ext cx="139700" cy="139700"/>
            </a:xfrm>
            <a:custGeom>
              <a:avLst/>
              <a:gdLst>
                <a:gd name="T0" fmla="*/ 26 w 51"/>
                <a:gd name="T1" fmla="*/ 0 h 51"/>
                <a:gd name="T2" fmla="*/ 51 w 51"/>
                <a:gd name="T3" fmla="*/ 25 h 51"/>
                <a:gd name="T4" fmla="*/ 26 w 51"/>
                <a:gd name="T5" fmla="*/ 51 h 51"/>
                <a:gd name="T6" fmla="*/ 0 w 51"/>
                <a:gd name="T7" fmla="*/ 25 h 51"/>
                <a:gd name="T8" fmla="*/ 26 w 51"/>
                <a:gd name="T9" fmla="*/ 0 h 51"/>
                <a:gd name="T10" fmla="*/ 26 w 51"/>
                <a:gd name="T11" fmla="*/ 37 h 51"/>
                <a:gd name="T12" fmla="*/ 37 w 51"/>
                <a:gd name="T13" fmla="*/ 25 h 51"/>
                <a:gd name="T14" fmla="*/ 26 w 51"/>
                <a:gd name="T15" fmla="*/ 14 h 51"/>
                <a:gd name="T16" fmla="*/ 14 w 51"/>
                <a:gd name="T17" fmla="*/ 25 h 51"/>
                <a:gd name="T18" fmla="*/ 26 w 51"/>
                <a:gd name="T19" fmla="*/ 37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51"/>
                <a:gd name="T32" fmla="*/ 51 w 51"/>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51">
                  <a:moveTo>
                    <a:pt x="26" y="0"/>
                  </a:moveTo>
                  <a:cubicBezTo>
                    <a:pt x="40" y="0"/>
                    <a:pt x="51" y="11"/>
                    <a:pt x="51" y="25"/>
                  </a:cubicBezTo>
                  <a:cubicBezTo>
                    <a:pt x="51" y="39"/>
                    <a:pt x="40" y="51"/>
                    <a:pt x="26" y="51"/>
                  </a:cubicBezTo>
                  <a:cubicBezTo>
                    <a:pt x="12" y="51"/>
                    <a:pt x="0" y="39"/>
                    <a:pt x="0" y="25"/>
                  </a:cubicBezTo>
                  <a:cubicBezTo>
                    <a:pt x="0" y="11"/>
                    <a:pt x="12" y="0"/>
                    <a:pt x="26" y="0"/>
                  </a:cubicBezTo>
                  <a:close/>
                  <a:moveTo>
                    <a:pt x="26" y="37"/>
                  </a:moveTo>
                  <a:cubicBezTo>
                    <a:pt x="32" y="37"/>
                    <a:pt x="37" y="32"/>
                    <a:pt x="37" y="25"/>
                  </a:cubicBezTo>
                  <a:cubicBezTo>
                    <a:pt x="37" y="19"/>
                    <a:pt x="32" y="14"/>
                    <a:pt x="26" y="14"/>
                  </a:cubicBezTo>
                  <a:cubicBezTo>
                    <a:pt x="19" y="14"/>
                    <a:pt x="14" y="19"/>
                    <a:pt x="14" y="25"/>
                  </a:cubicBezTo>
                  <a:cubicBezTo>
                    <a:pt x="14" y="32"/>
                    <a:pt x="19" y="37"/>
                    <a:pt x="26" y="37"/>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2" name="Oval 44"/>
            <p:cNvSpPr>
              <a:spLocks noChangeArrowheads="1"/>
            </p:cNvSpPr>
            <p:nvPr/>
          </p:nvSpPr>
          <p:spPr bwMode="auto">
            <a:xfrm>
              <a:off x="136525" y="728663"/>
              <a:ext cx="52387" cy="52388"/>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3" name="Freeform 45"/>
            <p:cNvSpPr>
              <a:spLocks noChangeArrowheads="1"/>
            </p:cNvSpPr>
            <p:nvPr/>
          </p:nvSpPr>
          <p:spPr bwMode="auto">
            <a:xfrm>
              <a:off x="0" y="569913"/>
              <a:ext cx="327025" cy="98425"/>
            </a:xfrm>
            <a:custGeom>
              <a:avLst/>
              <a:gdLst>
                <a:gd name="T0" fmla="*/ 60 w 119"/>
                <a:gd name="T1" fmla="*/ 13 h 36"/>
                <a:gd name="T2" fmla="*/ 15 w 119"/>
                <a:gd name="T3" fmla="*/ 36 h 36"/>
                <a:gd name="T4" fmla="*/ 0 w 119"/>
                <a:gd name="T5" fmla="*/ 36 h 36"/>
                <a:gd name="T6" fmla="*/ 60 w 119"/>
                <a:gd name="T7" fmla="*/ 0 h 36"/>
                <a:gd name="T8" fmla="*/ 119 w 119"/>
                <a:gd name="T9" fmla="*/ 36 h 36"/>
                <a:gd name="T10" fmla="*/ 105 w 119"/>
                <a:gd name="T11" fmla="*/ 36 h 36"/>
                <a:gd name="T12" fmla="*/ 60 w 119"/>
                <a:gd name="T13" fmla="*/ 13 h 36"/>
                <a:gd name="T14" fmla="*/ 0 60000 65536"/>
                <a:gd name="T15" fmla="*/ 0 60000 65536"/>
                <a:gd name="T16" fmla="*/ 0 60000 65536"/>
                <a:gd name="T17" fmla="*/ 0 60000 65536"/>
                <a:gd name="T18" fmla="*/ 0 60000 65536"/>
                <a:gd name="T19" fmla="*/ 0 60000 65536"/>
                <a:gd name="T20" fmla="*/ 0 60000 65536"/>
                <a:gd name="T21" fmla="*/ 0 w 119"/>
                <a:gd name="T22" fmla="*/ 0 h 36"/>
                <a:gd name="T23" fmla="*/ 119 w 119"/>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36">
                  <a:moveTo>
                    <a:pt x="60" y="13"/>
                  </a:moveTo>
                  <a:cubicBezTo>
                    <a:pt x="41" y="13"/>
                    <a:pt x="25" y="22"/>
                    <a:pt x="15" y="36"/>
                  </a:cubicBezTo>
                  <a:cubicBezTo>
                    <a:pt x="0" y="36"/>
                    <a:pt x="0" y="36"/>
                    <a:pt x="0" y="36"/>
                  </a:cubicBezTo>
                  <a:cubicBezTo>
                    <a:pt x="12" y="15"/>
                    <a:pt x="34" y="0"/>
                    <a:pt x="60" y="0"/>
                  </a:cubicBezTo>
                  <a:cubicBezTo>
                    <a:pt x="85" y="0"/>
                    <a:pt x="108" y="15"/>
                    <a:pt x="119" y="36"/>
                  </a:cubicBezTo>
                  <a:cubicBezTo>
                    <a:pt x="105" y="36"/>
                    <a:pt x="105" y="36"/>
                    <a:pt x="105" y="36"/>
                  </a:cubicBezTo>
                  <a:cubicBezTo>
                    <a:pt x="95" y="22"/>
                    <a:pt x="78" y="13"/>
                    <a:pt x="60" y="13"/>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4" name="Freeform 46"/>
            <p:cNvSpPr>
              <a:spLocks noEditPoints="1" noChangeArrowheads="1"/>
            </p:cNvSpPr>
            <p:nvPr/>
          </p:nvSpPr>
          <p:spPr bwMode="auto">
            <a:xfrm>
              <a:off x="565150" y="646113"/>
              <a:ext cx="98425" cy="198438"/>
            </a:xfrm>
            <a:custGeom>
              <a:avLst/>
              <a:gdLst>
                <a:gd name="T0" fmla="*/ 62 w 62"/>
                <a:gd name="T1" fmla="*/ 0 h 125"/>
                <a:gd name="T2" fmla="*/ 62 w 62"/>
                <a:gd name="T3" fmla="*/ 125 h 125"/>
                <a:gd name="T4" fmla="*/ 0 w 62"/>
                <a:gd name="T5" fmla="*/ 125 h 125"/>
                <a:gd name="T6" fmla="*/ 0 w 62"/>
                <a:gd name="T7" fmla="*/ 0 h 125"/>
                <a:gd name="T8" fmla="*/ 62 w 62"/>
                <a:gd name="T9" fmla="*/ 0 h 125"/>
                <a:gd name="T10" fmla="*/ 3 w 62"/>
                <a:gd name="T11" fmla="*/ 118 h 125"/>
                <a:gd name="T12" fmla="*/ 60 w 62"/>
                <a:gd name="T13" fmla="*/ 118 h 125"/>
                <a:gd name="T14" fmla="*/ 60 w 62"/>
                <a:gd name="T15" fmla="*/ 87 h 125"/>
                <a:gd name="T16" fmla="*/ 3 w 62"/>
                <a:gd name="T17" fmla="*/ 87 h 125"/>
                <a:gd name="T18" fmla="*/ 3 w 62"/>
                <a:gd name="T19" fmla="*/ 118 h 125"/>
                <a:gd name="T20" fmla="*/ 3 w 62"/>
                <a:gd name="T21" fmla="*/ 78 h 125"/>
                <a:gd name="T22" fmla="*/ 60 w 62"/>
                <a:gd name="T23" fmla="*/ 78 h 125"/>
                <a:gd name="T24" fmla="*/ 60 w 62"/>
                <a:gd name="T25" fmla="*/ 47 h 125"/>
                <a:gd name="T26" fmla="*/ 3 w 62"/>
                <a:gd name="T27" fmla="*/ 47 h 125"/>
                <a:gd name="T28" fmla="*/ 3 w 62"/>
                <a:gd name="T29" fmla="*/ 78 h 125"/>
                <a:gd name="T30" fmla="*/ 3 w 62"/>
                <a:gd name="T31" fmla="*/ 38 h 125"/>
                <a:gd name="T32" fmla="*/ 60 w 62"/>
                <a:gd name="T33" fmla="*/ 38 h 125"/>
                <a:gd name="T34" fmla="*/ 60 w 62"/>
                <a:gd name="T35" fmla="*/ 7 h 125"/>
                <a:gd name="T36" fmla="*/ 3 w 62"/>
                <a:gd name="T37" fmla="*/ 7 h 125"/>
                <a:gd name="T38" fmla="*/ 3 w 62"/>
                <a:gd name="T39" fmla="*/ 38 h 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2"/>
                <a:gd name="T61" fmla="*/ 0 h 125"/>
                <a:gd name="T62" fmla="*/ 62 w 62"/>
                <a:gd name="T63" fmla="*/ 125 h 1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2" h="125">
                  <a:moveTo>
                    <a:pt x="62" y="0"/>
                  </a:moveTo>
                  <a:lnTo>
                    <a:pt x="62" y="125"/>
                  </a:lnTo>
                  <a:lnTo>
                    <a:pt x="0" y="125"/>
                  </a:lnTo>
                  <a:lnTo>
                    <a:pt x="0" y="0"/>
                  </a:lnTo>
                  <a:lnTo>
                    <a:pt x="62" y="0"/>
                  </a:lnTo>
                  <a:close/>
                  <a:moveTo>
                    <a:pt x="3" y="118"/>
                  </a:moveTo>
                  <a:lnTo>
                    <a:pt x="60" y="118"/>
                  </a:lnTo>
                  <a:lnTo>
                    <a:pt x="60" y="87"/>
                  </a:lnTo>
                  <a:lnTo>
                    <a:pt x="3" y="87"/>
                  </a:lnTo>
                  <a:lnTo>
                    <a:pt x="3" y="118"/>
                  </a:lnTo>
                  <a:close/>
                  <a:moveTo>
                    <a:pt x="3" y="78"/>
                  </a:moveTo>
                  <a:lnTo>
                    <a:pt x="60" y="78"/>
                  </a:lnTo>
                  <a:lnTo>
                    <a:pt x="60" y="47"/>
                  </a:lnTo>
                  <a:lnTo>
                    <a:pt x="3" y="47"/>
                  </a:lnTo>
                  <a:lnTo>
                    <a:pt x="3" y="78"/>
                  </a:lnTo>
                  <a:close/>
                  <a:moveTo>
                    <a:pt x="3" y="38"/>
                  </a:moveTo>
                  <a:lnTo>
                    <a:pt x="60" y="38"/>
                  </a:lnTo>
                  <a:lnTo>
                    <a:pt x="60" y="7"/>
                  </a:lnTo>
                  <a:lnTo>
                    <a:pt x="3" y="7"/>
                  </a:lnTo>
                  <a:lnTo>
                    <a:pt x="3" y="38"/>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5" name="Freeform 47"/>
            <p:cNvSpPr>
              <a:spLocks noEditPoints="1" noChangeArrowheads="1"/>
            </p:cNvSpPr>
            <p:nvPr/>
          </p:nvSpPr>
          <p:spPr bwMode="auto">
            <a:xfrm>
              <a:off x="561975" y="392113"/>
              <a:ext cx="153987" cy="180975"/>
            </a:xfrm>
            <a:custGeom>
              <a:avLst/>
              <a:gdLst>
                <a:gd name="T0" fmla="*/ 56 w 56"/>
                <a:gd name="T1" fmla="*/ 0 h 66"/>
                <a:gd name="T2" fmla="*/ 56 w 56"/>
                <a:gd name="T3" fmla="*/ 18 h 66"/>
                <a:gd name="T4" fmla="*/ 29 w 56"/>
                <a:gd name="T5" fmla="*/ 66 h 66"/>
                <a:gd name="T6" fmla="*/ 0 w 56"/>
                <a:gd name="T7" fmla="*/ 66 h 66"/>
                <a:gd name="T8" fmla="*/ 0 w 56"/>
                <a:gd name="T9" fmla="*/ 0 h 66"/>
                <a:gd name="T10" fmla="*/ 56 w 56"/>
                <a:gd name="T11" fmla="*/ 0 h 66"/>
                <a:gd name="T12" fmla="*/ 10 w 56"/>
                <a:gd name="T13" fmla="*/ 14 h 66"/>
                <a:gd name="T14" fmla="*/ 13 w 56"/>
                <a:gd name="T15" fmla="*/ 11 h 66"/>
                <a:gd name="T16" fmla="*/ 10 w 56"/>
                <a:gd name="T17" fmla="*/ 7 h 66"/>
                <a:gd name="T18" fmla="*/ 6 w 56"/>
                <a:gd name="T19" fmla="*/ 11 h 66"/>
                <a:gd name="T20" fmla="*/ 10 w 56"/>
                <a:gd name="T21" fmla="*/ 14 h 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
                <a:gd name="T34" fmla="*/ 0 h 66"/>
                <a:gd name="T35" fmla="*/ 56 w 56"/>
                <a:gd name="T36" fmla="*/ 66 h 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 h="66">
                  <a:moveTo>
                    <a:pt x="56" y="0"/>
                  </a:moveTo>
                  <a:cubicBezTo>
                    <a:pt x="56" y="18"/>
                    <a:pt x="56" y="18"/>
                    <a:pt x="56" y="18"/>
                  </a:cubicBezTo>
                  <a:cubicBezTo>
                    <a:pt x="56" y="18"/>
                    <a:pt x="34" y="33"/>
                    <a:pt x="29" y="66"/>
                  </a:cubicBezTo>
                  <a:cubicBezTo>
                    <a:pt x="2" y="66"/>
                    <a:pt x="0" y="66"/>
                    <a:pt x="0" y="66"/>
                  </a:cubicBezTo>
                  <a:cubicBezTo>
                    <a:pt x="0" y="0"/>
                    <a:pt x="0" y="0"/>
                    <a:pt x="0" y="0"/>
                  </a:cubicBezTo>
                  <a:lnTo>
                    <a:pt x="56" y="0"/>
                  </a:lnTo>
                  <a:close/>
                  <a:moveTo>
                    <a:pt x="10" y="14"/>
                  </a:moveTo>
                  <a:cubicBezTo>
                    <a:pt x="12" y="14"/>
                    <a:pt x="13" y="13"/>
                    <a:pt x="13" y="11"/>
                  </a:cubicBezTo>
                  <a:cubicBezTo>
                    <a:pt x="13" y="9"/>
                    <a:pt x="12" y="7"/>
                    <a:pt x="10" y="7"/>
                  </a:cubicBezTo>
                  <a:cubicBezTo>
                    <a:pt x="8" y="7"/>
                    <a:pt x="6" y="9"/>
                    <a:pt x="6" y="11"/>
                  </a:cubicBezTo>
                  <a:cubicBezTo>
                    <a:pt x="6" y="13"/>
                    <a:pt x="8" y="14"/>
                    <a:pt x="10" y="14"/>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6" name="Freeform 48"/>
            <p:cNvSpPr>
              <a:spLocks noChangeArrowheads="1"/>
            </p:cNvSpPr>
            <p:nvPr/>
          </p:nvSpPr>
          <p:spPr bwMode="auto">
            <a:xfrm>
              <a:off x="307975" y="314325"/>
              <a:ext cx="61912" cy="100013"/>
            </a:xfrm>
            <a:custGeom>
              <a:avLst/>
              <a:gdLst>
                <a:gd name="T0" fmla="*/ 0 w 23"/>
                <a:gd name="T1" fmla="*/ 25 h 36"/>
                <a:gd name="T2" fmla="*/ 12 w 23"/>
                <a:gd name="T3" fmla="*/ 36 h 36"/>
                <a:gd name="T4" fmla="*/ 12 w 23"/>
                <a:gd name="T5" fmla="*/ 36 h 36"/>
                <a:gd name="T6" fmla="*/ 23 w 23"/>
                <a:gd name="T7" fmla="*/ 25 h 36"/>
                <a:gd name="T8" fmla="*/ 23 w 23"/>
                <a:gd name="T9" fmla="*/ 12 h 36"/>
                <a:gd name="T10" fmla="*/ 12 w 23"/>
                <a:gd name="T11" fmla="*/ 0 h 36"/>
                <a:gd name="T12" fmla="*/ 12 w 23"/>
                <a:gd name="T13" fmla="*/ 0 h 36"/>
                <a:gd name="T14" fmla="*/ 0 w 23"/>
                <a:gd name="T15" fmla="*/ 12 h 36"/>
                <a:gd name="T16" fmla="*/ 0 w 23"/>
                <a:gd name="T17" fmla="*/ 25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
                <a:gd name="T28" fmla="*/ 0 h 36"/>
                <a:gd name="T29" fmla="*/ 23 w 23"/>
                <a:gd name="T30" fmla="*/ 36 h 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 h="36">
                  <a:moveTo>
                    <a:pt x="0" y="25"/>
                  </a:moveTo>
                  <a:cubicBezTo>
                    <a:pt x="0" y="31"/>
                    <a:pt x="5" y="36"/>
                    <a:pt x="12" y="36"/>
                  </a:cubicBezTo>
                  <a:cubicBezTo>
                    <a:pt x="12" y="36"/>
                    <a:pt x="12" y="36"/>
                    <a:pt x="12" y="36"/>
                  </a:cubicBezTo>
                  <a:cubicBezTo>
                    <a:pt x="18" y="36"/>
                    <a:pt x="23" y="31"/>
                    <a:pt x="23" y="25"/>
                  </a:cubicBezTo>
                  <a:cubicBezTo>
                    <a:pt x="23" y="12"/>
                    <a:pt x="23" y="12"/>
                    <a:pt x="23" y="12"/>
                  </a:cubicBezTo>
                  <a:cubicBezTo>
                    <a:pt x="23" y="5"/>
                    <a:pt x="18" y="0"/>
                    <a:pt x="12" y="0"/>
                  </a:cubicBezTo>
                  <a:cubicBezTo>
                    <a:pt x="12" y="0"/>
                    <a:pt x="12" y="0"/>
                    <a:pt x="12" y="0"/>
                  </a:cubicBezTo>
                  <a:cubicBezTo>
                    <a:pt x="5" y="0"/>
                    <a:pt x="0" y="5"/>
                    <a:pt x="0" y="12"/>
                  </a:cubicBezTo>
                  <a:lnTo>
                    <a:pt x="0" y="25"/>
                  </a:ln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7" name="Oval 49"/>
            <p:cNvSpPr>
              <a:spLocks noChangeArrowheads="1"/>
            </p:cNvSpPr>
            <p:nvPr/>
          </p:nvSpPr>
          <p:spPr bwMode="auto">
            <a:xfrm>
              <a:off x="346075" y="133350"/>
              <a:ext cx="26987" cy="2540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8" name="Oval 50"/>
            <p:cNvSpPr>
              <a:spLocks noChangeArrowheads="1"/>
            </p:cNvSpPr>
            <p:nvPr/>
          </p:nvSpPr>
          <p:spPr bwMode="auto">
            <a:xfrm>
              <a:off x="387350" y="84138"/>
              <a:ext cx="46037" cy="4445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9" name="Oval 51"/>
            <p:cNvSpPr>
              <a:spLocks noChangeArrowheads="1"/>
            </p:cNvSpPr>
            <p:nvPr/>
          </p:nvSpPr>
          <p:spPr bwMode="auto">
            <a:xfrm>
              <a:off x="376238" y="46038"/>
              <a:ext cx="15875" cy="14288"/>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0" name="Oval 52"/>
            <p:cNvSpPr>
              <a:spLocks noChangeArrowheads="1"/>
            </p:cNvSpPr>
            <p:nvPr/>
          </p:nvSpPr>
          <p:spPr bwMode="auto">
            <a:xfrm>
              <a:off x="438150" y="0"/>
              <a:ext cx="77787" cy="7620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1" name="Oval 53"/>
            <p:cNvSpPr>
              <a:spLocks noChangeArrowheads="1"/>
            </p:cNvSpPr>
            <p:nvPr/>
          </p:nvSpPr>
          <p:spPr bwMode="auto">
            <a:xfrm>
              <a:off x="452438" y="95250"/>
              <a:ext cx="14287" cy="14288"/>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2" name="Oval 54"/>
            <p:cNvSpPr>
              <a:spLocks noChangeArrowheads="1"/>
            </p:cNvSpPr>
            <p:nvPr/>
          </p:nvSpPr>
          <p:spPr bwMode="auto">
            <a:xfrm>
              <a:off x="569913" y="19050"/>
              <a:ext cx="41275" cy="41275"/>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3" name="Rectangle 55"/>
            <p:cNvSpPr>
              <a:spLocks noChangeArrowheads="1"/>
            </p:cNvSpPr>
            <p:nvPr/>
          </p:nvSpPr>
          <p:spPr bwMode="auto">
            <a:xfrm>
              <a:off x="579438" y="139700"/>
              <a:ext cx="352425" cy="38100"/>
            </a:xfrm>
            <a:prstGeom prst="rect">
              <a:avLst/>
            </a:pr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4" name="Freeform 56"/>
            <p:cNvSpPr>
              <a:spLocks noChangeArrowheads="1"/>
            </p:cNvSpPr>
            <p:nvPr/>
          </p:nvSpPr>
          <p:spPr bwMode="auto">
            <a:xfrm>
              <a:off x="500063" y="139700"/>
              <a:ext cx="117475" cy="238125"/>
            </a:xfrm>
            <a:custGeom>
              <a:avLst/>
              <a:gdLst>
                <a:gd name="T0" fmla="*/ 50 w 74"/>
                <a:gd name="T1" fmla="*/ 0 h 150"/>
                <a:gd name="T2" fmla="*/ 0 w 74"/>
                <a:gd name="T3" fmla="*/ 150 h 150"/>
                <a:gd name="T4" fmla="*/ 39 w 74"/>
                <a:gd name="T5" fmla="*/ 147 h 150"/>
                <a:gd name="T6" fmla="*/ 74 w 74"/>
                <a:gd name="T7" fmla="*/ 19 h 150"/>
                <a:gd name="T8" fmla="*/ 50 w 74"/>
                <a:gd name="T9" fmla="*/ 0 h 150"/>
                <a:gd name="T10" fmla="*/ 0 60000 65536"/>
                <a:gd name="T11" fmla="*/ 0 60000 65536"/>
                <a:gd name="T12" fmla="*/ 0 60000 65536"/>
                <a:gd name="T13" fmla="*/ 0 60000 65536"/>
                <a:gd name="T14" fmla="*/ 0 60000 65536"/>
                <a:gd name="T15" fmla="*/ 0 w 74"/>
                <a:gd name="T16" fmla="*/ 0 h 150"/>
                <a:gd name="T17" fmla="*/ 74 w 74"/>
                <a:gd name="T18" fmla="*/ 150 h 150"/>
              </a:gdLst>
              <a:ahLst/>
              <a:cxnLst>
                <a:cxn ang="T10">
                  <a:pos x="T0" y="T1"/>
                </a:cxn>
                <a:cxn ang="T11">
                  <a:pos x="T2" y="T3"/>
                </a:cxn>
                <a:cxn ang="T12">
                  <a:pos x="T4" y="T5"/>
                </a:cxn>
                <a:cxn ang="T13">
                  <a:pos x="T6" y="T7"/>
                </a:cxn>
                <a:cxn ang="T14">
                  <a:pos x="T8" y="T9"/>
                </a:cxn>
              </a:cxnLst>
              <a:rect l="T15" t="T16" r="T17" b="T18"/>
              <a:pathLst>
                <a:path w="74" h="150">
                  <a:moveTo>
                    <a:pt x="50" y="0"/>
                  </a:moveTo>
                  <a:lnTo>
                    <a:pt x="0" y="150"/>
                  </a:lnTo>
                  <a:lnTo>
                    <a:pt x="39" y="147"/>
                  </a:lnTo>
                  <a:lnTo>
                    <a:pt x="74" y="19"/>
                  </a:lnTo>
                  <a:lnTo>
                    <a:pt x="5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5" name="Freeform 57"/>
            <p:cNvSpPr>
              <a:spLocks noChangeArrowheads="1"/>
            </p:cNvSpPr>
            <p:nvPr/>
          </p:nvSpPr>
          <p:spPr bwMode="auto">
            <a:xfrm>
              <a:off x="773113" y="163513"/>
              <a:ext cx="33337" cy="209550"/>
            </a:xfrm>
            <a:custGeom>
              <a:avLst/>
              <a:gdLst>
                <a:gd name="T0" fmla="*/ 0 w 21"/>
                <a:gd name="T1" fmla="*/ 0 h 132"/>
                <a:gd name="T2" fmla="*/ 0 w 21"/>
                <a:gd name="T3" fmla="*/ 132 h 132"/>
                <a:gd name="T4" fmla="*/ 21 w 21"/>
                <a:gd name="T5" fmla="*/ 132 h 132"/>
                <a:gd name="T6" fmla="*/ 21 w 21"/>
                <a:gd name="T7" fmla="*/ 6 h 132"/>
                <a:gd name="T8" fmla="*/ 0 w 21"/>
                <a:gd name="T9" fmla="*/ 0 h 132"/>
                <a:gd name="T10" fmla="*/ 0 60000 65536"/>
                <a:gd name="T11" fmla="*/ 0 60000 65536"/>
                <a:gd name="T12" fmla="*/ 0 60000 65536"/>
                <a:gd name="T13" fmla="*/ 0 60000 65536"/>
                <a:gd name="T14" fmla="*/ 0 60000 65536"/>
                <a:gd name="T15" fmla="*/ 0 w 21"/>
                <a:gd name="T16" fmla="*/ 0 h 132"/>
                <a:gd name="T17" fmla="*/ 21 w 21"/>
                <a:gd name="T18" fmla="*/ 132 h 132"/>
              </a:gdLst>
              <a:ahLst/>
              <a:cxnLst>
                <a:cxn ang="T10">
                  <a:pos x="T0" y="T1"/>
                </a:cxn>
                <a:cxn ang="T11">
                  <a:pos x="T2" y="T3"/>
                </a:cxn>
                <a:cxn ang="T12">
                  <a:pos x="T4" y="T5"/>
                </a:cxn>
                <a:cxn ang="T13">
                  <a:pos x="T6" y="T7"/>
                </a:cxn>
                <a:cxn ang="T14">
                  <a:pos x="T8" y="T9"/>
                </a:cxn>
              </a:cxnLst>
              <a:rect l="T15" t="T16" r="T17" b="T18"/>
              <a:pathLst>
                <a:path w="21" h="132">
                  <a:moveTo>
                    <a:pt x="0" y="0"/>
                  </a:moveTo>
                  <a:lnTo>
                    <a:pt x="0" y="132"/>
                  </a:lnTo>
                  <a:lnTo>
                    <a:pt x="21" y="132"/>
                  </a:lnTo>
                  <a:lnTo>
                    <a:pt x="21" y="6"/>
                  </a:lnTo>
                  <a:lnTo>
                    <a:pt x="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6" name="Freeform 58"/>
            <p:cNvSpPr>
              <a:spLocks noChangeArrowheads="1"/>
            </p:cNvSpPr>
            <p:nvPr/>
          </p:nvSpPr>
          <p:spPr bwMode="auto">
            <a:xfrm>
              <a:off x="858838" y="169863"/>
              <a:ext cx="82550" cy="219075"/>
            </a:xfrm>
            <a:custGeom>
              <a:avLst/>
              <a:gdLst>
                <a:gd name="T0" fmla="*/ 0 w 52"/>
                <a:gd name="T1" fmla="*/ 0 h 138"/>
                <a:gd name="T2" fmla="*/ 38 w 52"/>
                <a:gd name="T3" fmla="*/ 128 h 138"/>
                <a:gd name="T4" fmla="*/ 52 w 52"/>
                <a:gd name="T5" fmla="*/ 138 h 138"/>
                <a:gd name="T6" fmla="*/ 12 w 52"/>
                <a:gd name="T7" fmla="*/ 0 h 138"/>
                <a:gd name="T8" fmla="*/ 0 w 52"/>
                <a:gd name="T9" fmla="*/ 0 h 138"/>
                <a:gd name="T10" fmla="*/ 0 60000 65536"/>
                <a:gd name="T11" fmla="*/ 0 60000 65536"/>
                <a:gd name="T12" fmla="*/ 0 60000 65536"/>
                <a:gd name="T13" fmla="*/ 0 60000 65536"/>
                <a:gd name="T14" fmla="*/ 0 60000 65536"/>
                <a:gd name="T15" fmla="*/ 0 w 52"/>
                <a:gd name="T16" fmla="*/ 0 h 138"/>
                <a:gd name="T17" fmla="*/ 52 w 52"/>
                <a:gd name="T18" fmla="*/ 138 h 138"/>
              </a:gdLst>
              <a:ahLst/>
              <a:cxnLst>
                <a:cxn ang="T10">
                  <a:pos x="T0" y="T1"/>
                </a:cxn>
                <a:cxn ang="T11">
                  <a:pos x="T2" y="T3"/>
                </a:cxn>
                <a:cxn ang="T12">
                  <a:pos x="T4" y="T5"/>
                </a:cxn>
                <a:cxn ang="T13">
                  <a:pos x="T6" y="T7"/>
                </a:cxn>
                <a:cxn ang="T14">
                  <a:pos x="T8" y="T9"/>
                </a:cxn>
              </a:cxnLst>
              <a:rect l="T15" t="T16" r="T17" b="T18"/>
              <a:pathLst>
                <a:path w="52" h="138">
                  <a:moveTo>
                    <a:pt x="0" y="0"/>
                  </a:moveTo>
                  <a:lnTo>
                    <a:pt x="38" y="128"/>
                  </a:lnTo>
                  <a:lnTo>
                    <a:pt x="52" y="138"/>
                  </a:lnTo>
                  <a:lnTo>
                    <a:pt x="12" y="0"/>
                  </a:lnTo>
                  <a:lnTo>
                    <a:pt x="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7" name="Rectangle 59"/>
            <p:cNvSpPr>
              <a:spLocks noChangeArrowheads="1"/>
            </p:cNvSpPr>
            <p:nvPr/>
          </p:nvSpPr>
          <p:spPr bwMode="auto">
            <a:xfrm>
              <a:off x="195263"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8" name="Rectangle 60"/>
            <p:cNvSpPr>
              <a:spLocks noChangeArrowheads="1"/>
            </p:cNvSpPr>
            <p:nvPr/>
          </p:nvSpPr>
          <p:spPr bwMode="auto">
            <a:xfrm>
              <a:off x="219075"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9" name="Rectangle 61"/>
            <p:cNvSpPr>
              <a:spLocks noChangeArrowheads="1"/>
            </p:cNvSpPr>
            <p:nvPr/>
          </p:nvSpPr>
          <p:spPr bwMode="auto">
            <a:xfrm>
              <a:off x="244475"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0" name="Rectangle 62"/>
            <p:cNvSpPr>
              <a:spLocks noChangeArrowheads="1"/>
            </p:cNvSpPr>
            <p:nvPr/>
          </p:nvSpPr>
          <p:spPr bwMode="auto">
            <a:xfrm>
              <a:off x="266700" y="446088"/>
              <a:ext cx="11112"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1" name="Rectangle 63"/>
            <p:cNvSpPr>
              <a:spLocks noChangeArrowheads="1"/>
            </p:cNvSpPr>
            <p:nvPr/>
          </p:nvSpPr>
          <p:spPr bwMode="auto">
            <a:xfrm>
              <a:off x="290513" y="446088"/>
              <a:ext cx="11112"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2" name="Freeform 64"/>
            <p:cNvSpPr>
              <a:spLocks noChangeArrowheads="1"/>
            </p:cNvSpPr>
            <p:nvPr/>
          </p:nvSpPr>
          <p:spPr bwMode="auto">
            <a:xfrm>
              <a:off x="738188" y="373063"/>
              <a:ext cx="425450" cy="150813"/>
            </a:xfrm>
            <a:custGeom>
              <a:avLst/>
              <a:gdLst>
                <a:gd name="T0" fmla="*/ 64 w 155"/>
                <a:gd name="T1" fmla="*/ 0 h 55"/>
                <a:gd name="T2" fmla="*/ 0 w 155"/>
                <a:gd name="T3" fmla="*/ 23 h 55"/>
                <a:gd name="T4" fmla="*/ 0 w 155"/>
                <a:gd name="T5" fmla="*/ 49 h 55"/>
                <a:gd name="T6" fmla="*/ 64 w 155"/>
                <a:gd name="T7" fmla="*/ 19 h 55"/>
                <a:gd name="T8" fmla="*/ 133 w 155"/>
                <a:gd name="T9" fmla="*/ 55 h 55"/>
                <a:gd name="T10" fmla="*/ 155 w 155"/>
                <a:gd name="T11" fmla="*/ 55 h 55"/>
                <a:gd name="T12" fmla="*/ 64 w 155"/>
                <a:gd name="T13" fmla="*/ 0 h 55"/>
                <a:gd name="T14" fmla="*/ 0 60000 65536"/>
                <a:gd name="T15" fmla="*/ 0 60000 65536"/>
                <a:gd name="T16" fmla="*/ 0 60000 65536"/>
                <a:gd name="T17" fmla="*/ 0 60000 65536"/>
                <a:gd name="T18" fmla="*/ 0 60000 65536"/>
                <a:gd name="T19" fmla="*/ 0 60000 65536"/>
                <a:gd name="T20" fmla="*/ 0 60000 65536"/>
                <a:gd name="T21" fmla="*/ 0 w 155"/>
                <a:gd name="T22" fmla="*/ 0 h 55"/>
                <a:gd name="T23" fmla="*/ 155 w 155"/>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5" h="55">
                  <a:moveTo>
                    <a:pt x="64" y="0"/>
                  </a:moveTo>
                  <a:cubicBezTo>
                    <a:pt x="40" y="0"/>
                    <a:pt x="17" y="9"/>
                    <a:pt x="0" y="23"/>
                  </a:cubicBezTo>
                  <a:cubicBezTo>
                    <a:pt x="0" y="49"/>
                    <a:pt x="0" y="49"/>
                    <a:pt x="0" y="49"/>
                  </a:cubicBezTo>
                  <a:cubicBezTo>
                    <a:pt x="15" y="31"/>
                    <a:pt x="38" y="19"/>
                    <a:pt x="64" y="19"/>
                  </a:cubicBezTo>
                  <a:cubicBezTo>
                    <a:pt x="92" y="19"/>
                    <a:pt x="117" y="33"/>
                    <a:pt x="133" y="55"/>
                  </a:cubicBezTo>
                  <a:cubicBezTo>
                    <a:pt x="155" y="55"/>
                    <a:pt x="155" y="55"/>
                    <a:pt x="155" y="55"/>
                  </a:cubicBezTo>
                  <a:cubicBezTo>
                    <a:pt x="137" y="22"/>
                    <a:pt x="103" y="0"/>
                    <a:pt x="64" y="0"/>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3" name="Rectangle 65"/>
            <p:cNvSpPr>
              <a:spLocks noChangeArrowheads="1"/>
            </p:cNvSpPr>
            <p:nvPr/>
          </p:nvSpPr>
          <p:spPr bwMode="auto">
            <a:xfrm>
              <a:off x="1304925" y="584200"/>
              <a:ext cx="22225" cy="82550"/>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grpSp>
    </p:spTree>
    <p:extLst>
      <p:ext uri="{BB962C8B-B14F-4D97-AF65-F5344CB8AC3E}">
        <p14:creationId xmlns:p14="http://schemas.microsoft.com/office/powerpoint/2010/main" val="29507046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500"/>
                                        <p:tgtEl>
                                          <p:spTgt spid="19"/>
                                        </p:tgtEl>
                                      </p:cBhvr>
                                    </p:animEffect>
                                  </p:childTnLst>
                                </p:cTn>
                              </p:par>
                              <p:par>
                                <p:cTn id="8" presetID="2" presetClass="exit" presetSubtype="4" fill="hold" nodeType="withEffect">
                                  <p:stCondLst>
                                    <p:cond delay="0"/>
                                  </p:stCondLst>
                                  <p:childTnLst>
                                    <p:anim calcmode="lin" valueType="num">
                                      <p:cBhvr additive="base">
                                        <p:cTn id="9" dur="500"/>
                                        <p:tgtEl>
                                          <p:spTgt spid="19"/>
                                        </p:tgtEl>
                                        <p:attrNameLst>
                                          <p:attrName>ppt_x</p:attrName>
                                        </p:attrNameLst>
                                      </p:cBhvr>
                                      <p:tavLst>
                                        <p:tav tm="0">
                                          <p:val>
                                            <p:strVal val="ppt_x"/>
                                          </p:val>
                                        </p:tav>
                                        <p:tav tm="100000">
                                          <p:val>
                                            <p:strVal val="ppt_x"/>
                                          </p:val>
                                        </p:tav>
                                      </p:tavLst>
                                    </p:anim>
                                    <p:anim calcmode="lin" valueType="num">
                                      <p:cBhvr additive="base">
                                        <p:cTn id="10" dur="500"/>
                                        <p:tgtEl>
                                          <p:spTgt spid="19"/>
                                        </p:tgtEl>
                                        <p:attrNameLst>
                                          <p:attrName>ppt_y</p:attrName>
                                        </p:attrNameLst>
                                      </p:cBhvr>
                                      <p:tavLst>
                                        <p:tav tm="0">
                                          <p:val>
                                            <p:strVal val="ppt_y"/>
                                          </p:val>
                                        </p:tav>
                                        <p:tav tm="100000">
                                          <p:val>
                                            <p:strVal val="1+ppt_h/2"/>
                                          </p:val>
                                        </p:tav>
                                      </p:tavLst>
                                    </p:anim>
                                    <p:set>
                                      <p:cBhvr>
                                        <p:cTn id="11" dur="1" fill="hold">
                                          <p:stCondLst>
                                            <p:cond delay="499"/>
                                          </p:stCondLst>
                                        </p:cTn>
                                        <p:tgtEl>
                                          <p:spTgt spid="19"/>
                                        </p:tgtEl>
                                        <p:attrNameLst>
                                          <p:attrName>style.visibility</p:attrName>
                                        </p:attrNameLst>
                                      </p:cBhvr>
                                      <p:to>
                                        <p:strVal val="hidden"/>
                                      </p:to>
                                    </p:set>
                                  </p:childTnLst>
                                </p:cTn>
                              </p:par>
                            </p:childTnLst>
                          </p:cTn>
                        </p:par>
                        <p:par>
                          <p:cTn id="12" fill="hold">
                            <p:stCondLst>
                              <p:cond delay="500"/>
                            </p:stCondLst>
                            <p:childTnLst>
                              <p:par>
                                <p:cTn id="13" presetID="47" presetClass="entr" presetSubtype="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anim calcmode="lin" valueType="num">
                                      <p:cBhvr>
                                        <p:cTn id="16" dur="500" fill="hold"/>
                                        <p:tgtEl>
                                          <p:spTgt spid="39"/>
                                        </p:tgtEl>
                                        <p:attrNameLst>
                                          <p:attrName>ppt_x</p:attrName>
                                        </p:attrNameLst>
                                      </p:cBhvr>
                                      <p:tavLst>
                                        <p:tav tm="0">
                                          <p:val>
                                            <p:strVal val="#ppt_x"/>
                                          </p:val>
                                        </p:tav>
                                        <p:tav tm="100000">
                                          <p:val>
                                            <p:strVal val="#ppt_x"/>
                                          </p:val>
                                        </p:tav>
                                      </p:tavLst>
                                    </p:anim>
                                    <p:anim calcmode="lin" valueType="num">
                                      <p:cBhvr>
                                        <p:cTn id="17" dur="500" fill="hold"/>
                                        <p:tgtEl>
                                          <p:spTgt spid="39"/>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 presetClass="exit" presetSubtype="4" fill="hold" grpId="1" nodeType="afterEffect">
                                  <p:stCondLst>
                                    <p:cond delay="0"/>
                                  </p:stCondLst>
                                  <p:childTnLst>
                                    <p:anim calcmode="lin" valueType="num">
                                      <p:cBhvr additive="base">
                                        <p:cTn id="20" dur="250"/>
                                        <p:tgtEl>
                                          <p:spTgt spid="39"/>
                                        </p:tgtEl>
                                        <p:attrNameLst>
                                          <p:attrName>ppt_x</p:attrName>
                                        </p:attrNameLst>
                                      </p:cBhvr>
                                      <p:tavLst>
                                        <p:tav tm="0">
                                          <p:val>
                                            <p:strVal val="ppt_x"/>
                                          </p:val>
                                        </p:tav>
                                        <p:tav tm="100000">
                                          <p:val>
                                            <p:strVal val="ppt_x"/>
                                          </p:val>
                                        </p:tav>
                                      </p:tavLst>
                                    </p:anim>
                                    <p:anim calcmode="lin" valueType="num">
                                      <p:cBhvr additive="base">
                                        <p:cTn id="21" dur="250"/>
                                        <p:tgtEl>
                                          <p:spTgt spid="39"/>
                                        </p:tgtEl>
                                        <p:attrNameLst>
                                          <p:attrName>ppt_y</p:attrName>
                                        </p:attrNameLst>
                                      </p:cBhvr>
                                      <p:tavLst>
                                        <p:tav tm="0">
                                          <p:val>
                                            <p:strVal val="ppt_y"/>
                                          </p:val>
                                        </p:tav>
                                        <p:tav tm="100000">
                                          <p:val>
                                            <p:strVal val="1+ppt_h/2"/>
                                          </p:val>
                                        </p:tav>
                                      </p:tavLst>
                                    </p:anim>
                                    <p:set>
                                      <p:cBhvr>
                                        <p:cTn id="22" dur="1" fill="hold">
                                          <p:stCondLst>
                                            <p:cond delay="24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09" y="0"/>
            <a:ext cx="4572000" cy="6858000"/>
          </a:xfrm>
          <a:prstGeom prst="rect">
            <a:avLst/>
          </a:prstGeom>
          <a:solidFill>
            <a:schemeClr val="accent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rotWithShape="1">
          <a:blip r:embed="rId2" cstate="screen">
            <a:extLst>
              <a:ext uri="{BEBA8EAE-BF5A-486C-A8C5-ECC9F3942E4B}">
                <a14:imgProps xmlns:a14="http://schemas.microsoft.com/office/drawing/2010/main">
                  <a14:imgLayer r:embed="rId3">
                    <a14:imgEffect>
                      <a14:colorTemperature colorTemp="4700"/>
                    </a14:imgEffect>
                    <a14:imgEffect>
                      <a14:saturation sat="66000"/>
                    </a14:imgEffect>
                  </a14:imgLayer>
                </a14:imgProps>
              </a:ext>
              <a:ext uri="{28A0092B-C50C-407E-A947-70E740481C1C}">
                <a14:useLocalDpi xmlns:a14="http://schemas.microsoft.com/office/drawing/2010/main"/>
              </a:ext>
            </a:extLst>
          </a:blip>
          <a:srcRect b="25187"/>
          <a:stretch/>
        </p:blipFill>
        <p:spPr>
          <a:xfrm>
            <a:off x="-2405" y="2816"/>
            <a:ext cx="4574405" cy="6855184"/>
          </a:xfrm>
          <a:prstGeom prst="rect">
            <a:avLst/>
          </a:prstGeom>
        </p:spPr>
      </p:pic>
      <p:sp>
        <p:nvSpPr>
          <p:cNvPr id="17" name="矩形 16"/>
          <p:cNvSpPr/>
          <p:nvPr/>
        </p:nvSpPr>
        <p:spPr>
          <a:xfrm>
            <a:off x="3590364" y="58846"/>
            <a:ext cx="5441250" cy="67403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smtClean="0"/>
              <a:t>1</a:t>
            </a:r>
            <a:r>
              <a:rPr lang="zh-CN" altLang="en-US" sz="2400" dirty="0"/>
              <a:t>、</a:t>
            </a:r>
            <a:r>
              <a:rPr lang="zh-CN" altLang="zh-CN" sz="2400" dirty="0" smtClean="0"/>
              <a:t>使用</a:t>
            </a:r>
            <a:r>
              <a:rPr lang="zh-CN" altLang="zh-CN" sz="2400" dirty="0"/>
              <a:t>范围：</a:t>
            </a:r>
          </a:p>
          <a:p>
            <a:r>
              <a:rPr lang="zh-CN" altLang="zh-CN" sz="2400" dirty="0"/>
              <a:t>第四章 生产者行为理论</a:t>
            </a:r>
            <a:r>
              <a:rPr lang="en-US" altLang="zh-CN" sz="2400" dirty="0"/>
              <a:t>  </a:t>
            </a:r>
            <a:endParaRPr lang="zh-CN" altLang="zh-CN" sz="2400" dirty="0"/>
          </a:p>
          <a:p>
            <a:r>
              <a:rPr lang="en-US" altLang="zh-CN" sz="2400" dirty="0" smtClean="0"/>
              <a:t>2</a:t>
            </a:r>
            <a:r>
              <a:rPr lang="zh-CN" altLang="en-US" sz="2400" dirty="0"/>
              <a:t>、</a:t>
            </a:r>
            <a:r>
              <a:rPr lang="zh-CN" altLang="zh-CN" sz="2400" dirty="0" smtClean="0"/>
              <a:t>要</a:t>
            </a:r>
            <a:r>
              <a:rPr lang="zh-CN" altLang="zh-CN" sz="2400" dirty="0"/>
              <a:t>考核的知识点： </a:t>
            </a:r>
          </a:p>
          <a:p>
            <a:r>
              <a:rPr lang="zh-CN" altLang="zh-CN" sz="2400" dirty="0"/>
              <a:t>影响企业决策的成本因素有哪些？</a:t>
            </a:r>
            <a:r>
              <a:rPr lang="en-US" altLang="zh-CN" sz="2400" dirty="0"/>
              <a:t>  </a:t>
            </a:r>
            <a:endParaRPr lang="zh-CN" altLang="zh-CN" sz="2400" dirty="0"/>
          </a:p>
          <a:p>
            <a:r>
              <a:rPr lang="zh-CN" altLang="zh-CN" sz="2400" dirty="0"/>
              <a:t>沉没成本与其他成本关系</a:t>
            </a:r>
            <a:r>
              <a:rPr lang="en-US" altLang="zh-CN" sz="2400" dirty="0"/>
              <a:t>  </a:t>
            </a:r>
            <a:endParaRPr lang="zh-CN" altLang="zh-CN" sz="2400" dirty="0"/>
          </a:p>
          <a:p>
            <a:r>
              <a:rPr lang="zh-CN" altLang="zh-CN" sz="2400" dirty="0"/>
              <a:t>沉没成本对企业决策的影响；</a:t>
            </a:r>
            <a:r>
              <a:rPr lang="en-US" altLang="zh-CN" sz="2400" dirty="0"/>
              <a:t>  </a:t>
            </a:r>
            <a:endParaRPr lang="zh-CN" altLang="zh-CN" sz="2400" dirty="0"/>
          </a:p>
          <a:p>
            <a:r>
              <a:rPr lang="en-US" altLang="zh-CN" sz="2400" dirty="0" smtClean="0"/>
              <a:t>3</a:t>
            </a:r>
            <a:r>
              <a:rPr lang="zh-CN" altLang="en-US" sz="2400" dirty="0"/>
              <a:t>、</a:t>
            </a:r>
            <a:r>
              <a:rPr lang="zh-CN" altLang="zh-CN" sz="2400" dirty="0" smtClean="0"/>
              <a:t>思考题</a:t>
            </a:r>
            <a:r>
              <a:rPr lang="zh-CN" altLang="zh-CN" sz="2400" dirty="0"/>
              <a:t>：</a:t>
            </a:r>
            <a:r>
              <a:rPr lang="en-US" altLang="zh-CN" sz="2400" dirty="0"/>
              <a:t>  </a:t>
            </a:r>
            <a:endParaRPr lang="zh-CN" altLang="zh-CN" sz="2400" dirty="0"/>
          </a:p>
          <a:p>
            <a:r>
              <a:rPr lang="en-US" altLang="zh-CN" sz="2400" dirty="0"/>
              <a:t>(1)</a:t>
            </a:r>
            <a:r>
              <a:rPr lang="zh-CN" altLang="zh-CN" sz="2400" dirty="0"/>
              <a:t>什么是沉没成本？它与其他成本的关系如何？在决策中如何正确看待沉没成本？</a:t>
            </a:r>
            <a:r>
              <a:rPr lang="en-US" altLang="zh-CN" sz="2400" dirty="0"/>
              <a:t>  </a:t>
            </a:r>
            <a:endParaRPr lang="zh-CN" altLang="zh-CN" sz="2400" dirty="0"/>
          </a:p>
          <a:p>
            <a:r>
              <a:rPr lang="en-US" altLang="zh-CN" sz="2400" dirty="0"/>
              <a:t>(2)</a:t>
            </a:r>
            <a:r>
              <a:rPr lang="zh-CN" altLang="zh-CN" sz="2400" dirty="0"/>
              <a:t>在本案例的两个事件中沉没成本是如何表现的？ 它会如何影响人们的决策的？</a:t>
            </a:r>
            <a:r>
              <a:rPr lang="en-US" altLang="zh-CN" sz="2400" dirty="0"/>
              <a:t>  </a:t>
            </a:r>
            <a:endParaRPr lang="zh-CN" altLang="zh-CN" sz="2400" dirty="0"/>
          </a:p>
          <a:p>
            <a:r>
              <a:rPr lang="en-US" altLang="zh-CN" sz="2400" dirty="0"/>
              <a:t>(3)</a:t>
            </a:r>
            <a:r>
              <a:rPr lang="zh-CN" altLang="zh-CN" sz="2400" dirty="0"/>
              <a:t>请你分析或预测本案例两个事件中企业决策的后果如何？你倾向于哪种决策？</a:t>
            </a:r>
            <a:r>
              <a:rPr lang="en-US" altLang="zh-CN" sz="2400" dirty="0"/>
              <a:t>  </a:t>
            </a:r>
            <a:endParaRPr lang="zh-CN" altLang="zh-CN" sz="2400" dirty="0"/>
          </a:p>
          <a:p>
            <a:r>
              <a:rPr lang="en-US" altLang="zh-CN" sz="2400" dirty="0"/>
              <a:t>(4)</a:t>
            </a:r>
            <a:r>
              <a:rPr lang="zh-CN" altLang="zh-CN" sz="2400" dirty="0"/>
              <a:t>将来如果你是一个企业的决策者，你将如何避免沉没成本的发生？</a:t>
            </a:r>
            <a:r>
              <a:rPr lang="en-US" altLang="zh-CN" sz="2400" dirty="0"/>
              <a:t>  </a:t>
            </a:r>
            <a:endParaRPr lang="zh-CN" altLang="zh-CN" sz="2400" dirty="0"/>
          </a:p>
          <a:p>
            <a:r>
              <a:rPr lang="en-US" altLang="zh-CN" sz="2400" dirty="0"/>
              <a:t>(5)</a:t>
            </a:r>
            <a:r>
              <a:rPr lang="zh-CN" altLang="zh-CN" sz="2400" dirty="0"/>
              <a:t>你还能举出你的身边发生的或看到了解到的沉没成本影响人们决策的例子吗？</a:t>
            </a:r>
            <a:r>
              <a:rPr lang="en-US" altLang="zh-CN" sz="2400" dirty="0"/>
              <a:t>    </a:t>
            </a:r>
            <a:endParaRPr lang="zh-CN" altLang="zh-CN" sz="2400" dirty="0"/>
          </a:p>
        </p:txBody>
      </p:sp>
    </p:spTree>
    <p:extLst>
      <p:ext uri="{BB962C8B-B14F-4D97-AF65-F5344CB8AC3E}">
        <p14:creationId xmlns:p14="http://schemas.microsoft.com/office/powerpoint/2010/main" val="2371642052"/>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791766" y="1126211"/>
            <a:ext cx="7560469" cy="103239"/>
            <a:chOff x="6618518" y="1126210"/>
            <a:chExt cx="10080625" cy="103239"/>
          </a:xfrm>
        </p:grpSpPr>
        <p:sp>
          <p:nvSpPr>
            <p:cNvPr id="20" name="矩形 19"/>
            <p:cNvSpPr/>
            <p:nvPr/>
          </p:nvSpPr>
          <p:spPr>
            <a:xfrm>
              <a:off x="6618518" y="1126210"/>
              <a:ext cx="198330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V="1">
              <a:off x="8601825" y="1204049"/>
              <a:ext cx="8097318"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9" name="文本框 49"/>
          <p:cNvSpPr txBox="1"/>
          <p:nvPr/>
        </p:nvSpPr>
        <p:spPr>
          <a:xfrm>
            <a:off x="4853803" y="602991"/>
            <a:ext cx="3430747" cy="523220"/>
          </a:xfrm>
          <a:prstGeom prst="rect">
            <a:avLst/>
          </a:prstGeom>
          <a:noFill/>
        </p:spPr>
        <p:txBody>
          <a:bodyPr wrap="none" rtlCol="0">
            <a:spAutoFit/>
          </a:bodyPr>
          <a:lstStyle/>
          <a:p>
            <a:r>
              <a:rPr lang="zh-CN" altLang="zh-CN" sz="2800" b="1" dirty="0">
                <a:solidFill>
                  <a:schemeClr val="bg2">
                    <a:lumMod val="25000"/>
                  </a:schemeClr>
                </a:solidFill>
              </a:rPr>
              <a:t>沉没成本与企业决策</a:t>
            </a:r>
            <a:endParaRPr lang="zh-CN" altLang="en-US" sz="2800" dirty="0">
              <a:latin typeface="方正正中黑简体" panose="02000000000000000000" pitchFamily="2" charset="-122"/>
              <a:ea typeface="方正正中黑简体" panose="02000000000000000000" pitchFamily="2" charset="-122"/>
            </a:endParaRPr>
          </a:p>
        </p:txBody>
      </p:sp>
      <p:sp>
        <p:nvSpPr>
          <p:cNvPr id="23" name="矩形 22"/>
          <p:cNvSpPr/>
          <p:nvPr/>
        </p:nvSpPr>
        <p:spPr>
          <a:xfrm>
            <a:off x="1308517" y="1695477"/>
            <a:ext cx="7043718" cy="41549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smtClean="0">
                <a:latin typeface="+mn-ea"/>
              </a:rPr>
              <a:t>	</a:t>
            </a:r>
            <a:r>
              <a:rPr lang="zh-CN" altLang="zh-CN" sz="2400" dirty="0"/>
              <a:t>贝恩咨询公司（</a:t>
            </a:r>
            <a:r>
              <a:rPr lang="en-US" altLang="zh-CN" sz="2400" dirty="0"/>
              <a:t>Bain</a:t>
            </a:r>
            <a:r>
              <a:rPr lang="zh-CN" altLang="zh-CN" sz="2400" dirty="0"/>
              <a:t>）早在</a:t>
            </a:r>
            <a:r>
              <a:rPr lang="en-US" altLang="zh-CN" sz="2400" dirty="0"/>
              <a:t>1956</a:t>
            </a:r>
            <a:r>
              <a:rPr lang="zh-CN" altLang="zh-CN" sz="2400" dirty="0"/>
              <a:t>年就指出过，若一个产业的固定成本或沉没成本很高，就会形成进入门槛。 那些具有明显规模经济和庞大硬件投入的资本密集型产业，如能源、通讯、交通、房地产、集成电路、医药等产业，其超额回报可谓诱人，但其惊人的初始投入和高退出成本则往往使许多市场</a:t>
            </a:r>
            <a:r>
              <a:rPr lang="en-US" altLang="zh-CN" sz="2400" dirty="0"/>
              <a:t>“</a:t>
            </a:r>
            <a:r>
              <a:rPr lang="zh-CN" altLang="zh-CN" sz="2400" dirty="0"/>
              <a:t>准进入者</a:t>
            </a:r>
            <a:r>
              <a:rPr lang="en-US" altLang="zh-CN" sz="2400" dirty="0"/>
              <a:t>”</a:t>
            </a:r>
            <a:r>
              <a:rPr lang="zh-CN" altLang="zh-CN" sz="2400" dirty="0"/>
              <a:t>却步，因为这首先是一场</a:t>
            </a:r>
            <a:r>
              <a:rPr lang="en-US" altLang="zh-CN" sz="2400" dirty="0"/>
              <a:t>“</a:t>
            </a:r>
            <a:r>
              <a:rPr lang="zh-CN" altLang="zh-CN" sz="2400" dirty="0"/>
              <a:t>谁输得起</a:t>
            </a:r>
            <a:r>
              <a:rPr lang="en-US" altLang="zh-CN" sz="2400" dirty="0"/>
              <a:t>”</a:t>
            </a:r>
            <a:r>
              <a:rPr lang="zh-CN" altLang="zh-CN" sz="2400" dirty="0"/>
              <a:t>的比拼。 由于这些高沉没成本的产业往往同时具备低边际成本的特性，</a:t>
            </a:r>
            <a:r>
              <a:rPr lang="en-US" altLang="zh-CN" sz="2400" dirty="0"/>
              <a:t>“</a:t>
            </a:r>
            <a:r>
              <a:rPr lang="zh-CN" altLang="zh-CN" sz="2400" dirty="0"/>
              <a:t>输得起</a:t>
            </a:r>
            <a:r>
              <a:rPr lang="en-US" altLang="zh-CN" sz="2400" dirty="0"/>
              <a:t>”</a:t>
            </a:r>
            <a:r>
              <a:rPr lang="zh-CN" altLang="zh-CN" sz="2400" dirty="0"/>
              <a:t>的一方最终会成为市场的赢家。许多资本实力雄厚的企业正是利用沉没成本来建立自己的竞争优势。</a:t>
            </a:r>
          </a:p>
        </p:txBody>
      </p:sp>
      <p:grpSp>
        <p:nvGrpSpPr>
          <p:cNvPr id="7" name="组合 1"/>
          <p:cNvGrpSpPr>
            <a:grpSpLocks/>
          </p:cNvGrpSpPr>
          <p:nvPr/>
        </p:nvGrpSpPr>
        <p:grpSpPr bwMode="auto">
          <a:xfrm>
            <a:off x="5776913" y="5917697"/>
            <a:ext cx="2819400" cy="877887"/>
            <a:chOff x="0" y="0"/>
            <a:chExt cx="2819400" cy="877888"/>
          </a:xfrm>
        </p:grpSpPr>
        <p:sp>
          <p:nvSpPr>
            <p:cNvPr id="8" name="Rectangle 5"/>
            <p:cNvSpPr>
              <a:spLocks noChangeArrowheads="1"/>
            </p:cNvSpPr>
            <p:nvPr/>
          </p:nvSpPr>
          <p:spPr bwMode="auto">
            <a:xfrm>
              <a:off x="1485900" y="558800"/>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9" name="Rectangle 6"/>
            <p:cNvSpPr>
              <a:spLocks noChangeArrowheads="1"/>
            </p:cNvSpPr>
            <p:nvPr/>
          </p:nvSpPr>
          <p:spPr bwMode="auto">
            <a:xfrm>
              <a:off x="1884363" y="558800"/>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0" name="Rectangle 7"/>
            <p:cNvSpPr>
              <a:spLocks noChangeArrowheads="1"/>
            </p:cNvSpPr>
            <p:nvPr/>
          </p:nvSpPr>
          <p:spPr bwMode="auto">
            <a:xfrm>
              <a:off x="2284413" y="558800"/>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1" name="Rectangle 8"/>
            <p:cNvSpPr>
              <a:spLocks noChangeArrowheads="1"/>
            </p:cNvSpPr>
            <p:nvPr/>
          </p:nvSpPr>
          <p:spPr bwMode="auto">
            <a:xfrm>
              <a:off x="1485900" y="487363"/>
              <a:ext cx="19526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2" name="Rectangle 9"/>
            <p:cNvSpPr>
              <a:spLocks noChangeArrowheads="1"/>
            </p:cNvSpPr>
            <p:nvPr/>
          </p:nvSpPr>
          <p:spPr bwMode="auto">
            <a:xfrm>
              <a:off x="2501900" y="487363"/>
              <a:ext cx="1635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3" name="Rectangle 10"/>
            <p:cNvSpPr>
              <a:spLocks noChangeArrowheads="1"/>
            </p:cNvSpPr>
            <p:nvPr/>
          </p:nvSpPr>
          <p:spPr bwMode="auto">
            <a:xfrm>
              <a:off x="1703388" y="487363"/>
              <a:ext cx="377825"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4" name="Rectangle 11"/>
            <p:cNvSpPr>
              <a:spLocks noChangeArrowheads="1"/>
            </p:cNvSpPr>
            <p:nvPr/>
          </p:nvSpPr>
          <p:spPr bwMode="auto">
            <a:xfrm>
              <a:off x="2103438" y="487363"/>
              <a:ext cx="3794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5" name="Rectangle 12"/>
            <p:cNvSpPr>
              <a:spLocks noChangeArrowheads="1"/>
            </p:cNvSpPr>
            <p:nvPr/>
          </p:nvSpPr>
          <p:spPr bwMode="auto">
            <a:xfrm>
              <a:off x="1485900" y="414338"/>
              <a:ext cx="379412"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6" name="Rectangle 13"/>
            <p:cNvSpPr>
              <a:spLocks noChangeArrowheads="1"/>
            </p:cNvSpPr>
            <p:nvPr/>
          </p:nvSpPr>
          <p:spPr bwMode="auto">
            <a:xfrm>
              <a:off x="1884363" y="414338"/>
              <a:ext cx="381000"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7" name="Rectangle 14"/>
            <p:cNvSpPr>
              <a:spLocks noChangeArrowheads="1"/>
            </p:cNvSpPr>
            <p:nvPr/>
          </p:nvSpPr>
          <p:spPr bwMode="auto">
            <a:xfrm>
              <a:off x="2284413" y="414338"/>
              <a:ext cx="381000"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8" name="Rectangle 15"/>
            <p:cNvSpPr>
              <a:spLocks noChangeArrowheads="1"/>
            </p:cNvSpPr>
            <p:nvPr/>
          </p:nvSpPr>
          <p:spPr bwMode="auto">
            <a:xfrm>
              <a:off x="1485900" y="339725"/>
              <a:ext cx="19526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2" name="Rectangle 16"/>
            <p:cNvSpPr>
              <a:spLocks noChangeArrowheads="1"/>
            </p:cNvSpPr>
            <p:nvPr/>
          </p:nvSpPr>
          <p:spPr bwMode="auto">
            <a:xfrm>
              <a:off x="2501900" y="339725"/>
              <a:ext cx="1635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4" name="Rectangle 17"/>
            <p:cNvSpPr>
              <a:spLocks noChangeArrowheads="1"/>
            </p:cNvSpPr>
            <p:nvPr/>
          </p:nvSpPr>
          <p:spPr bwMode="auto">
            <a:xfrm>
              <a:off x="1703388" y="339725"/>
              <a:ext cx="377825"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5" name="Rectangle 18"/>
            <p:cNvSpPr>
              <a:spLocks noChangeArrowheads="1"/>
            </p:cNvSpPr>
            <p:nvPr/>
          </p:nvSpPr>
          <p:spPr bwMode="auto">
            <a:xfrm>
              <a:off x="2103438" y="339725"/>
              <a:ext cx="3794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6" name="Rectangle 19"/>
            <p:cNvSpPr>
              <a:spLocks noChangeArrowheads="1"/>
            </p:cNvSpPr>
            <p:nvPr/>
          </p:nvSpPr>
          <p:spPr bwMode="auto">
            <a:xfrm>
              <a:off x="1485900" y="265113"/>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7" name="Rectangle 20"/>
            <p:cNvSpPr>
              <a:spLocks noChangeArrowheads="1"/>
            </p:cNvSpPr>
            <p:nvPr/>
          </p:nvSpPr>
          <p:spPr bwMode="auto">
            <a:xfrm>
              <a:off x="1884363" y="265113"/>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8" name="Rectangle 21"/>
            <p:cNvSpPr>
              <a:spLocks noChangeArrowheads="1"/>
            </p:cNvSpPr>
            <p:nvPr/>
          </p:nvSpPr>
          <p:spPr bwMode="auto">
            <a:xfrm>
              <a:off x="2284413" y="265113"/>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9" name="Rectangle 22"/>
            <p:cNvSpPr>
              <a:spLocks noChangeArrowheads="1"/>
            </p:cNvSpPr>
            <p:nvPr/>
          </p:nvSpPr>
          <p:spPr bwMode="auto">
            <a:xfrm>
              <a:off x="1485900" y="192088"/>
              <a:ext cx="19526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0" name="Rectangle 23"/>
            <p:cNvSpPr>
              <a:spLocks noChangeArrowheads="1"/>
            </p:cNvSpPr>
            <p:nvPr/>
          </p:nvSpPr>
          <p:spPr bwMode="auto">
            <a:xfrm>
              <a:off x="2501900" y="192088"/>
              <a:ext cx="16351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1" name="Rectangle 24"/>
            <p:cNvSpPr>
              <a:spLocks noChangeArrowheads="1"/>
            </p:cNvSpPr>
            <p:nvPr/>
          </p:nvSpPr>
          <p:spPr bwMode="auto">
            <a:xfrm>
              <a:off x="1703388" y="192088"/>
              <a:ext cx="377825"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2" name="Rectangle 25"/>
            <p:cNvSpPr>
              <a:spLocks noChangeArrowheads="1"/>
            </p:cNvSpPr>
            <p:nvPr/>
          </p:nvSpPr>
          <p:spPr bwMode="auto">
            <a:xfrm>
              <a:off x="2103438" y="192088"/>
              <a:ext cx="37941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3" name="Rectangle 26"/>
            <p:cNvSpPr>
              <a:spLocks noChangeArrowheads="1"/>
            </p:cNvSpPr>
            <p:nvPr/>
          </p:nvSpPr>
          <p:spPr bwMode="auto">
            <a:xfrm>
              <a:off x="1485900" y="117475"/>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4" name="Rectangle 27"/>
            <p:cNvSpPr>
              <a:spLocks noChangeArrowheads="1"/>
            </p:cNvSpPr>
            <p:nvPr/>
          </p:nvSpPr>
          <p:spPr bwMode="auto">
            <a:xfrm>
              <a:off x="1884363" y="117475"/>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5" name="Rectangle 28"/>
            <p:cNvSpPr>
              <a:spLocks noChangeArrowheads="1"/>
            </p:cNvSpPr>
            <p:nvPr/>
          </p:nvSpPr>
          <p:spPr bwMode="auto">
            <a:xfrm>
              <a:off x="2284413" y="117475"/>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6" name="Rectangle 29"/>
            <p:cNvSpPr>
              <a:spLocks noChangeArrowheads="1"/>
            </p:cNvSpPr>
            <p:nvPr/>
          </p:nvSpPr>
          <p:spPr bwMode="auto">
            <a:xfrm>
              <a:off x="1277938" y="633413"/>
              <a:ext cx="1541462" cy="65088"/>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37" name="Rectangle 30"/>
            <p:cNvSpPr>
              <a:spLocks noChangeArrowheads="1"/>
            </p:cNvSpPr>
            <p:nvPr/>
          </p:nvSpPr>
          <p:spPr bwMode="auto">
            <a:xfrm>
              <a:off x="987425" y="606425"/>
              <a:ext cx="447675" cy="15875"/>
            </a:xfrm>
            <a:prstGeom prst="rect">
              <a:avLst/>
            </a:pr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38" name="Rectangle 31"/>
            <p:cNvSpPr>
              <a:spLocks noChangeArrowheads="1"/>
            </p:cNvSpPr>
            <p:nvPr/>
          </p:nvSpPr>
          <p:spPr bwMode="auto">
            <a:xfrm>
              <a:off x="328613" y="174625"/>
              <a:ext cx="22225" cy="168275"/>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0" name="Freeform 32"/>
            <p:cNvSpPr>
              <a:spLocks noChangeArrowheads="1"/>
            </p:cNvSpPr>
            <p:nvPr/>
          </p:nvSpPr>
          <p:spPr bwMode="auto">
            <a:xfrm>
              <a:off x="57150" y="355600"/>
              <a:ext cx="869950" cy="307975"/>
            </a:xfrm>
            <a:custGeom>
              <a:avLst/>
              <a:gdLst>
                <a:gd name="T0" fmla="*/ 317 w 317"/>
                <a:gd name="T1" fmla="*/ 0 h 112"/>
                <a:gd name="T2" fmla="*/ 167 w 317"/>
                <a:gd name="T3" fmla="*/ 0 h 112"/>
                <a:gd name="T4" fmla="*/ 161 w 317"/>
                <a:gd name="T5" fmla="*/ 7 h 112"/>
                <a:gd name="T6" fmla="*/ 37 w 317"/>
                <a:gd name="T7" fmla="*/ 7 h 112"/>
                <a:gd name="T8" fmla="*/ 4 w 317"/>
                <a:gd name="T9" fmla="*/ 23 h 112"/>
                <a:gd name="T10" fmla="*/ 4 w 317"/>
                <a:gd name="T11" fmla="*/ 55 h 112"/>
                <a:gd name="T12" fmla="*/ 15 w 317"/>
                <a:gd name="T13" fmla="*/ 85 h 112"/>
                <a:gd name="T14" fmla="*/ 54 w 317"/>
                <a:gd name="T15" fmla="*/ 85 h 112"/>
                <a:gd name="T16" fmla="*/ 80 w 317"/>
                <a:gd name="T17" fmla="*/ 107 h 112"/>
                <a:gd name="T18" fmla="*/ 167 w 317"/>
                <a:gd name="T19" fmla="*/ 107 h 112"/>
                <a:gd name="T20" fmla="*/ 183 w 317"/>
                <a:gd name="T21" fmla="*/ 112 h 112"/>
                <a:gd name="T22" fmla="*/ 227 w 317"/>
                <a:gd name="T23" fmla="*/ 112 h 112"/>
                <a:gd name="T24" fmla="*/ 256 w 317"/>
                <a:gd name="T25" fmla="*/ 47 h 112"/>
                <a:gd name="T26" fmla="*/ 313 w 317"/>
                <a:gd name="T27" fmla="*/ 16 h 112"/>
                <a:gd name="T28" fmla="*/ 316 w 317"/>
                <a:gd name="T29" fmla="*/ 2 h 112"/>
                <a:gd name="T30" fmla="*/ 317 w 317"/>
                <a:gd name="T31" fmla="*/ 0 h 1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17"/>
                <a:gd name="T49" fmla="*/ 0 h 112"/>
                <a:gd name="T50" fmla="*/ 317 w 317"/>
                <a:gd name="T51" fmla="*/ 112 h 1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17" h="112">
                  <a:moveTo>
                    <a:pt x="317" y="0"/>
                  </a:moveTo>
                  <a:cubicBezTo>
                    <a:pt x="167" y="0"/>
                    <a:pt x="167" y="0"/>
                    <a:pt x="167" y="0"/>
                  </a:cubicBezTo>
                  <a:cubicBezTo>
                    <a:pt x="161" y="7"/>
                    <a:pt x="161" y="7"/>
                    <a:pt x="161" y="7"/>
                  </a:cubicBezTo>
                  <a:cubicBezTo>
                    <a:pt x="161" y="7"/>
                    <a:pt x="68" y="2"/>
                    <a:pt x="37" y="7"/>
                  </a:cubicBezTo>
                  <a:cubicBezTo>
                    <a:pt x="28" y="8"/>
                    <a:pt x="9" y="15"/>
                    <a:pt x="4" y="23"/>
                  </a:cubicBezTo>
                  <a:cubicBezTo>
                    <a:pt x="0" y="29"/>
                    <a:pt x="3" y="47"/>
                    <a:pt x="4" y="55"/>
                  </a:cubicBezTo>
                  <a:cubicBezTo>
                    <a:pt x="6" y="63"/>
                    <a:pt x="15" y="85"/>
                    <a:pt x="15" y="85"/>
                  </a:cubicBezTo>
                  <a:cubicBezTo>
                    <a:pt x="54" y="85"/>
                    <a:pt x="54" y="85"/>
                    <a:pt x="54" y="85"/>
                  </a:cubicBezTo>
                  <a:cubicBezTo>
                    <a:pt x="80" y="107"/>
                    <a:pt x="80" y="107"/>
                    <a:pt x="80" y="107"/>
                  </a:cubicBezTo>
                  <a:cubicBezTo>
                    <a:pt x="167" y="107"/>
                    <a:pt x="167" y="107"/>
                    <a:pt x="167" y="107"/>
                  </a:cubicBezTo>
                  <a:cubicBezTo>
                    <a:pt x="183" y="112"/>
                    <a:pt x="183" y="112"/>
                    <a:pt x="183" y="112"/>
                  </a:cubicBezTo>
                  <a:cubicBezTo>
                    <a:pt x="227" y="112"/>
                    <a:pt x="227" y="112"/>
                    <a:pt x="227" y="112"/>
                  </a:cubicBezTo>
                  <a:cubicBezTo>
                    <a:pt x="227" y="112"/>
                    <a:pt x="226" y="76"/>
                    <a:pt x="256" y="47"/>
                  </a:cubicBezTo>
                  <a:cubicBezTo>
                    <a:pt x="275" y="28"/>
                    <a:pt x="313" y="16"/>
                    <a:pt x="313" y="16"/>
                  </a:cubicBezTo>
                  <a:cubicBezTo>
                    <a:pt x="316" y="2"/>
                    <a:pt x="316" y="2"/>
                    <a:pt x="316" y="2"/>
                  </a:cubicBezTo>
                  <a:lnTo>
                    <a:pt x="317"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1" name="Freeform 33"/>
            <p:cNvSpPr>
              <a:spLocks noEditPoints="1" noChangeArrowheads="1"/>
            </p:cNvSpPr>
            <p:nvPr/>
          </p:nvSpPr>
          <p:spPr bwMode="auto">
            <a:xfrm>
              <a:off x="700088" y="449263"/>
              <a:ext cx="427037" cy="428625"/>
            </a:xfrm>
            <a:custGeom>
              <a:avLst/>
              <a:gdLst>
                <a:gd name="T0" fmla="*/ 78 w 156"/>
                <a:gd name="T1" fmla="*/ 0 h 156"/>
                <a:gd name="T2" fmla="*/ 156 w 156"/>
                <a:gd name="T3" fmla="*/ 78 h 156"/>
                <a:gd name="T4" fmla="*/ 78 w 156"/>
                <a:gd name="T5" fmla="*/ 156 h 156"/>
                <a:gd name="T6" fmla="*/ 0 w 156"/>
                <a:gd name="T7" fmla="*/ 78 h 156"/>
                <a:gd name="T8" fmla="*/ 78 w 156"/>
                <a:gd name="T9" fmla="*/ 0 h 156"/>
                <a:gd name="T10" fmla="*/ 78 w 156"/>
                <a:gd name="T11" fmla="*/ 127 h 156"/>
                <a:gd name="T12" fmla="*/ 128 w 156"/>
                <a:gd name="T13" fmla="*/ 78 h 156"/>
                <a:gd name="T14" fmla="*/ 78 w 156"/>
                <a:gd name="T15" fmla="*/ 29 h 156"/>
                <a:gd name="T16" fmla="*/ 29 w 156"/>
                <a:gd name="T17" fmla="*/ 78 h 156"/>
                <a:gd name="T18" fmla="*/ 78 w 156"/>
                <a:gd name="T19" fmla="*/ 127 h 1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6"/>
                <a:gd name="T31" fmla="*/ 0 h 156"/>
                <a:gd name="T32" fmla="*/ 156 w 156"/>
                <a:gd name="T33" fmla="*/ 156 h 1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6" h="156">
                  <a:moveTo>
                    <a:pt x="78" y="0"/>
                  </a:moveTo>
                  <a:cubicBezTo>
                    <a:pt x="121" y="0"/>
                    <a:pt x="156" y="35"/>
                    <a:pt x="156" y="78"/>
                  </a:cubicBezTo>
                  <a:cubicBezTo>
                    <a:pt x="156" y="121"/>
                    <a:pt x="121" y="156"/>
                    <a:pt x="78" y="156"/>
                  </a:cubicBezTo>
                  <a:cubicBezTo>
                    <a:pt x="35" y="156"/>
                    <a:pt x="0" y="121"/>
                    <a:pt x="0" y="78"/>
                  </a:cubicBezTo>
                  <a:cubicBezTo>
                    <a:pt x="0" y="35"/>
                    <a:pt x="35" y="0"/>
                    <a:pt x="78" y="0"/>
                  </a:cubicBezTo>
                  <a:close/>
                  <a:moveTo>
                    <a:pt x="78" y="127"/>
                  </a:moveTo>
                  <a:cubicBezTo>
                    <a:pt x="106" y="127"/>
                    <a:pt x="128" y="105"/>
                    <a:pt x="128" y="78"/>
                  </a:cubicBezTo>
                  <a:cubicBezTo>
                    <a:pt x="128" y="51"/>
                    <a:pt x="106" y="29"/>
                    <a:pt x="78" y="29"/>
                  </a:cubicBezTo>
                  <a:cubicBezTo>
                    <a:pt x="51" y="29"/>
                    <a:pt x="29" y="51"/>
                    <a:pt x="29" y="78"/>
                  </a:cubicBezTo>
                  <a:cubicBezTo>
                    <a:pt x="29" y="105"/>
                    <a:pt x="51" y="127"/>
                    <a:pt x="78" y="12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2" name="Freeform 34"/>
            <p:cNvSpPr>
              <a:spLocks noEditPoints="1" noChangeArrowheads="1"/>
            </p:cNvSpPr>
            <p:nvPr/>
          </p:nvSpPr>
          <p:spPr bwMode="auto">
            <a:xfrm>
              <a:off x="792163" y="542925"/>
              <a:ext cx="244475" cy="241300"/>
            </a:xfrm>
            <a:custGeom>
              <a:avLst/>
              <a:gdLst>
                <a:gd name="T0" fmla="*/ 44 w 89"/>
                <a:gd name="T1" fmla="*/ 0 h 88"/>
                <a:gd name="T2" fmla="*/ 89 w 89"/>
                <a:gd name="T3" fmla="*/ 44 h 88"/>
                <a:gd name="T4" fmla="*/ 44 w 89"/>
                <a:gd name="T5" fmla="*/ 88 h 88"/>
                <a:gd name="T6" fmla="*/ 0 w 89"/>
                <a:gd name="T7" fmla="*/ 44 h 88"/>
                <a:gd name="T8" fmla="*/ 44 w 89"/>
                <a:gd name="T9" fmla="*/ 0 h 88"/>
                <a:gd name="T10" fmla="*/ 44 w 89"/>
                <a:gd name="T11" fmla="*/ 65 h 88"/>
                <a:gd name="T12" fmla="*/ 65 w 89"/>
                <a:gd name="T13" fmla="*/ 44 h 88"/>
                <a:gd name="T14" fmla="*/ 44 w 89"/>
                <a:gd name="T15" fmla="*/ 23 h 88"/>
                <a:gd name="T16" fmla="*/ 24 w 89"/>
                <a:gd name="T17" fmla="*/ 44 h 88"/>
                <a:gd name="T18" fmla="*/ 44 w 89"/>
                <a:gd name="T19" fmla="*/ 65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88"/>
                <a:gd name="T32" fmla="*/ 89 w 89"/>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88">
                  <a:moveTo>
                    <a:pt x="44" y="0"/>
                  </a:moveTo>
                  <a:cubicBezTo>
                    <a:pt x="69" y="0"/>
                    <a:pt x="89" y="20"/>
                    <a:pt x="89" y="44"/>
                  </a:cubicBezTo>
                  <a:cubicBezTo>
                    <a:pt x="89" y="69"/>
                    <a:pt x="69" y="88"/>
                    <a:pt x="44" y="88"/>
                  </a:cubicBezTo>
                  <a:cubicBezTo>
                    <a:pt x="20" y="88"/>
                    <a:pt x="0" y="69"/>
                    <a:pt x="0" y="44"/>
                  </a:cubicBezTo>
                  <a:cubicBezTo>
                    <a:pt x="0" y="20"/>
                    <a:pt x="20" y="0"/>
                    <a:pt x="44" y="0"/>
                  </a:cubicBezTo>
                  <a:close/>
                  <a:moveTo>
                    <a:pt x="44" y="65"/>
                  </a:moveTo>
                  <a:cubicBezTo>
                    <a:pt x="56" y="65"/>
                    <a:pt x="65" y="55"/>
                    <a:pt x="65" y="44"/>
                  </a:cubicBezTo>
                  <a:cubicBezTo>
                    <a:pt x="65" y="33"/>
                    <a:pt x="56" y="23"/>
                    <a:pt x="44" y="23"/>
                  </a:cubicBezTo>
                  <a:cubicBezTo>
                    <a:pt x="33" y="23"/>
                    <a:pt x="24" y="33"/>
                    <a:pt x="24" y="44"/>
                  </a:cubicBezTo>
                  <a:cubicBezTo>
                    <a:pt x="24" y="55"/>
                    <a:pt x="33" y="65"/>
                    <a:pt x="44" y="65"/>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3" name="Oval 35"/>
            <p:cNvSpPr>
              <a:spLocks noChangeArrowheads="1"/>
            </p:cNvSpPr>
            <p:nvPr/>
          </p:nvSpPr>
          <p:spPr bwMode="auto">
            <a:xfrm>
              <a:off x="869950" y="619125"/>
              <a:ext cx="87312" cy="87313"/>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4" name="Freeform 36"/>
            <p:cNvSpPr>
              <a:spLocks noEditPoints="1" noChangeArrowheads="1"/>
            </p:cNvSpPr>
            <p:nvPr/>
          </p:nvSpPr>
          <p:spPr bwMode="auto">
            <a:xfrm>
              <a:off x="1503363" y="585788"/>
              <a:ext cx="290512" cy="292100"/>
            </a:xfrm>
            <a:custGeom>
              <a:avLst/>
              <a:gdLst>
                <a:gd name="T0" fmla="*/ 53 w 106"/>
                <a:gd name="T1" fmla="*/ 0 h 106"/>
                <a:gd name="T2" fmla="*/ 106 w 106"/>
                <a:gd name="T3" fmla="*/ 53 h 106"/>
                <a:gd name="T4" fmla="*/ 53 w 106"/>
                <a:gd name="T5" fmla="*/ 106 h 106"/>
                <a:gd name="T6" fmla="*/ 0 w 106"/>
                <a:gd name="T7" fmla="*/ 53 h 106"/>
                <a:gd name="T8" fmla="*/ 53 w 106"/>
                <a:gd name="T9" fmla="*/ 0 h 106"/>
                <a:gd name="T10" fmla="*/ 53 w 106"/>
                <a:gd name="T11" fmla="*/ 87 h 106"/>
                <a:gd name="T12" fmla="*/ 86 w 106"/>
                <a:gd name="T13" fmla="*/ 53 h 106"/>
                <a:gd name="T14" fmla="*/ 53 w 106"/>
                <a:gd name="T15" fmla="*/ 20 h 106"/>
                <a:gd name="T16" fmla="*/ 19 w 106"/>
                <a:gd name="T17" fmla="*/ 53 h 106"/>
                <a:gd name="T18" fmla="*/ 53 w 106"/>
                <a:gd name="T19" fmla="*/ 8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
                <a:gd name="T31" fmla="*/ 0 h 106"/>
                <a:gd name="T32" fmla="*/ 106 w 106"/>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 h="106">
                  <a:moveTo>
                    <a:pt x="53" y="0"/>
                  </a:moveTo>
                  <a:cubicBezTo>
                    <a:pt x="82" y="0"/>
                    <a:pt x="106" y="24"/>
                    <a:pt x="106" y="53"/>
                  </a:cubicBezTo>
                  <a:cubicBezTo>
                    <a:pt x="106" y="82"/>
                    <a:pt x="82" y="106"/>
                    <a:pt x="53" y="106"/>
                  </a:cubicBezTo>
                  <a:cubicBezTo>
                    <a:pt x="24" y="106"/>
                    <a:pt x="0" y="82"/>
                    <a:pt x="0" y="53"/>
                  </a:cubicBezTo>
                  <a:cubicBezTo>
                    <a:pt x="0" y="24"/>
                    <a:pt x="24" y="0"/>
                    <a:pt x="53" y="0"/>
                  </a:cubicBezTo>
                  <a:close/>
                  <a:moveTo>
                    <a:pt x="53" y="87"/>
                  </a:moveTo>
                  <a:cubicBezTo>
                    <a:pt x="71" y="87"/>
                    <a:pt x="86" y="72"/>
                    <a:pt x="86" y="53"/>
                  </a:cubicBezTo>
                  <a:cubicBezTo>
                    <a:pt x="86" y="35"/>
                    <a:pt x="71" y="20"/>
                    <a:pt x="53" y="20"/>
                  </a:cubicBezTo>
                  <a:cubicBezTo>
                    <a:pt x="34" y="20"/>
                    <a:pt x="19" y="35"/>
                    <a:pt x="19" y="53"/>
                  </a:cubicBezTo>
                  <a:cubicBezTo>
                    <a:pt x="19" y="72"/>
                    <a:pt x="34" y="87"/>
                    <a:pt x="53" y="8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5" name="Freeform 37"/>
            <p:cNvSpPr>
              <a:spLocks noEditPoints="1" noChangeArrowheads="1"/>
            </p:cNvSpPr>
            <p:nvPr/>
          </p:nvSpPr>
          <p:spPr bwMode="auto">
            <a:xfrm>
              <a:off x="1566863" y="649288"/>
              <a:ext cx="163512" cy="165100"/>
            </a:xfrm>
            <a:custGeom>
              <a:avLst/>
              <a:gdLst>
                <a:gd name="T0" fmla="*/ 30 w 60"/>
                <a:gd name="T1" fmla="*/ 0 h 60"/>
                <a:gd name="T2" fmla="*/ 60 w 60"/>
                <a:gd name="T3" fmla="*/ 30 h 60"/>
                <a:gd name="T4" fmla="*/ 30 w 60"/>
                <a:gd name="T5" fmla="*/ 60 h 60"/>
                <a:gd name="T6" fmla="*/ 0 w 60"/>
                <a:gd name="T7" fmla="*/ 30 h 60"/>
                <a:gd name="T8" fmla="*/ 30 w 60"/>
                <a:gd name="T9" fmla="*/ 0 h 60"/>
                <a:gd name="T10" fmla="*/ 30 w 60"/>
                <a:gd name="T11" fmla="*/ 44 h 60"/>
                <a:gd name="T12" fmla="*/ 44 w 60"/>
                <a:gd name="T13" fmla="*/ 30 h 60"/>
                <a:gd name="T14" fmla="*/ 30 w 60"/>
                <a:gd name="T15" fmla="*/ 16 h 60"/>
                <a:gd name="T16" fmla="*/ 16 w 60"/>
                <a:gd name="T17" fmla="*/ 30 h 60"/>
                <a:gd name="T18" fmla="*/ 30 w 60"/>
                <a:gd name="T19" fmla="*/ 4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60"/>
                <a:gd name="T32" fmla="*/ 60 w 6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60">
                  <a:moveTo>
                    <a:pt x="30" y="0"/>
                  </a:moveTo>
                  <a:cubicBezTo>
                    <a:pt x="46" y="0"/>
                    <a:pt x="60" y="14"/>
                    <a:pt x="60" y="30"/>
                  </a:cubicBezTo>
                  <a:cubicBezTo>
                    <a:pt x="60" y="47"/>
                    <a:pt x="46" y="60"/>
                    <a:pt x="30" y="60"/>
                  </a:cubicBezTo>
                  <a:cubicBezTo>
                    <a:pt x="13" y="60"/>
                    <a:pt x="0" y="47"/>
                    <a:pt x="0" y="30"/>
                  </a:cubicBezTo>
                  <a:cubicBezTo>
                    <a:pt x="0" y="14"/>
                    <a:pt x="13" y="0"/>
                    <a:pt x="30" y="0"/>
                  </a:cubicBezTo>
                  <a:close/>
                  <a:moveTo>
                    <a:pt x="30" y="44"/>
                  </a:moveTo>
                  <a:cubicBezTo>
                    <a:pt x="37" y="44"/>
                    <a:pt x="44" y="38"/>
                    <a:pt x="44" y="30"/>
                  </a:cubicBezTo>
                  <a:cubicBezTo>
                    <a:pt x="44" y="23"/>
                    <a:pt x="37" y="16"/>
                    <a:pt x="30" y="16"/>
                  </a:cubicBezTo>
                  <a:cubicBezTo>
                    <a:pt x="22" y="16"/>
                    <a:pt x="16" y="23"/>
                    <a:pt x="16" y="30"/>
                  </a:cubicBezTo>
                  <a:cubicBezTo>
                    <a:pt x="16" y="38"/>
                    <a:pt x="22" y="44"/>
                    <a:pt x="30" y="44"/>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6" name="Oval 38"/>
            <p:cNvSpPr>
              <a:spLocks noChangeArrowheads="1"/>
            </p:cNvSpPr>
            <p:nvPr/>
          </p:nvSpPr>
          <p:spPr bwMode="auto">
            <a:xfrm>
              <a:off x="1617663" y="701675"/>
              <a:ext cx="60325" cy="60325"/>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7" name="Freeform 39"/>
            <p:cNvSpPr>
              <a:spLocks noEditPoints="1" noChangeArrowheads="1"/>
            </p:cNvSpPr>
            <p:nvPr/>
          </p:nvSpPr>
          <p:spPr bwMode="auto">
            <a:xfrm>
              <a:off x="2303463" y="585788"/>
              <a:ext cx="290512" cy="292100"/>
            </a:xfrm>
            <a:custGeom>
              <a:avLst/>
              <a:gdLst>
                <a:gd name="T0" fmla="*/ 53 w 106"/>
                <a:gd name="T1" fmla="*/ 0 h 106"/>
                <a:gd name="T2" fmla="*/ 106 w 106"/>
                <a:gd name="T3" fmla="*/ 53 h 106"/>
                <a:gd name="T4" fmla="*/ 53 w 106"/>
                <a:gd name="T5" fmla="*/ 106 h 106"/>
                <a:gd name="T6" fmla="*/ 0 w 106"/>
                <a:gd name="T7" fmla="*/ 53 h 106"/>
                <a:gd name="T8" fmla="*/ 53 w 106"/>
                <a:gd name="T9" fmla="*/ 0 h 106"/>
                <a:gd name="T10" fmla="*/ 53 w 106"/>
                <a:gd name="T11" fmla="*/ 87 h 106"/>
                <a:gd name="T12" fmla="*/ 86 w 106"/>
                <a:gd name="T13" fmla="*/ 53 h 106"/>
                <a:gd name="T14" fmla="*/ 53 w 106"/>
                <a:gd name="T15" fmla="*/ 20 h 106"/>
                <a:gd name="T16" fmla="*/ 20 w 106"/>
                <a:gd name="T17" fmla="*/ 53 h 106"/>
                <a:gd name="T18" fmla="*/ 53 w 106"/>
                <a:gd name="T19" fmla="*/ 8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
                <a:gd name="T31" fmla="*/ 0 h 106"/>
                <a:gd name="T32" fmla="*/ 106 w 106"/>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 h="106">
                  <a:moveTo>
                    <a:pt x="53" y="0"/>
                  </a:moveTo>
                  <a:cubicBezTo>
                    <a:pt x="82" y="0"/>
                    <a:pt x="106" y="24"/>
                    <a:pt x="106" y="53"/>
                  </a:cubicBezTo>
                  <a:cubicBezTo>
                    <a:pt x="106" y="82"/>
                    <a:pt x="82" y="106"/>
                    <a:pt x="53" y="106"/>
                  </a:cubicBezTo>
                  <a:cubicBezTo>
                    <a:pt x="24" y="106"/>
                    <a:pt x="0" y="82"/>
                    <a:pt x="0" y="53"/>
                  </a:cubicBezTo>
                  <a:cubicBezTo>
                    <a:pt x="0" y="24"/>
                    <a:pt x="24" y="0"/>
                    <a:pt x="53" y="0"/>
                  </a:cubicBezTo>
                  <a:close/>
                  <a:moveTo>
                    <a:pt x="53" y="87"/>
                  </a:moveTo>
                  <a:cubicBezTo>
                    <a:pt x="71" y="87"/>
                    <a:pt x="86" y="72"/>
                    <a:pt x="86" y="53"/>
                  </a:cubicBezTo>
                  <a:cubicBezTo>
                    <a:pt x="86" y="35"/>
                    <a:pt x="71" y="20"/>
                    <a:pt x="53" y="20"/>
                  </a:cubicBezTo>
                  <a:cubicBezTo>
                    <a:pt x="35" y="20"/>
                    <a:pt x="20" y="35"/>
                    <a:pt x="20" y="53"/>
                  </a:cubicBezTo>
                  <a:cubicBezTo>
                    <a:pt x="20" y="72"/>
                    <a:pt x="35" y="87"/>
                    <a:pt x="53" y="8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8" name="Freeform 40"/>
            <p:cNvSpPr>
              <a:spLocks noEditPoints="1" noChangeArrowheads="1"/>
            </p:cNvSpPr>
            <p:nvPr/>
          </p:nvSpPr>
          <p:spPr bwMode="auto">
            <a:xfrm>
              <a:off x="2366963" y="649288"/>
              <a:ext cx="165100" cy="165100"/>
            </a:xfrm>
            <a:custGeom>
              <a:avLst/>
              <a:gdLst>
                <a:gd name="T0" fmla="*/ 30 w 60"/>
                <a:gd name="T1" fmla="*/ 0 h 60"/>
                <a:gd name="T2" fmla="*/ 60 w 60"/>
                <a:gd name="T3" fmla="*/ 30 h 60"/>
                <a:gd name="T4" fmla="*/ 30 w 60"/>
                <a:gd name="T5" fmla="*/ 60 h 60"/>
                <a:gd name="T6" fmla="*/ 0 w 60"/>
                <a:gd name="T7" fmla="*/ 30 h 60"/>
                <a:gd name="T8" fmla="*/ 30 w 60"/>
                <a:gd name="T9" fmla="*/ 0 h 60"/>
                <a:gd name="T10" fmla="*/ 30 w 60"/>
                <a:gd name="T11" fmla="*/ 44 h 60"/>
                <a:gd name="T12" fmla="*/ 44 w 60"/>
                <a:gd name="T13" fmla="*/ 30 h 60"/>
                <a:gd name="T14" fmla="*/ 30 w 60"/>
                <a:gd name="T15" fmla="*/ 16 h 60"/>
                <a:gd name="T16" fmla="*/ 16 w 60"/>
                <a:gd name="T17" fmla="*/ 30 h 60"/>
                <a:gd name="T18" fmla="*/ 30 w 60"/>
                <a:gd name="T19" fmla="*/ 4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60"/>
                <a:gd name="T32" fmla="*/ 60 w 6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60">
                  <a:moveTo>
                    <a:pt x="30" y="0"/>
                  </a:moveTo>
                  <a:cubicBezTo>
                    <a:pt x="47" y="0"/>
                    <a:pt x="60" y="14"/>
                    <a:pt x="60" y="30"/>
                  </a:cubicBezTo>
                  <a:cubicBezTo>
                    <a:pt x="60" y="47"/>
                    <a:pt x="47" y="60"/>
                    <a:pt x="30" y="60"/>
                  </a:cubicBezTo>
                  <a:cubicBezTo>
                    <a:pt x="13" y="60"/>
                    <a:pt x="0" y="47"/>
                    <a:pt x="0" y="30"/>
                  </a:cubicBezTo>
                  <a:cubicBezTo>
                    <a:pt x="0" y="14"/>
                    <a:pt x="13" y="0"/>
                    <a:pt x="30" y="0"/>
                  </a:cubicBezTo>
                  <a:close/>
                  <a:moveTo>
                    <a:pt x="30" y="44"/>
                  </a:moveTo>
                  <a:cubicBezTo>
                    <a:pt x="38" y="44"/>
                    <a:pt x="44" y="38"/>
                    <a:pt x="44" y="30"/>
                  </a:cubicBezTo>
                  <a:cubicBezTo>
                    <a:pt x="44" y="23"/>
                    <a:pt x="38" y="16"/>
                    <a:pt x="30" y="16"/>
                  </a:cubicBezTo>
                  <a:cubicBezTo>
                    <a:pt x="22" y="16"/>
                    <a:pt x="16" y="23"/>
                    <a:pt x="16" y="30"/>
                  </a:cubicBezTo>
                  <a:cubicBezTo>
                    <a:pt x="16" y="38"/>
                    <a:pt x="22" y="44"/>
                    <a:pt x="30" y="44"/>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9" name="Oval 41"/>
            <p:cNvSpPr>
              <a:spLocks noChangeArrowheads="1"/>
            </p:cNvSpPr>
            <p:nvPr/>
          </p:nvSpPr>
          <p:spPr bwMode="auto">
            <a:xfrm>
              <a:off x="2419350" y="701675"/>
              <a:ext cx="60325" cy="60325"/>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0" name="Freeform 42"/>
            <p:cNvSpPr>
              <a:spLocks noEditPoints="1" noChangeArrowheads="1"/>
            </p:cNvSpPr>
            <p:nvPr/>
          </p:nvSpPr>
          <p:spPr bwMode="auto">
            <a:xfrm>
              <a:off x="41275" y="633413"/>
              <a:ext cx="244475" cy="244475"/>
            </a:xfrm>
            <a:custGeom>
              <a:avLst/>
              <a:gdLst>
                <a:gd name="T0" fmla="*/ 45 w 89"/>
                <a:gd name="T1" fmla="*/ 0 h 89"/>
                <a:gd name="T2" fmla="*/ 89 w 89"/>
                <a:gd name="T3" fmla="*/ 44 h 89"/>
                <a:gd name="T4" fmla="*/ 45 w 89"/>
                <a:gd name="T5" fmla="*/ 89 h 89"/>
                <a:gd name="T6" fmla="*/ 0 w 89"/>
                <a:gd name="T7" fmla="*/ 44 h 89"/>
                <a:gd name="T8" fmla="*/ 45 w 89"/>
                <a:gd name="T9" fmla="*/ 0 h 89"/>
                <a:gd name="T10" fmla="*/ 45 w 89"/>
                <a:gd name="T11" fmla="*/ 73 h 89"/>
                <a:gd name="T12" fmla="*/ 73 w 89"/>
                <a:gd name="T13" fmla="*/ 44 h 89"/>
                <a:gd name="T14" fmla="*/ 45 w 89"/>
                <a:gd name="T15" fmla="*/ 16 h 89"/>
                <a:gd name="T16" fmla="*/ 16 w 89"/>
                <a:gd name="T17" fmla="*/ 44 h 89"/>
                <a:gd name="T18" fmla="*/ 45 w 89"/>
                <a:gd name="T19" fmla="*/ 7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89"/>
                <a:gd name="T32" fmla="*/ 89 w 89"/>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89">
                  <a:moveTo>
                    <a:pt x="45" y="0"/>
                  </a:moveTo>
                  <a:cubicBezTo>
                    <a:pt x="69" y="0"/>
                    <a:pt x="89" y="20"/>
                    <a:pt x="89" y="44"/>
                  </a:cubicBezTo>
                  <a:cubicBezTo>
                    <a:pt x="89" y="69"/>
                    <a:pt x="69" y="89"/>
                    <a:pt x="45" y="89"/>
                  </a:cubicBezTo>
                  <a:cubicBezTo>
                    <a:pt x="20" y="89"/>
                    <a:pt x="0" y="69"/>
                    <a:pt x="0" y="44"/>
                  </a:cubicBezTo>
                  <a:cubicBezTo>
                    <a:pt x="0" y="20"/>
                    <a:pt x="20" y="0"/>
                    <a:pt x="45" y="0"/>
                  </a:cubicBezTo>
                  <a:close/>
                  <a:moveTo>
                    <a:pt x="45" y="73"/>
                  </a:moveTo>
                  <a:cubicBezTo>
                    <a:pt x="60" y="73"/>
                    <a:pt x="73" y="60"/>
                    <a:pt x="73" y="44"/>
                  </a:cubicBezTo>
                  <a:cubicBezTo>
                    <a:pt x="73" y="29"/>
                    <a:pt x="60" y="16"/>
                    <a:pt x="45" y="16"/>
                  </a:cubicBezTo>
                  <a:cubicBezTo>
                    <a:pt x="29" y="16"/>
                    <a:pt x="16" y="29"/>
                    <a:pt x="16" y="44"/>
                  </a:cubicBezTo>
                  <a:cubicBezTo>
                    <a:pt x="16" y="60"/>
                    <a:pt x="29" y="73"/>
                    <a:pt x="45" y="73"/>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1" name="Freeform 43"/>
            <p:cNvSpPr>
              <a:spLocks noEditPoints="1" noChangeArrowheads="1"/>
            </p:cNvSpPr>
            <p:nvPr/>
          </p:nvSpPr>
          <p:spPr bwMode="auto">
            <a:xfrm>
              <a:off x="93663" y="685800"/>
              <a:ext cx="139700" cy="139700"/>
            </a:xfrm>
            <a:custGeom>
              <a:avLst/>
              <a:gdLst>
                <a:gd name="T0" fmla="*/ 26 w 51"/>
                <a:gd name="T1" fmla="*/ 0 h 51"/>
                <a:gd name="T2" fmla="*/ 51 w 51"/>
                <a:gd name="T3" fmla="*/ 25 h 51"/>
                <a:gd name="T4" fmla="*/ 26 w 51"/>
                <a:gd name="T5" fmla="*/ 51 h 51"/>
                <a:gd name="T6" fmla="*/ 0 w 51"/>
                <a:gd name="T7" fmla="*/ 25 h 51"/>
                <a:gd name="T8" fmla="*/ 26 w 51"/>
                <a:gd name="T9" fmla="*/ 0 h 51"/>
                <a:gd name="T10" fmla="*/ 26 w 51"/>
                <a:gd name="T11" fmla="*/ 37 h 51"/>
                <a:gd name="T12" fmla="*/ 37 w 51"/>
                <a:gd name="T13" fmla="*/ 25 h 51"/>
                <a:gd name="T14" fmla="*/ 26 w 51"/>
                <a:gd name="T15" fmla="*/ 14 h 51"/>
                <a:gd name="T16" fmla="*/ 14 w 51"/>
                <a:gd name="T17" fmla="*/ 25 h 51"/>
                <a:gd name="T18" fmla="*/ 26 w 51"/>
                <a:gd name="T19" fmla="*/ 37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51"/>
                <a:gd name="T32" fmla="*/ 51 w 51"/>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51">
                  <a:moveTo>
                    <a:pt x="26" y="0"/>
                  </a:moveTo>
                  <a:cubicBezTo>
                    <a:pt x="40" y="0"/>
                    <a:pt x="51" y="11"/>
                    <a:pt x="51" y="25"/>
                  </a:cubicBezTo>
                  <a:cubicBezTo>
                    <a:pt x="51" y="39"/>
                    <a:pt x="40" y="51"/>
                    <a:pt x="26" y="51"/>
                  </a:cubicBezTo>
                  <a:cubicBezTo>
                    <a:pt x="12" y="51"/>
                    <a:pt x="0" y="39"/>
                    <a:pt x="0" y="25"/>
                  </a:cubicBezTo>
                  <a:cubicBezTo>
                    <a:pt x="0" y="11"/>
                    <a:pt x="12" y="0"/>
                    <a:pt x="26" y="0"/>
                  </a:cubicBezTo>
                  <a:close/>
                  <a:moveTo>
                    <a:pt x="26" y="37"/>
                  </a:moveTo>
                  <a:cubicBezTo>
                    <a:pt x="32" y="37"/>
                    <a:pt x="37" y="32"/>
                    <a:pt x="37" y="25"/>
                  </a:cubicBezTo>
                  <a:cubicBezTo>
                    <a:pt x="37" y="19"/>
                    <a:pt x="32" y="14"/>
                    <a:pt x="26" y="14"/>
                  </a:cubicBezTo>
                  <a:cubicBezTo>
                    <a:pt x="19" y="14"/>
                    <a:pt x="14" y="19"/>
                    <a:pt x="14" y="25"/>
                  </a:cubicBezTo>
                  <a:cubicBezTo>
                    <a:pt x="14" y="32"/>
                    <a:pt x="19" y="37"/>
                    <a:pt x="26" y="37"/>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2" name="Oval 44"/>
            <p:cNvSpPr>
              <a:spLocks noChangeArrowheads="1"/>
            </p:cNvSpPr>
            <p:nvPr/>
          </p:nvSpPr>
          <p:spPr bwMode="auto">
            <a:xfrm>
              <a:off x="136525" y="728663"/>
              <a:ext cx="52387" cy="52388"/>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3" name="Freeform 45"/>
            <p:cNvSpPr>
              <a:spLocks noChangeArrowheads="1"/>
            </p:cNvSpPr>
            <p:nvPr/>
          </p:nvSpPr>
          <p:spPr bwMode="auto">
            <a:xfrm>
              <a:off x="0" y="569913"/>
              <a:ext cx="327025" cy="98425"/>
            </a:xfrm>
            <a:custGeom>
              <a:avLst/>
              <a:gdLst>
                <a:gd name="T0" fmla="*/ 60 w 119"/>
                <a:gd name="T1" fmla="*/ 13 h 36"/>
                <a:gd name="T2" fmla="*/ 15 w 119"/>
                <a:gd name="T3" fmla="*/ 36 h 36"/>
                <a:gd name="T4" fmla="*/ 0 w 119"/>
                <a:gd name="T5" fmla="*/ 36 h 36"/>
                <a:gd name="T6" fmla="*/ 60 w 119"/>
                <a:gd name="T7" fmla="*/ 0 h 36"/>
                <a:gd name="T8" fmla="*/ 119 w 119"/>
                <a:gd name="T9" fmla="*/ 36 h 36"/>
                <a:gd name="T10" fmla="*/ 105 w 119"/>
                <a:gd name="T11" fmla="*/ 36 h 36"/>
                <a:gd name="T12" fmla="*/ 60 w 119"/>
                <a:gd name="T13" fmla="*/ 13 h 36"/>
                <a:gd name="T14" fmla="*/ 0 60000 65536"/>
                <a:gd name="T15" fmla="*/ 0 60000 65536"/>
                <a:gd name="T16" fmla="*/ 0 60000 65536"/>
                <a:gd name="T17" fmla="*/ 0 60000 65536"/>
                <a:gd name="T18" fmla="*/ 0 60000 65536"/>
                <a:gd name="T19" fmla="*/ 0 60000 65536"/>
                <a:gd name="T20" fmla="*/ 0 60000 65536"/>
                <a:gd name="T21" fmla="*/ 0 w 119"/>
                <a:gd name="T22" fmla="*/ 0 h 36"/>
                <a:gd name="T23" fmla="*/ 119 w 119"/>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36">
                  <a:moveTo>
                    <a:pt x="60" y="13"/>
                  </a:moveTo>
                  <a:cubicBezTo>
                    <a:pt x="41" y="13"/>
                    <a:pt x="25" y="22"/>
                    <a:pt x="15" y="36"/>
                  </a:cubicBezTo>
                  <a:cubicBezTo>
                    <a:pt x="0" y="36"/>
                    <a:pt x="0" y="36"/>
                    <a:pt x="0" y="36"/>
                  </a:cubicBezTo>
                  <a:cubicBezTo>
                    <a:pt x="12" y="15"/>
                    <a:pt x="34" y="0"/>
                    <a:pt x="60" y="0"/>
                  </a:cubicBezTo>
                  <a:cubicBezTo>
                    <a:pt x="85" y="0"/>
                    <a:pt x="108" y="15"/>
                    <a:pt x="119" y="36"/>
                  </a:cubicBezTo>
                  <a:cubicBezTo>
                    <a:pt x="105" y="36"/>
                    <a:pt x="105" y="36"/>
                    <a:pt x="105" y="36"/>
                  </a:cubicBezTo>
                  <a:cubicBezTo>
                    <a:pt x="95" y="22"/>
                    <a:pt x="78" y="13"/>
                    <a:pt x="60" y="13"/>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4" name="Freeform 46"/>
            <p:cNvSpPr>
              <a:spLocks noEditPoints="1" noChangeArrowheads="1"/>
            </p:cNvSpPr>
            <p:nvPr/>
          </p:nvSpPr>
          <p:spPr bwMode="auto">
            <a:xfrm>
              <a:off x="565150" y="646113"/>
              <a:ext cx="98425" cy="198438"/>
            </a:xfrm>
            <a:custGeom>
              <a:avLst/>
              <a:gdLst>
                <a:gd name="T0" fmla="*/ 62 w 62"/>
                <a:gd name="T1" fmla="*/ 0 h 125"/>
                <a:gd name="T2" fmla="*/ 62 w 62"/>
                <a:gd name="T3" fmla="*/ 125 h 125"/>
                <a:gd name="T4" fmla="*/ 0 w 62"/>
                <a:gd name="T5" fmla="*/ 125 h 125"/>
                <a:gd name="T6" fmla="*/ 0 w 62"/>
                <a:gd name="T7" fmla="*/ 0 h 125"/>
                <a:gd name="T8" fmla="*/ 62 w 62"/>
                <a:gd name="T9" fmla="*/ 0 h 125"/>
                <a:gd name="T10" fmla="*/ 3 w 62"/>
                <a:gd name="T11" fmla="*/ 118 h 125"/>
                <a:gd name="T12" fmla="*/ 60 w 62"/>
                <a:gd name="T13" fmla="*/ 118 h 125"/>
                <a:gd name="T14" fmla="*/ 60 w 62"/>
                <a:gd name="T15" fmla="*/ 87 h 125"/>
                <a:gd name="T16" fmla="*/ 3 w 62"/>
                <a:gd name="T17" fmla="*/ 87 h 125"/>
                <a:gd name="T18" fmla="*/ 3 w 62"/>
                <a:gd name="T19" fmla="*/ 118 h 125"/>
                <a:gd name="T20" fmla="*/ 3 w 62"/>
                <a:gd name="T21" fmla="*/ 78 h 125"/>
                <a:gd name="T22" fmla="*/ 60 w 62"/>
                <a:gd name="T23" fmla="*/ 78 h 125"/>
                <a:gd name="T24" fmla="*/ 60 w 62"/>
                <a:gd name="T25" fmla="*/ 47 h 125"/>
                <a:gd name="T26" fmla="*/ 3 w 62"/>
                <a:gd name="T27" fmla="*/ 47 h 125"/>
                <a:gd name="T28" fmla="*/ 3 w 62"/>
                <a:gd name="T29" fmla="*/ 78 h 125"/>
                <a:gd name="T30" fmla="*/ 3 w 62"/>
                <a:gd name="T31" fmla="*/ 38 h 125"/>
                <a:gd name="T32" fmla="*/ 60 w 62"/>
                <a:gd name="T33" fmla="*/ 38 h 125"/>
                <a:gd name="T34" fmla="*/ 60 w 62"/>
                <a:gd name="T35" fmla="*/ 7 h 125"/>
                <a:gd name="T36" fmla="*/ 3 w 62"/>
                <a:gd name="T37" fmla="*/ 7 h 125"/>
                <a:gd name="T38" fmla="*/ 3 w 62"/>
                <a:gd name="T39" fmla="*/ 38 h 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2"/>
                <a:gd name="T61" fmla="*/ 0 h 125"/>
                <a:gd name="T62" fmla="*/ 62 w 62"/>
                <a:gd name="T63" fmla="*/ 125 h 1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2" h="125">
                  <a:moveTo>
                    <a:pt x="62" y="0"/>
                  </a:moveTo>
                  <a:lnTo>
                    <a:pt x="62" y="125"/>
                  </a:lnTo>
                  <a:lnTo>
                    <a:pt x="0" y="125"/>
                  </a:lnTo>
                  <a:lnTo>
                    <a:pt x="0" y="0"/>
                  </a:lnTo>
                  <a:lnTo>
                    <a:pt x="62" y="0"/>
                  </a:lnTo>
                  <a:close/>
                  <a:moveTo>
                    <a:pt x="3" y="118"/>
                  </a:moveTo>
                  <a:lnTo>
                    <a:pt x="60" y="118"/>
                  </a:lnTo>
                  <a:lnTo>
                    <a:pt x="60" y="87"/>
                  </a:lnTo>
                  <a:lnTo>
                    <a:pt x="3" y="87"/>
                  </a:lnTo>
                  <a:lnTo>
                    <a:pt x="3" y="118"/>
                  </a:lnTo>
                  <a:close/>
                  <a:moveTo>
                    <a:pt x="3" y="78"/>
                  </a:moveTo>
                  <a:lnTo>
                    <a:pt x="60" y="78"/>
                  </a:lnTo>
                  <a:lnTo>
                    <a:pt x="60" y="47"/>
                  </a:lnTo>
                  <a:lnTo>
                    <a:pt x="3" y="47"/>
                  </a:lnTo>
                  <a:lnTo>
                    <a:pt x="3" y="78"/>
                  </a:lnTo>
                  <a:close/>
                  <a:moveTo>
                    <a:pt x="3" y="38"/>
                  </a:moveTo>
                  <a:lnTo>
                    <a:pt x="60" y="38"/>
                  </a:lnTo>
                  <a:lnTo>
                    <a:pt x="60" y="7"/>
                  </a:lnTo>
                  <a:lnTo>
                    <a:pt x="3" y="7"/>
                  </a:lnTo>
                  <a:lnTo>
                    <a:pt x="3" y="38"/>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5" name="Freeform 47"/>
            <p:cNvSpPr>
              <a:spLocks noEditPoints="1" noChangeArrowheads="1"/>
            </p:cNvSpPr>
            <p:nvPr/>
          </p:nvSpPr>
          <p:spPr bwMode="auto">
            <a:xfrm>
              <a:off x="561975" y="392113"/>
              <a:ext cx="153987" cy="180975"/>
            </a:xfrm>
            <a:custGeom>
              <a:avLst/>
              <a:gdLst>
                <a:gd name="T0" fmla="*/ 56 w 56"/>
                <a:gd name="T1" fmla="*/ 0 h 66"/>
                <a:gd name="T2" fmla="*/ 56 w 56"/>
                <a:gd name="T3" fmla="*/ 18 h 66"/>
                <a:gd name="T4" fmla="*/ 29 w 56"/>
                <a:gd name="T5" fmla="*/ 66 h 66"/>
                <a:gd name="T6" fmla="*/ 0 w 56"/>
                <a:gd name="T7" fmla="*/ 66 h 66"/>
                <a:gd name="T8" fmla="*/ 0 w 56"/>
                <a:gd name="T9" fmla="*/ 0 h 66"/>
                <a:gd name="T10" fmla="*/ 56 w 56"/>
                <a:gd name="T11" fmla="*/ 0 h 66"/>
                <a:gd name="T12" fmla="*/ 10 w 56"/>
                <a:gd name="T13" fmla="*/ 14 h 66"/>
                <a:gd name="T14" fmla="*/ 13 w 56"/>
                <a:gd name="T15" fmla="*/ 11 h 66"/>
                <a:gd name="T16" fmla="*/ 10 w 56"/>
                <a:gd name="T17" fmla="*/ 7 h 66"/>
                <a:gd name="T18" fmla="*/ 6 w 56"/>
                <a:gd name="T19" fmla="*/ 11 h 66"/>
                <a:gd name="T20" fmla="*/ 10 w 56"/>
                <a:gd name="T21" fmla="*/ 14 h 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
                <a:gd name="T34" fmla="*/ 0 h 66"/>
                <a:gd name="T35" fmla="*/ 56 w 56"/>
                <a:gd name="T36" fmla="*/ 66 h 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 h="66">
                  <a:moveTo>
                    <a:pt x="56" y="0"/>
                  </a:moveTo>
                  <a:cubicBezTo>
                    <a:pt x="56" y="18"/>
                    <a:pt x="56" y="18"/>
                    <a:pt x="56" y="18"/>
                  </a:cubicBezTo>
                  <a:cubicBezTo>
                    <a:pt x="56" y="18"/>
                    <a:pt x="34" y="33"/>
                    <a:pt x="29" y="66"/>
                  </a:cubicBezTo>
                  <a:cubicBezTo>
                    <a:pt x="2" y="66"/>
                    <a:pt x="0" y="66"/>
                    <a:pt x="0" y="66"/>
                  </a:cubicBezTo>
                  <a:cubicBezTo>
                    <a:pt x="0" y="0"/>
                    <a:pt x="0" y="0"/>
                    <a:pt x="0" y="0"/>
                  </a:cubicBezTo>
                  <a:lnTo>
                    <a:pt x="56" y="0"/>
                  </a:lnTo>
                  <a:close/>
                  <a:moveTo>
                    <a:pt x="10" y="14"/>
                  </a:moveTo>
                  <a:cubicBezTo>
                    <a:pt x="12" y="14"/>
                    <a:pt x="13" y="13"/>
                    <a:pt x="13" y="11"/>
                  </a:cubicBezTo>
                  <a:cubicBezTo>
                    <a:pt x="13" y="9"/>
                    <a:pt x="12" y="7"/>
                    <a:pt x="10" y="7"/>
                  </a:cubicBezTo>
                  <a:cubicBezTo>
                    <a:pt x="8" y="7"/>
                    <a:pt x="6" y="9"/>
                    <a:pt x="6" y="11"/>
                  </a:cubicBezTo>
                  <a:cubicBezTo>
                    <a:pt x="6" y="13"/>
                    <a:pt x="8" y="14"/>
                    <a:pt x="10" y="14"/>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6" name="Freeform 48"/>
            <p:cNvSpPr>
              <a:spLocks noChangeArrowheads="1"/>
            </p:cNvSpPr>
            <p:nvPr/>
          </p:nvSpPr>
          <p:spPr bwMode="auto">
            <a:xfrm>
              <a:off x="307975" y="314325"/>
              <a:ext cx="61912" cy="100013"/>
            </a:xfrm>
            <a:custGeom>
              <a:avLst/>
              <a:gdLst>
                <a:gd name="T0" fmla="*/ 0 w 23"/>
                <a:gd name="T1" fmla="*/ 25 h 36"/>
                <a:gd name="T2" fmla="*/ 12 w 23"/>
                <a:gd name="T3" fmla="*/ 36 h 36"/>
                <a:gd name="T4" fmla="*/ 12 w 23"/>
                <a:gd name="T5" fmla="*/ 36 h 36"/>
                <a:gd name="T6" fmla="*/ 23 w 23"/>
                <a:gd name="T7" fmla="*/ 25 h 36"/>
                <a:gd name="T8" fmla="*/ 23 w 23"/>
                <a:gd name="T9" fmla="*/ 12 h 36"/>
                <a:gd name="T10" fmla="*/ 12 w 23"/>
                <a:gd name="T11" fmla="*/ 0 h 36"/>
                <a:gd name="T12" fmla="*/ 12 w 23"/>
                <a:gd name="T13" fmla="*/ 0 h 36"/>
                <a:gd name="T14" fmla="*/ 0 w 23"/>
                <a:gd name="T15" fmla="*/ 12 h 36"/>
                <a:gd name="T16" fmla="*/ 0 w 23"/>
                <a:gd name="T17" fmla="*/ 25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
                <a:gd name="T28" fmla="*/ 0 h 36"/>
                <a:gd name="T29" fmla="*/ 23 w 23"/>
                <a:gd name="T30" fmla="*/ 36 h 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 h="36">
                  <a:moveTo>
                    <a:pt x="0" y="25"/>
                  </a:moveTo>
                  <a:cubicBezTo>
                    <a:pt x="0" y="31"/>
                    <a:pt x="5" y="36"/>
                    <a:pt x="12" y="36"/>
                  </a:cubicBezTo>
                  <a:cubicBezTo>
                    <a:pt x="12" y="36"/>
                    <a:pt x="12" y="36"/>
                    <a:pt x="12" y="36"/>
                  </a:cubicBezTo>
                  <a:cubicBezTo>
                    <a:pt x="18" y="36"/>
                    <a:pt x="23" y="31"/>
                    <a:pt x="23" y="25"/>
                  </a:cubicBezTo>
                  <a:cubicBezTo>
                    <a:pt x="23" y="12"/>
                    <a:pt x="23" y="12"/>
                    <a:pt x="23" y="12"/>
                  </a:cubicBezTo>
                  <a:cubicBezTo>
                    <a:pt x="23" y="5"/>
                    <a:pt x="18" y="0"/>
                    <a:pt x="12" y="0"/>
                  </a:cubicBezTo>
                  <a:cubicBezTo>
                    <a:pt x="12" y="0"/>
                    <a:pt x="12" y="0"/>
                    <a:pt x="12" y="0"/>
                  </a:cubicBezTo>
                  <a:cubicBezTo>
                    <a:pt x="5" y="0"/>
                    <a:pt x="0" y="5"/>
                    <a:pt x="0" y="12"/>
                  </a:cubicBezTo>
                  <a:lnTo>
                    <a:pt x="0" y="25"/>
                  </a:ln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7" name="Oval 49"/>
            <p:cNvSpPr>
              <a:spLocks noChangeArrowheads="1"/>
            </p:cNvSpPr>
            <p:nvPr/>
          </p:nvSpPr>
          <p:spPr bwMode="auto">
            <a:xfrm>
              <a:off x="346075" y="133350"/>
              <a:ext cx="26987" cy="2540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8" name="Oval 50"/>
            <p:cNvSpPr>
              <a:spLocks noChangeArrowheads="1"/>
            </p:cNvSpPr>
            <p:nvPr/>
          </p:nvSpPr>
          <p:spPr bwMode="auto">
            <a:xfrm>
              <a:off x="387350" y="84138"/>
              <a:ext cx="46037" cy="4445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9" name="Oval 51"/>
            <p:cNvSpPr>
              <a:spLocks noChangeArrowheads="1"/>
            </p:cNvSpPr>
            <p:nvPr/>
          </p:nvSpPr>
          <p:spPr bwMode="auto">
            <a:xfrm>
              <a:off x="376238" y="46038"/>
              <a:ext cx="15875" cy="14288"/>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0" name="Oval 52"/>
            <p:cNvSpPr>
              <a:spLocks noChangeArrowheads="1"/>
            </p:cNvSpPr>
            <p:nvPr/>
          </p:nvSpPr>
          <p:spPr bwMode="auto">
            <a:xfrm>
              <a:off x="438150" y="0"/>
              <a:ext cx="77787" cy="7620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1" name="Oval 53"/>
            <p:cNvSpPr>
              <a:spLocks noChangeArrowheads="1"/>
            </p:cNvSpPr>
            <p:nvPr/>
          </p:nvSpPr>
          <p:spPr bwMode="auto">
            <a:xfrm>
              <a:off x="452438" y="95250"/>
              <a:ext cx="14287" cy="14288"/>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2" name="Oval 54"/>
            <p:cNvSpPr>
              <a:spLocks noChangeArrowheads="1"/>
            </p:cNvSpPr>
            <p:nvPr/>
          </p:nvSpPr>
          <p:spPr bwMode="auto">
            <a:xfrm>
              <a:off x="569913" y="19050"/>
              <a:ext cx="41275" cy="41275"/>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3" name="Rectangle 55"/>
            <p:cNvSpPr>
              <a:spLocks noChangeArrowheads="1"/>
            </p:cNvSpPr>
            <p:nvPr/>
          </p:nvSpPr>
          <p:spPr bwMode="auto">
            <a:xfrm>
              <a:off x="579438" y="139700"/>
              <a:ext cx="352425" cy="38100"/>
            </a:xfrm>
            <a:prstGeom prst="rect">
              <a:avLst/>
            </a:pr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4" name="Freeform 56"/>
            <p:cNvSpPr>
              <a:spLocks noChangeArrowheads="1"/>
            </p:cNvSpPr>
            <p:nvPr/>
          </p:nvSpPr>
          <p:spPr bwMode="auto">
            <a:xfrm>
              <a:off x="500063" y="139700"/>
              <a:ext cx="117475" cy="238125"/>
            </a:xfrm>
            <a:custGeom>
              <a:avLst/>
              <a:gdLst>
                <a:gd name="T0" fmla="*/ 50 w 74"/>
                <a:gd name="T1" fmla="*/ 0 h 150"/>
                <a:gd name="T2" fmla="*/ 0 w 74"/>
                <a:gd name="T3" fmla="*/ 150 h 150"/>
                <a:gd name="T4" fmla="*/ 39 w 74"/>
                <a:gd name="T5" fmla="*/ 147 h 150"/>
                <a:gd name="T6" fmla="*/ 74 w 74"/>
                <a:gd name="T7" fmla="*/ 19 h 150"/>
                <a:gd name="T8" fmla="*/ 50 w 74"/>
                <a:gd name="T9" fmla="*/ 0 h 150"/>
                <a:gd name="T10" fmla="*/ 0 60000 65536"/>
                <a:gd name="T11" fmla="*/ 0 60000 65536"/>
                <a:gd name="T12" fmla="*/ 0 60000 65536"/>
                <a:gd name="T13" fmla="*/ 0 60000 65536"/>
                <a:gd name="T14" fmla="*/ 0 60000 65536"/>
                <a:gd name="T15" fmla="*/ 0 w 74"/>
                <a:gd name="T16" fmla="*/ 0 h 150"/>
                <a:gd name="T17" fmla="*/ 74 w 74"/>
                <a:gd name="T18" fmla="*/ 150 h 150"/>
              </a:gdLst>
              <a:ahLst/>
              <a:cxnLst>
                <a:cxn ang="T10">
                  <a:pos x="T0" y="T1"/>
                </a:cxn>
                <a:cxn ang="T11">
                  <a:pos x="T2" y="T3"/>
                </a:cxn>
                <a:cxn ang="T12">
                  <a:pos x="T4" y="T5"/>
                </a:cxn>
                <a:cxn ang="T13">
                  <a:pos x="T6" y="T7"/>
                </a:cxn>
                <a:cxn ang="T14">
                  <a:pos x="T8" y="T9"/>
                </a:cxn>
              </a:cxnLst>
              <a:rect l="T15" t="T16" r="T17" b="T18"/>
              <a:pathLst>
                <a:path w="74" h="150">
                  <a:moveTo>
                    <a:pt x="50" y="0"/>
                  </a:moveTo>
                  <a:lnTo>
                    <a:pt x="0" y="150"/>
                  </a:lnTo>
                  <a:lnTo>
                    <a:pt x="39" y="147"/>
                  </a:lnTo>
                  <a:lnTo>
                    <a:pt x="74" y="19"/>
                  </a:lnTo>
                  <a:lnTo>
                    <a:pt x="5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5" name="Freeform 57"/>
            <p:cNvSpPr>
              <a:spLocks noChangeArrowheads="1"/>
            </p:cNvSpPr>
            <p:nvPr/>
          </p:nvSpPr>
          <p:spPr bwMode="auto">
            <a:xfrm>
              <a:off x="773113" y="163513"/>
              <a:ext cx="33337" cy="209550"/>
            </a:xfrm>
            <a:custGeom>
              <a:avLst/>
              <a:gdLst>
                <a:gd name="T0" fmla="*/ 0 w 21"/>
                <a:gd name="T1" fmla="*/ 0 h 132"/>
                <a:gd name="T2" fmla="*/ 0 w 21"/>
                <a:gd name="T3" fmla="*/ 132 h 132"/>
                <a:gd name="T4" fmla="*/ 21 w 21"/>
                <a:gd name="T5" fmla="*/ 132 h 132"/>
                <a:gd name="T6" fmla="*/ 21 w 21"/>
                <a:gd name="T7" fmla="*/ 6 h 132"/>
                <a:gd name="T8" fmla="*/ 0 w 21"/>
                <a:gd name="T9" fmla="*/ 0 h 132"/>
                <a:gd name="T10" fmla="*/ 0 60000 65536"/>
                <a:gd name="T11" fmla="*/ 0 60000 65536"/>
                <a:gd name="T12" fmla="*/ 0 60000 65536"/>
                <a:gd name="T13" fmla="*/ 0 60000 65536"/>
                <a:gd name="T14" fmla="*/ 0 60000 65536"/>
                <a:gd name="T15" fmla="*/ 0 w 21"/>
                <a:gd name="T16" fmla="*/ 0 h 132"/>
                <a:gd name="T17" fmla="*/ 21 w 21"/>
                <a:gd name="T18" fmla="*/ 132 h 132"/>
              </a:gdLst>
              <a:ahLst/>
              <a:cxnLst>
                <a:cxn ang="T10">
                  <a:pos x="T0" y="T1"/>
                </a:cxn>
                <a:cxn ang="T11">
                  <a:pos x="T2" y="T3"/>
                </a:cxn>
                <a:cxn ang="T12">
                  <a:pos x="T4" y="T5"/>
                </a:cxn>
                <a:cxn ang="T13">
                  <a:pos x="T6" y="T7"/>
                </a:cxn>
                <a:cxn ang="T14">
                  <a:pos x="T8" y="T9"/>
                </a:cxn>
              </a:cxnLst>
              <a:rect l="T15" t="T16" r="T17" b="T18"/>
              <a:pathLst>
                <a:path w="21" h="132">
                  <a:moveTo>
                    <a:pt x="0" y="0"/>
                  </a:moveTo>
                  <a:lnTo>
                    <a:pt x="0" y="132"/>
                  </a:lnTo>
                  <a:lnTo>
                    <a:pt x="21" y="132"/>
                  </a:lnTo>
                  <a:lnTo>
                    <a:pt x="21" y="6"/>
                  </a:lnTo>
                  <a:lnTo>
                    <a:pt x="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6" name="Freeform 58"/>
            <p:cNvSpPr>
              <a:spLocks noChangeArrowheads="1"/>
            </p:cNvSpPr>
            <p:nvPr/>
          </p:nvSpPr>
          <p:spPr bwMode="auto">
            <a:xfrm>
              <a:off x="858838" y="169863"/>
              <a:ext cx="82550" cy="219075"/>
            </a:xfrm>
            <a:custGeom>
              <a:avLst/>
              <a:gdLst>
                <a:gd name="T0" fmla="*/ 0 w 52"/>
                <a:gd name="T1" fmla="*/ 0 h 138"/>
                <a:gd name="T2" fmla="*/ 38 w 52"/>
                <a:gd name="T3" fmla="*/ 128 h 138"/>
                <a:gd name="T4" fmla="*/ 52 w 52"/>
                <a:gd name="T5" fmla="*/ 138 h 138"/>
                <a:gd name="T6" fmla="*/ 12 w 52"/>
                <a:gd name="T7" fmla="*/ 0 h 138"/>
                <a:gd name="T8" fmla="*/ 0 w 52"/>
                <a:gd name="T9" fmla="*/ 0 h 138"/>
                <a:gd name="T10" fmla="*/ 0 60000 65536"/>
                <a:gd name="T11" fmla="*/ 0 60000 65536"/>
                <a:gd name="T12" fmla="*/ 0 60000 65536"/>
                <a:gd name="T13" fmla="*/ 0 60000 65536"/>
                <a:gd name="T14" fmla="*/ 0 60000 65536"/>
                <a:gd name="T15" fmla="*/ 0 w 52"/>
                <a:gd name="T16" fmla="*/ 0 h 138"/>
                <a:gd name="T17" fmla="*/ 52 w 52"/>
                <a:gd name="T18" fmla="*/ 138 h 138"/>
              </a:gdLst>
              <a:ahLst/>
              <a:cxnLst>
                <a:cxn ang="T10">
                  <a:pos x="T0" y="T1"/>
                </a:cxn>
                <a:cxn ang="T11">
                  <a:pos x="T2" y="T3"/>
                </a:cxn>
                <a:cxn ang="T12">
                  <a:pos x="T4" y="T5"/>
                </a:cxn>
                <a:cxn ang="T13">
                  <a:pos x="T6" y="T7"/>
                </a:cxn>
                <a:cxn ang="T14">
                  <a:pos x="T8" y="T9"/>
                </a:cxn>
              </a:cxnLst>
              <a:rect l="T15" t="T16" r="T17" b="T18"/>
              <a:pathLst>
                <a:path w="52" h="138">
                  <a:moveTo>
                    <a:pt x="0" y="0"/>
                  </a:moveTo>
                  <a:lnTo>
                    <a:pt x="38" y="128"/>
                  </a:lnTo>
                  <a:lnTo>
                    <a:pt x="52" y="138"/>
                  </a:lnTo>
                  <a:lnTo>
                    <a:pt x="12" y="0"/>
                  </a:lnTo>
                  <a:lnTo>
                    <a:pt x="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7" name="Rectangle 59"/>
            <p:cNvSpPr>
              <a:spLocks noChangeArrowheads="1"/>
            </p:cNvSpPr>
            <p:nvPr/>
          </p:nvSpPr>
          <p:spPr bwMode="auto">
            <a:xfrm>
              <a:off x="195263"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8" name="Rectangle 60"/>
            <p:cNvSpPr>
              <a:spLocks noChangeArrowheads="1"/>
            </p:cNvSpPr>
            <p:nvPr/>
          </p:nvSpPr>
          <p:spPr bwMode="auto">
            <a:xfrm>
              <a:off x="219075"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9" name="Rectangle 61"/>
            <p:cNvSpPr>
              <a:spLocks noChangeArrowheads="1"/>
            </p:cNvSpPr>
            <p:nvPr/>
          </p:nvSpPr>
          <p:spPr bwMode="auto">
            <a:xfrm>
              <a:off x="244475"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0" name="Rectangle 62"/>
            <p:cNvSpPr>
              <a:spLocks noChangeArrowheads="1"/>
            </p:cNvSpPr>
            <p:nvPr/>
          </p:nvSpPr>
          <p:spPr bwMode="auto">
            <a:xfrm>
              <a:off x="266700" y="446088"/>
              <a:ext cx="11112"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1" name="Rectangle 63"/>
            <p:cNvSpPr>
              <a:spLocks noChangeArrowheads="1"/>
            </p:cNvSpPr>
            <p:nvPr/>
          </p:nvSpPr>
          <p:spPr bwMode="auto">
            <a:xfrm>
              <a:off x="290513" y="446088"/>
              <a:ext cx="11112"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2" name="Freeform 64"/>
            <p:cNvSpPr>
              <a:spLocks noChangeArrowheads="1"/>
            </p:cNvSpPr>
            <p:nvPr/>
          </p:nvSpPr>
          <p:spPr bwMode="auto">
            <a:xfrm>
              <a:off x="738188" y="373063"/>
              <a:ext cx="425450" cy="150813"/>
            </a:xfrm>
            <a:custGeom>
              <a:avLst/>
              <a:gdLst>
                <a:gd name="T0" fmla="*/ 64 w 155"/>
                <a:gd name="T1" fmla="*/ 0 h 55"/>
                <a:gd name="T2" fmla="*/ 0 w 155"/>
                <a:gd name="T3" fmla="*/ 23 h 55"/>
                <a:gd name="T4" fmla="*/ 0 w 155"/>
                <a:gd name="T5" fmla="*/ 49 h 55"/>
                <a:gd name="T6" fmla="*/ 64 w 155"/>
                <a:gd name="T7" fmla="*/ 19 h 55"/>
                <a:gd name="T8" fmla="*/ 133 w 155"/>
                <a:gd name="T9" fmla="*/ 55 h 55"/>
                <a:gd name="T10" fmla="*/ 155 w 155"/>
                <a:gd name="T11" fmla="*/ 55 h 55"/>
                <a:gd name="T12" fmla="*/ 64 w 155"/>
                <a:gd name="T13" fmla="*/ 0 h 55"/>
                <a:gd name="T14" fmla="*/ 0 60000 65536"/>
                <a:gd name="T15" fmla="*/ 0 60000 65536"/>
                <a:gd name="T16" fmla="*/ 0 60000 65536"/>
                <a:gd name="T17" fmla="*/ 0 60000 65536"/>
                <a:gd name="T18" fmla="*/ 0 60000 65536"/>
                <a:gd name="T19" fmla="*/ 0 60000 65536"/>
                <a:gd name="T20" fmla="*/ 0 60000 65536"/>
                <a:gd name="T21" fmla="*/ 0 w 155"/>
                <a:gd name="T22" fmla="*/ 0 h 55"/>
                <a:gd name="T23" fmla="*/ 155 w 155"/>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5" h="55">
                  <a:moveTo>
                    <a:pt x="64" y="0"/>
                  </a:moveTo>
                  <a:cubicBezTo>
                    <a:pt x="40" y="0"/>
                    <a:pt x="17" y="9"/>
                    <a:pt x="0" y="23"/>
                  </a:cubicBezTo>
                  <a:cubicBezTo>
                    <a:pt x="0" y="49"/>
                    <a:pt x="0" y="49"/>
                    <a:pt x="0" y="49"/>
                  </a:cubicBezTo>
                  <a:cubicBezTo>
                    <a:pt x="15" y="31"/>
                    <a:pt x="38" y="19"/>
                    <a:pt x="64" y="19"/>
                  </a:cubicBezTo>
                  <a:cubicBezTo>
                    <a:pt x="92" y="19"/>
                    <a:pt x="117" y="33"/>
                    <a:pt x="133" y="55"/>
                  </a:cubicBezTo>
                  <a:cubicBezTo>
                    <a:pt x="155" y="55"/>
                    <a:pt x="155" y="55"/>
                    <a:pt x="155" y="55"/>
                  </a:cubicBezTo>
                  <a:cubicBezTo>
                    <a:pt x="137" y="22"/>
                    <a:pt x="103" y="0"/>
                    <a:pt x="64" y="0"/>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3" name="Rectangle 65"/>
            <p:cNvSpPr>
              <a:spLocks noChangeArrowheads="1"/>
            </p:cNvSpPr>
            <p:nvPr/>
          </p:nvSpPr>
          <p:spPr bwMode="auto">
            <a:xfrm>
              <a:off x="1304925" y="584200"/>
              <a:ext cx="22225" cy="82550"/>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grpSp>
    </p:spTree>
    <p:extLst>
      <p:ext uri="{BB962C8B-B14F-4D97-AF65-F5344CB8AC3E}">
        <p14:creationId xmlns:p14="http://schemas.microsoft.com/office/powerpoint/2010/main" val="623219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500"/>
                                        <p:tgtEl>
                                          <p:spTgt spid="19"/>
                                        </p:tgtEl>
                                      </p:cBhvr>
                                    </p:animEffect>
                                  </p:childTnLst>
                                </p:cTn>
                              </p:par>
                              <p:par>
                                <p:cTn id="8" presetID="2" presetClass="exit" presetSubtype="4" fill="hold" nodeType="withEffect">
                                  <p:stCondLst>
                                    <p:cond delay="0"/>
                                  </p:stCondLst>
                                  <p:childTnLst>
                                    <p:anim calcmode="lin" valueType="num">
                                      <p:cBhvr additive="base">
                                        <p:cTn id="9" dur="500"/>
                                        <p:tgtEl>
                                          <p:spTgt spid="19"/>
                                        </p:tgtEl>
                                        <p:attrNameLst>
                                          <p:attrName>ppt_x</p:attrName>
                                        </p:attrNameLst>
                                      </p:cBhvr>
                                      <p:tavLst>
                                        <p:tav tm="0">
                                          <p:val>
                                            <p:strVal val="ppt_x"/>
                                          </p:val>
                                        </p:tav>
                                        <p:tav tm="100000">
                                          <p:val>
                                            <p:strVal val="ppt_x"/>
                                          </p:val>
                                        </p:tav>
                                      </p:tavLst>
                                    </p:anim>
                                    <p:anim calcmode="lin" valueType="num">
                                      <p:cBhvr additive="base">
                                        <p:cTn id="10" dur="500"/>
                                        <p:tgtEl>
                                          <p:spTgt spid="19"/>
                                        </p:tgtEl>
                                        <p:attrNameLst>
                                          <p:attrName>ppt_y</p:attrName>
                                        </p:attrNameLst>
                                      </p:cBhvr>
                                      <p:tavLst>
                                        <p:tav tm="0">
                                          <p:val>
                                            <p:strVal val="ppt_y"/>
                                          </p:val>
                                        </p:tav>
                                        <p:tav tm="100000">
                                          <p:val>
                                            <p:strVal val="1+ppt_h/2"/>
                                          </p:val>
                                        </p:tav>
                                      </p:tavLst>
                                    </p:anim>
                                    <p:set>
                                      <p:cBhvr>
                                        <p:cTn id="11" dur="1" fill="hold">
                                          <p:stCondLst>
                                            <p:cond delay="499"/>
                                          </p:stCondLst>
                                        </p:cTn>
                                        <p:tgtEl>
                                          <p:spTgt spid="19"/>
                                        </p:tgtEl>
                                        <p:attrNameLst>
                                          <p:attrName>style.visibility</p:attrName>
                                        </p:attrNameLst>
                                      </p:cBhvr>
                                      <p:to>
                                        <p:strVal val="hidden"/>
                                      </p:to>
                                    </p:set>
                                  </p:childTnLst>
                                </p:cTn>
                              </p:par>
                            </p:childTnLst>
                          </p:cTn>
                        </p:par>
                        <p:par>
                          <p:cTn id="12" fill="hold">
                            <p:stCondLst>
                              <p:cond delay="500"/>
                            </p:stCondLst>
                            <p:childTnLst>
                              <p:par>
                                <p:cTn id="13" presetID="47" presetClass="entr" presetSubtype="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anim calcmode="lin" valueType="num">
                                      <p:cBhvr>
                                        <p:cTn id="16" dur="500" fill="hold"/>
                                        <p:tgtEl>
                                          <p:spTgt spid="39"/>
                                        </p:tgtEl>
                                        <p:attrNameLst>
                                          <p:attrName>ppt_x</p:attrName>
                                        </p:attrNameLst>
                                      </p:cBhvr>
                                      <p:tavLst>
                                        <p:tav tm="0">
                                          <p:val>
                                            <p:strVal val="#ppt_x"/>
                                          </p:val>
                                        </p:tav>
                                        <p:tav tm="100000">
                                          <p:val>
                                            <p:strVal val="#ppt_x"/>
                                          </p:val>
                                        </p:tav>
                                      </p:tavLst>
                                    </p:anim>
                                    <p:anim calcmode="lin" valueType="num">
                                      <p:cBhvr>
                                        <p:cTn id="17" dur="500" fill="hold"/>
                                        <p:tgtEl>
                                          <p:spTgt spid="39"/>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 presetClass="exit" presetSubtype="4" fill="hold" grpId="1" nodeType="afterEffect">
                                  <p:stCondLst>
                                    <p:cond delay="0"/>
                                  </p:stCondLst>
                                  <p:childTnLst>
                                    <p:anim calcmode="lin" valueType="num">
                                      <p:cBhvr additive="base">
                                        <p:cTn id="20" dur="250"/>
                                        <p:tgtEl>
                                          <p:spTgt spid="39"/>
                                        </p:tgtEl>
                                        <p:attrNameLst>
                                          <p:attrName>ppt_x</p:attrName>
                                        </p:attrNameLst>
                                      </p:cBhvr>
                                      <p:tavLst>
                                        <p:tav tm="0">
                                          <p:val>
                                            <p:strVal val="ppt_x"/>
                                          </p:val>
                                        </p:tav>
                                        <p:tav tm="100000">
                                          <p:val>
                                            <p:strVal val="ppt_x"/>
                                          </p:val>
                                        </p:tav>
                                      </p:tavLst>
                                    </p:anim>
                                    <p:anim calcmode="lin" valueType="num">
                                      <p:cBhvr additive="base">
                                        <p:cTn id="21" dur="250"/>
                                        <p:tgtEl>
                                          <p:spTgt spid="39"/>
                                        </p:tgtEl>
                                        <p:attrNameLst>
                                          <p:attrName>ppt_y</p:attrName>
                                        </p:attrNameLst>
                                      </p:cBhvr>
                                      <p:tavLst>
                                        <p:tav tm="0">
                                          <p:val>
                                            <p:strVal val="ppt_y"/>
                                          </p:val>
                                        </p:tav>
                                        <p:tav tm="100000">
                                          <p:val>
                                            <p:strVal val="1+ppt_h/2"/>
                                          </p:val>
                                        </p:tav>
                                      </p:tavLst>
                                    </p:anim>
                                    <p:set>
                                      <p:cBhvr>
                                        <p:cTn id="22" dur="1" fill="hold">
                                          <p:stCondLst>
                                            <p:cond delay="24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791766" y="1126211"/>
            <a:ext cx="7560469" cy="103239"/>
            <a:chOff x="6618518" y="1126210"/>
            <a:chExt cx="10080625" cy="103239"/>
          </a:xfrm>
        </p:grpSpPr>
        <p:sp>
          <p:nvSpPr>
            <p:cNvPr id="20" name="矩形 19"/>
            <p:cNvSpPr/>
            <p:nvPr/>
          </p:nvSpPr>
          <p:spPr>
            <a:xfrm>
              <a:off x="6618518" y="1126210"/>
              <a:ext cx="198330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V="1">
              <a:off x="8601825" y="1204049"/>
              <a:ext cx="8097318"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9" name="文本框 49"/>
          <p:cNvSpPr txBox="1"/>
          <p:nvPr/>
        </p:nvSpPr>
        <p:spPr>
          <a:xfrm>
            <a:off x="4853803" y="602991"/>
            <a:ext cx="3430747" cy="523220"/>
          </a:xfrm>
          <a:prstGeom prst="rect">
            <a:avLst/>
          </a:prstGeom>
          <a:noFill/>
        </p:spPr>
        <p:txBody>
          <a:bodyPr wrap="none" rtlCol="0">
            <a:spAutoFit/>
          </a:bodyPr>
          <a:lstStyle/>
          <a:p>
            <a:r>
              <a:rPr lang="zh-CN" altLang="zh-CN" sz="2800" b="1" dirty="0">
                <a:solidFill>
                  <a:schemeClr val="bg2">
                    <a:lumMod val="25000"/>
                  </a:schemeClr>
                </a:solidFill>
              </a:rPr>
              <a:t>沉没成本与企业决策</a:t>
            </a:r>
            <a:endParaRPr lang="zh-CN" altLang="en-US" sz="2800" dirty="0">
              <a:latin typeface="方正正中黑简体" panose="02000000000000000000" pitchFamily="2" charset="-122"/>
              <a:ea typeface="方正正中黑简体" panose="02000000000000000000" pitchFamily="2" charset="-122"/>
            </a:endParaRPr>
          </a:p>
        </p:txBody>
      </p:sp>
      <p:sp>
        <p:nvSpPr>
          <p:cNvPr id="23" name="矩形 22"/>
          <p:cNvSpPr/>
          <p:nvPr/>
        </p:nvSpPr>
        <p:spPr>
          <a:xfrm>
            <a:off x="1182708" y="1613698"/>
            <a:ext cx="7043718" cy="45243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smtClean="0">
                <a:latin typeface="+mn-ea"/>
              </a:rPr>
              <a:t>	</a:t>
            </a:r>
            <a:r>
              <a:rPr lang="zh-CN" altLang="zh-CN" sz="2400" dirty="0"/>
              <a:t>小企业通常只能选择沉没成本较低的竞争性行业求得发展。 如何减少沉没成本 无论怎样，在实现同样战略目的的同时，尽可能减少沉没成本的支出无疑是所有企业都希望的。真正如</a:t>
            </a:r>
            <a:r>
              <a:rPr lang="en-US" altLang="zh-CN" sz="2400" dirty="0"/>
              <a:t>2000</a:t>
            </a:r>
            <a:r>
              <a:rPr lang="zh-CN" altLang="zh-CN" sz="2400" dirty="0"/>
              <a:t>年前后网络公司竞争白热化时那样，比谁</a:t>
            </a:r>
            <a:r>
              <a:rPr lang="en-US" altLang="zh-CN" sz="2400" dirty="0"/>
              <a:t>“</a:t>
            </a:r>
            <a:r>
              <a:rPr lang="zh-CN" altLang="zh-CN" sz="2400" dirty="0"/>
              <a:t>烧钱</a:t>
            </a:r>
            <a:r>
              <a:rPr lang="en-US" altLang="zh-CN" sz="2400" dirty="0"/>
              <a:t>”</a:t>
            </a:r>
            <a:r>
              <a:rPr lang="zh-CN" altLang="zh-CN" sz="2400" dirty="0"/>
              <a:t>最快、最多，可以说是大多数投资者所不愿意看到的。 尽量避免决策失误导致的沉没成本 这要求企业有一套科学的投资决策体系，要求决策者从技术、财务、市场前景和产业发展方向等方面对项目做出准确判断。 当然，市场及技术发展瞬息万变，投资决策失误难免。在投资失误已经出现的情况下，如何避免将错就错对企业来说才是真正的考验。</a:t>
            </a:r>
          </a:p>
        </p:txBody>
      </p:sp>
      <p:grpSp>
        <p:nvGrpSpPr>
          <p:cNvPr id="7" name="组合 1"/>
          <p:cNvGrpSpPr>
            <a:grpSpLocks/>
          </p:cNvGrpSpPr>
          <p:nvPr/>
        </p:nvGrpSpPr>
        <p:grpSpPr bwMode="auto">
          <a:xfrm>
            <a:off x="5776913" y="5917697"/>
            <a:ext cx="2819400" cy="877887"/>
            <a:chOff x="0" y="0"/>
            <a:chExt cx="2819400" cy="877888"/>
          </a:xfrm>
        </p:grpSpPr>
        <p:sp>
          <p:nvSpPr>
            <p:cNvPr id="8" name="Rectangle 5"/>
            <p:cNvSpPr>
              <a:spLocks noChangeArrowheads="1"/>
            </p:cNvSpPr>
            <p:nvPr/>
          </p:nvSpPr>
          <p:spPr bwMode="auto">
            <a:xfrm>
              <a:off x="1485900" y="558800"/>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9" name="Rectangle 6"/>
            <p:cNvSpPr>
              <a:spLocks noChangeArrowheads="1"/>
            </p:cNvSpPr>
            <p:nvPr/>
          </p:nvSpPr>
          <p:spPr bwMode="auto">
            <a:xfrm>
              <a:off x="1884363" y="558800"/>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0" name="Rectangle 7"/>
            <p:cNvSpPr>
              <a:spLocks noChangeArrowheads="1"/>
            </p:cNvSpPr>
            <p:nvPr/>
          </p:nvSpPr>
          <p:spPr bwMode="auto">
            <a:xfrm>
              <a:off x="2284413" y="558800"/>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1" name="Rectangle 8"/>
            <p:cNvSpPr>
              <a:spLocks noChangeArrowheads="1"/>
            </p:cNvSpPr>
            <p:nvPr/>
          </p:nvSpPr>
          <p:spPr bwMode="auto">
            <a:xfrm>
              <a:off x="1485900" y="487363"/>
              <a:ext cx="19526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2" name="Rectangle 9"/>
            <p:cNvSpPr>
              <a:spLocks noChangeArrowheads="1"/>
            </p:cNvSpPr>
            <p:nvPr/>
          </p:nvSpPr>
          <p:spPr bwMode="auto">
            <a:xfrm>
              <a:off x="2501900" y="487363"/>
              <a:ext cx="1635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3" name="Rectangle 10"/>
            <p:cNvSpPr>
              <a:spLocks noChangeArrowheads="1"/>
            </p:cNvSpPr>
            <p:nvPr/>
          </p:nvSpPr>
          <p:spPr bwMode="auto">
            <a:xfrm>
              <a:off x="1703388" y="487363"/>
              <a:ext cx="377825"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4" name="Rectangle 11"/>
            <p:cNvSpPr>
              <a:spLocks noChangeArrowheads="1"/>
            </p:cNvSpPr>
            <p:nvPr/>
          </p:nvSpPr>
          <p:spPr bwMode="auto">
            <a:xfrm>
              <a:off x="2103438" y="487363"/>
              <a:ext cx="3794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5" name="Rectangle 12"/>
            <p:cNvSpPr>
              <a:spLocks noChangeArrowheads="1"/>
            </p:cNvSpPr>
            <p:nvPr/>
          </p:nvSpPr>
          <p:spPr bwMode="auto">
            <a:xfrm>
              <a:off x="1485900" y="414338"/>
              <a:ext cx="379412"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6" name="Rectangle 13"/>
            <p:cNvSpPr>
              <a:spLocks noChangeArrowheads="1"/>
            </p:cNvSpPr>
            <p:nvPr/>
          </p:nvSpPr>
          <p:spPr bwMode="auto">
            <a:xfrm>
              <a:off x="1884363" y="414338"/>
              <a:ext cx="381000"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7" name="Rectangle 14"/>
            <p:cNvSpPr>
              <a:spLocks noChangeArrowheads="1"/>
            </p:cNvSpPr>
            <p:nvPr/>
          </p:nvSpPr>
          <p:spPr bwMode="auto">
            <a:xfrm>
              <a:off x="2284413" y="414338"/>
              <a:ext cx="381000"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8" name="Rectangle 15"/>
            <p:cNvSpPr>
              <a:spLocks noChangeArrowheads="1"/>
            </p:cNvSpPr>
            <p:nvPr/>
          </p:nvSpPr>
          <p:spPr bwMode="auto">
            <a:xfrm>
              <a:off x="1485900" y="339725"/>
              <a:ext cx="19526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2" name="Rectangle 16"/>
            <p:cNvSpPr>
              <a:spLocks noChangeArrowheads="1"/>
            </p:cNvSpPr>
            <p:nvPr/>
          </p:nvSpPr>
          <p:spPr bwMode="auto">
            <a:xfrm>
              <a:off x="2501900" y="339725"/>
              <a:ext cx="1635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4" name="Rectangle 17"/>
            <p:cNvSpPr>
              <a:spLocks noChangeArrowheads="1"/>
            </p:cNvSpPr>
            <p:nvPr/>
          </p:nvSpPr>
          <p:spPr bwMode="auto">
            <a:xfrm>
              <a:off x="1703388" y="339725"/>
              <a:ext cx="377825"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5" name="Rectangle 18"/>
            <p:cNvSpPr>
              <a:spLocks noChangeArrowheads="1"/>
            </p:cNvSpPr>
            <p:nvPr/>
          </p:nvSpPr>
          <p:spPr bwMode="auto">
            <a:xfrm>
              <a:off x="2103438" y="339725"/>
              <a:ext cx="3794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6" name="Rectangle 19"/>
            <p:cNvSpPr>
              <a:spLocks noChangeArrowheads="1"/>
            </p:cNvSpPr>
            <p:nvPr/>
          </p:nvSpPr>
          <p:spPr bwMode="auto">
            <a:xfrm>
              <a:off x="1485900" y="265113"/>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7" name="Rectangle 20"/>
            <p:cNvSpPr>
              <a:spLocks noChangeArrowheads="1"/>
            </p:cNvSpPr>
            <p:nvPr/>
          </p:nvSpPr>
          <p:spPr bwMode="auto">
            <a:xfrm>
              <a:off x="1884363" y="265113"/>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8" name="Rectangle 21"/>
            <p:cNvSpPr>
              <a:spLocks noChangeArrowheads="1"/>
            </p:cNvSpPr>
            <p:nvPr/>
          </p:nvSpPr>
          <p:spPr bwMode="auto">
            <a:xfrm>
              <a:off x="2284413" y="265113"/>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9" name="Rectangle 22"/>
            <p:cNvSpPr>
              <a:spLocks noChangeArrowheads="1"/>
            </p:cNvSpPr>
            <p:nvPr/>
          </p:nvSpPr>
          <p:spPr bwMode="auto">
            <a:xfrm>
              <a:off x="1485900" y="192088"/>
              <a:ext cx="19526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0" name="Rectangle 23"/>
            <p:cNvSpPr>
              <a:spLocks noChangeArrowheads="1"/>
            </p:cNvSpPr>
            <p:nvPr/>
          </p:nvSpPr>
          <p:spPr bwMode="auto">
            <a:xfrm>
              <a:off x="2501900" y="192088"/>
              <a:ext cx="16351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1" name="Rectangle 24"/>
            <p:cNvSpPr>
              <a:spLocks noChangeArrowheads="1"/>
            </p:cNvSpPr>
            <p:nvPr/>
          </p:nvSpPr>
          <p:spPr bwMode="auto">
            <a:xfrm>
              <a:off x="1703388" y="192088"/>
              <a:ext cx="377825"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2" name="Rectangle 25"/>
            <p:cNvSpPr>
              <a:spLocks noChangeArrowheads="1"/>
            </p:cNvSpPr>
            <p:nvPr/>
          </p:nvSpPr>
          <p:spPr bwMode="auto">
            <a:xfrm>
              <a:off x="2103438" y="192088"/>
              <a:ext cx="37941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3" name="Rectangle 26"/>
            <p:cNvSpPr>
              <a:spLocks noChangeArrowheads="1"/>
            </p:cNvSpPr>
            <p:nvPr/>
          </p:nvSpPr>
          <p:spPr bwMode="auto">
            <a:xfrm>
              <a:off x="1485900" y="117475"/>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4" name="Rectangle 27"/>
            <p:cNvSpPr>
              <a:spLocks noChangeArrowheads="1"/>
            </p:cNvSpPr>
            <p:nvPr/>
          </p:nvSpPr>
          <p:spPr bwMode="auto">
            <a:xfrm>
              <a:off x="1884363" y="117475"/>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5" name="Rectangle 28"/>
            <p:cNvSpPr>
              <a:spLocks noChangeArrowheads="1"/>
            </p:cNvSpPr>
            <p:nvPr/>
          </p:nvSpPr>
          <p:spPr bwMode="auto">
            <a:xfrm>
              <a:off x="2284413" y="117475"/>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6" name="Rectangle 29"/>
            <p:cNvSpPr>
              <a:spLocks noChangeArrowheads="1"/>
            </p:cNvSpPr>
            <p:nvPr/>
          </p:nvSpPr>
          <p:spPr bwMode="auto">
            <a:xfrm>
              <a:off x="1277938" y="633413"/>
              <a:ext cx="1541462" cy="65088"/>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37" name="Rectangle 30"/>
            <p:cNvSpPr>
              <a:spLocks noChangeArrowheads="1"/>
            </p:cNvSpPr>
            <p:nvPr/>
          </p:nvSpPr>
          <p:spPr bwMode="auto">
            <a:xfrm>
              <a:off x="987425" y="606425"/>
              <a:ext cx="447675" cy="15875"/>
            </a:xfrm>
            <a:prstGeom prst="rect">
              <a:avLst/>
            </a:pr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38" name="Rectangle 31"/>
            <p:cNvSpPr>
              <a:spLocks noChangeArrowheads="1"/>
            </p:cNvSpPr>
            <p:nvPr/>
          </p:nvSpPr>
          <p:spPr bwMode="auto">
            <a:xfrm>
              <a:off x="328613" y="174625"/>
              <a:ext cx="22225" cy="168275"/>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0" name="Freeform 32"/>
            <p:cNvSpPr>
              <a:spLocks noChangeArrowheads="1"/>
            </p:cNvSpPr>
            <p:nvPr/>
          </p:nvSpPr>
          <p:spPr bwMode="auto">
            <a:xfrm>
              <a:off x="57150" y="355600"/>
              <a:ext cx="869950" cy="307975"/>
            </a:xfrm>
            <a:custGeom>
              <a:avLst/>
              <a:gdLst>
                <a:gd name="T0" fmla="*/ 317 w 317"/>
                <a:gd name="T1" fmla="*/ 0 h 112"/>
                <a:gd name="T2" fmla="*/ 167 w 317"/>
                <a:gd name="T3" fmla="*/ 0 h 112"/>
                <a:gd name="T4" fmla="*/ 161 w 317"/>
                <a:gd name="T5" fmla="*/ 7 h 112"/>
                <a:gd name="T6" fmla="*/ 37 w 317"/>
                <a:gd name="T7" fmla="*/ 7 h 112"/>
                <a:gd name="T8" fmla="*/ 4 w 317"/>
                <a:gd name="T9" fmla="*/ 23 h 112"/>
                <a:gd name="T10" fmla="*/ 4 w 317"/>
                <a:gd name="T11" fmla="*/ 55 h 112"/>
                <a:gd name="T12" fmla="*/ 15 w 317"/>
                <a:gd name="T13" fmla="*/ 85 h 112"/>
                <a:gd name="T14" fmla="*/ 54 w 317"/>
                <a:gd name="T15" fmla="*/ 85 h 112"/>
                <a:gd name="T16" fmla="*/ 80 w 317"/>
                <a:gd name="T17" fmla="*/ 107 h 112"/>
                <a:gd name="T18" fmla="*/ 167 w 317"/>
                <a:gd name="T19" fmla="*/ 107 h 112"/>
                <a:gd name="T20" fmla="*/ 183 w 317"/>
                <a:gd name="T21" fmla="*/ 112 h 112"/>
                <a:gd name="T22" fmla="*/ 227 w 317"/>
                <a:gd name="T23" fmla="*/ 112 h 112"/>
                <a:gd name="T24" fmla="*/ 256 w 317"/>
                <a:gd name="T25" fmla="*/ 47 h 112"/>
                <a:gd name="T26" fmla="*/ 313 w 317"/>
                <a:gd name="T27" fmla="*/ 16 h 112"/>
                <a:gd name="T28" fmla="*/ 316 w 317"/>
                <a:gd name="T29" fmla="*/ 2 h 112"/>
                <a:gd name="T30" fmla="*/ 317 w 317"/>
                <a:gd name="T31" fmla="*/ 0 h 1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17"/>
                <a:gd name="T49" fmla="*/ 0 h 112"/>
                <a:gd name="T50" fmla="*/ 317 w 317"/>
                <a:gd name="T51" fmla="*/ 112 h 1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17" h="112">
                  <a:moveTo>
                    <a:pt x="317" y="0"/>
                  </a:moveTo>
                  <a:cubicBezTo>
                    <a:pt x="167" y="0"/>
                    <a:pt x="167" y="0"/>
                    <a:pt x="167" y="0"/>
                  </a:cubicBezTo>
                  <a:cubicBezTo>
                    <a:pt x="161" y="7"/>
                    <a:pt x="161" y="7"/>
                    <a:pt x="161" y="7"/>
                  </a:cubicBezTo>
                  <a:cubicBezTo>
                    <a:pt x="161" y="7"/>
                    <a:pt x="68" y="2"/>
                    <a:pt x="37" y="7"/>
                  </a:cubicBezTo>
                  <a:cubicBezTo>
                    <a:pt x="28" y="8"/>
                    <a:pt x="9" y="15"/>
                    <a:pt x="4" y="23"/>
                  </a:cubicBezTo>
                  <a:cubicBezTo>
                    <a:pt x="0" y="29"/>
                    <a:pt x="3" y="47"/>
                    <a:pt x="4" y="55"/>
                  </a:cubicBezTo>
                  <a:cubicBezTo>
                    <a:pt x="6" y="63"/>
                    <a:pt x="15" y="85"/>
                    <a:pt x="15" y="85"/>
                  </a:cubicBezTo>
                  <a:cubicBezTo>
                    <a:pt x="54" y="85"/>
                    <a:pt x="54" y="85"/>
                    <a:pt x="54" y="85"/>
                  </a:cubicBezTo>
                  <a:cubicBezTo>
                    <a:pt x="80" y="107"/>
                    <a:pt x="80" y="107"/>
                    <a:pt x="80" y="107"/>
                  </a:cubicBezTo>
                  <a:cubicBezTo>
                    <a:pt x="167" y="107"/>
                    <a:pt x="167" y="107"/>
                    <a:pt x="167" y="107"/>
                  </a:cubicBezTo>
                  <a:cubicBezTo>
                    <a:pt x="183" y="112"/>
                    <a:pt x="183" y="112"/>
                    <a:pt x="183" y="112"/>
                  </a:cubicBezTo>
                  <a:cubicBezTo>
                    <a:pt x="227" y="112"/>
                    <a:pt x="227" y="112"/>
                    <a:pt x="227" y="112"/>
                  </a:cubicBezTo>
                  <a:cubicBezTo>
                    <a:pt x="227" y="112"/>
                    <a:pt x="226" y="76"/>
                    <a:pt x="256" y="47"/>
                  </a:cubicBezTo>
                  <a:cubicBezTo>
                    <a:pt x="275" y="28"/>
                    <a:pt x="313" y="16"/>
                    <a:pt x="313" y="16"/>
                  </a:cubicBezTo>
                  <a:cubicBezTo>
                    <a:pt x="316" y="2"/>
                    <a:pt x="316" y="2"/>
                    <a:pt x="316" y="2"/>
                  </a:cubicBezTo>
                  <a:lnTo>
                    <a:pt x="317"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1" name="Freeform 33"/>
            <p:cNvSpPr>
              <a:spLocks noEditPoints="1" noChangeArrowheads="1"/>
            </p:cNvSpPr>
            <p:nvPr/>
          </p:nvSpPr>
          <p:spPr bwMode="auto">
            <a:xfrm>
              <a:off x="700088" y="449263"/>
              <a:ext cx="427037" cy="428625"/>
            </a:xfrm>
            <a:custGeom>
              <a:avLst/>
              <a:gdLst>
                <a:gd name="T0" fmla="*/ 78 w 156"/>
                <a:gd name="T1" fmla="*/ 0 h 156"/>
                <a:gd name="T2" fmla="*/ 156 w 156"/>
                <a:gd name="T3" fmla="*/ 78 h 156"/>
                <a:gd name="T4" fmla="*/ 78 w 156"/>
                <a:gd name="T5" fmla="*/ 156 h 156"/>
                <a:gd name="T6" fmla="*/ 0 w 156"/>
                <a:gd name="T7" fmla="*/ 78 h 156"/>
                <a:gd name="T8" fmla="*/ 78 w 156"/>
                <a:gd name="T9" fmla="*/ 0 h 156"/>
                <a:gd name="T10" fmla="*/ 78 w 156"/>
                <a:gd name="T11" fmla="*/ 127 h 156"/>
                <a:gd name="T12" fmla="*/ 128 w 156"/>
                <a:gd name="T13" fmla="*/ 78 h 156"/>
                <a:gd name="T14" fmla="*/ 78 w 156"/>
                <a:gd name="T15" fmla="*/ 29 h 156"/>
                <a:gd name="T16" fmla="*/ 29 w 156"/>
                <a:gd name="T17" fmla="*/ 78 h 156"/>
                <a:gd name="T18" fmla="*/ 78 w 156"/>
                <a:gd name="T19" fmla="*/ 127 h 1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6"/>
                <a:gd name="T31" fmla="*/ 0 h 156"/>
                <a:gd name="T32" fmla="*/ 156 w 156"/>
                <a:gd name="T33" fmla="*/ 156 h 1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6" h="156">
                  <a:moveTo>
                    <a:pt x="78" y="0"/>
                  </a:moveTo>
                  <a:cubicBezTo>
                    <a:pt x="121" y="0"/>
                    <a:pt x="156" y="35"/>
                    <a:pt x="156" y="78"/>
                  </a:cubicBezTo>
                  <a:cubicBezTo>
                    <a:pt x="156" y="121"/>
                    <a:pt x="121" y="156"/>
                    <a:pt x="78" y="156"/>
                  </a:cubicBezTo>
                  <a:cubicBezTo>
                    <a:pt x="35" y="156"/>
                    <a:pt x="0" y="121"/>
                    <a:pt x="0" y="78"/>
                  </a:cubicBezTo>
                  <a:cubicBezTo>
                    <a:pt x="0" y="35"/>
                    <a:pt x="35" y="0"/>
                    <a:pt x="78" y="0"/>
                  </a:cubicBezTo>
                  <a:close/>
                  <a:moveTo>
                    <a:pt x="78" y="127"/>
                  </a:moveTo>
                  <a:cubicBezTo>
                    <a:pt x="106" y="127"/>
                    <a:pt x="128" y="105"/>
                    <a:pt x="128" y="78"/>
                  </a:cubicBezTo>
                  <a:cubicBezTo>
                    <a:pt x="128" y="51"/>
                    <a:pt x="106" y="29"/>
                    <a:pt x="78" y="29"/>
                  </a:cubicBezTo>
                  <a:cubicBezTo>
                    <a:pt x="51" y="29"/>
                    <a:pt x="29" y="51"/>
                    <a:pt x="29" y="78"/>
                  </a:cubicBezTo>
                  <a:cubicBezTo>
                    <a:pt x="29" y="105"/>
                    <a:pt x="51" y="127"/>
                    <a:pt x="78" y="12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2" name="Freeform 34"/>
            <p:cNvSpPr>
              <a:spLocks noEditPoints="1" noChangeArrowheads="1"/>
            </p:cNvSpPr>
            <p:nvPr/>
          </p:nvSpPr>
          <p:spPr bwMode="auto">
            <a:xfrm>
              <a:off x="792163" y="542925"/>
              <a:ext cx="244475" cy="241300"/>
            </a:xfrm>
            <a:custGeom>
              <a:avLst/>
              <a:gdLst>
                <a:gd name="T0" fmla="*/ 44 w 89"/>
                <a:gd name="T1" fmla="*/ 0 h 88"/>
                <a:gd name="T2" fmla="*/ 89 w 89"/>
                <a:gd name="T3" fmla="*/ 44 h 88"/>
                <a:gd name="T4" fmla="*/ 44 w 89"/>
                <a:gd name="T5" fmla="*/ 88 h 88"/>
                <a:gd name="T6" fmla="*/ 0 w 89"/>
                <a:gd name="T7" fmla="*/ 44 h 88"/>
                <a:gd name="T8" fmla="*/ 44 w 89"/>
                <a:gd name="T9" fmla="*/ 0 h 88"/>
                <a:gd name="T10" fmla="*/ 44 w 89"/>
                <a:gd name="T11" fmla="*/ 65 h 88"/>
                <a:gd name="T12" fmla="*/ 65 w 89"/>
                <a:gd name="T13" fmla="*/ 44 h 88"/>
                <a:gd name="T14" fmla="*/ 44 w 89"/>
                <a:gd name="T15" fmla="*/ 23 h 88"/>
                <a:gd name="T16" fmla="*/ 24 w 89"/>
                <a:gd name="T17" fmla="*/ 44 h 88"/>
                <a:gd name="T18" fmla="*/ 44 w 89"/>
                <a:gd name="T19" fmla="*/ 65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88"/>
                <a:gd name="T32" fmla="*/ 89 w 89"/>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88">
                  <a:moveTo>
                    <a:pt x="44" y="0"/>
                  </a:moveTo>
                  <a:cubicBezTo>
                    <a:pt x="69" y="0"/>
                    <a:pt x="89" y="20"/>
                    <a:pt x="89" y="44"/>
                  </a:cubicBezTo>
                  <a:cubicBezTo>
                    <a:pt x="89" y="69"/>
                    <a:pt x="69" y="88"/>
                    <a:pt x="44" y="88"/>
                  </a:cubicBezTo>
                  <a:cubicBezTo>
                    <a:pt x="20" y="88"/>
                    <a:pt x="0" y="69"/>
                    <a:pt x="0" y="44"/>
                  </a:cubicBezTo>
                  <a:cubicBezTo>
                    <a:pt x="0" y="20"/>
                    <a:pt x="20" y="0"/>
                    <a:pt x="44" y="0"/>
                  </a:cubicBezTo>
                  <a:close/>
                  <a:moveTo>
                    <a:pt x="44" y="65"/>
                  </a:moveTo>
                  <a:cubicBezTo>
                    <a:pt x="56" y="65"/>
                    <a:pt x="65" y="55"/>
                    <a:pt x="65" y="44"/>
                  </a:cubicBezTo>
                  <a:cubicBezTo>
                    <a:pt x="65" y="33"/>
                    <a:pt x="56" y="23"/>
                    <a:pt x="44" y="23"/>
                  </a:cubicBezTo>
                  <a:cubicBezTo>
                    <a:pt x="33" y="23"/>
                    <a:pt x="24" y="33"/>
                    <a:pt x="24" y="44"/>
                  </a:cubicBezTo>
                  <a:cubicBezTo>
                    <a:pt x="24" y="55"/>
                    <a:pt x="33" y="65"/>
                    <a:pt x="44" y="65"/>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3" name="Oval 35"/>
            <p:cNvSpPr>
              <a:spLocks noChangeArrowheads="1"/>
            </p:cNvSpPr>
            <p:nvPr/>
          </p:nvSpPr>
          <p:spPr bwMode="auto">
            <a:xfrm>
              <a:off x="869950" y="619125"/>
              <a:ext cx="87312" cy="87313"/>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4" name="Freeform 36"/>
            <p:cNvSpPr>
              <a:spLocks noEditPoints="1" noChangeArrowheads="1"/>
            </p:cNvSpPr>
            <p:nvPr/>
          </p:nvSpPr>
          <p:spPr bwMode="auto">
            <a:xfrm>
              <a:off x="1503363" y="585788"/>
              <a:ext cx="290512" cy="292100"/>
            </a:xfrm>
            <a:custGeom>
              <a:avLst/>
              <a:gdLst>
                <a:gd name="T0" fmla="*/ 53 w 106"/>
                <a:gd name="T1" fmla="*/ 0 h 106"/>
                <a:gd name="T2" fmla="*/ 106 w 106"/>
                <a:gd name="T3" fmla="*/ 53 h 106"/>
                <a:gd name="T4" fmla="*/ 53 w 106"/>
                <a:gd name="T5" fmla="*/ 106 h 106"/>
                <a:gd name="T6" fmla="*/ 0 w 106"/>
                <a:gd name="T7" fmla="*/ 53 h 106"/>
                <a:gd name="T8" fmla="*/ 53 w 106"/>
                <a:gd name="T9" fmla="*/ 0 h 106"/>
                <a:gd name="T10" fmla="*/ 53 w 106"/>
                <a:gd name="T11" fmla="*/ 87 h 106"/>
                <a:gd name="T12" fmla="*/ 86 w 106"/>
                <a:gd name="T13" fmla="*/ 53 h 106"/>
                <a:gd name="T14" fmla="*/ 53 w 106"/>
                <a:gd name="T15" fmla="*/ 20 h 106"/>
                <a:gd name="T16" fmla="*/ 19 w 106"/>
                <a:gd name="T17" fmla="*/ 53 h 106"/>
                <a:gd name="T18" fmla="*/ 53 w 106"/>
                <a:gd name="T19" fmla="*/ 8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
                <a:gd name="T31" fmla="*/ 0 h 106"/>
                <a:gd name="T32" fmla="*/ 106 w 106"/>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 h="106">
                  <a:moveTo>
                    <a:pt x="53" y="0"/>
                  </a:moveTo>
                  <a:cubicBezTo>
                    <a:pt x="82" y="0"/>
                    <a:pt x="106" y="24"/>
                    <a:pt x="106" y="53"/>
                  </a:cubicBezTo>
                  <a:cubicBezTo>
                    <a:pt x="106" y="82"/>
                    <a:pt x="82" y="106"/>
                    <a:pt x="53" y="106"/>
                  </a:cubicBezTo>
                  <a:cubicBezTo>
                    <a:pt x="24" y="106"/>
                    <a:pt x="0" y="82"/>
                    <a:pt x="0" y="53"/>
                  </a:cubicBezTo>
                  <a:cubicBezTo>
                    <a:pt x="0" y="24"/>
                    <a:pt x="24" y="0"/>
                    <a:pt x="53" y="0"/>
                  </a:cubicBezTo>
                  <a:close/>
                  <a:moveTo>
                    <a:pt x="53" y="87"/>
                  </a:moveTo>
                  <a:cubicBezTo>
                    <a:pt x="71" y="87"/>
                    <a:pt x="86" y="72"/>
                    <a:pt x="86" y="53"/>
                  </a:cubicBezTo>
                  <a:cubicBezTo>
                    <a:pt x="86" y="35"/>
                    <a:pt x="71" y="20"/>
                    <a:pt x="53" y="20"/>
                  </a:cubicBezTo>
                  <a:cubicBezTo>
                    <a:pt x="34" y="20"/>
                    <a:pt x="19" y="35"/>
                    <a:pt x="19" y="53"/>
                  </a:cubicBezTo>
                  <a:cubicBezTo>
                    <a:pt x="19" y="72"/>
                    <a:pt x="34" y="87"/>
                    <a:pt x="53" y="8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5" name="Freeform 37"/>
            <p:cNvSpPr>
              <a:spLocks noEditPoints="1" noChangeArrowheads="1"/>
            </p:cNvSpPr>
            <p:nvPr/>
          </p:nvSpPr>
          <p:spPr bwMode="auto">
            <a:xfrm>
              <a:off x="1566863" y="649288"/>
              <a:ext cx="163512" cy="165100"/>
            </a:xfrm>
            <a:custGeom>
              <a:avLst/>
              <a:gdLst>
                <a:gd name="T0" fmla="*/ 30 w 60"/>
                <a:gd name="T1" fmla="*/ 0 h 60"/>
                <a:gd name="T2" fmla="*/ 60 w 60"/>
                <a:gd name="T3" fmla="*/ 30 h 60"/>
                <a:gd name="T4" fmla="*/ 30 w 60"/>
                <a:gd name="T5" fmla="*/ 60 h 60"/>
                <a:gd name="T6" fmla="*/ 0 w 60"/>
                <a:gd name="T7" fmla="*/ 30 h 60"/>
                <a:gd name="T8" fmla="*/ 30 w 60"/>
                <a:gd name="T9" fmla="*/ 0 h 60"/>
                <a:gd name="T10" fmla="*/ 30 w 60"/>
                <a:gd name="T11" fmla="*/ 44 h 60"/>
                <a:gd name="T12" fmla="*/ 44 w 60"/>
                <a:gd name="T13" fmla="*/ 30 h 60"/>
                <a:gd name="T14" fmla="*/ 30 w 60"/>
                <a:gd name="T15" fmla="*/ 16 h 60"/>
                <a:gd name="T16" fmla="*/ 16 w 60"/>
                <a:gd name="T17" fmla="*/ 30 h 60"/>
                <a:gd name="T18" fmla="*/ 30 w 60"/>
                <a:gd name="T19" fmla="*/ 4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60"/>
                <a:gd name="T32" fmla="*/ 60 w 6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60">
                  <a:moveTo>
                    <a:pt x="30" y="0"/>
                  </a:moveTo>
                  <a:cubicBezTo>
                    <a:pt x="46" y="0"/>
                    <a:pt x="60" y="14"/>
                    <a:pt x="60" y="30"/>
                  </a:cubicBezTo>
                  <a:cubicBezTo>
                    <a:pt x="60" y="47"/>
                    <a:pt x="46" y="60"/>
                    <a:pt x="30" y="60"/>
                  </a:cubicBezTo>
                  <a:cubicBezTo>
                    <a:pt x="13" y="60"/>
                    <a:pt x="0" y="47"/>
                    <a:pt x="0" y="30"/>
                  </a:cubicBezTo>
                  <a:cubicBezTo>
                    <a:pt x="0" y="14"/>
                    <a:pt x="13" y="0"/>
                    <a:pt x="30" y="0"/>
                  </a:cubicBezTo>
                  <a:close/>
                  <a:moveTo>
                    <a:pt x="30" y="44"/>
                  </a:moveTo>
                  <a:cubicBezTo>
                    <a:pt x="37" y="44"/>
                    <a:pt x="44" y="38"/>
                    <a:pt x="44" y="30"/>
                  </a:cubicBezTo>
                  <a:cubicBezTo>
                    <a:pt x="44" y="23"/>
                    <a:pt x="37" y="16"/>
                    <a:pt x="30" y="16"/>
                  </a:cubicBezTo>
                  <a:cubicBezTo>
                    <a:pt x="22" y="16"/>
                    <a:pt x="16" y="23"/>
                    <a:pt x="16" y="30"/>
                  </a:cubicBezTo>
                  <a:cubicBezTo>
                    <a:pt x="16" y="38"/>
                    <a:pt x="22" y="44"/>
                    <a:pt x="30" y="44"/>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6" name="Oval 38"/>
            <p:cNvSpPr>
              <a:spLocks noChangeArrowheads="1"/>
            </p:cNvSpPr>
            <p:nvPr/>
          </p:nvSpPr>
          <p:spPr bwMode="auto">
            <a:xfrm>
              <a:off x="1617663" y="701675"/>
              <a:ext cx="60325" cy="60325"/>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7" name="Freeform 39"/>
            <p:cNvSpPr>
              <a:spLocks noEditPoints="1" noChangeArrowheads="1"/>
            </p:cNvSpPr>
            <p:nvPr/>
          </p:nvSpPr>
          <p:spPr bwMode="auto">
            <a:xfrm>
              <a:off x="2303463" y="585788"/>
              <a:ext cx="290512" cy="292100"/>
            </a:xfrm>
            <a:custGeom>
              <a:avLst/>
              <a:gdLst>
                <a:gd name="T0" fmla="*/ 53 w 106"/>
                <a:gd name="T1" fmla="*/ 0 h 106"/>
                <a:gd name="T2" fmla="*/ 106 w 106"/>
                <a:gd name="T3" fmla="*/ 53 h 106"/>
                <a:gd name="T4" fmla="*/ 53 w 106"/>
                <a:gd name="T5" fmla="*/ 106 h 106"/>
                <a:gd name="T6" fmla="*/ 0 w 106"/>
                <a:gd name="T7" fmla="*/ 53 h 106"/>
                <a:gd name="T8" fmla="*/ 53 w 106"/>
                <a:gd name="T9" fmla="*/ 0 h 106"/>
                <a:gd name="T10" fmla="*/ 53 w 106"/>
                <a:gd name="T11" fmla="*/ 87 h 106"/>
                <a:gd name="T12" fmla="*/ 86 w 106"/>
                <a:gd name="T13" fmla="*/ 53 h 106"/>
                <a:gd name="T14" fmla="*/ 53 w 106"/>
                <a:gd name="T15" fmla="*/ 20 h 106"/>
                <a:gd name="T16" fmla="*/ 20 w 106"/>
                <a:gd name="T17" fmla="*/ 53 h 106"/>
                <a:gd name="T18" fmla="*/ 53 w 106"/>
                <a:gd name="T19" fmla="*/ 8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
                <a:gd name="T31" fmla="*/ 0 h 106"/>
                <a:gd name="T32" fmla="*/ 106 w 106"/>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 h="106">
                  <a:moveTo>
                    <a:pt x="53" y="0"/>
                  </a:moveTo>
                  <a:cubicBezTo>
                    <a:pt x="82" y="0"/>
                    <a:pt x="106" y="24"/>
                    <a:pt x="106" y="53"/>
                  </a:cubicBezTo>
                  <a:cubicBezTo>
                    <a:pt x="106" y="82"/>
                    <a:pt x="82" y="106"/>
                    <a:pt x="53" y="106"/>
                  </a:cubicBezTo>
                  <a:cubicBezTo>
                    <a:pt x="24" y="106"/>
                    <a:pt x="0" y="82"/>
                    <a:pt x="0" y="53"/>
                  </a:cubicBezTo>
                  <a:cubicBezTo>
                    <a:pt x="0" y="24"/>
                    <a:pt x="24" y="0"/>
                    <a:pt x="53" y="0"/>
                  </a:cubicBezTo>
                  <a:close/>
                  <a:moveTo>
                    <a:pt x="53" y="87"/>
                  </a:moveTo>
                  <a:cubicBezTo>
                    <a:pt x="71" y="87"/>
                    <a:pt x="86" y="72"/>
                    <a:pt x="86" y="53"/>
                  </a:cubicBezTo>
                  <a:cubicBezTo>
                    <a:pt x="86" y="35"/>
                    <a:pt x="71" y="20"/>
                    <a:pt x="53" y="20"/>
                  </a:cubicBezTo>
                  <a:cubicBezTo>
                    <a:pt x="35" y="20"/>
                    <a:pt x="20" y="35"/>
                    <a:pt x="20" y="53"/>
                  </a:cubicBezTo>
                  <a:cubicBezTo>
                    <a:pt x="20" y="72"/>
                    <a:pt x="35" y="87"/>
                    <a:pt x="53" y="8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8" name="Freeform 40"/>
            <p:cNvSpPr>
              <a:spLocks noEditPoints="1" noChangeArrowheads="1"/>
            </p:cNvSpPr>
            <p:nvPr/>
          </p:nvSpPr>
          <p:spPr bwMode="auto">
            <a:xfrm>
              <a:off x="2366963" y="649288"/>
              <a:ext cx="165100" cy="165100"/>
            </a:xfrm>
            <a:custGeom>
              <a:avLst/>
              <a:gdLst>
                <a:gd name="T0" fmla="*/ 30 w 60"/>
                <a:gd name="T1" fmla="*/ 0 h 60"/>
                <a:gd name="T2" fmla="*/ 60 w 60"/>
                <a:gd name="T3" fmla="*/ 30 h 60"/>
                <a:gd name="T4" fmla="*/ 30 w 60"/>
                <a:gd name="T5" fmla="*/ 60 h 60"/>
                <a:gd name="T6" fmla="*/ 0 w 60"/>
                <a:gd name="T7" fmla="*/ 30 h 60"/>
                <a:gd name="T8" fmla="*/ 30 w 60"/>
                <a:gd name="T9" fmla="*/ 0 h 60"/>
                <a:gd name="T10" fmla="*/ 30 w 60"/>
                <a:gd name="T11" fmla="*/ 44 h 60"/>
                <a:gd name="T12" fmla="*/ 44 w 60"/>
                <a:gd name="T13" fmla="*/ 30 h 60"/>
                <a:gd name="T14" fmla="*/ 30 w 60"/>
                <a:gd name="T15" fmla="*/ 16 h 60"/>
                <a:gd name="T16" fmla="*/ 16 w 60"/>
                <a:gd name="T17" fmla="*/ 30 h 60"/>
                <a:gd name="T18" fmla="*/ 30 w 60"/>
                <a:gd name="T19" fmla="*/ 4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60"/>
                <a:gd name="T32" fmla="*/ 60 w 6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60">
                  <a:moveTo>
                    <a:pt x="30" y="0"/>
                  </a:moveTo>
                  <a:cubicBezTo>
                    <a:pt x="47" y="0"/>
                    <a:pt x="60" y="14"/>
                    <a:pt x="60" y="30"/>
                  </a:cubicBezTo>
                  <a:cubicBezTo>
                    <a:pt x="60" y="47"/>
                    <a:pt x="47" y="60"/>
                    <a:pt x="30" y="60"/>
                  </a:cubicBezTo>
                  <a:cubicBezTo>
                    <a:pt x="13" y="60"/>
                    <a:pt x="0" y="47"/>
                    <a:pt x="0" y="30"/>
                  </a:cubicBezTo>
                  <a:cubicBezTo>
                    <a:pt x="0" y="14"/>
                    <a:pt x="13" y="0"/>
                    <a:pt x="30" y="0"/>
                  </a:cubicBezTo>
                  <a:close/>
                  <a:moveTo>
                    <a:pt x="30" y="44"/>
                  </a:moveTo>
                  <a:cubicBezTo>
                    <a:pt x="38" y="44"/>
                    <a:pt x="44" y="38"/>
                    <a:pt x="44" y="30"/>
                  </a:cubicBezTo>
                  <a:cubicBezTo>
                    <a:pt x="44" y="23"/>
                    <a:pt x="38" y="16"/>
                    <a:pt x="30" y="16"/>
                  </a:cubicBezTo>
                  <a:cubicBezTo>
                    <a:pt x="22" y="16"/>
                    <a:pt x="16" y="23"/>
                    <a:pt x="16" y="30"/>
                  </a:cubicBezTo>
                  <a:cubicBezTo>
                    <a:pt x="16" y="38"/>
                    <a:pt x="22" y="44"/>
                    <a:pt x="30" y="44"/>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9" name="Oval 41"/>
            <p:cNvSpPr>
              <a:spLocks noChangeArrowheads="1"/>
            </p:cNvSpPr>
            <p:nvPr/>
          </p:nvSpPr>
          <p:spPr bwMode="auto">
            <a:xfrm>
              <a:off x="2419350" y="701675"/>
              <a:ext cx="60325" cy="60325"/>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0" name="Freeform 42"/>
            <p:cNvSpPr>
              <a:spLocks noEditPoints="1" noChangeArrowheads="1"/>
            </p:cNvSpPr>
            <p:nvPr/>
          </p:nvSpPr>
          <p:spPr bwMode="auto">
            <a:xfrm>
              <a:off x="41275" y="633413"/>
              <a:ext cx="244475" cy="244475"/>
            </a:xfrm>
            <a:custGeom>
              <a:avLst/>
              <a:gdLst>
                <a:gd name="T0" fmla="*/ 45 w 89"/>
                <a:gd name="T1" fmla="*/ 0 h 89"/>
                <a:gd name="T2" fmla="*/ 89 w 89"/>
                <a:gd name="T3" fmla="*/ 44 h 89"/>
                <a:gd name="T4" fmla="*/ 45 w 89"/>
                <a:gd name="T5" fmla="*/ 89 h 89"/>
                <a:gd name="T6" fmla="*/ 0 w 89"/>
                <a:gd name="T7" fmla="*/ 44 h 89"/>
                <a:gd name="T8" fmla="*/ 45 w 89"/>
                <a:gd name="T9" fmla="*/ 0 h 89"/>
                <a:gd name="T10" fmla="*/ 45 w 89"/>
                <a:gd name="T11" fmla="*/ 73 h 89"/>
                <a:gd name="T12" fmla="*/ 73 w 89"/>
                <a:gd name="T13" fmla="*/ 44 h 89"/>
                <a:gd name="T14" fmla="*/ 45 w 89"/>
                <a:gd name="T15" fmla="*/ 16 h 89"/>
                <a:gd name="T16" fmla="*/ 16 w 89"/>
                <a:gd name="T17" fmla="*/ 44 h 89"/>
                <a:gd name="T18" fmla="*/ 45 w 89"/>
                <a:gd name="T19" fmla="*/ 7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89"/>
                <a:gd name="T32" fmla="*/ 89 w 89"/>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89">
                  <a:moveTo>
                    <a:pt x="45" y="0"/>
                  </a:moveTo>
                  <a:cubicBezTo>
                    <a:pt x="69" y="0"/>
                    <a:pt x="89" y="20"/>
                    <a:pt x="89" y="44"/>
                  </a:cubicBezTo>
                  <a:cubicBezTo>
                    <a:pt x="89" y="69"/>
                    <a:pt x="69" y="89"/>
                    <a:pt x="45" y="89"/>
                  </a:cubicBezTo>
                  <a:cubicBezTo>
                    <a:pt x="20" y="89"/>
                    <a:pt x="0" y="69"/>
                    <a:pt x="0" y="44"/>
                  </a:cubicBezTo>
                  <a:cubicBezTo>
                    <a:pt x="0" y="20"/>
                    <a:pt x="20" y="0"/>
                    <a:pt x="45" y="0"/>
                  </a:cubicBezTo>
                  <a:close/>
                  <a:moveTo>
                    <a:pt x="45" y="73"/>
                  </a:moveTo>
                  <a:cubicBezTo>
                    <a:pt x="60" y="73"/>
                    <a:pt x="73" y="60"/>
                    <a:pt x="73" y="44"/>
                  </a:cubicBezTo>
                  <a:cubicBezTo>
                    <a:pt x="73" y="29"/>
                    <a:pt x="60" y="16"/>
                    <a:pt x="45" y="16"/>
                  </a:cubicBezTo>
                  <a:cubicBezTo>
                    <a:pt x="29" y="16"/>
                    <a:pt x="16" y="29"/>
                    <a:pt x="16" y="44"/>
                  </a:cubicBezTo>
                  <a:cubicBezTo>
                    <a:pt x="16" y="60"/>
                    <a:pt x="29" y="73"/>
                    <a:pt x="45" y="73"/>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1" name="Freeform 43"/>
            <p:cNvSpPr>
              <a:spLocks noEditPoints="1" noChangeArrowheads="1"/>
            </p:cNvSpPr>
            <p:nvPr/>
          </p:nvSpPr>
          <p:spPr bwMode="auto">
            <a:xfrm>
              <a:off x="93663" y="685800"/>
              <a:ext cx="139700" cy="139700"/>
            </a:xfrm>
            <a:custGeom>
              <a:avLst/>
              <a:gdLst>
                <a:gd name="T0" fmla="*/ 26 w 51"/>
                <a:gd name="T1" fmla="*/ 0 h 51"/>
                <a:gd name="T2" fmla="*/ 51 w 51"/>
                <a:gd name="T3" fmla="*/ 25 h 51"/>
                <a:gd name="T4" fmla="*/ 26 w 51"/>
                <a:gd name="T5" fmla="*/ 51 h 51"/>
                <a:gd name="T6" fmla="*/ 0 w 51"/>
                <a:gd name="T7" fmla="*/ 25 h 51"/>
                <a:gd name="T8" fmla="*/ 26 w 51"/>
                <a:gd name="T9" fmla="*/ 0 h 51"/>
                <a:gd name="T10" fmla="*/ 26 w 51"/>
                <a:gd name="T11" fmla="*/ 37 h 51"/>
                <a:gd name="T12" fmla="*/ 37 w 51"/>
                <a:gd name="T13" fmla="*/ 25 h 51"/>
                <a:gd name="T14" fmla="*/ 26 w 51"/>
                <a:gd name="T15" fmla="*/ 14 h 51"/>
                <a:gd name="T16" fmla="*/ 14 w 51"/>
                <a:gd name="T17" fmla="*/ 25 h 51"/>
                <a:gd name="T18" fmla="*/ 26 w 51"/>
                <a:gd name="T19" fmla="*/ 37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51"/>
                <a:gd name="T32" fmla="*/ 51 w 51"/>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51">
                  <a:moveTo>
                    <a:pt x="26" y="0"/>
                  </a:moveTo>
                  <a:cubicBezTo>
                    <a:pt x="40" y="0"/>
                    <a:pt x="51" y="11"/>
                    <a:pt x="51" y="25"/>
                  </a:cubicBezTo>
                  <a:cubicBezTo>
                    <a:pt x="51" y="39"/>
                    <a:pt x="40" y="51"/>
                    <a:pt x="26" y="51"/>
                  </a:cubicBezTo>
                  <a:cubicBezTo>
                    <a:pt x="12" y="51"/>
                    <a:pt x="0" y="39"/>
                    <a:pt x="0" y="25"/>
                  </a:cubicBezTo>
                  <a:cubicBezTo>
                    <a:pt x="0" y="11"/>
                    <a:pt x="12" y="0"/>
                    <a:pt x="26" y="0"/>
                  </a:cubicBezTo>
                  <a:close/>
                  <a:moveTo>
                    <a:pt x="26" y="37"/>
                  </a:moveTo>
                  <a:cubicBezTo>
                    <a:pt x="32" y="37"/>
                    <a:pt x="37" y="32"/>
                    <a:pt x="37" y="25"/>
                  </a:cubicBezTo>
                  <a:cubicBezTo>
                    <a:pt x="37" y="19"/>
                    <a:pt x="32" y="14"/>
                    <a:pt x="26" y="14"/>
                  </a:cubicBezTo>
                  <a:cubicBezTo>
                    <a:pt x="19" y="14"/>
                    <a:pt x="14" y="19"/>
                    <a:pt x="14" y="25"/>
                  </a:cubicBezTo>
                  <a:cubicBezTo>
                    <a:pt x="14" y="32"/>
                    <a:pt x="19" y="37"/>
                    <a:pt x="26" y="37"/>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2" name="Oval 44"/>
            <p:cNvSpPr>
              <a:spLocks noChangeArrowheads="1"/>
            </p:cNvSpPr>
            <p:nvPr/>
          </p:nvSpPr>
          <p:spPr bwMode="auto">
            <a:xfrm>
              <a:off x="136525" y="728663"/>
              <a:ext cx="52387" cy="52388"/>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3" name="Freeform 45"/>
            <p:cNvSpPr>
              <a:spLocks noChangeArrowheads="1"/>
            </p:cNvSpPr>
            <p:nvPr/>
          </p:nvSpPr>
          <p:spPr bwMode="auto">
            <a:xfrm>
              <a:off x="0" y="569913"/>
              <a:ext cx="327025" cy="98425"/>
            </a:xfrm>
            <a:custGeom>
              <a:avLst/>
              <a:gdLst>
                <a:gd name="T0" fmla="*/ 60 w 119"/>
                <a:gd name="T1" fmla="*/ 13 h 36"/>
                <a:gd name="T2" fmla="*/ 15 w 119"/>
                <a:gd name="T3" fmla="*/ 36 h 36"/>
                <a:gd name="T4" fmla="*/ 0 w 119"/>
                <a:gd name="T5" fmla="*/ 36 h 36"/>
                <a:gd name="T6" fmla="*/ 60 w 119"/>
                <a:gd name="T7" fmla="*/ 0 h 36"/>
                <a:gd name="T8" fmla="*/ 119 w 119"/>
                <a:gd name="T9" fmla="*/ 36 h 36"/>
                <a:gd name="T10" fmla="*/ 105 w 119"/>
                <a:gd name="T11" fmla="*/ 36 h 36"/>
                <a:gd name="T12" fmla="*/ 60 w 119"/>
                <a:gd name="T13" fmla="*/ 13 h 36"/>
                <a:gd name="T14" fmla="*/ 0 60000 65536"/>
                <a:gd name="T15" fmla="*/ 0 60000 65536"/>
                <a:gd name="T16" fmla="*/ 0 60000 65536"/>
                <a:gd name="T17" fmla="*/ 0 60000 65536"/>
                <a:gd name="T18" fmla="*/ 0 60000 65536"/>
                <a:gd name="T19" fmla="*/ 0 60000 65536"/>
                <a:gd name="T20" fmla="*/ 0 60000 65536"/>
                <a:gd name="T21" fmla="*/ 0 w 119"/>
                <a:gd name="T22" fmla="*/ 0 h 36"/>
                <a:gd name="T23" fmla="*/ 119 w 119"/>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36">
                  <a:moveTo>
                    <a:pt x="60" y="13"/>
                  </a:moveTo>
                  <a:cubicBezTo>
                    <a:pt x="41" y="13"/>
                    <a:pt x="25" y="22"/>
                    <a:pt x="15" y="36"/>
                  </a:cubicBezTo>
                  <a:cubicBezTo>
                    <a:pt x="0" y="36"/>
                    <a:pt x="0" y="36"/>
                    <a:pt x="0" y="36"/>
                  </a:cubicBezTo>
                  <a:cubicBezTo>
                    <a:pt x="12" y="15"/>
                    <a:pt x="34" y="0"/>
                    <a:pt x="60" y="0"/>
                  </a:cubicBezTo>
                  <a:cubicBezTo>
                    <a:pt x="85" y="0"/>
                    <a:pt x="108" y="15"/>
                    <a:pt x="119" y="36"/>
                  </a:cubicBezTo>
                  <a:cubicBezTo>
                    <a:pt x="105" y="36"/>
                    <a:pt x="105" y="36"/>
                    <a:pt x="105" y="36"/>
                  </a:cubicBezTo>
                  <a:cubicBezTo>
                    <a:pt x="95" y="22"/>
                    <a:pt x="78" y="13"/>
                    <a:pt x="60" y="13"/>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4" name="Freeform 46"/>
            <p:cNvSpPr>
              <a:spLocks noEditPoints="1" noChangeArrowheads="1"/>
            </p:cNvSpPr>
            <p:nvPr/>
          </p:nvSpPr>
          <p:spPr bwMode="auto">
            <a:xfrm>
              <a:off x="565150" y="646113"/>
              <a:ext cx="98425" cy="198438"/>
            </a:xfrm>
            <a:custGeom>
              <a:avLst/>
              <a:gdLst>
                <a:gd name="T0" fmla="*/ 62 w 62"/>
                <a:gd name="T1" fmla="*/ 0 h 125"/>
                <a:gd name="T2" fmla="*/ 62 w 62"/>
                <a:gd name="T3" fmla="*/ 125 h 125"/>
                <a:gd name="T4" fmla="*/ 0 w 62"/>
                <a:gd name="T5" fmla="*/ 125 h 125"/>
                <a:gd name="T6" fmla="*/ 0 w 62"/>
                <a:gd name="T7" fmla="*/ 0 h 125"/>
                <a:gd name="T8" fmla="*/ 62 w 62"/>
                <a:gd name="T9" fmla="*/ 0 h 125"/>
                <a:gd name="T10" fmla="*/ 3 w 62"/>
                <a:gd name="T11" fmla="*/ 118 h 125"/>
                <a:gd name="T12" fmla="*/ 60 w 62"/>
                <a:gd name="T13" fmla="*/ 118 h 125"/>
                <a:gd name="T14" fmla="*/ 60 w 62"/>
                <a:gd name="T15" fmla="*/ 87 h 125"/>
                <a:gd name="T16" fmla="*/ 3 w 62"/>
                <a:gd name="T17" fmla="*/ 87 h 125"/>
                <a:gd name="T18" fmla="*/ 3 w 62"/>
                <a:gd name="T19" fmla="*/ 118 h 125"/>
                <a:gd name="T20" fmla="*/ 3 w 62"/>
                <a:gd name="T21" fmla="*/ 78 h 125"/>
                <a:gd name="T22" fmla="*/ 60 w 62"/>
                <a:gd name="T23" fmla="*/ 78 h 125"/>
                <a:gd name="T24" fmla="*/ 60 w 62"/>
                <a:gd name="T25" fmla="*/ 47 h 125"/>
                <a:gd name="T26" fmla="*/ 3 w 62"/>
                <a:gd name="T27" fmla="*/ 47 h 125"/>
                <a:gd name="T28" fmla="*/ 3 w 62"/>
                <a:gd name="T29" fmla="*/ 78 h 125"/>
                <a:gd name="T30" fmla="*/ 3 w 62"/>
                <a:gd name="T31" fmla="*/ 38 h 125"/>
                <a:gd name="T32" fmla="*/ 60 w 62"/>
                <a:gd name="T33" fmla="*/ 38 h 125"/>
                <a:gd name="T34" fmla="*/ 60 w 62"/>
                <a:gd name="T35" fmla="*/ 7 h 125"/>
                <a:gd name="T36" fmla="*/ 3 w 62"/>
                <a:gd name="T37" fmla="*/ 7 h 125"/>
                <a:gd name="T38" fmla="*/ 3 w 62"/>
                <a:gd name="T39" fmla="*/ 38 h 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2"/>
                <a:gd name="T61" fmla="*/ 0 h 125"/>
                <a:gd name="T62" fmla="*/ 62 w 62"/>
                <a:gd name="T63" fmla="*/ 125 h 1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2" h="125">
                  <a:moveTo>
                    <a:pt x="62" y="0"/>
                  </a:moveTo>
                  <a:lnTo>
                    <a:pt x="62" y="125"/>
                  </a:lnTo>
                  <a:lnTo>
                    <a:pt x="0" y="125"/>
                  </a:lnTo>
                  <a:lnTo>
                    <a:pt x="0" y="0"/>
                  </a:lnTo>
                  <a:lnTo>
                    <a:pt x="62" y="0"/>
                  </a:lnTo>
                  <a:close/>
                  <a:moveTo>
                    <a:pt x="3" y="118"/>
                  </a:moveTo>
                  <a:lnTo>
                    <a:pt x="60" y="118"/>
                  </a:lnTo>
                  <a:lnTo>
                    <a:pt x="60" y="87"/>
                  </a:lnTo>
                  <a:lnTo>
                    <a:pt x="3" y="87"/>
                  </a:lnTo>
                  <a:lnTo>
                    <a:pt x="3" y="118"/>
                  </a:lnTo>
                  <a:close/>
                  <a:moveTo>
                    <a:pt x="3" y="78"/>
                  </a:moveTo>
                  <a:lnTo>
                    <a:pt x="60" y="78"/>
                  </a:lnTo>
                  <a:lnTo>
                    <a:pt x="60" y="47"/>
                  </a:lnTo>
                  <a:lnTo>
                    <a:pt x="3" y="47"/>
                  </a:lnTo>
                  <a:lnTo>
                    <a:pt x="3" y="78"/>
                  </a:lnTo>
                  <a:close/>
                  <a:moveTo>
                    <a:pt x="3" y="38"/>
                  </a:moveTo>
                  <a:lnTo>
                    <a:pt x="60" y="38"/>
                  </a:lnTo>
                  <a:lnTo>
                    <a:pt x="60" y="7"/>
                  </a:lnTo>
                  <a:lnTo>
                    <a:pt x="3" y="7"/>
                  </a:lnTo>
                  <a:lnTo>
                    <a:pt x="3" y="38"/>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5" name="Freeform 47"/>
            <p:cNvSpPr>
              <a:spLocks noEditPoints="1" noChangeArrowheads="1"/>
            </p:cNvSpPr>
            <p:nvPr/>
          </p:nvSpPr>
          <p:spPr bwMode="auto">
            <a:xfrm>
              <a:off x="561975" y="392113"/>
              <a:ext cx="153987" cy="180975"/>
            </a:xfrm>
            <a:custGeom>
              <a:avLst/>
              <a:gdLst>
                <a:gd name="T0" fmla="*/ 56 w 56"/>
                <a:gd name="T1" fmla="*/ 0 h 66"/>
                <a:gd name="T2" fmla="*/ 56 w 56"/>
                <a:gd name="T3" fmla="*/ 18 h 66"/>
                <a:gd name="T4" fmla="*/ 29 w 56"/>
                <a:gd name="T5" fmla="*/ 66 h 66"/>
                <a:gd name="T6" fmla="*/ 0 w 56"/>
                <a:gd name="T7" fmla="*/ 66 h 66"/>
                <a:gd name="T8" fmla="*/ 0 w 56"/>
                <a:gd name="T9" fmla="*/ 0 h 66"/>
                <a:gd name="T10" fmla="*/ 56 w 56"/>
                <a:gd name="T11" fmla="*/ 0 h 66"/>
                <a:gd name="T12" fmla="*/ 10 w 56"/>
                <a:gd name="T13" fmla="*/ 14 h 66"/>
                <a:gd name="T14" fmla="*/ 13 w 56"/>
                <a:gd name="T15" fmla="*/ 11 h 66"/>
                <a:gd name="T16" fmla="*/ 10 w 56"/>
                <a:gd name="T17" fmla="*/ 7 h 66"/>
                <a:gd name="T18" fmla="*/ 6 w 56"/>
                <a:gd name="T19" fmla="*/ 11 h 66"/>
                <a:gd name="T20" fmla="*/ 10 w 56"/>
                <a:gd name="T21" fmla="*/ 14 h 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
                <a:gd name="T34" fmla="*/ 0 h 66"/>
                <a:gd name="T35" fmla="*/ 56 w 56"/>
                <a:gd name="T36" fmla="*/ 66 h 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 h="66">
                  <a:moveTo>
                    <a:pt x="56" y="0"/>
                  </a:moveTo>
                  <a:cubicBezTo>
                    <a:pt x="56" y="18"/>
                    <a:pt x="56" y="18"/>
                    <a:pt x="56" y="18"/>
                  </a:cubicBezTo>
                  <a:cubicBezTo>
                    <a:pt x="56" y="18"/>
                    <a:pt x="34" y="33"/>
                    <a:pt x="29" y="66"/>
                  </a:cubicBezTo>
                  <a:cubicBezTo>
                    <a:pt x="2" y="66"/>
                    <a:pt x="0" y="66"/>
                    <a:pt x="0" y="66"/>
                  </a:cubicBezTo>
                  <a:cubicBezTo>
                    <a:pt x="0" y="0"/>
                    <a:pt x="0" y="0"/>
                    <a:pt x="0" y="0"/>
                  </a:cubicBezTo>
                  <a:lnTo>
                    <a:pt x="56" y="0"/>
                  </a:lnTo>
                  <a:close/>
                  <a:moveTo>
                    <a:pt x="10" y="14"/>
                  </a:moveTo>
                  <a:cubicBezTo>
                    <a:pt x="12" y="14"/>
                    <a:pt x="13" y="13"/>
                    <a:pt x="13" y="11"/>
                  </a:cubicBezTo>
                  <a:cubicBezTo>
                    <a:pt x="13" y="9"/>
                    <a:pt x="12" y="7"/>
                    <a:pt x="10" y="7"/>
                  </a:cubicBezTo>
                  <a:cubicBezTo>
                    <a:pt x="8" y="7"/>
                    <a:pt x="6" y="9"/>
                    <a:pt x="6" y="11"/>
                  </a:cubicBezTo>
                  <a:cubicBezTo>
                    <a:pt x="6" y="13"/>
                    <a:pt x="8" y="14"/>
                    <a:pt x="10" y="14"/>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6" name="Freeform 48"/>
            <p:cNvSpPr>
              <a:spLocks noChangeArrowheads="1"/>
            </p:cNvSpPr>
            <p:nvPr/>
          </p:nvSpPr>
          <p:spPr bwMode="auto">
            <a:xfrm>
              <a:off x="307975" y="314325"/>
              <a:ext cx="61912" cy="100013"/>
            </a:xfrm>
            <a:custGeom>
              <a:avLst/>
              <a:gdLst>
                <a:gd name="T0" fmla="*/ 0 w 23"/>
                <a:gd name="T1" fmla="*/ 25 h 36"/>
                <a:gd name="T2" fmla="*/ 12 w 23"/>
                <a:gd name="T3" fmla="*/ 36 h 36"/>
                <a:gd name="T4" fmla="*/ 12 w 23"/>
                <a:gd name="T5" fmla="*/ 36 h 36"/>
                <a:gd name="T6" fmla="*/ 23 w 23"/>
                <a:gd name="T7" fmla="*/ 25 h 36"/>
                <a:gd name="T8" fmla="*/ 23 w 23"/>
                <a:gd name="T9" fmla="*/ 12 h 36"/>
                <a:gd name="T10" fmla="*/ 12 w 23"/>
                <a:gd name="T11" fmla="*/ 0 h 36"/>
                <a:gd name="T12" fmla="*/ 12 w 23"/>
                <a:gd name="T13" fmla="*/ 0 h 36"/>
                <a:gd name="T14" fmla="*/ 0 w 23"/>
                <a:gd name="T15" fmla="*/ 12 h 36"/>
                <a:gd name="T16" fmla="*/ 0 w 23"/>
                <a:gd name="T17" fmla="*/ 25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
                <a:gd name="T28" fmla="*/ 0 h 36"/>
                <a:gd name="T29" fmla="*/ 23 w 23"/>
                <a:gd name="T30" fmla="*/ 36 h 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 h="36">
                  <a:moveTo>
                    <a:pt x="0" y="25"/>
                  </a:moveTo>
                  <a:cubicBezTo>
                    <a:pt x="0" y="31"/>
                    <a:pt x="5" y="36"/>
                    <a:pt x="12" y="36"/>
                  </a:cubicBezTo>
                  <a:cubicBezTo>
                    <a:pt x="12" y="36"/>
                    <a:pt x="12" y="36"/>
                    <a:pt x="12" y="36"/>
                  </a:cubicBezTo>
                  <a:cubicBezTo>
                    <a:pt x="18" y="36"/>
                    <a:pt x="23" y="31"/>
                    <a:pt x="23" y="25"/>
                  </a:cubicBezTo>
                  <a:cubicBezTo>
                    <a:pt x="23" y="12"/>
                    <a:pt x="23" y="12"/>
                    <a:pt x="23" y="12"/>
                  </a:cubicBezTo>
                  <a:cubicBezTo>
                    <a:pt x="23" y="5"/>
                    <a:pt x="18" y="0"/>
                    <a:pt x="12" y="0"/>
                  </a:cubicBezTo>
                  <a:cubicBezTo>
                    <a:pt x="12" y="0"/>
                    <a:pt x="12" y="0"/>
                    <a:pt x="12" y="0"/>
                  </a:cubicBezTo>
                  <a:cubicBezTo>
                    <a:pt x="5" y="0"/>
                    <a:pt x="0" y="5"/>
                    <a:pt x="0" y="12"/>
                  </a:cubicBezTo>
                  <a:lnTo>
                    <a:pt x="0" y="25"/>
                  </a:ln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7" name="Oval 49"/>
            <p:cNvSpPr>
              <a:spLocks noChangeArrowheads="1"/>
            </p:cNvSpPr>
            <p:nvPr/>
          </p:nvSpPr>
          <p:spPr bwMode="auto">
            <a:xfrm>
              <a:off x="346075" y="133350"/>
              <a:ext cx="26987" cy="2540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8" name="Oval 50"/>
            <p:cNvSpPr>
              <a:spLocks noChangeArrowheads="1"/>
            </p:cNvSpPr>
            <p:nvPr/>
          </p:nvSpPr>
          <p:spPr bwMode="auto">
            <a:xfrm>
              <a:off x="387350" y="84138"/>
              <a:ext cx="46037" cy="4445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9" name="Oval 51"/>
            <p:cNvSpPr>
              <a:spLocks noChangeArrowheads="1"/>
            </p:cNvSpPr>
            <p:nvPr/>
          </p:nvSpPr>
          <p:spPr bwMode="auto">
            <a:xfrm>
              <a:off x="376238" y="46038"/>
              <a:ext cx="15875" cy="14288"/>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0" name="Oval 52"/>
            <p:cNvSpPr>
              <a:spLocks noChangeArrowheads="1"/>
            </p:cNvSpPr>
            <p:nvPr/>
          </p:nvSpPr>
          <p:spPr bwMode="auto">
            <a:xfrm>
              <a:off x="438150" y="0"/>
              <a:ext cx="77787" cy="7620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1" name="Oval 53"/>
            <p:cNvSpPr>
              <a:spLocks noChangeArrowheads="1"/>
            </p:cNvSpPr>
            <p:nvPr/>
          </p:nvSpPr>
          <p:spPr bwMode="auto">
            <a:xfrm>
              <a:off x="452438" y="95250"/>
              <a:ext cx="14287" cy="14288"/>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2" name="Oval 54"/>
            <p:cNvSpPr>
              <a:spLocks noChangeArrowheads="1"/>
            </p:cNvSpPr>
            <p:nvPr/>
          </p:nvSpPr>
          <p:spPr bwMode="auto">
            <a:xfrm>
              <a:off x="569913" y="19050"/>
              <a:ext cx="41275" cy="41275"/>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3" name="Rectangle 55"/>
            <p:cNvSpPr>
              <a:spLocks noChangeArrowheads="1"/>
            </p:cNvSpPr>
            <p:nvPr/>
          </p:nvSpPr>
          <p:spPr bwMode="auto">
            <a:xfrm>
              <a:off x="579438" y="139700"/>
              <a:ext cx="352425" cy="38100"/>
            </a:xfrm>
            <a:prstGeom prst="rect">
              <a:avLst/>
            </a:pr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4" name="Freeform 56"/>
            <p:cNvSpPr>
              <a:spLocks noChangeArrowheads="1"/>
            </p:cNvSpPr>
            <p:nvPr/>
          </p:nvSpPr>
          <p:spPr bwMode="auto">
            <a:xfrm>
              <a:off x="500063" y="139700"/>
              <a:ext cx="117475" cy="238125"/>
            </a:xfrm>
            <a:custGeom>
              <a:avLst/>
              <a:gdLst>
                <a:gd name="T0" fmla="*/ 50 w 74"/>
                <a:gd name="T1" fmla="*/ 0 h 150"/>
                <a:gd name="T2" fmla="*/ 0 w 74"/>
                <a:gd name="T3" fmla="*/ 150 h 150"/>
                <a:gd name="T4" fmla="*/ 39 w 74"/>
                <a:gd name="T5" fmla="*/ 147 h 150"/>
                <a:gd name="T6" fmla="*/ 74 w 74"/>
                <a:gd name="T7" fmla="*/ 19 h 150"/>
                <a:gd name="T8" fmla="*/ 50 w 74"/>
                <a:gd name="T9" fmla="*/ 0 h 150"/>
                <a:gd name="T10" fmla="*/ 0 60000 65536"/>
                <a:gd name="T11" fmla="*/ 0 60000 65536"/>
                <a:gd name="T12" fmla="*/ 0 60000 65536"/>
                <a:gd name="T13" fmla="*/ 0 60000 65536"/>
                <a:gd name="T14" fmla="*/ 0 60000 65536"/>
                <a:gd name="T15" fmla="*/ 0 w 74"/>
                <a:gd name="T16" fmla="*/ 0 h 150"/>
                <a:gd name="T17" fmla="*/ 74 w 74"/>
                <a:gd name="T18" fmla="*/ 150 h 150"/>
              </a:gdLst>
              <a:ahLst/>
              <a:cxnLst>
                <a:cxn ang="T10">
                  <a:pos x="T0" y="T1"/>
                </a:cxn>
                <a:cxn ang="T11">
                  <a:pos x="T2" y="T3"/>
                </a:cxn>
                <a:cxn ang="T12">
                  <a:pos x="T4" y="T5"/>
                </a:cxn>
                <a:cxn ang="T13">
                  <a:pos x="T6" y="T7"/>
                </a:cxn>
                <a:cxn ang="T14">
                  <a:pos x="T8" y="T9"/>
                </a:cxn>
              </a:cxnLst>
              <a:rect l="T15" t="T16" r="T17" b="T18"/>
              <a:pathLst>
                <a:path w="74" h="150">
                  <a:moveTo>
                    <a:pt x="50" y="0"/>
                  </a:moveTo>
                  <a:lnTo>
                    <a:pt x="0" y="150"/>
                  </a:lnTo>
                  <a:lnTo>
                    <a:pt x="39" y="147"/>
                  </a:lnTo>
                  <a:lnTo>
                    <a:pt x="74" y="19"/>
                  </a:lnTo>
                  <a:lnTo>
                    <a:pt x="5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5" name="Freeform 57"/>
            <p:cNvSpPr>
              <a:spLocks noChangeArrowheads="1"/>
            </p:cNvSpPr>
            <p:nvPr/>
          </p:nvSpPr>
          <p:spPr bwMode="auto">
            <a:xfrm>
              <a:off x="773113" y="163513"/>
              <a:ext cx="33337" cy="209550"/>
            </a:xfrm>
            <a:custGeom>
              <a:avLst/>
              <a:gdLst>
                <a:gd name="T0" fmla="*/ 0 w 21"/>
                <a:gd name="T1" fmla="*/ 0 h 132"/>
                <a:gd name="T2" fmla="*/ 0 w 21"/>
                <a:gd name="T3" fmla="*/ 132 h 132"/>
                <a:gd name="T4" fmla="*/ 21 w 21"/>
                <a:gd name="T5" fmla="*/ 132 h 132"/>
                <a:gd name="T6" fmla="*/ 21 w 21"/>
                <a:gd name="T7" fmla="*/ 6 h 132"/>
                <a:gd name="T8" fmla="*/ 0 w 21"/>
                <a:gd name="T9" fmla="*/ 0 h 132"/>
                <a:gd name="T10" fmla="*/ 0 60000 65536"/>
                <a:gd name="T11" fmla="*/ 0 60000 65536"/>
                <a:gd name="T12" fmla="*/ 0 60000 65536"/>
                <a:gd name="T13" fmla="*/ 0 60000 65536"/>
                <a:gd name="T14" fmla="*/ 0 60000 65536"/>
                <a:gd name="T15" fmla="*/ 0 w 21"/>
                <a:gd name="T16" fmla="*/ 0 h 132"/>
                <a:gd name="T17" fmla="*/ 21 w 21"/>
                <a:gd name="T18" fmla="*/ 132 h 132"/>
              </a:gdLst>
              <a:ahLst/>
              <a:cxnLst>
                <a:cxn ang="T10">
                  <a:pos x="T0" y="T1"/>
                </a:cxn>
                <a:cxn ang="T11">
                  <a:pos x="T2" y="T3"/>
                </a:cxn>
                <a:cxn ang="T12">
                  <a:pos x="T4" y="T5"/>
                </a:cxn>
                <a:cxn ang="T13">
                  <a:pos x="T6" y="T7"/>
                </a:cxn>
                <a:cxn ang="T14">
                  <a:pos x="T8" y="T9"/>
                </a:cxn>
              </a:cxnLst>
              <a:rect l="T15" t="T16" r="T17" b="T18"/>
              <a:pathLst>
                <a:path w="21" h="132">
                  <a:moveTo>
                    <a:pt x="0" y="0"/>
                  </a:moveTo>
                  <a:lnTo>
                    <a:pt x="0" y="132"/>
                  </a:lnTo>
                  <a:lnTo>
                    <a:pt x="21" y="132"/>
                  </a:lnTo>
                  <a:lnTo>
                    <a:pt x="21" y="6"/>
                  </a:lnTo>
                  <a:lnTo>
                    <a:pt x="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6" name="Freeform 58"/>
            <p:cNvSpPr>
              <a:spLocks noChangeArrowheads="1"/>
            </p:cNvSpPr>
            <p:nvPr/>
          </p:nvSpPr>
          <p:spPr bwMode="auto">
            <a:xfrm>
              <a:off x="858838" y="169863"/>
              <a:ext cx="82550" cy="219075"/>
            </a:xfrm>
            <a:custGeom>
              <a:avLst/>
              <a:gdLst>
                <a:gd name="T0" fmla="*/ 0 w 52"/>
                <a:gd name="T1" fmla="*/ 0 h 138"/>
                <a:gd name="T2" fmla="*/ 38 w 52"/>
                <a:gd name="T3" fmla="*/ 128 h 138"/>
                <a:gd name="T4" fmla="*/ 52 w 52"/>
                <a:gd name="T5" fmla="*/ 138 h 138"/>
                <a:gd name="T6" fmla="*/ 12 w 52"/>
                <a:gd name="T7" fmla="*/ 0 h 138"/>
                <a:gd name="T8" fmla="*/ 0 w 52"/>
                <a:gd name="T9" fmla="*/ 0 h 138"/>
                <a:gd name="T10" fmla="*/ 0 60000 65536"/>
                <a:gd name="T11" fmla="*/ 0 60000 65536"/>
                <a:gd name="T12" fmla="*/ 0 60000 65536"/>
                <a:gd name="T13" fmla="*/ 0 60000 65536"/>
                <a:gd name="T14" fmla="*/ 0 60000 65536"/>
                <a:gd name="T15" fmla="*/ 0 w 52"/>
                <a:gd name="T16" fmla="*/ 0 h 138"/>
                <a:gd name="T17" fmla="*/ 52 w 52"/>
                <a:gd name="T18" fmla="*/ 138 h 138"/>
              </a:gdLst>
              <a:ahLst/>
              <a:cxnLst>
                <a:cxn ang="T10">
                  <a:pos x="T0" y="T1"/>
                </a:cxn>
                <a:cxn ang="T11">
                  <a:pos x="T2" y="T3"/>
                </a:cxn>
                <a:cxn ang="T12">
                  <a:pos x="T4" y="T5"/>
                </a:cxn>
                <a:cxn ang="T13">
                  <a:pos x="T6" y="T7"/>
                </a:cxn>
                <a:cxn ang="T14">
                  <a:pos x="T8" y="T9"/>
                </a:cxn>
              </a:cxnLst>
              <a:rect l="T15" t="T16" r="T17" b="T18"/>
              <a:pathLst>
                <a:path w="52" h="138">
                  <a:moveTo>
                    <a:pt x="0" y="0"/>
                  </a:moveTo>
                  <a:lnTo>
                    <a:pt x="38" y="128"/>
                  </a:lnTo>
                  <a:lnTo>
                    <a:pt x="52" y="138"/>
                  </a:lnTo>
                  <a:lnTo>
                    <a:pt x="12" y="0"/>
                  </a:lnTo>
                  <a:lnTo>
                    <a:pt x="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7" name="Rectangle 59"/>
            <p:cNvSpPr>
              <a:spLocks noChangeArrowheads="1"/>
            </p:cNvSpPr>
            <p:nvPr/>
          </p:nvSpPr>
          <p:spPr bwMode="auto">
            <a:xfrm>
              <a:off x="195263"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8" name="Rectangle 60"/>
            <p:cNvSpPr>
              <a:spLocks noChangeArrowheads="1"/>
            </p:cNvSpPr>
            <p:nvPr/>
          </p:nvSpPr>
          <p:spPr bwMode="auto">
            <a:xfrm>
              <a:off x="219075"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9" name="Rectangle 61"/>
            <p:cNvSpPr>
              <a:spLocks noChangeArrowheads="1"/>
            </p:cNvSpPr>
            <p:nvPr/>
          </p:nvSpPr>
          <p:spPr bwMode="auto">
            <a:xfrm>
              <a:off x="244475"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0" name="Rectangle 62"/>
            <p:cNvSpPr>
              <a:spLocks noChangeArrowheads="1"/>
            </p:cNvSpPr>
            <p:nvPr/>
          </p:nvSpPr>
          <p:spPr bwMode="auto">
            <a:xfrm>
              <a:off x="266700" y="446088"/>
              <a:ext cx="11112"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1" name="Rectangle 63"/>
            <p:cNvSpPr>
              <a:spLocks noChangeArrowheads="1"/>
            </p:cNvSpPr>
            <p:nvPr/>
          </p:nvSpPr>
          <p:spPr bwMode="auto">
            <a:xfrm>
              <a:off x="290513" y="446088"/>
              <a:ext cx="11112"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2" name="Freeform 64"/>
            <p:cNvSpPr>
              <a:spLocks noChangeArrowheads="1"/>
            </p:cNvSpPr>
            <p:nvPr/>
          </p:nvSpPr>
          <p:spPr bwMode="auto">
            <a:xfrm>
              <a:off x="738188" y="373063"/>
              <a:ext cx="425450" cy="150813"/>
            </a:xfrm>
            <a:custGeom>
              <a:avLst/>
              <a:gdLst>
                <a:gd name="T0" fmla="*/ 64 w 155"/>
                <a:gd name="T1" fmla="*/ 0 h 55"/>
                <a:gd name="T2" fmla="*/ 0 w 155"/>
                <a:gd name="T3" fmla="*/ 23 h 55"/>
                <a:gd name="T4" fmla="*/ 0 w 155"/>
                <a:gd name="T5" fmla="*/ 49 h 55"/>
                <a:gd name="T6" fmla="*/ 64 w 155"/>
                <a:gd name="T7" fmla="*/ 19 h 55"/>
                <a:gd name="T8" fmla="*/ 133 w 155"/>
                <a:gd name="T9" fmla="*/ 55 h 55"/>
                <a:gd name="T10" fmla="*/ 155 w 155"/>
                <a:gd name="T11" fmla="*/ 55 h 55"/>
                <a:gd name="T12" fmla="*/ 64 w 155"/>
                <a:gd name="T13" fmla="*/ 0 h 55"/>
                <a:gd name="T14" fmla="*/ 0 60000 65536"/>
                <a:gd name="T15" fmla="*/ 0 60000 65536"/>
                <a:gd name="T16" fmla="*/ 0 60000 65536"/>
                <a:gd name="T17" fmla="*/ 0 60000 65536"/>
                <a:gd name="T18" fmla="*/ 0 60000 65536"/>
                <a:gd name="T19" fmla="*/ 0 60000 65536"/>
                <a:gd name="T20" fmla="*/ 0 60000 65536"/>
                <a:gd name="T21" fmla="*/ 0 w 155"/>
                <a:gd name="T22" fmla="*/ 0 h 55"/>
                <a:gd name="T23" fmla="*/ 155 w 155"/>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5" h="55">
                  <a:moveTo>
                    <a:pt x="64" y="0"/>
                  </a:moveTo>
                  <a:cubicBezTo>
                    <a:pt x="40" y="0"/>
                    <a:pt x="17" y="9"/>
                    <a:pt x="0" y="23"/>
                  </a:cubicBezTo>
                  <a:cubicBezTo>
                    <a:pt x="0" y="49"/>
                    <a:pt x="0" y="49"/>
                    <a:pt x="0" y="49"/>
                  </a:cubicBezTo>
                  <a:cubicBezTo>
                    <a:pt x="15" y="31"/>
                    <a:pt x="38" y="19"/>
                    <a:pt x="64" y="19"/>
                  </a:cubicBezTo>
                  <a:cubicBezTo>
                    <a:pt x="92" y="19"/>
                    <a:pt x="117" y="33"/>
                    <a:pt x="133" y="55"/>
                  </a:cubicBezTo>
                  <a:cubicBezTo>
                    <a:pt x="155" y="55"/>
                    <a:pt x="155" y="55"/>
                    <a:pt x="155" y="55"/>
                  </a:cubicBezTo>
                  <a:cubicBezTo>
                    <a:pt x="137" y="22"/>
                    <a:pt x="103" y="0"/>
                    <a:pt x="64" y="0"/>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3" name="Rectangle 65"/>
            <p:cNvSpPr>
              <a:spLocks noChangeArrowheads="1"/>
            </p:cNvSpPr>
            <p:nvPr/>
          </p:nvSpPr>
          <p:spPr bwMode="auto">
            <a:xfrm>
              <a:off x="1304925" y="584200"/>
              <a:ext cx="22225" cy="82550"/>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grpSp>
    </p:spTree>
    <p:extLst>
      <p:ext uri="{BB962C8B-B14F-4D97-AF65-F5344CB8AC3E}">
        <p14:creationId xmlns:p14="http://schemas.microsoft.com/office/powerpoint/2010/main" val="13778605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500"/>
                                        <p:tgtEl>
                                          <p:spTgt spid="19"/>
                                        </p:tgtEl>
                                      </p:cBhvr>
                                    </p:animEffect>
                                  </p:childTnLst>
                                </p:cTn>
                              </p:par>
                              <p:par>
                                <p:cTn id="8" presetID="2" presetClass="exit" presetSubtype="4" fill="hold" nodeType="withEffect">
                                  <p:stCondLst>
                                    <p:cond delay="0"/>
                                  </p:stCondLst>
                                  <p:childTnLst>
                                    <p:anim calcmode="lin" valueType="num">
                                      <p:cBhvr additive="base">
                                        <p:cTn id="9" dur="500"/>
                                        <p:tgtEl>
                                          <p:spTgt spid="19"/>
                                        </p:tgtEl>
                                        <p:attrNameLst>
                                          <p:attrName>ppt_x</p:attrName>
                                        </p:attrNameLst>
                                      </p:cBhvr>
                                      <p:tavLst>
                                        <p:tav tm="0">
                                          <p:val>
                                            <p:strVal val="ppt_x"/>
                                          </p:val>
                                        </p:tav>
                                        <p:tav tm="100000">
                                          <p:val>
                                            <p:strVal val="ppt_x"/>
                                          </p:val>
                                        </p:tav>
                                      </p:tavLst>
                                    </p:anim>
                                    <p:anim calcmode="lin" valueType="num">
                                      <p:cBhvr additive="base">
                                        <p:cTn id="10" dur="500"/>
                                        <p:tgtEl>
                                          <p:spTgt spid="19"/>
                                        </p:tgtEl>
                                        <p:attrNameLst>
                                          <p:attrName>ppt_y</p:attrName>
                                        </p:attrNameLst>
                                      </p:cBhvr>
                                      <p:tavLst>
                                        <p:tav tm="0">
                                          <p:val>
                                            <p:strVal val="ppt_y"/>
                                          </p:val>
                                        </p:tav>
                                        <p:tav tm="100000">
                                          <p:val>
                                            <p:strVal val="1+ppt_h/2"/>
                                          </p:val>
                                        </p:tav>
                                      </p:tavLst>
                                    </p:anim>
                                    <p:set>
                                      <p:cBhvr>
                                        <p:cTn id="11" dur="1" fill="hold">
                                          <p:stCondLst>
                                            <p:cond delay="499"/>
                                          </p:stCondLst>
                                        </p:cTn>
                                        <p:tgtEl>
                                          <p:spTgt spid="19"/>
                                        </p:tgtEl>
                                        <p:attrNameLst>
                                          <p:attrName>style.visibility</p:attrName>
                                        </p:attrNameLst>
                                      </p:cBhvr>
                                      <p:to>
                                        <p:strVal val="hidden"/>
                                      </p:to>
                                    </p:set>
                                  </p:childTnLst>
                                </p:cTn>
                              </p:par>
                            </p:childTnLst>
                          </p:cTn>
                        </p:par>
                        <p:par>
                          <p:cTn id="12" fill="hold">
                            <p:stCondLst>
                              <p:cond delay="500"/>
                            </p:stCondLst>
                            <p:childTnLst>
                              <p:par>
                                <p:cTn id="13" presetID="47" presetClass="entr" presetSubtype="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anim calcmode="lin" valueType="num">
                                      <p:cBhvr>
                                        <p:cTn id="16" dur="500" fill="hold"/>
                                        <p:tgtEl>
                                          <p:spTgt spid="39"/>
                                        </p:tgtEl>
                                        <p:attrNameLst>
                                          <p:attrName>ppt_x</p:attrName>
                                        </p:attrNameLst>
                                      </p:cBhvr>
                                      <p:tavLst>
                                        <p:tav tm="0">
                                          <p:val>
                                            <p:strVal val="#ppt_x"/>
                                          </p:val>
                                        </p:tav>
                                        <p:tav tm="100000">
                                          <p:val>
                                            <p:strVal val="#ppt_x"/>
                                          </p:val>
                                        </p:tav>
                                      </p:tavLst>
                                    </p:anim>
                                    <p:anim calcmode="lin" valueType="num">
                                      <p:cBhvr>
                                        <p:cTn id="17" dur="500" fill="hold"/>
                                        <p:tgtEl>
                                          <p:spTgt spid="39"/>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 presetClass="exit" presetSubtype="4" fill="hold" grpId="1" nodeType="afterEffect">
                                  <p:stCondLst>
                                    <p:cond delay="0"/>
                                  </p:stCondLst>
                                  <p:childTnLst>
                                    <p:anim calcmode="lin" valueType="num">
                                      <p:cBhvr additive="base">
                                        <p:cTn id="20" dur="250"/>
                                        <p:tgtEl>
                                          <p:spTgt spid="39"/>
                                        </p:tgtEl>
                                        <p:attrNameLst>
                                          <p:attrName>ppt_x</p:attrName>
                                        </p:attrNameLst>
                                      </p:cBhvr>
                                      <p:tavLst>
                                        <p:tav tm="0">
                                          <p:val>
                                            <p:strVal val="ppt_x"/>
                                          </p:val>
                                        </p:tav>
                                        <p:tav tm="100000">
                                          <p:val>
                                            <p:strVal val="ppt_x"/>
                                          </p:val>
                                        </p:tav>
                                      </p:tavLst>
                                    </p:anim>
                                    <p:anim calcmode="lin" valueType="num">
                                      <p:cBhvr additive="base">
                                        <p:cTn id="21" dur="250"/>
                                        <p:tgtEl>
                                          <p:spTgt spid="39"/>
                                        </p:tgtEl>
                                        <p:attrNameLst>
                                          <p:attrName>ppt_y</p:attrName>
                                        </p:attrNameLst>
                                      </p:cBhvr>
                                      <p:tavLst>
                                        <p:tav tm="0">
                                          <p:val>
                                            <p:strVal val="ppt_y"/>
                                          </p:val>
                                        </p:tav>
                                        <p:tav tm="100000">
                                          <p:val>
                                            <p:strVal val="1+ppt_h/2"/>
                                          </p:val>
                                        </p:tav>
                                      </p:tavLst>
                                    </p:anim>
                                    <p:set>
                                      <p:cBhvr>
                                        <p:cTn id="22" dur="1" fill="hold">
                                          <p:stCondLst>
                                            <p:cond delay="24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791766" y="1126211"/>
            <a:ext cx="7560469" cy="103239"/>
            <a:chOff x="6618518" y="1126210"/>
            <a:chExt cx="10080625" cy="103239"/>
          </a:xfrm>
        </p:grpSpPr>
        <p:sp>
          <p:nvSpPr>
            <p:cNvPr id="20" name="矩形 19"/>
            <p:cNvSpPr/>
            <p:nvPr/>
          </p:nvSpPr>
          <p:spPr>
            <a:xfrm>
              <a:off x="6618518" y="1126210"/>
              <a:ext cx="198330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V="1">
              <a:off x="8601825" y="1204049"/>
              <a:ext cx="8097318"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9" name="文本框 49"/>
          <p:cNvSpPr txBox="1"/>
          <p:nvPr/>
        </p:nvSpPr>
        <p:spPr>
          <a:xfrm>
            <a:off x="4853803" y="602991"/>
            <a:ext cx="3430747" cy="523220"/>
          </a:xfrm>
          <a:prstGeom prst="rect">
            <a:avLst/>
          </a:prstGeom>
          <a:noFill/>
        </p:spPr>
        <p:txBody>
          <a:bodyPr wrap="none" rtlCol="0">
            <a:spAutoFit/>
          </a:bodyPr>
          <a:lstStyle/>
          <a:p>
            <a:r>
              <a:rPr lang="zh-CN" altLang="zh-CN" sz="2800" b="1" dirty="0">
                <a:solidFill>
                  <a:schemeClr val="bg2">
                    <a:lumMod val="25000"/>
                  </a:schemeClr>
                </a:solidFill>
              </a:rPr>
              <a:t>沉没成本与企业决策</a:t>
            </a:r>
            <a:endParaRPr lang="zh-CN" altLang="en-US" sz="2800" dirty="0">
              <a:latin typeface="方正正中黑简体" panose="02000000000000000000" pitchFamily="2" charset="-122"/>
              <a:ea typeface="方正正中黑简体" panose="02000000000000000000" pitchFamily="2" charset="-122"/>
            </a:endParaRPr>
          </a:p>
        </p:txBody>
      </p:sp>
      <p:sp>
        <p:nvSpPr>
          <p:cNvPr id="23" name="矩形 22"/>
          <p:cNvSpPr/>
          <p:nvPr/>
        </p:nvSpPr>
        <p:spPr>
          <a:xfrm>
            <a:off x="242047" y="1372748"/>
            <a:ext cx="8485094" cy="526297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smtClean="0">
                <a:latin typeface="+mn-ea"/>
              </a:rPr>
              <a:t>	</a:t>
            </a:r>
            <a:r>
              <a:rPr lang="zh-CN" altLang="zh-CN" sz="2400" dirty="0"/>
              <a:t>英特尔公司（</a:t>
            </a:r>
            <a:r>
              <a:rPr lang="en-US" altLang="zh-CN" sz="2400" dirty="0"/>
              <a:t>Intel</a:t>
            </a:r>
            <a:r>
              <a:rPr lang="zh-CN" altLang="zh-CN" sz="2400" dirty="0"/>
              <a:t>）</a:t>
            </a:r>
            <a:r>
              <a:rPr lang="en-US" altLang="zh-CN" sz="2400" dirty="0"/>
              <a:t>2000</a:t>
            </a:r>
            <a:r>
              <a:rPr lang="zh-CN" altLang="zh-CN" sz="2400" dirty="0"/>
              <a:t>年</a:t>
            </a:r>
            <a:r>
              <a:rPr lang="en-US" altLang="zh-CN" sz="2400" dirty="0"/>
              <a:t>12</a:t>
            </a:r>
            <a:r>
              <a:rPr lang="zh-CN" altLang="zh-CN" sz="2400" dirty="0"/>
              <a:t>月决定取消整个</a:t>
            </a:r>
            <a:r>
              <a:rPr lang="en-US" altLang="zh-CN" sz="2400" dirty="0" err="1"/>
              <a:t>Timna</a:t>
            </a:r>
            <a:r>
              <a:rPr lang="zh-CN" altLang="zh-CN" sz="2400" dirty="0"/>
              <a:t>芯片生产线就是这样一个例子。</a:t>
            </a:r>
            <a:r>
              <a:rPr lang="en-US" altLang="zh-CN" sz="2400" dirty="0" err="1"/>
              <a:t>Timna</a:t>
            </a:r>
            <a:r>
              <a:rPr lang="zh-CN" altLang="zh-CN" sz="2400" dirty="0"/>
              <a:t>是英特尔公司专为低端</a:t>
            </a:r>
            <a:r>
              <a:rPr lang="en-US" altLang="zh-CN" sz="2400" dirty="0"/>
              <a:t>PC</a:t>
            </a:r>
            <a:r>
              <a:rPr lang="zh-CN" altLang="zh-CN" sz="2400" dirty="0"/>
              <a:t>设计的整合型芯片。当初在上这个项目的时候，公司认为今后计算机减少成本将通过高度集成（整合型）的设计来实现。可后来，</a:t>
            </a:r>
            <a:r>
              <a:rPr lang="en-US" altLang="zh-CN" sz="2400" dirty="0"/>
              <a:t>PC</a:t>
            </a:r>
            <a:r>
              <a:rPr lang="zh-CN" altLang="zh-CN" sz="2400" dirty="0"/>
              <a:t>市场发生了很大变化，</a:t>
            </a:r>
            <a:r>
              <a:rPr lang="en-US" altLang="zh-CN" sz="2400" dirty="0"/>
              <a:t>PC</a:t>
            </a:r>
            <a:r>
              <a:rPr lang="zh-CN" altLang="zh-CN" sz="2400" dirty="0"/>
              <a:t>制造商通过其他系统成本降低方法，已经达到了目标。英特尔公司看清了这点后，果断决定让项目下马，从而避免更大的支出。 通过合资或双边契约减少沉没成本很多时候，沉没成本并不是由企业自身造成的，而是由合作方或供应链的上、下游方中断合作引起的。 由于一项用于某一特定交易的耐用性投资往往具有专用性的特征，在这种情况下，如果交易突然终止，则所投入的资产将完全或很大部分会报弃，从而产生相当一部分</a:t>
            </a:r>
            <a:r>
              <a:rPr lang="en-US" altLang="zh-CN" sz="2400" dirty="0"/>
              <a:t>“</a:t>
            </a:r>
            <a:r>
              <a:rPr lang="zh-CN" altLang="zh-CN" sz="2400" dirty="0"/>
              <a:t>沉没成本</a:t>
            </a:r>
            <a:r>
              <a:rPr lang="en-US" altLang="zh-CN" sz="2400" dirty="0"/>
              <a:t>”</a:t>
            </a:r>
            <a:r>
              <a:rPr lang="zh-CN" altLang="zh-CN" sz="2400" dirty="0"/>
              <a:t>。因此，通过合资或双边契约确保交易的连续性便显得格外重要，因为契约性或组织性的保障可以大大降低交易费用。</a:t>
            </a:r>
          </a:p>
        </p:txBody>
      </p:sp>
    </p:spTree>
    <p:extLst>
      <p:ext uri="{BB962C8B-B14F-4D97-AF65-F5344CB8AC3E}">
        <p14:creationId xmlns:p14="http://schemas.microsoft.com/office/powerpoint/2010/main" val="20058311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500"/>
                                        <p:tgtEl>
                                          <p:spTgt spid="19"/>
                                        </p:tgtEl>
                                      </p:cBhvr>
                                    </p:animEffect>
                                  </p:childTnLst>
                                </p:cTn>
                              </p:par>
                              <p:par>
                                <p:cTn id="8" presetID="2" presetClass="exit" presetSubtype="4" fill="hold" nodeType="withEffect">
                                  <p:stCondLst>
                                    <p:cond delay="0"/>
                                  </p:stCondLst>
                                  <p:childTnLst>
                                    <p:anim calcmode="lin" valueType="num">
                                      <p:cBhvr additive="base">
                                        <p:cTn id="9" dur="500"/>
                                        <p:tgtEl>
                                          <p:spTgt spid="19"/>
                                        </p:tgtEl>
                                        <p:attrNameLst>
                                          <p:attrName>ppt_x</p:attrName>
                                        </p:attrNameLst>
                                      </p:cBhvr>
                                      <p:tavLst>
                                        <p:tav tm="0">
                                          <p:val>
                                            <p:strVal val="ppt_x"/>
                                          </p:val>
                                        </p:tav>
                                        <p:tav tm="100000">
                                          <p:val>
                                            <p:strVal val="ppt_x"/>
                                          </p:val>
                                        </p:tav>
                                      </p:tavLst>
                                    </p:anim>
                                    <p:anim calcmode="lin" valueType="num">
                                      <p:cBhvr additive="base">
                                        <p:cTn id="10" dur="500"/>
                                        <p:tgtEl>
                                          <p:spTgt spid="19"/>
                                        </p:tgtEl>
                                        <p:attrNameLst>
                                          <p:attrName>ppt_y</p:attrName>
                                        </p:attrNameLst>
                                      </p:cBhvr>
                                      <p:tavLst>
                                        <p:tav tm="0">
                                          <p:val>
                                            <p:strVal val="ppt_y"/>
                                          </p:val>
                                        </p:tav>
                                        <p:tav tm="100000">
                                          <p:val>
                                            <p:strVal val="1+ppt_h/2"/>
                                          </p:val>
                                        </p:tav>
                                      </p:tavLst>
                                    </p:anim>
                                    <p:set>
                                      <p:cBhvr>
                                        <p:cTn id="11" dur="1" fill="hold">
                                          <p:stCondLst>
                                            <p:cond delay="499"/>
                                          </p:stCondLst>
                                        </p:cTn>
                                        <p:tgtEl>
                                          <p:spTgt spid="19"/>
                                        </p:tgtEl>
                                        <p:attrNameLst>
                                          <p:attrName>style.visibility</p:attrName>
                                        </p:attrNameLst>
                                      </p:cBhvr>
                                      <p:to>
                                        <p:strVal val="hidden"/>
                                      </p:to>
                                    </p:set>
                                  </p:childTnLst>
                                </p:cTn>
                              </p:par>
                            </p:childTnLst>
                          </p:cTn>
                        </p:par>
                        <p:par>
                          <p:cTn id="12" fill="hold">
                            <p:stCondLst>
                              <p:cond delay="500"/>
                            </p:stCondLst>
                            <p:childTnLst>
                              <p:par>
                                <p:cTn id="13" presetID="47" presetClass="entr" presetSubtype="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anim calcmode="lin" valueType="num">
                                      <p:cBhvr>
                                        <p:cTn id="16" dur="500" fill="hold"/>
                                        <p:tgtEl>
                                          <p:spTgt spid="39"/>
                                        </p:tgtEl>
                                        <p:attrNameLst>
                                          <p:attrName>ppt_x</p:attrName>
                                        </p:attrNameLst>
                                      </p:cBhvr>
                                      <p:tavLst>
                                        <p:tav tm="0">
                                          <p:val>
                                            <p:strVal val="#ppt_x"/>
                                          </p:val>
                                        </p:tav>
                                        <p:tav tm="100000">
                                          <p:val>
                                            <p:strVal val="#ppt_x"/>
                                          </p:val>
                                        </p:tav>
                                      </p:tavLst>
                                    </p:anim>
                                    <p:anim calcmode="lin" valueType="num">
                                      <p:cBhvr>
                                        <p:cTn id="17" dur="500" fill="hold"/>
                                        <p:tgtEl>
                                          <p:spTgt spid="39"/>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 presetClass="exit" presetSubtype="4" fill="hold" grpId="1" nodeType="afterEffect">
                                  <p:stCondLst>
                                    <p:cond delay="0"/>
                                  </p:stCondLst>
                                  <p:childTnLst>
                                    <p:anim calcmode="lin" valueType="num">
                                      <p:cBhvr additive="base">
                                        <p:cTn id="20" dur="250"/>
                                        <p:tgtEl>
                                          <p:spTgt spid="39"/>
                                        </p:tgtEl>
                                        <p:attrNameLst>
                                          <p:attrName>ppt_x</p:attrName>
                                        </p:attrNameLst>
                                      </p:cBhvr>
                                      <p:tavLst>
                                        <p:tav tm="0">
                                          <p:val>
                                            <p:strVal val="ppt_x"/>
                                          </p:val>
                                        </p:tav>
                                        <p:tav tm="100000">
                                          <p:val>
                                            <p:strVal val="ppt_x"/>
                                          </p:val>
                                        </p:tav>
                                      </p:tavLst>
                                    </p:anim>
                                    <p:anim calcmode="lin" valueType="num">
                                      <p:cBhvr additive="base">
                                        <p:cTn id="21" dur="250"/>
                                        <p:tgtEl>
                                          <p:spTgt spid="39"/>
                                        </p:tgtEl>
                                        <p:attrNameLst>
                                          <p:attrName>ppt_y</p:attrName>
                                        </p:attrNameLst>
                                      </p:cBhvr>
                                      <p:tavLst>
                                        <p:tav tm="0">
                                          <p:val>
                                            <p:strVal val="ppt_y"/>
                                          </p:val>
                                        </p:tav>
                                        <p:tav tm="100000">
                                          <p:val>
                                            <p:strVal val="1+ppt_h/2"/>
                                          </p:val>
                                        </p:tav>
                                      </p:tavLst>
                                    </p:anim>
                                    <p:set>
                                      <p:cBhvr>
                                        <p:cTn id="22" dur="1" fill="hold">
                                          <p:stCondLst>
                                            <p:cond delay="24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791766" y="1126211"/>
            <a:ext cx="7560469" cy="103239"/>
            <a:chOff x="6618518" y="1126210"/>
            <a:chExt cx="10080625" cy="103239"/>
          </a:xfrm>
        </p:grpSpPr>
        <p:sp>
          <p:nvSpPr>
            <p:cNvPr id="20" name="矩形 19"/>
            <p:cNvSpPr/>
            <p:nvPr/>
          </p:nvSpPr>
          <p:spPr>
            <a:xfrm>
              <a:off x="6618518" y="1126210"/>
              <a:ext cx="198330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V="1">
              <a:off x="8601825" y="1204049"/>
              <a:ext cx="8097318"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9" name="文本框 49"/>
          <p:cNvSpPr txBox="1"/>
          <p:nvPr/>
        </p:nvSpPr>
        <p:spPr>
          <a:xfrm>
            <a:off x="4853803" y="602991"/>
            <a:ext cx="3430747" cy="523220"/>
          </a:xfrm>
          <a:prstGeom prst="rect">
            <a:avLst/>
          </a:prstGeom>
          <a:noFill/>
        </p:spPr>
        <p:txBody>
          <a:bodyPr wrap="none" rtlCol="0">
            <a:spAutoFit/>
          </a:bodyPr>
          <a:lstStyle/>
          <a:p>
            <a:r>
              <a:rPr lang="zh-CN" altLang="zh-CN" sz="2800" b="1" dirty="0">
                <a:solidFill>
                  <a:schemeClr val="bg2">
                    <a:lumMod val="25000"/>
                  </a:schemeClr>
                </a:solidFill>
              </a:rPr>
              <a:t>沉没成本与企业决策</a:t>
            </a:r>
            <a:endParaRPr lang="zh-CN" altLang="en-US" sz="2800" dirty="0">
              <a:latin typeface="方正正中黑简体" panose="02000000000000000000" pitchFamily="2" charset="-122"/>
              <a:ea typeface="方正正中黑简体" panose="02000000000000000000" pitchFamily="2" charset="-122"/>
            </a:endParaRPr>
          </a:p>
        </p:txBody>
      </p:sp>
      <p:sp>
        <p:nvSpPr>
          <p:cNvPr id="23" name="矩形 22"/>
          <p:cNvSpPr/>
          <p:nvPr/>
        </p:nvSpPr>
        <p:spPr>
          <a:xfrm>
            <a:off x="2005223" y="1722372"/>
            <a:ext cx="6347012" cy="39070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altLang="zh-CN" sz="2400" dirty="0" smtClean="0">
                <a:latin typeface="+mn-ea"/>
              </a:rPr>
              <a:t>	</a:t>
            </a:r>
            <a:r>
              <a:rPr lang="zh-CN" altLang="zh-CN" sz="2400" dirty="0"/>
              <a:t>从减少沉没成本的角度来看，采用非市场的规制结构对企业是比较有利的，因为这一结构能为交易提供更有效的保障，可最大限度地减少投资风险。现代企业经营中，技术合作、策略或战略联盟已经成为一个重要的趋势，其内在原因，其实就包含了分散技术开发和市场拓展风险、减少沉没成本方面的考虑。</a:t>
            </a:r>
          </a:p>
        </p:txBody>
      </p:sp>
      <p:grpSp>
        <p:nvGrpSpPr>
          <p:cNvPr id="18" name="组合 1"/>
          <p:cNvGrpSpPr>
            <a:grpSpLocks/>
          </p:cNvGrpSpPr>
          <p:nvPr/>
        </p:nvGrpSpPr>
        <p:grpSpPr bwMode="auto">
          <a:xfrm>
            <a:off x="5674660" y="5838358"/>
            <a:ext cx="2819400" cy="877887"/>
            <a:chOff x="0" y="0"/>
            <a:chExt cx="2819400" cy="877888"/>
          </a:xfrm>
        </p:grpSpPr>
        <p:sp>
          <p:nvSpPr>
            <p:cNvPr id="22" name="Rectangle 5"/>
            <p:cNvSpPr>
              <a:spLocks noChangeArrowheads="1"/>
            </p:cNvSpPr>
            <p:nvPr/>
          </p:nvSpPr>
          <p:spPr bwMode="auto">
            <a:xfrm>
              <a:off x="1485900" y="558800"/>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4" name="Rectangle 6"/>
            <p:cNvSpPr>
              <a:spLocks noChangeArrowheads="1"/>
            </p:cNvSpPr>
            <p:nvPr/>
          </p:nvSpPr>
          <p:spPr bwMode="auto">
            <a:xfrm>
              <a:off x="1884363" y="558800"/>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5" name="Rectangle 7"/>
            <p:cNvSpPr>
              <a:spLocks noChangeArrowheads="1"/>
            </p:cNvSpPr>
            <p:nvPr/>
          </p:nvSpPr>
          <p:spPr bwMode="auto">
            <a:xfrm>
              <a:off x="2284413" y="558800"/>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6" name="Rectangle 8"/>
            <p:cNvSpPr>
              <a:spLocks noChangeArrowheads="1"/>
            </p:cNvSpPr>
            <p:nvPr/>
          </p:nvSpPr>
          <p:spPr bwMode="auto">
            <a:xfrm>
              <a:off x="1485900" y="487363"/>
              <a:ext cx="19526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7" name="Rectangle 9"/>
            <p:cNvSpPr>
              <a:spLocks noChangeArrowheads="1"/>
            </p:cNvSpPr>
            <p:nvPr/>
          </p:nvSpPr>
          <p:spPr bwMode="auto">
            <a:xfrm>
              <a:off x="2501900" y="487363"/>
              <a:ext cx="1635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8" name="Rectangle 10"/>
            <p:cNvSpPr>
              <a:spLocks noChangeArrowheads="1"/>
            </p:cNvSpPr>
            <p:nvPr/>
          </p:nvSpPr>
          <p:spPr bwMode="auto">
            <a:xfrm>
              <a:off x="1703388" y="487363"/>
              <a:ext cx="377825"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9" name="Rectangle 11"/>
            <p:cNvSpPr>
              <a:spLocks noChangeArrowheads="1"/>
            </p:cNvSpPr>
            <p:nvPr/>
          </p:nvSpPr>
          <p:spPr bwMode="auto">
            <a:xfrm>
              <a:off x="2103438" y="487363"/>
              <a:ext cx="3794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0" name="Rectangle 12"/>
            <p:cNvSpPr>
              <a:spLocks noChangeArrowheads="1"/>
            </p:cNvSpPr>
            <p:nvPr/>
          </p:nvSpPr>
          <p:spPr bwMode="auto">
            <a:xfrm>
              <a:off x="1485900" y="414338"/>
              <a:ext cx="379412"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1" name="Rectangle 13"/>
            <p:cNvSpPr>
              <a:spLocks noChangeArrowheads="1"/>
            </p:cNvSpPr>
            <p:nvPr/>
          </p:nvSpPr>
          <p:spPr bwMode="auto">
            <a:xfrm>
              <a:off x="1884363" y="414338"/>
              <a:ext cx="381000"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2" name="Rectangle 14"/>
            <p:cNvSpPr>
              <a:spLocks noChangeArrowheads="1"/>
            </p:cNvSpPr>
            <p:nvPr/>
          </p:nvSpPr>
          <p:spPr bwMode="auto">
            <a:xfrm>
              <a:off x="2284413" y="414338"/>
              <a:ext cx="381000"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3" name="Rectangle 15"/>
            <p:cNvSpPr>
              <a:spLocks noChangeArrowheads="1"/>
            </p:cNvSpPr>
            <p:nvPr/>
          </p:nvSpPr>
          <p:spPr bwMode="auto">
            <a:xfrm>
              <a:off x="1485900" y="339725"/>
              <a:ext cx="19526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4" name="Rectangle 16"/>
            <p:cNvSpPr>
              <a:spLocks noChangeArrowheads="1"/>
            </p:cNvSpPr>
            <p:nvPr/>
          </p:nvSpPr>
          <p:spPr bwMode="auto">
            <a:xfrm>
              <a:off x="2501900" y="339725"/>
              <a:ext cx="1635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5" name="Rectangle 17"/>
            <p:cNvSpPr>
              <a:spLocks noChangeArrowheads="1"/>
            </p:cNvSpPr>
            <p:nvPr/>
          </p:nvSpPr>
          <p:spPr bwMode="auto">
            <a:xfrm>
              <a:off x="1703388" y="339725"/>
              <a:ext cx="377825"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6" name="Rectangle 18"/>
            <p:cNvSpPr>
              <a:spLocks noChangeArrowheads="1"/>
            </p:cNvSpPr>
            <p:nvPr/>
          </p:nvSpPr>
          <p:spPr bwMode="auto">
            <a:xfrm>
              <a:off x="2103438" y="339725"/>
              <a:ext cx="3794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7" name="Rectangle 19"/>
            <p:cNvSpPr>
              <a:spLocks noChangeArrowheads="1"/>
            </p:cNvSpPr>
            <p:nvPr/>
          </p:nvSpPr>
          <p:spPr bwMode="auto">
            <a:xfrm>
              <a:off x="1485900" y="265113"/>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8" name="Rectangle 20"/>
            <p:cNvSpPr>
              <a:spLocks noChangeArrowheads="1"/>
            </p:cNvSpPr>
            <p:nvPr/>
          </p:nvSpPr>
          <p:spPr bwMode="auto">
            <a:xfrm>
              <a:off x="1884363" y="265113"/>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40" name="Rectangle 21"/>
            <p:cNvSpPr>
              <a:spLocks noChangeArrowheads="1"/>
            </p:cNvSpPr>
            <p:nvPr/>
          </p:nvSpPr>
          <p:spPr bwMode="auto">
            <a:xfrm>
              <a:off x="2284413" y="265113"/>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41" name="Rectangle 22"/>
            <p:cNvSpPr>
              <a:spLocks noChangeArrowheads="1"/>
            </p:cNvSpPr>
            <p:nvPr/>
          </p:nvSpPr>
          <p:spPr bwMode="auto">
            <a:xfrm>
              <a:off x="1485900" y="192088"/>
              <a:ext cx="19526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42" name="Rectangle 23"/>
            <p:cNvSpPr>
              <a:spLocks noChangeArrowheads="1"/>
            </p:cNvSpPr>
            <p:nvPr/>
          </p:nvSpPr>
          <p:spPr bwMode="auto">
            <a:xfrm>
              <a:off x="2501900" y="192088"/>
              <a:ext cx="16351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43" name="Rectangle 24"/>
            <p:cNvSpPr>
              <a:spLocks noChangeArrowheads="1"/>
            </p:cNvSpPr>
            <p:nvPr/>
          </p:nvSpPr>
          <p:spPr bwMode="auto">
            <a:xfrm>
              <a:off x="1703388" y="192088"/>
              <a:ext cx="377825"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44" name="Rectangle 25"/>
            <p:cNvSpPr>
              <a:spLocks noChangeArrowheads="1"/>
            </p:cNvSpPr>
            <p:nvPr/>
          </p:nvSpPr>
          <p:spPr bwMode="auto">
            <a:xfrm>
              <a:off x="2103438" y="192088"/>
              <a:ext cx="37941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45" name="Rectangle 26"/>
            <p:cNvSpPr>
              <a:spLocks noChangeArrowheads="1"/>
            </p:cNvSpPr>
            <p:nvPr/>
          </p:nvSpPr>
          <p:spPr bwMode="auto">
            <a:xfrm>
              <a:off x="1485900" y="117475"/>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46" name="Rectangle 27"/>
            <p:cNvSpPr>
              <a:spLocks noChangeArrowheads="1"/>
            </p:cNvSpPr>
            <p:nvPr/>
          </p:nvSpPr>
          <p:spPr bwMode="auto">
            <a:xfrm>
              <a:off x="1884363" y="117475"/>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47" name="Rectangle 28"/>
            <p:cNvSpPr>
              <a:spLocks noChangeArrowheads="1"/>
            </p:cNvSpPr>
            <p:nvPr/>
          </p:nvSpPr>
          <p:spPr bwMode="auto">
            <a:xfrm>
              <a:off x="2284413" y="117475"/>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48" name="Rectangle 29"/>
            <p:cNvSpPr>
              <a:spLocks noChangeArrowheads="1"/>
            </p:cNvSpPr>
            <p:nvPr/>
          </p:nvSpPr>
          <p:spPr bwMode="auto">
            <a:xfrm>
              <a:off x="1277938" y="633413"/>
              <a:ext cx="1541462" cy="65088"/>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9" name="Rectangle 30"/>
            <p:cNvSpPr>
              <a:spLocks noChangeArrowheads="1"/>
            </p:cNvSpPr>
            <p:nvPr/>
          </p:nvSpPr>
          <p:spPr bwMode="auto">
            <a:xfrm>
              <a:off x="987425" y="606425"/>
              <a:ext cx="447675" cy="15875"/>
            </a:xfrm>
            <a:prstGeom prst="rect">
              <a:avLst/>
            </a:pr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0" name="Rectangle 31"/>
            <p:cNvSpPr>
              <a:spLocks noChangeArrowheads="1"/>
            </p:cNvSpPr>
            <p:nvPr/>
          </p:nvSpPr>
          <p:spPr bwMode="auto">
            <a:xfrm>
              <a:off x="328613" y="174625"/>
              <a:ext cx="22225" cy="168275"/>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1" name="Freeform 32"/>
            <p:cNvSpPr>
              <a:spLocks noChangeArrowheads="1"/>
            </p:cNvSpPr>
            <p:nvPr/>
          </p:nvSpPr>
          <p:spPr bwMode="auto">
            <a:xfrm>
              <a:off x="57150" y="355600"/>
              <a:ext cx="869950" cy="307975"/>
            </a:xfrm>
            <a:custGeom>
              <a:avLst/>
              <a:gdLst>
                <a:gd name="T0" fmla="*/ 317 w 317"/>
                <a:gd name="T1" fmla="*/ 0 h 112"/>
                <a:gd name="T2" fmla="*/ 167 w 317"/>
                <a:gd name="T3" fmla="*/ 0 h 112"/>
                <a:gd name="T4" fmla="*/ 161 w 317"/>
                <a:gd name="T5" fmla="*/ 7 h 112"/>
                <a:gd name="T6" fmla="*/ 37 w 317"/>
                <a:gd name="T7" fmla="*/ 7 h 112"/>
                <a:gd name="T8" fmla="*/ 4 w 317"/>
                <a:gd name="T9" fmla="*/ 23 h 112"/>
                <a:gd name="T10" fmla="*/ 4 w 317"/>
                <a:gd name="T11" fmla="*/ 55 h 112"/>
                <a:gd name="T12" fmla="*/ 15 w 317"/>
                <a:gd name="T13" fmla="*/ 85 h 112"/>
                <a:gd name="T14" fmla="*/ 54 w 317"/>
                <a:gd name="T15" fmla="*/ 85 h 112"/>
                <a:gd name="T16" fmla="*/ 80 w 317"/>
                <a:gd name="T17" fmla="*/ 107 h 112"/>
                <a:gd name="T18" fmla="*/ 167 w 317"/>
                <a:gd name="T19" fmla="*/ 107 h 112"/>
                <a:gd name="T20" fmla="*/ 183 w 317"/>
                <a:gd name="T21" fmla="*/ 112 h 112"/>
                <a:gd name="T22" fmla="*/ 227 w 317"/>
                <a:gd name="T23" fmla="*/ 112 h 112"/>
                <a:gd name="T24" fmla="*/ 256 w 317"/>
                <a:gd name="T25" fmla="*/ 47 h 112"/>
                <a:gd name="T26" fmla="*/ 313 w 317"/>
                <a:gd name="T27" fmla="*/ 16 h 112"/>
                <a:gd name="T28" fmla="*/ 316 w 317"/>
                <a:gd name="T29" fmla="*/ 2 h 112"/>
                <a:gd name="T30" fmla="*/ 317 w 317"/>
                <a:gd name="T31" fmla="*/ 0 h 1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17"/>
                <a:gd name="T49" fmla="*/ 0 h 112"/>
                <a:gd name="T50" fmla="*/ 317 w 317"/>
                <a:gd name="T51" fmla="*/ 112 h 1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17" h="112">
                  <a:moveTo>
                    <a:pt x="317" y="0"/>
                  </a:moveTo>
                  <a:cubicBezTo>
                    <a:pt x="167" y="0"/>
                    <a:pt x="167" y="0"/>
                    <a:pt x="167" y="0"/>
                  </a:cubicBezTo>
                  <a:cubicBezTo>
                    <a:pt x="161" y="7"/>
                    <a:pt x="161" y="7"/>
                    <a:pt x="161" y="7"/>
                  </a:cubicBezTo>
                  <a:cubicBezTo>
                    <a:pt x="161" y="7"/>
                    <a:pt x="68" y="2"/>
                    <a:pt x="37" y="7"/>
                  </a:cubicBezTo>
                  <a:cubicBezTo>
                    <a:pt x="28" y="8"/>
                    <a:pt x="9" y="15"/>
                    <a:pt x="4" y="23"/>
                  </a:cubicBezTo>
                  <a:cubicBezTo>
                    <a:pt x="0" y="29"/>
                    <a:pt x="3" y="47"/>
                    <a:pt x="4" y="55"/>
                  </a:cubicBezTo>
                  <a:cubicBezTo>
                    <a:pt x="6" y="63"/>
                    <a:pt x="15" y="85"/>
                    <a:pt x="15" y="85"/>
                  </a:cubicBezTo>
                  <a:cubicBezTo>
                    <a:pt x="54" y="85"/>
                    <a:pt x="54" y="85"/>
                    <a:pt x="54" y="85"/>
                  </a:cubicBezTo>
                  <a:cubicBezTo>
                    <a:pt x="80" y="107"/>
                    <a:pt x="80" y="107"/>
                    <a:pt x="80" y="107"/>
                  </a:cubicBezTo>
                  <a:cubicBezTo>
                    <a:pt x="167" y="107"/>
                    <a:pt x="167" y="107"/>
                    <a:pt x="167" y="107"/>
                  </a:cubicBezTo>
                  <a:cubicBezTo>
                    <a:pt x="183" y="112"/>
                    <a:pt x="183" y="112"/>
                    <a:pt x="183" y="112"/>
                  </a:cubicBezTo>
                  <a:cubicBezTo>
                    <a:pt x="227" y="112"/>
                    <a:pt x="227" y="112"/>
                    <a:pt x="227" y="112"/>
                  </a:cubicBezTo>
                  <a:cubicBezTo>
                    <a:pt x="227" y="112"/>
                    <a:pt x="226" y="76"/>
                    <a:pt x="256" y="47"/>
                  </a:cubicBezTo>
                  <a:cubicBezTo>
                    <a:pt x="275" y="28"/>
                    <a:pt x="313" y="16"/>
                    <a:pt x="313" y="16"/>
                  </a:cubicBezTo>
                  <a:cubicBezTo>
                    <a:pt x="316" y="2"/>
                    <a:pt x="316" y="2"/>
                    <a:pt x="316" y="2"/>
                  </a:cubicBezTo>
                  <a:lnTo>
                    <a:pt x="317"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2" name="Freeform 33"/>
            <p:cNvSpPr>
              <a:spLocks noEditPoints="1" noChangeArrowheads="1"/>
            </p:cNvSpPr>
            <p:nvPr/>
          </p:nvSpPr>
          <p:spPr bwMode="auto">
            <a:xfrm>
              <a:off x="700088" y="449263"/>
              <a:ext cx="427037" cy="428625"/>
            </a:xfrm>
            <a:custGeom>
              <a:avLst/>
              <a:gdLst>
                <a:gd name="T0" fmla="*/ 78 w 156"/>
                <a:gd name="T1" fmla="*/ 0 h 156"/>
                <a:gd name="T2" fmla="*/ 156 w 156"/>
                <a:gd name="T3" fmla="*/ 78 h 156"/>
                <a:gd name="T4" fmla="*/ 78 w 156"/>
                <a:gd name="T5" fmla="*/ 156 h 156"/>
                <a:gd name="T6" fmla="*/ 0 w 156"/>
                <a:gd name="T7" fmla="*/ 78 h 156"/>
                <a:gd name="T8" fmla="*/ 78 w 156"/>
                <a:gd name="T9" fmla="*/ 0 h 156"/>
                <a:gd name="T10" fmla="*/ 78 w 156"/>
                <a:gd name="T11" fmla="*/ 127 h 156"/>
                <a:gd name="T12" fmla="*/ 128 w 156"/>
                <a:gd name="T13" fmla="*/ 78 h 156"/>
                <a:gd name="T14" fmla="*/ 78 w 156"/>
                <a:gd name="T15" fmla="*/ 29 h 156"/>
                <a:gd name="T16" fmla="*/ 29 w 156"/>
                <a:gd name="T17" fmla="*/ 78 h 156"/>
                <a:gd name="T18" fmla="*/ 78 w 156"/>
                <a:gd name="T19" fmla="*/ 127 h 1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6"/>
                <a:gd name="T31" fmla="*/ 0 h 156"/>
                <a:gd name="T32" fmla="*/ 156 w 156"/>
                <a:gd name="T33" fmla="*/ 156 h 1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6" h="156">
                  <a:moveTo>
                    <a:pt x="78" y="0"/>
                  </a:moveTo>
                  <a:cubicBezTo>
                    <a:pt x="121" y="0"/>
                    <a:pt x="156" y="35"/>
                    <a:pt x="156" y="78"/>
                  </a:cubicBezTo>
                  <a:cubicBezTo>
                    <a:pt x="156" y="121"/>
                    <a:pt x="121" y="156"/>
                    <a:pt x="78" y="156"/>
                  </a:cubicBezTo>
                  <a:cubicBezTo>
                    <a:pt x="35" y="156"/>
                    <a:pt x="0" y="121"/>
                    <a:pt x="0" y="78"/>
                  </a:cubicBezTo>
                  <a:cubicBezTo>
                    <a:pt x="0" y="35"/>
                    <a:pt x="35" y="0"/>
                    <a:pt x="78" y="0"/>
                  </a:cubicBezTo>
                  <a:close/>
                  <a:moveTo>
                    <a:pt x="78" y="127"/>
                  </a:moveTo>
                  <a:cubicBezTo>
                    <a:pt x="106" y="127"/>
                    <a:pt x="128" y="105"/>
                    <a:pt x="128" y="78"/>
                  </a:cubicBezTo>
                  <a:cubicBezTo>
                    <a:pt x="128" y="51"/>
                    <a:pt x="106" y="29"/>
                    <a:pt x="78" y="29"/>
                  </a:cubicBezTo>
                  <a:cubicBezTo>
                    <a:pt x="51" y="29"/>
                    <a:pt x="29" y="51"/>
                    <a:pt x="29" y="78"/>
                  </a:cubicBezTo>
                  <a:cubicBezTo>
                    <a:pt x="29" y="105"/>
                    <a:pt x="51" y="127"/>
                    <a:pt x="78" y="12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3" name="Freeform 34"/>
            <p:cNvSpPr>
              <a:spLocks noEditPoints="1" noChangeArrowheads="1"/>
            </p:cNvSpPr>
            <p:nvPr/>
          </p:nvSpPr>
          <p:spPr bwMode="auto">
            <a:xfrm>
              <a:off x="792163" y="542925"/>
              <a:ext cx="244475" cy="241300"/>
            </a:xfrm>
            <a:custGeom>
              <a:avLst/>
              <a:gdLst>
                <a:gd name="T0" fmla="*/ 44 w 89"/>
                <a:gd name="T1" fmla="*/ 0 h 88"/>
                <a:gd name="T2" fmla="*/ 89 w 89"/>
                <a:gd name="T3" fmla="*/ 44 h 88"/>
                <a:gd name="T4" fmla="*/ 44 w 89"/>
                <a:gd name="T5" fmla="*/ 88 h 88"/>
                <a:gd name="T6" fmla="*/ 0 w 89"/>
                <a:gd name="T7" fmla="*/ 44 h 88"/>
                <a:gd name="T8" fmla="*/ 44 w 89"/>
                <a:gd name="T9" fmla="*/ 0 h 88"/>
                <a:gd name="T10" fmla="*/ 44 w 89"/>
                <a:gd name="T11" fmla="*/ 65 h 88"/>
                <a:gd name="T12" fmla="*/ 65 w 89"/>
                <a:gd name="T13" fmla="*/ 44 h 88"/>
                <a:gd name="T14" fmla="*/ 44 w 89"/>
                <a:gd name="T15" fmla="*/ 23 h 88"/>
                <a:gd name="T16" fmla="*/ 24 w 89"/>
                <a:gd name="T17" fmla="*/ 44 h 88"/>
                <a:gd name="T18" fmla="*/ 44 w 89"/>
                <a:gd name="T19" fmla="*/ 65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88"/>
                <a:gd name="T32" fmla="*/ 89 w 89"/>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88">
                  <a:moveTo>
                    <a:pt x="44" y="0"/>
                  </a:moveTo>
                  <a:cubicBezTo>
                    <a:pt x="69" y="0"/>
                    <a:pt x="89" y="20"/>
                    <a:pt x="89" y="44"/>
                  </a:cubicBezTo>
                  <a:cubicBezTo>
                    <a:pt x="89" y="69"/>
                    <a:pt x="69" y="88"/>
                    <a:pt x="44" y="88"/>
                  </a:cubicBezTo>
                  <a:cubicBezTo>
                    <a:pt x="20" y="88"/>
                    <a:pt x="0" y="69"/>
                    <a:pt x="0" y="44"/>
                  </a:cubicBezTo>
                  <a:cubicBezTo>
                    <a:pt x="0" y="20"/>
                    <a:pt x="20" y="0"/>
                    <a:pt x="44" y="0"/>
                  </a:cubicBezTo>
                  <a:close/>
                  <a:moveTo>
                    <a:pt x="44" y="65"/>
                  </a:moveTo>
                  <a:cubicBezTo>
                    <a:pt x="56" y="65"/>
                    <a:pt x="65" y="55"/>
                    <a:pt x="65" y="44"/>
                  </a:cubicBezTo>
                  <a:cubicBezTo>
                    <a:pt x="65" y="33"/>
                    <a:pt x="56" y="23"/>
                    <a:pt x="44" y="23"/>
                  </a:cubicBezTo>
                  <a:cubicBezTo>
                    <a:pt x="33" y="23"/>
                    <a:pt x="24" y="33"/>
                    <a:pt x="24" y="44"/>
                  </a:cubicBezTo>
                  <a:cubicBezTo>
                    <a:pt x="24" y="55"/>
                    <a:pt x="33" y="65"/>
                    <a:pt x="44" y="65"/>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4" name="Oval 35"/>
            <p:cNvSpPr>
              <a:spLocks noChangeArrowheads="1"/>
            </p:cNvSpPr>
            <p:nvPr/>
          </p:nvSpPr>
          <p:spPr bwMode="auto">
            <a:xfrm>
              <a:off x="869950" y="619125"/>
              <a:ext cx="87312" cy="87313"/>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5" name="Freeform 36"/>
            <p:cNvSpPr>
              <a:spLocks noEditPoints="1" noChangeArrowheads="1"/>
            </p:cNvSpPr>
            <p:nvPr/>
          </p:nvSpPr>
          <p:spPr bwMode="auto">
            <a:xfrm>
              <a:off x="1503363" y="585788"/>
              <a:ext cx="290512" cy="292100"/>
            </a:xfrm>
            <a:custGeom>
              <a:avLst/>
              <a:gdLst>
                <a:gd name="T0" fmla="*/ 53 w 106"/>
                <a:gd name="T1" fmla="*/ 0 h 106"/>
                <a:gd name="T2" fmla="*/ 106 w 106"/>
                <a:gd name="T3" fmla="*/ 53 h 106"/>
                <a:gd name="T4" fmla="*/ 53 w 106"/>
                <a:gd name="T5" fmla="*/ 106 h 106"/>
                <a:gd name="T6" fmla="*/ 0 w 106"/>
                <a:gd name="T7" fmla="*/ 53 h 106"/>
                <a:gd name="T8" fmla="*/ 53 w 106"/>
                <a:gd name="T9" fmla="*/ 0 h 106"/>
                <a:gd name="T10" fmla="*/ 53 w 106"/>
                <a:gd name="T11" fmla="*/ 87 h 106"/>
                <a:gd name="T12" fmla="*/ 86 w 106"/>
                <a:gd name="T13" fmla="*/ 53 h 106"/>
                <a:gd name="T14" fmla="*/ 53 w 106"/>
                <a:gd name="T15" fmla="*/ 20 h 106"/>
                <a:gd name="T16" fmla="*/ 19 w 106"/>
                <a:gd name="T17" fmla="*/ 53 h 106"/>
                <a:gd name="T18" fmla="*/ 53 w 106"/>
                <a:gd name="T19" fmla="*/ 8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
                <a:gd name="T31" fmla="*/ 0 h 106"/>
                <a:gd name="T32" fmla="*/ 106 w 106"/>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 h="106">
                  <a:moveTo>
                    <a:pt x="53" y="0"/>
                  </a:moveTo>
                  <a:cubicBezTo>
                    <a:pt x="82" y="0"/>
                    <a:pt x="106" y="24"/>
                    <a:pt x="106" y="53"/>
                  </a:cubicBezTo>
                  <a:cubicBezTo>
                    <a:pt x="106" y="82"/>
                    <a:pt x="82" y="106"/>
                    <a:pt x="53" y="106"/>
                  </a:cubicBezTo>
                  <a:cubicBezTo>
                    <a:pt x="24" y="106"/>
                    <a:pt x="0" y="82"/>
                    <a:pt x="0" y="53"/>
                  </a:cubicBezTo>
                  <a:cubicBezTo>
                    <a:pt x="0" y="24"/>
                    <a:pt x="24" y="0"/>
                    <a:pt x="53" y="0"/>
                  </a:cubicBezTo>
                  <a:close/>
                  <a:moveTo>
                    <a:pt x="53" y="87"/>
                  </a:moveTo>
                  <a:cubicBezTo>
                    <a:pt x="71" y="87"/>
                    <a:pt x="86" y="72"/>
                    <a:pt x="86" y="53"/>
                  </a:cubicBezTo>
                  <a:cubicBezTo>
                    <a:pt x="86" y="35"/>
                    <a:pt x="71" y="20"/>
                    <a:pt x="53" y="20"/>
                  </a:cubicBezTo>
                  <a:cubicBezTo>
                    <a:pt x="34" y="20"/>
                    <a:pt x="19" y="35"/>
                    <a:pt x="19" y="53"/>
                  </a:cubicBezTo>
                  <a:cubicBezTo>
                    <a:pt x="19" y="72"/>
                    <a:pt x="34" y="87"/>
                    <a:pt x="53" y="8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6" name="Freeform 37"/>
            <p:cNvSpPr>
              <a:spLocks noEditPoints="1" noChangeArrowheads="1"/>
            </p:cNvSpPr>
            <p:nvPr/>
          </p:nvSpPr>
          <p:spPr bwMode="auto">
            <a:xfrm>
              <a:off x="1566863" y="649288"/>
              <a:ext cx="163512" cy="165100"/>
            </a:xfrm>
            <a:custGeom>
              <a:avLst/>
              <a:gdLst>
                <a:gd name="T0" fmla="*/ 30 w 60"/>
                <a:gd name="T1" fmla="*/ 0 h 60"/>
                <a:gd name="T2" fmla="*/ 60 w 60"/>
                <a:gd name="T3" fmla="*/ 30 h 60"/>
                <a:gd name="T4" fmla="*/ 30 w 60"/>
                <a:gd name="T5" fmla="*/ 60 h 60"/>
                <a:gd name="T6" fmla="*/ 0 w 60"/>
                <a:gd name="T7" fmla="*/ 30 h 60"/>
                <a:gd name="T8" fmla="*/ 30 w 60"/>
                <a:gd name="T9" fmla="*/ 0 h 60"/>
                <a:gd name="T10" fmla="*/ 30 w 60"/>
                <a:gd name="T11" fmla="*/ 44 h 60"/>
                <a:gd name="T12" fmla="*/ 44 w 60"/>
                <a:gd name="T13" fmla="*/ 30 h 60"/>
                <a:gd name="T14" fmla="*/ 30 w 60"/>
                <a:gd name="T15" fmla="*/ 16 h 60"/>
                <a:gd name="T16" fmla="*/ 16 w 60"/>
                <a:gd name="T17" fmla="*/ 30 h 60"/>
                <a:gd name="T18" fmla="*/ 30 w 60"/>
                <a:gd name="T19" fmla="*/ 4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60"/>
                <a:gd name="T32" fmla="*/ 60 w 6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60">
                  <a:moveTo>
                    <a:pt x="30" y="0"/>
                  </a:moveTo>
                  <a:cubicBezTo>
                    <a:pt x="46" y="0"/>
                    <a:pt x="60" y="14"/>
                    <a:pt x="60" y="30"/>
                  </a:cubicBezTo>
                  <a:cubicBezTo>
                    <a:pt x="60" y="47"/>
                    <a:pt x="46" y="60"/>
                    <a:pt x="30" y="60"/>
                  </a:cubicBezTo>
                  <a:cubicBezTo>
                    <a:pt x="13" y="60"/>
                    <a:pt x="0" y="47"/>
                    <a:pt x="0" y="30"/>
                  </a:cubicBezTo>
                  <a:cubicBezTo>
                    <a:pt x="0" y="14"/>
                    <a:pt x="13" y="0"/>
                    <a:pt x="30" y="0"/>
                  </a:cubicBezTo>
                  <a:close/>
                  <a:moveTo>
                    <a:pt x="30" y="44"/>
                  </a:moveTo>
                  <a:cubicBezTo>
                    <a:pt x="37" y="44"/>
                    <a:pt x="44" y="38"/>
                    <a:pt x="44" y="30"/>
                  </a:cubicBezTo>
                  <a:cubicBezTo>
                    <a:pt x="44" y="23"/>
                    <a:pt x="37" y="16"/>
                    <a:pt x="30" y="16"/>
                  </a:cubicBezTo>
                  <a:cubicBezTo>
                    <a:pt x="22" y="16"/>
                    <a:pt x="16" y="23"/>
                    <a:pt x="16" y="30"/>
                  </a:cubicBezTo>
                  <a:cubicBezTo>
                    <a:pt x="16" y="38"/>
                    <a:pt x="22" y="44"/>
                    <a:pt x="30" y="44"/>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7" name="Oval 38"/>
            <p:cNvSpPr>
              <a:spLocks noChangeArrowheads="1"/>
            </p:cNvSpPr>
            <p:nvPr/>
          </p:nvSpPr>
          <p:spPr bwMode="auto">
            <a:xfrm>
              <a:off x="1617663" y="701675"/>
              <a:ext cx="60325" cy="60325"/>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8" name="Freeform 39"/>
            <p:cNvSpPr>
              <a:spLocks noEditPoints="1" noChangeArrowheads="1"/>
            </p:cNvSpPr>
            <p:nvPr/>
          </p:nvSpPr>
          <p:spPr bwMode="auto">
            <a:xfrm>
              <a:off x="2303463" y="585788"/>
              <a:ext cx="290512" cy="292100"/>
            </a:xfrm>
            <a:custGeom>
              <a:avLst/>
              <a:gdLst>
                <a:gd name="T0" fmla="*/ 53 w 106"/>
                <a:gd name="T1" fmla="*/ 0 h 106"/>
                <a:gd name="T2" fmla="*/ 106 w 106"/>
                <a:gd name="T3" fmla="*/ 53 h 106"/>
                <a:gd name="T4" fmla="*/ 53 w 106"/>
                <a:gd name="T5" fmla="*/ 106 h 106"/>
                <a:gd name="T6" fmla="*/ 0 w 106"/>
                <a:gd name="T7" fmla="*/ 53 h 106"/>
                <a:gd name="T8" fmla="*/ 53 w 106"/>
                <a:gd name="T9" fmla="*/ 0 h 106"/>
                <a:gd name="T10" fmla="*/ 53 w 106"/>
                <a:gd name="T11" fmla="*/ 87 h 106"/>
                <a:gd name="T12" fmla="*/ 86 w 106"/>
                <a:gd name="T13" fmla="*/ 53 h 106"/>
                <a:gd name="T14" fmla="*/ 53 w 106"/>
                <a:gd name="T15" fmla="*/ 20 h 106"/>
                <a:gd name="T16" fmla="*/ 20 w 106"/>
                <a:gd name="T17" fmla="*/ 53 h 106"/>
                <a:gd name="T18" fmla="*/ 53 w 106"/>
                <a:gd name="T19" fmla="*/ 8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
                <a:gd name="T31" fmla="*/ 0 h 106"/>
                <a:gd name="T32" fmla="*/ 106 w 106"/>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 h="106">
                  <a:moveTo>
                    <a:pt x="53" y="0"/>
                  </a:moveTo>
                  <a:cubicBezTo>
                    <a:pt x="82" y="0"/>
                    <a:pt x="106" y="24"/>
                    <a:pt x="106" y="53"/>
                  </a:cubicBezTo>
                  <a:cubicBezTo>
                    <a:pt x="106" y="82"/>
                    <a:pt x="82" y="106"/>
                    <a:pt x="53" y="106"/>
                  </a:cubicBezTo>
                  <a:cubicBezTo>
                    <a:pt x="24" y="106"/>
                    <a:pt x="0" y="82"/>
                    <a:pt x="0" y="53"/>
                  </a:cubicBezTo>
                  <a:cubicBezTo>
                    <a:pt x="0" y="24"/>
                    <a:pt x="24" y="0"/>
                    <a:pt x="53" y="0"/>
                  </a:cubicBezTo>
                  <a:close/>
                  <a:moveTo>
                    <a:pt x="53" y="87"/>
                  </a:moveTo>
                  <a:cubicBezTo>
                    <a:pt x="71" y="87"/>
                    <a:pt x="86" y="72"/>
                    <a:pt x="86" y="53"/>
                  </a:cubicBezTo>
                  <a:cubicBezTo>
                    <a:pt x="86" y="35"/>
                    <a:pt x="71" y="20"/>
                    <a:pt x="53" y="20"/>
                  </a:cubicBezTo>
                  <a:cubicBezTo>
                    <a:pt x="35" y="20"/>
                    <a:pt x="20" y="35"/>
                    <a:pt x="20" y="53"/>
                  </a:cubicBezTo>
                  <a:cubicBezTo>
                    <a:pt x="20" y="72"/>
                    <a:pt x="35" y="87"/>
                    <a:pt x="53" y="8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9" name="Freeform 40"/>
            <p:cNvSpPr>
              <a:spLocks noEditPoints="1" noChangeArrowheads="1"/>
            </p:cNvSpPr>
            <p:nvPr/>
          </p:nvSpPr>
          <p:spPr bwMode="auto">
            <a:xfrm>
              <a:off x="2366963" y="649288"/>
              <a:ext cx="165100" cy="165100"/>
            </a:xfrm>
            <a:custGeom>
              <a:avLst/>
              <a:gdLst>
                <a:gd name="T0" fmla="*/ 30 w 60"/>
                <a:gd name="T1" fmla="*/ 0 h 60"/>
                <a:gd name="T2" fmla="*/ 60 w 60"/>
                <a:gd name="T3" fmla="*/ 30 h 60"/>
                <a:gd name="T4" fmla="*/ 30 w 60"/>
                <a:gd name="T5" fmla="*/ 60 h 60"/>
                <a:gd name="T6" fmla="*/ 0 w 60"/>
                <a:gd name="T7" fmla="*/ 30 h 60"/>
                <a:gd name="T8" fmla="*/ 30 w 60"/>
                <a:gd name="T9" fmla="*/ 0 h 60"/>
                <a:gd name="T10" fmla="*/ 30 w 60"/>
                <a:gd name="T11" fmla="*/ 44 h 60"/>
                <a:gd name="T12" fmla="*/ 44 w 60"/>
                <a:gd name="T13" fmla="*/ 30 h 60"/>
                <a:gd name="T14" fmla="*/ 30 w 60"/>
                <a:gd name="T15" fmla="*/ 16 h 60"/>
                <a:gd name="T16" fmla="*/ 16 w 60"/>
                <a:gd name="T17" fmla="*/ 30 h 60"/>
                <a:gd name="T18" fmla="*/ 30 w 60"/>
                <a:gd name="T19" fmla="*/ 4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60"/>
                <a:gd name="T32" fmla="*/ 60 w 6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60">
                  <a:moveTo>
                    <a:pt x="30" y="0"/>
                  </a:moveTo>
                  <a:cubicBezTo>
                    <a:pt x="47" y="0"/>
                    <a:pt x="60" y="14"/>
                    <a:pt x="60" y="30"/>
                  </a:cubicBezTo>
                  <a:cubicBezTo>
                    <a:pt x="60" y="47"/>
                    <a:pt x="47" y="60"/>
                    <a:pt x="30" y="60"/>
                  </a:cubicBezTo>
                  <a:cubicBezTo>
                    <a:pt x="13" y="60"/>
                    <a:pt x="0" y="47"/>
                    <a:pt x="0" y="30"/>
                  </a:cubicBezTo>
                  <a:cubicBezTo>
                    <a:pt x="0" y="14"/>
                    <a:pt x="13" y="0"/>
                    <a:pt x="30" y="0"/>
                  </a:cubicBezTo>
                  <a:close/>
                  <a:moveTo>
                    <a:pt x="30" y="44"/>
                  </a:moveTo>
                  <a:cubicBezTo>
                    <a:pt x="38" y="44"/>
                    <a:pt x="44" y="38"/>
                    <a:pt x="44" y="30"/>
                  </a:cubicBezTo>
                  <a:cubicBezTo>
                    <a:pt x="44" y="23"/>
                    <a:pt x="38" y="16"/>
                    <a:pt x="30" y="16"/>
                  </a:cubicBezTo>
                  <a:cubicBezTo>
                    <a:pt x="22" y="16"/>
                    <a:pt x="16" y="23"/>
                    <a:pt x="16" y="30"/>
                  </a:cubicBezTo>
                  <a:cubicBezTo>
                    <a:pt x="16" y="38"/>
                    <a:pt x="22" y="44"/>
                    <a:pt x="30" y="44"/>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0" name="Oval 41"/>
            <p:cNvSpPr>
              <a:spLocks noChangeArrowheads="1"/>
            </p:cNvSpPr>
            <p:nvPr/>
          </p:nvSpPr>
          <p:spPr bwMode="auto">
            <a:xfrm>
              <a:off x="2419350" y="701675"/>
              <a:ext cx="60325" cy="60325"/>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1" name="Freeform 42"/>
            <p:cNvSpPr>
              <a:spLocks noEditPoints="1" noChangeArrowheads="1"/>
            </p:cNvSpPr>
            <p:nvPr/>
          </p:nvSpPr>
          <p:spPr bwMode="auto">
            <a:xfrm>
              <a:off x="41275" y="633413"/>
              <a:ext cx="244475" cy="244475"/>
            </a:xfrm>
            <a:custGeom>
              <a:avLst/>
              <a:gdLst>
                <a:gd name="T0" fmla="*/ 45 w 89"/>
                <a:gd name="T1" fmla="*/ 0 h 89"/>
                <a:gd name="T2" fmla="*/ 89 w 89"/>
                <a:gd name="T3" fmla="*/ 44 h 89"/>
                <a:gd name="T4" fmla="*/ 45 w 89"/>
                <a:gd name="T5" fmla="*/ 89 h 89"/>
                <a:gd name="T6" fmla="*/ 0 w 89"/>
                <a:gd name="T7" fmla="*/ 44 h 89"/>
                <a:gd name="T8" fmla="*/ 45 w 89"/>
                <a:gd name="T9" fmla="*/ 0 h 89"/>
                <a:gd name="T10" fmla="*/ 45 w 89"/>
                <a:gd name="T11" fmla="*/ 73 h 89"/>
                <a:gd name="T12" fmla="*/ 73 w 89"/>
                <a:gd name="T13" fmla="*/ 44 h 89"/>
                <a:gd name="T14" fmla="*/ 45 w 89"/>
                <a:gd name="T15" fmla="*/ 16 h 89"/>
                <a:gd name="T16" fmla="*/ 16 w 89"/>
                <a:gd name="T17" fmla="*/ 44 h 89"/>
                <a:gd name="T18" fmla="*/ 45 w 89"/>
                <a:gd name="T19" fmla="*/ 7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89"/>
                <a:gd name="T32" fmla="*/ 89 w 89"/>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89">
                  <a:moveTo>
                    <a:pt x="45" y="0"/>
                  </a:moveTo>
                  <a:cubicBezTo>
                    <a:pt x="69" y="0"/>
                    <a:pt x="89" y="20"/>
                    <a:pt x="89" y="44"/>
                  </a:cubicBezTo>
                  <a:cubicBezTo>
                    <a:pt x="89" y="69"/>
                    <a:pt x="69" y="89"/>
                    <a:pt x="45" y="89"/>
                  </a:cubicBezTo>
                  <a:cubicBezTo>
                    <a:pt x="20" y="89"/>
                    <a:pt x="0" y="69"/>
                    <a:pt x="0" y="44"/>
                  </a:cubicBezTo>
                  <a:cubicBezTo>
                    <a:pt x="0" y="20"/>
                    <a:pt x="20" y="0"/>
                    <a:pt x="45" y="0"/>
                  </a:cubicBezTo>
                  <a:close/>
                  <a:moveTo>
                    <a:pt x="45" y="73"/>
                  </a:moveTo>
                  <a:cubicBezTo>
                    <a:pt x="60" y="73"/>
                    <a:pt x="73" y="60"/>
                    <a:pt x="73" y="44"/>
                  </a:cubicBezTo>
                  <a:cubicBezTo>
                    <a:pt x="73" y="29"/>
                    <a:pt x="60" y="16"/>
                    <a:pt x="45" y="16"/>
                  </a:cubicBezTo>
                  <a:cubicBezTo>
                    <a:pt x="29" y="16"/>
                    <a:pt x="16" y="29"/>
                    <a:pt x="16" y="44"/>
                  </a:cubicBezTo>
                  <a:cubicBezTo>
                    <a:pt x="16" y="60"/>
                    <a:pt x="29" y="73"/>
                    <a:pt x="45" y="73"/>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2" name="Freeform 43"/>
            <p:cNvSpPr>
              <a:spLocks noEditPoints="1" noChangeArrowheads="1"/>
            </p:cNvSpPr>
            <p:nvPr/>
          </p:nvSpPr>
          <p:spPr bwMode="auto">
            <a:xfrm>
              <a:off x="93663" y="685800"/>
              <a:ext cx="139700" cy="139700"/>
            </a:xfrm>
            <a:custGeom>
              <a:avLst/>
              <a:gdLst>
                <a:gd name="T0" fmla="*/ 26 w 51"/>
                <a:gd name="T1" fmla="*/ 0 h 51"/>
                <a:gd name="T2" fmla="*/ 51 w 51"/>
                <a:gd name="T3" fmla="*/ 25 h 51"/>
                <a:gd name="T4" fmla="*/ 26 w 51"/>
                <a:gd name="T5" fmla="*/ 51 h 51"/>
                <a:gd name="T6" fmla="*/ 0 w 51"/>
                <a:gd name="T7" fmla="*/ 25 h 51"/>
                <a:gd name="T8" fmla="*/ 26 w 51"/>
                <a:gd name="T9" fmla="*/ 0 h 51"/>
                <a:gd name="T10" fmla="*/ 26 w 51"/>
                <a:gd name="T11" fmla="*/ 37 h 51"/>
                <a:gd name="T12" fmla="*/ 37 w 51"/>
                <a:gd name="T13" fmla="*/ 25 h 51"/>
                <a:gd name="T14" fmla="*/ 26 w 51"/>
                <a:gd name="T15" fmla="*/ 14 h 51"/>
                <a:gd name="T16" fmla="*/ 14 w 51"/>
                <a:gd name="T17" fmla="*/ 25 h 51"/>
                <a:gd name="T18" fmla="*/ 26 w 51"/>
                <a:gd name="T19" fmla="*/ 37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51"/>
                <a:gd name="T32" fmla="*/ 51 w 51"/>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51">
                  <a:moveTo>
                    <a:pt x="26" y="0"/>
                  </a:moveTo>
                  <a:cubicBezTo>
                    <a:pt x="40" y="0"/>
                    <a:pt x="51" y="11"/>
                    <a:pt x="51" y="25"/>
                  </a:cubicBezTo>
                  <a:cubicBezTo>
                    <a:pt x="51" y="39"/>
                    <a:pt x="40" y="51"/>
                    <a:pt x="26" y="51"/>
                  </a:cubicBezTo>
                  <a:cubicBezTo>
                    <a:pt x="12" y="51"/>
                    <a:pt x="0" y="39"/>
                    <a:pt x="0" y="25"/>
                  </a:cubicBezTo>
                  <a:cubicBezTo>
                    <a:pt x="0" y="11"/>
                    <a:pt x="12" y="0"/>
                    <a:pt x="26" y="0"/>
                  </a:cubicBezTo>
                  <a:close/>
                  <a:moveTo>
                    <a:pt x="26" y="37"/>
                  </a:moveTo>
                  <a:cubicBezTo>
                    <a:pt x="32" y="37"/>
                    <a:pt x="37" y="32"/>
                    <a:pt x="37" y="25"/>
                  </a:cubicBezTo>
                  <a:cubicBezTo>
                    <a:pt x="37" y="19"/>
                    <a:pt x="32" y="14"/>
                    <a:pt x="26" y="14"/>
                  </a:cubicBezTo>
                  <a:cubicBezTo>
                    <a:pt x="19" y="14"/>
                    <a:pt x="14" y="19"/>
                    <a:pt x="14" y="25"/>
                  </a:cubicBezTo>
                  <a:cubicBezTo>
                    <a:pt x="14" y="32"/>
                    <a:pt x="19" y="37"/>
                    <a:pt x="26" y="37"/>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3" name="Oval 44"/>
            <p:cNvSpPr>
              <a:spLocks noChangeArrowheads="1"/>
            </p:cNvSpPr>
            <p:nvPr/>
          </p:nvSpPr>
          <p:spPr bwMode="auto">
            <a:xfrm>
              <a:off x="136525" y="728663"/>
              <a:ext cx="52387" cy="52388"/>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4" name="Freeform 45"/>
            <p:cNvSpPr>
              <a:spLocks noChangeArrowheads="1"/>
            </p:cNvSpPr>
            <p:nvPr/>
          </p:nvSpPr>
          <p:spPr bwMode="auto">
            <a:xfrm>
              <a:off x="0" y="569913"/>
              <a:ext cx="327025" cy="98425"/>
            </a:xfrm>
            <a:custGeom>
              <a:avLst/>
              <a:gdLst>
                <a:gd name="T0" fmla="*/ 60 w 119"/>
                <a:gd name="T1" fmla="*/ 13 h 36"/>
                <a:gd name="T2" fmla="*/ 15 w 119"/>
                <a:gd name="T3" fmla="*/ 36 h 36"/>
                <a:gd name="T4" fmla="*/ 0 w 119"/>
                <a:gd name="T5" fmla="*/ 36 h 36"/>
                <a:gd name="T6" fmla="*/ 60 w 119"/>
                <a:gd name="T7" fmla="*/ 0 h 36"/>
                <a:gd name="T8" fmla="*/ 119 w 119"/>
                <a:gd name="T9" fmla="*/ 36 h 36"/>
                <a:gd name="T10" fmla="*/ 105 w 119"/>
                <a:gd name="T11" fmla="*/ 36 h 36"/>
                <a:gd name="T12" fmla="*/ 60 w 119"/>
                <a:gd name="T13" fmla="*/ 13 h 36"/>
                <a:gd name="T14" fmla="*/ 0 60000 65536"/>
                <a:gd name="T15" fmla="*/ 0 60000 65536"/>
                <a:gd name="T16" fmla="*/ 0 60000 65536"/>
                <a:gd name="T17" fmla="*/ 0 60000 65536"/>
                <a:gd name="T18" fmla="*/ 0 60000 65536"/>
                <a:gd name="T19" fmla="*/ 0 60000 65536"/>
                <a:gd name="T20" fmla="*/ 0 60000 65536"/>
                <a:gd name="T21" fmla="*/ 0 w 119"/>
                <a:gd name="T22" fmla="*/ 0 h 36"/>
                <a:gd name="T23" fmla="*/ 119 w 119"/>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36">
                  <a:moveTo>
                    <a:pt x="60" y="13"/>
                  </a:moveTo>
                  <a:cubicBezTo>
                    <a:pt x="41" y="13"/>
                    <a:pt x="25" y="22"/>
                    <a:pt x="15" y="36"/>
                  </a:cubicBezTo>
                  <a:cubicBezTo>
                    <a:pt x="0" y="36"/>
                    <a:pt x="0" y="36"/>
                    <a:pt x="0" y="36"/>
                  </a:cubicBezTo>
                  <a:cubicBezTo>
                    <a:pt x="12" y="15"/>
                    <a:pt x="34" y="0"/>
                    <a:pt x="60" y="0"/>
                  </a:cubicBezTo>
                  <a:cubicBezTo>
                    <a:pt x="85" y="0"/>
                    <a:pt x="108" y="15"/>
                    <a:pt x="119" y="36"/>
                  </a:cubicBezTo>
                  <a:cubicBezTo>
                    <a:pt x="105" y="36"/>
                    <a:pt x="105" y="36"/>
                    <a:pt x="105" y="36"/>
                  </a:cubicBezTo>
                  <a:cubicBezTo>
                    <a:pt x="95" y="22"/>
                    <a:pt x="78" y="13"/>
                    <a:pt x="60" y="13"/>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5" name="Freeform 46"/>
            <p:cNvSpPr>
              <a:spLocks noEditPoints="1" noChangeArrowheads="1"/>
            </p:cNvSpPr>
            <p:nvPr/>
          </p:nvSpPr>
          <p:spPr bwMode="auto">
            <a:xfrm>
              <a:off x="565150" y="646113"/>
              <a:ext cx="98425" cy="198438"/>
            </a:xfrm>
            <a:custGeom>
              <a:avLst/>
              <a:gdLst>
                <a:gd name="T0" fmla="*/ 62 w 62"/>
                <a:gd name="T1" fmla="*/ 0 h 125"/>
                <a:gd name="T2" fmla="*/ 62 w 62"/>
                <a:gd name="T3" fmla="*/ 125 h 125"/>
                <a:gd name="T4" fmla="*/ 0 w 62"/>
                <a:gd name="T5" fmla="*/ 125 h 125"/>
                <a:gd name="T6" fmla="*/ 0 w 62"/>
                <a:gd name="T7" fmla="*/ 0 h 125"/>
                <a:gd name="T8" fmla="*/ 62 w 62"/>
                <a:gd name="T9" fmla="*/ 0 h 125"/>
                <a:gd name="T10" fmla="*/ 3 w 62"/>
                <a:gd name="T11" fmla="*/ 118 h 125"/>
                <a:gd name="T12" fmla="*/ 60 w 62"/>
                <a:gd name="T13" fmla="*/ 118 h 125"/>
                <a:gd name="T14" fmla="*/ 60 w 62"/>
                <a:gd name="T15" fmla="*/ 87 h 125"/>
                <a:gd name="T16" fmla="*/ 3 w 62"/>
                <a:gd name="T17" fmla="*/ 87 h 125"/>
                <a:gd name="T18" fmla="*/ 3 w 62"/>
                <a:gd name="T19" fmla="*/ 118 h 125"/>
                <a:gd name="T20" fmla="*/ 3 w 62"/>
                <a:gd name="T21" fmla="*/ 78 h 125"/>
                <a:gd name="T22" fmla="*/ 60 w 62"/>
                <a:gd name="T23" fmla="*/ 78 h 125"/>
                <a:gd name="T24" fmla="*/ 60 w 62"/>
                <a:gd name="T25" fmla="*/ 47 h 125"/>
                <a:gd name="T26" fmla="*/ 3 w 62"/>
                <a:gd name="T27" fmla="*/ 47 h 125"/>
                <a:gd name="T28" fmla="*/ 3 w 62"/>
                <a:gd name="T29" fmla="*/ 78 h 125"/>
                <a:gd name="T30" fmla="*/ 3 w 62"/>
                <a:gd name="T31" fmla="*/ 38 h 125"/>
                <a:gd name="T32" fmla="*/ 60 w 62"/>
                <a:gd name="T33" fmla="*/ 38 h 125"/>
                <a:gd name="T34" fmla="*/ 60 w 62"/>
                <a:gd name="T35" fmla="*/ 7 h 125"/>
                <a:gd name="T36" fmla="*/ 3 w 62"/>
                <a:gd name="T37" fmla="*/ 7 h 125"/>
                <a:gd name="T38" fmla="*/ 3 w 62"/>
                <a:gd name="T39" fmla="*/ 38 h 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2"/>
                <a:gd name="T61" fmla="*/ 0 h 125"/>
                <a:gd name="T62" fmla="*/ 62 w 62"/>
                <a:gd name="T63" fmla="*/ 125 h 1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2" h="125">
                  <a:moveTo>
                    <a:pt x="62" y="0"/>
                  </a:moveTo>
                  <a:lnTo>
                    <a:pt x="62" y="125"/>
                  </a:lnTo>
                  <a:lnTo>
                    <a:pt x="0" y="125"/>
                  </a:lnTo>
                  <a:lnTo>
                    <a:pt x="0" y="0"/>
                  </a:lnTo>
                  <a:lnTo>
                    <a:pt x="62" y="0"/>
                  </a:lnTo>
                  <a:close/>
                  <a:moveTo>
                    <a:pt x="3" y="118"/>
                  </a:moveTo>
                  <a:lnTo>
                    <a:pt x="60" y="118"/>
                  </a:lnTo>
                  <a:lnTo>
                    <a:pt x="60" y="87"/>
                  </a:lnTo>
                  <a:lnTo>
                    <a:pt x="3" y="87"/>
                  </a:lnTo>
                  <a:lnTo>
                    <a:pt x="3" y="118"/>
                  </a:lnTo>
                  <a:close/>
                  <a:moveTo>
                    <a:pt x="3" y="78"/>
                  </a:moveTo>
                  <a:lnTo>
                    <a:pt x="60" y="78"/>
                  </a:lnTo>
                  <a:lnTo>
                    <a:pt x="60" y="47"/>
                  </a:lnTo>
                  <a:lnTo>
                    <a:pt x="3" y="47"/>
                  </a:lnTo>
                  <a:lnTo>
                    <a:pt x="3" y="78"/>
                  </a:lnTo>
                  <a:close/>
                  <a:moveTo>
                    <a:pt x="3" y="38"/>
                  </a:moveTo>
                  <a:lnTo>
                    <a:pt x="60" y="38"/>
                  </a:lnTo>
                  <a:lnTo>
                    <a:pt x="60" y="7"/>
                  </a:lnTo>
                  <a:lnTo>
                    <a:pt x="3" y="7"/>
                  </a:lnTo>
                  <a:lnTo>
                    <a:pt x="3" y="38"/>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6" name="Freeform 47"/>
            <p:cNvSpPr>
              <a:spLocks noEditPoints="1" noChangeArrowheads="1"/>
            </p:cNvSpPr>
            <p:nvPr/>
          </p:nvSpPr>
          <p:spPr bwMode="auto">
            <a:xfrm>
              <a:off x="561975" y="392113"/>
              <a:ext cx="153987" cy="180975"/>
            </a:xfrm>
            <a:custGeom>
              <a:avLst/>
              <a:gdLst>
                <a:gd name="T0" fmla="*/ 56 w 56"/>
                <a:gd name="T1" fmla="*/ 0 h 66"/>
                <a:gd name="T2" fmla="*/ 56 w 56"/>
                <a:gd name="T3" fmla="*/ 18 h 66"/>
                <a:gd name="T4" fmla="*/ 29 w 56"/>
                <a:gd name="T5" fmla="*/ 66 h 66"/>
                <a:gd name="T6" fmla="*/ 0 w 56"/>
                <a:gd name="T7" fmla="*/ 66 h 66"/>
                <a:gd name="T8" fmla="*/ 0 w 56"/>
                <a:gd name="T9" fmla="*/ 0 h 66"/>
                <a:gd name="T10" fmla="*/ 56 w 56"/>
                <a:gd name="T11" fmla="*/ 0 h 66"/>
                <a:gd name="T12" fmla="*/ 10 w 56"/>
                <a:gd name="T13" fmla="*/ 14 h 66"/>
                <a:gd name="T14" fmla="*/ 13 w 56"/>
                <a:gd name="T15" fmla="*/ 11 h 66"/>
                <a:gd name="T16" fmla="*/ 10 w 56"/>
                <a:gd name="T17" fmla="*/ 7 h 66"/>
                <a:gd name="T18" fmla="*/ 6 w 56"/>
                <a:gd name="T19" fmla="*/ 11 h 66"/>
                <a:gd name="T20" fmla="*/ 10 w 56"/>
                <a:gd name="T21" fmla="*/ 14 h 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
                <a:gd name="T34" fmla="*/ 0 h 66"/>
                <a:gd name="T35" fmla="*/ 56 w 56"/>
                <a:gd name="T36" fmla="*/ 66 h 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 h="66">
                  <a:moveTo>
                    <a:pt x="56" y="0"/>
                  </a:moveTo>
                  <a:cubicBezTo>
                    <a:pt x="56" y="18"/>
                    <a:pt x="56" y="18"/>
                    <a:pt x="56" y="18"/>
                  </a:cubicBezTo>
                  <a:cubicBezTo>
                    <a:pt x="56" y="18"/>
                    <a:pt x="34" y="33"/>
                    <a:pt x="29" y="66"/>
                  </a:cubicBezTo>
                  <a:cubicBezTo>
                    <a:pt x="2" y="66"/>
                    <a:pt x="0" y="66"/>
                    <a:pt x="0" y="66"/>
                  </a:cubicBezTo>
                  <a:cubicBezTo>
                    <a:pt x="0" y="0"/>
                    <a:pt x="0" y="0"/>
                    <a:pt x="0" y="0"/>
                  </a:cubicBezTo>
                  <a:lnTo>
                    <a:pt x="56" y="0"/>
                  </a:lnTo>
                  <a:close/>
                  <a:moveTo>
                    <a:pt x="10" y="14"/>
                  </a:moveTo>
                  <a:cubicBezTo>
                    <a:pt x="12" y="14"/>
                    <a:pt x="13" y="13"/>
                    <a:pt x="13" y="11"/>
                  </a:cubicBezTo>
                  <a:cubicBezTo>
                    <a:pt x="13" y="9"/>
                    <a:pt x="12" y="7"/>
                    <a:pt x="10" y="7"/>
                  </a:cubicBezTo>
                  <a:cubicBezTo>
                    <a:pt x="8" y="7"/>
                    <a:pt x="6" y="9"/>
                    <a:pt x="6" y="11"/>
                  </a:cubicBezTo>
                  <a:cubicBezTo>
                    <a:pt x="6" y="13"/>
                    <a:pt x="8" y="14"/>
                    <a:pt x="10" y="14"/>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7" name="Freeform 48"/>
            <p:cNvSpPr>
              <a:spLocks noChangeArrowheads="1"/>
            </p:cNvSpPr>
            <p:nvPr/>
          </p:nvSpPr>
          <p:spPr bwMode="auto">
            <a:xfrm>
              <a:off x="307975" y="314325"/>
              <a:ext cx="61912" cy="100013"/>
            </a:xfrm>
            <a:custGeom>
              <a:avLst/>
              <a:gdLst>
                <a:gd name="T0" fmla="*/ 0 w 23"/>
                <a:gd name="T1" fmla="*/ 25 h 36"/>
                <a:gd name="T2" fmla="*/ 12 w 23"/>
                <a:gd name="T3" fmla="*/ 36 h 36"/>
                <a:gd name="T4" fmla="*/ 12 w 23"/>
                <a:gd name="T5" fmla="*/ 36 h 36"/>
                <a:gd name="T6" fmla="*/ 23 w 23"/>
                <a:gd name="T7" fmla="*/ 25 h 36"/>
                <a:gd name="T8" fmla="*/ 23 w 23"/>
                <a:gd name="T9" fmla="*/ 12 h 36"/>
                <a:gd name="T10" fmla="*/ 12 w 23"/>
                <a:gd name="T11" fmla="*/ 0 h 36"/>
                <a:gd name="T12" fmla="*/ 12 w 23"/>
                <a:gd name="T13" fmla="*/ 0 h 36"/>
                <a:gd name="T14" fmla="*/ 0 w 23"/>
                <a:gd name="T15" fmla="*/ 12 h 36"/>
                <a:gd name="T16" fmla="*/ 0 w 23"/>
                <a:gd name="T17" fmla="*/ 25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
                <a:gd name="T28" fmla="*/ 0 h 36"/>
                <a:gd name="T29" fmla="*/ 23 w 23"/>
                <a:gd name="T30" fmla="*/ 36 h 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 h="36">
                  <a:moveTo>
                    <a:pt x="0" y="25"/>
                  </a:moveTo>
                  <a:cubicBezTo>
                    <a:pt x="0" y="31"/>
                    <a:pt x="5" y="36"/>
                    <a:pt x="12" y="36"/>
                  </a:cubicBezTo>
                  <a:cubicBezTo>
                    <a:pt x="12" y="36"/>
                    <a:pt x="12" y="36"/>
                    <a:pt x="12" y="36"/>
                  </a:cubicBezTo>
                  <a:cubicBezTo>
                    <a:pt x="18" y="36"/>
                    <a:pt x="23" y="31"/>
                    <a:pt x="23" y="25"/>
                  </a:cubicBezTo>
                  <a:cubicBezTo>
                    <a:pt x="23" y="12"/>
                    <a:pt x="23" y="12"/>
                    <a:pt x="23" y="12"/>
                  </a:cubicBezTo>
                  <a:cubicBezTo>
                    <a:pt x="23" y="5"/>
                    <a:pt x="18" y="0"/>
                    <a:pt x="12" y="0"/>
                  </a:cubicBezTo>
                  <a:cubicBezTo>
                    <a:pt x="12" y="0"/>
                    <a:pt x="12" y="0"/>
                    <a:pt x="12" y="0"/>
                  </a:cubicBezTo>
                  <a:cubicBezTo>
                    <a:pt x="5" y="0"/>
                    <a:pt x="0" y="5"/>
                    <a:pt x="0" y="12"/>
                  </a:cubicBezTo>
                  <a:lnTo>
                    <a:pt x="0" y="25"/>
                  </a:ln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8" name="Oval 49"/>
            <p:cNvSpPr>
              <a:spLocks noChangeArrowheads="1"/>
            </p:cNvSpPr>
            <p:nvPr/>
          </p:nvSpPr>
          <p:spPr bwMode="auto">
            <a:xfrm>
              <a:off x="346075" y="133350"/>
              <a:ext cx="26987" cy="2540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9" name="Oval 50"/>
            <p:cNvSpPr>
              <a:spLocks noChangeArrowheads="1"/>
            </p:cNvSpPr>
            <p:nvPr/>
          </p:nvSpPr>
          <p:spPr bwMode="auto">
            <a:xfrm>
              <a:off x="387350" y="84138"/>
              <a:ext cx="46037" cy="4445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70" name="Oval 51"/>
            <p:cNvSpPr>
              <a:spLocks noChangeArrowheads="1"/>
            </p:cNvSpPr>
            <p:nvPr/>
          </p:nvSpPr>
          <p:spPr bwMode="auto">
            <a:xfrm>
              <a:off x="376238" y="46038"/>
              <a:ext cx="15875" cy="14288"/>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71" name="Oval 52"/>
            <p:cNvSpPr>
              <a:spLocks noChangeArrowheads="1"/>
            </p:cNvSpPr>
            <p:nvPr/>
          </p:nvSpPr>
          <p:spPr bwMode="auto">
            <a:xfrm>
              <a:off x="438150" y="0"/>
              <a:ext cx="77787" cy="7620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72" name="Oval 53"/>
            <p:cNvSpPr>
              <a:spLocks noChangeArrowheads="1"/>
            </p:cNvSpPr>
            <p:nvPr/>
          </p:nvSpPr>
          <p:spPr bwMode="auto">
            <a:xfrm>
              <a:off x="452438" y="95250"/>
              <a:ext cx="14287" cy="14288"/>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73" name="Oval 54"/>
            <p:cNvSpPr>
              <a:spLocks noChangeArrowheads="1"/>
            </p:cNvSpPr>
            <p:nvPr/>
          </p:nvSpPr>
          <p:spPr bwMode="auto">
            <a:xfrm>
              <a:off x="569913" y="19050"/>
              <a:ext cx="41275" cy="41275"/>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74" name="Rectangle 55"/>
            <p:cNvSpPr>
              <a:spLocks noChangeArrowheads="1"/>
            </p:cNvSpPr>
            <p:nvPr/>
          </p:nvSpPr>
          <p:spPr bwMode="auto">
            <a:xfrm>
              <a:off x="579438" y="139700"/>
              <a:ext cx="352425" cy="38100"/>
            </a:xfrm>
            <a:prstGeom prst="rect">
              <a:avLst/>
            </a:pr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5" name="Freeform 56"/>
            <p:cNvSpPr>
              <a:spLocks noChangeArrowheads="1"/>
            </p:cNvSpPr>
            <p:nvPr/>
          </p:nvSpPr>
          <p:spPr bwMode="auto">
            <a:xfrm>
              <a:off x="500063" y="139700"/>
              <a:ext cx="117475" cy="238125"/>
            </a:xfrm>
            <a:custGeom>
              <a:avLst/>
              <a:gdLst>
                <a:gd name="T0" fmla="*/ 50 w 74"/>
                <a:gd name="T1" fmla="*/ 0 h 150"/>
                <a:gd name="T2" fmla="*/ 0 w 74"/>
                <a:gd name="T3" fmla="*/ 150 h 150"/>
                <a:gd name="T4" fmla="*/ 39 w 74"/>
                <a:gd name="T5" fmla="*/ 147 h 150"/>
                <a:gd name="T6" fmla="*/ 74 w 74"/>
                <a:gd name="T7" fmla="*/ 19 h 150"/>
                <a:gd name="T8" fmla="*/ 50 w 74"/>
                <a:gd name="T9" fmla="*/ 0 h 150"/>
                <a:gd name="T10" fmla="*/ 0 60000 65536"/>
                <a:gd name="T11" fmla="*/ 0 60000 65536"/>
                <a:gd name="T12" fmla="*/ 0 60000 65536"/>
                <a:gd name="T13" fmla="*/ 0 60000 65536"/>
                <a:gd name="T14" fmla="*/ 0 60000 65536"/>
                <a:gd name="T15" fmla="*/ 0 w 74"/>
                <a:gd name="T16" fmla="*/ 0 h 150"/>
                <a:gd name="T17" fmla="*/ 74 w 74"/>
                <a:gd name="T18" fmla="*/ 150 h 150"/>
              </a:gdLst>
              <a:ahLst/>
              <a:cxnLst>
                <a:cxn ang="T10">
                  <a:pos x="T0" y="T1"/>
                </a:cxn>
                <a:cxn ang="T11">
                  <a:pos x="T2" y="T3"/>
                </a:cxn>
                <a:cxn ang="T12">
                  <a:pos x="T4" y="T5"/>
                </a:cxn>
                <a:cxn ang="T13">
                  <a:pos x="T6" y="T7"/>
                </a:cxn>
                <a:cxn ang="T14">
                  <a:pos x="T8" y="T9"/>
                </a:cxn>
              </a:cxnLst>
              <a:rect l="T15" t="T16" r="T17" b="T18"/>
              <a:pathLst>
                <a:path w="74" h="150">
                  <a:moveTo>
                    <a:pt x="50" y="0"/>
                  </a:moveTo>
                  <a:lnTo>
                    <a:pt x="0" y="150"/>
                  </a:lnTo>
                  <a:lnTo>
                    <a:pt x="39" y="147"/>
                  </a:lnTo>
                  <a:lnTo>
                    <a:pt x="74" y="19"/>
                  </a:lnTo>
                  <a:lnTo>
                    <a:pt x="5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6" name="Freeform 57"/>
            <p:cNvSpPr>
              <a:spLocks noChangeArrowheads="1"/>
            </p:cNvSpPr>
            <p:nvPr/>
          </p:nvSpPr>
          <p:spPr bwMode="auto">
            <a:xfrm>
              <a:off x="773113" y="163513"/>
              <a:ext cx="33337" cy="209550"/>
            </a:xfrm>
            <a:custGeom>
              <a:avLst/>
              <a:gdLst>
                <a:gd name="T0" fmla="*/ 0 w 21"/>
                <a:gd name="T1" fmla="*/ 0 h 132"/>
                <a:gd name="T2" fmla="*/ 0 w 21"/>
                <a:gd name="T3" fmla="*/ 132 h 132"/>
                <a:gd name="T4" fmla="*/ 21 w 21"/>
                <a:gd name="T5" fmla="*/ 132 h 132"/>
                <a:gd name="T6" fmla="*/ 21 w 21"/>
                <a:gd name="T7" fmla="*/ 6 h 132"/>
                <a:gd name="T8" fmla="*/ 0 w 21"/>
                <a:gd name="T9" fmla="*/ 0 h 132"/>
                <a:gd name="T10" fmla="*/ 0 60000 65536"/>
                <a:gd name="T11" fmla="*/ 0 60000 65536"/>
                <a:gd name="T12" fmla="*/ 0 60000 65536"/>
                <a:gd name="T13" fmla="*/ 0 60000 65536"/>
                <a:gd name="T14" fmla="*/ 0 60000 65536"/>
                <a:gd name="T15" fmla="*/ 0 w 21"/>
                <a:gd name="T16" fmla="*/ 0 h 132"/>
                <a:gd name="T17" fmla="*/ 21 w 21"/>
                <a:gd name="T18" fmla="*/ 132 h 132"/>
              </a:gdLst>
              <a:ahLst/>
              <a:cxnLst>
                <a:cxn ang="T10">
                  <a:pos x="T0" y="T1"/>
                </a:cxn>
                <a:cxn ang="T11">
                  <a:pos x="T2" y="T3"/>
                </a:cxn>
                <a:cxn ang="T12">
                  <a:pos x="T4" y="T5"/>
                </a:cxn>
                <a:cxn ang="T13">
                  <a:pos x="T6" y="T7"/>
                </a:cxn>
                <a:cxn ang="T14">
                  <a:pos x="T8" y="T9"/>
                </a:cxn>
              </a:cxnLst>
              <a:rect l="T15" t="T16" r="T17" b="T18"/>
              <a:pathLst>
                <a:path w="21" h="132">
                  <a:moveTo>
                    <a:pt x="0" y="0"/>
                  </a:moveTo>
                  <a:lnTo>
                    <a:pt x="0" y="132"/>
                  </a:lnTo>
                  <a:lnTo>
                    <a:pt x="21" y="132"/>
                  </a:lnTo>
                  <a:lnTo>
                    <a:pt x="21" y="6"/>
                  </a:lnTo>
                  <a:lnTo>
                    <a:pt x="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7" name="Freeform 58"/>
            <p:cNvSpPr>
              <a:spLocks noChangeArrowheads="1"/>
            </p:cNvSpPr>
            <p:nvPr/>
          </p:nvSpPr>
          <p:spPr bwMode="auto">
            <a:xfrm>
              <a:off x="858838" y="169863"/>
              <a:ext cx="82550" cy="219075"/>
            </a:xfrm>
            <a:custGeom>
              <a:avLst/>
              <a:gdLst>
                <a:gd name="T0" fmla="*/ 0 w 52"/>
                <a:gd name="T1" fmla="*/ 0 h 138"/>
                <a:gd name="T2" fmla="*/ 38 w 52"/>
                <a:gd name="T3" fmla="*/ 128 h 138"/>
                <a:gd name="T4" fmla="*/ 52 w 52"/>
                <a:gd name="T5" fmla="*/ 138 h 138"/>
                <a:gd name="T6" fmla="*/ 12 w 52"/>
                <a:gd name="T7" fmla="*/ 0 h 138"/>
                <a:gd name="T8" fmla="*/ 0 w 52"/>
                <a:gd name="T9" fmla="*/ 0 h 138"/>
                <a:gd name="T10" fmla="*/ 0 60000 65536"/>
                <a:gd name="T11" fmla="*/ 0 60000 65536"/>
                <a:gd name="T12" fmla="*/ 0 60000 65536"/>
                <a:gd name="T13" fmla="*/ 0 60000 65536"/>
                <a:gd name="T14" fmla="*/ 0 60000 65536"/>
                <a:gd name="T15" fmla="*/ 0 w 52"/>
                <a:gd name="T16" fmla="*/ 0 h 138"/>
                <a:gd name="T17" fmla="*/ 52 w 52"/>
                <a:gd name="T18" fmla="*/ 138 h 138"/>
              </a:gdLst>
              <a:ahLst/>
              <a:cxnLst>
                <a:cxn ang="T10">
                  <a:pos x="T0" y="T1"/>
                </a:cxn>
                <a:cxn ang="T11">
                  <a:pos x="T2" y="T3"/>
                </a:cxn>
                <a:cxn ang="T12">
                  <a:pos x="T4" y="T5"/>
                </a:cxn>
                <a:cxn ang="T13">
                  <a:pos x="T6" y="T7"/>
                </a:cxn>
                <a:cxn ang="T14">
                  <a:pos x="T8" y="T9"/>
                </a:cxn>
              </a:cxnLst>
              <a:rect l="T15" t="T16" r="T17" b="T18"/>
              <a:pathLst>
                <a:path w="52" h="138">
                  <a:moveTo>
                    <a:pt x="0" y="0"/>
                  </a:moveTo>
                  <a:lnTo>
                    <a:pt x="38" y="128"/>
                  </a:lnTo>
                  <a:lnTo>
                    <a:pt x="52" y="138"/>
                  </a:lnTo>
                  <a:lnTo>
                    <a:pt x="12" y="0"/>
                  </a:lnTo>
                  <a:lnTo>
                    <a:pt x="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8" name="Rectangle 59"/>
            <p:cNvSpPr>
              <a:spLocks noChangeArrowheads="1"/>
            </p:cNvSpPr>
            <p:nvPr/>
          </p:nvSpPr>
          <p:spPr bwMode="auto">
            <a:xfrm>
              <a:off x="195263"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9" name="Rectangle 60"/>
            <p:cNvSpPr>
              <a:spLocks noChangeArrowheads="1"/>
            </p:cNvSpPr>
            <p:nvPr/>
          </p:nvSpPr>
          <p:spPr bwMode="auto">
            <a:xfrm>
              <a:off x="219075"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80" name="Rectangle 61"/>
            <p:cNvSpPr>
              <a:spLocks noChangeArrowheads="1"/>
            </p:cNvSpPr>
            <p:nvPr/>
          </p:nvSpPr>
          <p:spPr bwMode="auto">
            <a:xfrm>
              <a:off x="244475"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81" name="Rectangle 62"/>
            <p:cNvSpPr>
              <a:spLocks noChangeArrowheads="1"/>
            </p:cNvSpPr>
            <p:nvPr/>
          </p:nvSpPr>
          <p:spPr bwMode="auto">
            <a:xfrm>
              <a:off x="266700" y="446088"/>
              <a:ext cx="11112"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82" name="Rectangle 63"/>
            <p:cNvSpPr>
              <a:spLocks noChangeArrowheads="1"/>
            </p:cNvSpPr>
            <p:nvPr/>
          </p:nvSpPr>
          <p:spPr bwMode="auto">
            <a:xfrm>
              <a:off x="290513" y="446088"/>
              <a:ext cx="11112"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83" name="Freeform 64"/>
            <p:cNvSpPr>
              <a:spLocks noChangeArrowheads="1"/>
            </p:cNvSpPr>
            <p:nvPr/>
          </p:nvSpPr>
          <p:spPr bwMode="auto">
            <a:xfrm>
              <a:off x="738188" y="373063"/>
              <a:ext cx="425450" cy="150813"/>
            </a:xfrm>
            <a:custGeom>
              <a:avLst/>
              <a:gdLst>
                <a:gd name="T0" fmla="*/ 64 w 155"/>
                <a:gd name="T1" fmla="*/ 0 h 55"/>
                <a:gd name="T2" fmla="*/ 0 w 155"/>
                <a:gd name="T3" fmla="*/ 23 h 55"/>
                <a:gd name="T4" fmla="*/ 0 w 155"/>
                <a:gd name="T5" fmla="*/ 49 h 55"/>
                <a:gd name="T6" fmla="*/ 64 w 155"/>
                <a:gd name="T7" fmla="*/ 19 h 55"/>
                <a:gd name="T8" fmla="*/ 133 w 155"/>
                <a:gd name="T9" fmla="*/ 55 h 55"/>
                <a:gd name="T10" fmla="*/ 155 w 155"/>
                <a:gd name="T11" fmla="*/ 55 h 55"/>
                <a:gd name="T12" fmla="*/ 64 w 155"/>
                <a:gd name="T13" fmla="*/ 0 h 55"/>
                <a:gd name="T14" fmla="*/ 0 60000 65536"/>
                <a:gd name="T15" fmla="*/ 0 60000 65536"/>
                <a:gd name="T16" fmla="*/ 0 60000 65536"/>
                <a:gd name="T17" fmla="*/ 0 60000 65536"/>
                <a:gd name="T18" fmla="*/ 0 60000 65536"/>
                <a:gd name="T19" fmla="*/ 0 60000 65536"/>
                <a:gd name="T20" fmla="*/ 0 60000 65536"/>
                <a:gd name="T21" fmla="*/ 0 w 155"/>
                <a:gd name="T22" fmla="*/ 0 h 55"/>
                <a:gd name="T23" fmla="*/ 155 w 155"/>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5" h="55">
                  <a:moveTo>
                    <a:pt x="64" y="0"/>
                  </a:moveTo>
                  <a:cubicBezTo>
                    <a:pt x="40" y="0"/>
                    <a:pt x="17" y="9"/>
                    <a:pt x="0" y="23"/>
                  </a:cubicBezTo>
                  <a:cubicBezTo>
                    <a:pt x="0" y="49"/>
                    <a:pt x="0" y="49"/>
                    <a:pt x="0" y="49"/>
                  </a:cubicBezTo>
                  <a:cubicBezTo>
                    <a:pt x="15" y="31"/>
                    <a:pt x="38" y="19"/>
                    <a:pt x="64" y="19"/>
                  </a:cubicBezTo>
                  <a:cubicBezTo>
                    <a:pt x="92" y="19"/>
                    <a:pt x="117" y="33"/>
                    <a:pt x="133" y="55"/>
                  </a:cubicBezTo>
                  <a:cubicBezTo>
                    <a:pt x="155" y="55"/>
                    <a:pt x="155" y="55"/>
                    <a:pt x="155" y="55"/>
                  </a:cubicBezTo>
                  <a:cubicBezTo>
                    <a:pt x="137" y="22"/>
                    <a:pt x="103" y="0"/>
                    <a:pt x="64" y="0"/>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84" name="Rectangle 65"/>
            <p:cNvSpPr>
              <a:spLocks noChangeArrowheads="1"/>
            </p:cNvSpPr>
            <p:nvPr/>
          </p:nvSpPr>
          <p:spPr bwMode="auto">
            <a:xfrm>
              <a:off x="1304925" y="584200"/>
              <a:ext cx="22225" cy="82550"/>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grpSp>
    </p:spTree>
    <p:extLst>
      <p:ext uri="{BB962C8B-B14F-4D97-AF65-F5344CB8AC3E}">
        <p14:creationId xmlns:p14="http://schemas.microsoft.com/office/powerpoint/2010/main" val="16901163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500"/>
                                        <p:tgtEl>
                                          <p:spTgt spid="19"/>
                                        </p:tgtEl>
                                      </p:cBhvr>
                                    </p:animEffect>
                                  </p:childTnLst>
                                </p:cTn>
                              </p:par>
                              <p:par>
                                <p:cTn id="8" presetID="2" presetClass="exit" presetSubtype="4" fill="hold" nodeType="withEffect">
                                  <p:stCondLst>
                                    <p:cond delay="0"/>
                                  </p:stCondLst>
                                  <p:childTnLst>
                                    <p:anim calcmode="lin" valueType="num">
                                      <p:cBhvr additive="base">
                                        <p:cTn id="9" dur="500"/>
                                        <p:tgtEl>
                                          <p:spTgt spid="19"/>
                                        </p:tgtEl>
                                        <p:attrNameLst>
                                          <p:attrName>ppt_x</p:attrName>
                                        </p:attrNameLst>
                                      </p:cBhvr>
                                      <p:tavLst>
                                        <p:tav tm="0">
                                          <p:val>
                                            <p:strVal val="ppt_x"/>
                                          </p:val>
                                        </p:tav>
                                        <p:tav tm="100000">
                                          <p:val>
                                            <p:strVal val="ppt_x"/>
                                          </p:val>
                                        </p:tav>
                                      </p:tavLst>
                                    </p:anim>
                                    <p:anim calcmode="lin" valueType="num">
                                      <p:cBhvr additive="base">
                                        <p:cTn id="10" dur="500"/>
                                        <p:tgtEl>
                                          <p:spTgt spid="19"/>
                                        </p:tgtEl>
                                        <p:attrNameLst>
                                          <p:attrName>ppt_y</p:attrName>
                                        </p:attrNameLst>
                                      </p:cBhvr>
                                      <p:tavLst>
                                        <p:tav tm="0">
                                          <p:val>
                                            <p:strVal val="ppt_y"/>
                                          </p:val>
                                        </p:tav>
                                        <p:tav tm="100000">
                                          <p:val>
                                            <p:strVal val="1+ppt_h/2"/>
                                          </p:val>
                                        </p:tav>
                                      </p:tavLst>
                                    </p:anim>
                                    <p:set>
                                      <p:cBhvr>
                                        <p:cTn id="11" dur="1" fill="hold">
                                          <p:stCondLst>
                                            <p:cond delay="499"/>
                                          </p:stCondLst>
                                        </p:cTn>
                                        <p:tgtEl>
                                          <p:spTgt spid="19"/>
                                        </p:tgtEl>
                                        <p:attrNameLst>
                                          <p:attrName>style.visibility</p:attrName>
                                        </p:attrNameLst>
                                      </p:cBhvr>
                                      <p:to>
                                        <p:strVal val="hidden"/>
                                      </p:to>
                                    </p:set>
                                  </p:childTnLst>
                                </p:cTn>
                              </p:par>
                            </p:childTnLst>
                          </p:cTn>
                        </p:par>
                        <p:par>
                          <p:cTn id="12" fill="hold">
                            <p:stCondLst>
                              <p:cond delay="500"/>
                            </p:stCondLst>
                            <p:childTnLst>
                              <p:par>
                                <p:cTn id="13" presetID="47" presetClass="entr" presetSubtype="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anim calcmode="lin" valueType="num">
                                      <p:cBhvr>
                                        <p:cTn id="16" dur="500" fill="hold"/>
                                        <p:tgtEl>
                                          <p:spTgt spid="39"/>
                                        </p:tgtEl>
                                        <p:attrNameLst>
                                          <p:attrName>ppt_x</p:attrName>
                                        </p:attrNameLst>
                                      </p:cBhvr>
                                      <p:tavLst>
                                        <p:tav tm="0">
                                          <p:val>
                                            <p:strVal val="#ppt_x"/>
                                          </p:val>
                                        </p:tav>
                                        <p:tav tm="100000">
                                          <p:val>
                                            <p:strVal val="#ppt_x"/>
                                          </p:val>
                                        </p:tav>
                                      </p:tavLst>
                                    </p:anim>
                                    <p:anim calcmode="lin" valueType="num">
                                      <p:cBhvr>
                                        <p:cTn id="17" dur="500" fill="hold"/>
                                        <p:tgtEl>
                                          <p:spTgt spid="39"/>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 presetClass="exit" presetSubtype="4" fill="hold" grpId="1" nodeType="afterEffect">
                                  <p:stCondLst>
                                    <p:cond delay="0"/>
                                  </p:stCondLst>
                                  <p:childTnLst>
                                    <p:anim calcmode="lin" valueType="num">
                                      <p:cBhvr additive="base">
                                        <p:cTn id="20" dur="250"/>
                                        <p:tgtEl>
                                          <p:spTgt spid="39"/>
                                        </p:tgtEl>
                                        <p:attrNameLst>
                                          <p:attrName>ppt_x</p:attrName>
                                        </p:attrNameLst>
                                      </p:cBhvr>
                                      <p:tavLst>
                                        <p:tav tm="0">
                                          <p:val>
                                            <p:strVal val="ppt_x"/>
                                          </p:val>
                                        </p:tav>
                                        <p:tav tm="100000">
                                          <p:val>
                                            <p:strVal val="ppt_x"/>
                                          </p:val>
                                        </p:tav>
                                      </p:tavLst>
                                    </p:anim>
                                    <p:anim calcmode="lin" valueType="num">
                                      <p:cBhvr additive="base">
                                        <p:cTn id="21" dur="250"/>
                                        <p:tgtEl>
                                          <p:spTgt spid="39"/>
                                        </p:tgtEl>
                                        <p:attrNameLst>
                                          <p:attrName>ppt_y</p:attrName>
                                        </p:attrNameLst>
                                      </p:cBhvr>
                                      <p:tavLst>
                                        <p:tav tm="0">
                                          <p:val>
                                            <p:strVal val="ppt_y"/>
                                          </p:val>
                                        </p:tav>
                                        <p:tav tm="100000">
                                          <p:val>
                                            <p:strVal val="1+ppt_h/2"/>
                                          </p:val>
                                        </p:tav>
                                      </p:tavLst>
                                    </p:anim>
                                    <p:set>
                                      <p:cBhvr>
                                        <p:cTn id="22" dur="1" fill="hold">
                                          <p:stCondLst>
                                            <p:cond delay="24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rotWithShape="1">
          <a:blip r:embed="rId2" cstate="screen">
            <a:extLst>
              <a:ext uri="{BEBA8EAE-BF5A-486C-A8C5-ECC9F3942E4B}">
                <a14:imgProps xmlns:a14="http://schemas.microsoft.com/office/drawing/2010/main">
                  <a14:imgLayer r:embed="rId3">
                    <a14:imgEffect>
                      <a14:colorTemperature colorTemp="4700"/>
                    </a14:imgEffect>
                    <a14:imgEffect>
                      <a14:saturation sat="66000"/>
                    </a14:imgEffect>
                  </a14:imgLayer>
                </a14:imgProps>
              </a:ext>
              <a:ext uri="{28A0092B-C50C-407E-A947-70E740481C1C}">
                <a14:useLocalDpi xmlns:a14="http://schemas.microsoft.com/office/drawing/2010/main"/>
              </a:ext>
            </a:extLst>
          </a:blip>
          <a:srcRect b="25187"/>
          <a:stretch/>
        </p:blipFill>
        <p:spPr>
          <a:xfrm>
            <a:off x="-2405" y="2816"/>
            <a:ext cx="4574405" cy="6855184"/>
          </a:xfrm>
          <a:prstGeom prst="rect">
            <a:avLst/>
          </a:prstGeom>
        </p:spPr>
      </p:pic>
      <p:grpSp>
        <p:nvGrpSpPr>
          <p:cNvPr id="49" name="组合 48"/>
          <p:cNvGrpSpPr/>
          <p:nvPr/>
        </p:nvGrpSpPr>
        <p:grpSpPr>
          <a:xfrm>
            <a:off x="4963889" y="1126211"/>
            <a:ext cx="3616778" cy="103239"/>
            <a:chOff x="6618518" y="1126210"/>
            <a:chExt cx="4822371" cy="103239"/>
          </a:xfrm>
        </p:grpSpPr>
        <p:sp>
          <p:nvSpPr>
            <p:cNvPr id="44" name="矩形 43"/>
            <p:cNvSpPr/>
            <p:nvPr/>
          </p:nvSpPr>
          <p:spPr>
            <a:xfrm>
              <a:off x="6618518" y="1126210"/>
              <a:ext cx="198330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p:cNvCxnSpPr/>
            <p:nvPr/>
          </p:nvCxnSpPr>
          <p:spPr>
            <a:xfrm flipV="1">
              <a:off x="8601825" y="1204048"/>
              <a:ext cx="2839064"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0" name="文本框 49"/>
          <p:cNvSpPr txBox="1"/>
          <p:nvPr/>
        </p:nvSpPr>
        <p:spPr>
          <a:xfrm>
            <a:off x="5074134" y="549275"/>
            <a:ext cx="3430747" cy="523220"/>
          </a:xfrm>
          <a:prstGeom prst="rect">
            <a:avLst/>
          </a:prstGeom>
          <a:noFill/>
        </p:spPr>
        <p:txBody>
          <a:bodyPr wrap="none" rtlCol="0">
            <a:spAutoFit/>
          </a:bodyPr>
          <a:lstStyle/>
          <a:p>
            <a:r>
              <a:rPr lang="zh-CN" altLang="zh-CN" sz="2800" b="1" dirty="0">
                <a:solidFill>
                  <a:schemeClr val="bg2">
                    <a:lumMod val="25000"/>
                  </a:schemeClr>
                </a:solidFill>
              </a:rPr>
              <a:t>沉没成本与企业决策</a:t>
            </a:r>
            <a:endParaRPr lang="zh-CN" altLang="en-US" sz="2800" dirty="0">
              <a:latin typeface="方正正中黑简体" panose="02000000000000000000" pitchFamily="2" charset="-122"/>
              <a:ea typeface="方正正中黑简体" panose="02000000000000000000" pitchFamily="2" charset="-122"/>
            </a:endParaRPr>
          </a:p>
        </p:txBody>
      </p:sp>
      <p:sp>
        <p:nvSpPr>
          <p:cNvPr id="221" name="矩形 220"/>
          <p:cNvSpPr/>
          <p:nvPr/>
        </p:nvSpPr>
        <p:spPr>
          <a:xfrm>
            <a:off x="4004157" y="1283273"/>
            <a:ext cx="4500724" cy="45243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spcAft>
                <a:spcPts val="0"/>
              </a:spcAft>
            </a:pPr>
            <a:r>
              <a:rPr lang="zh-CN" altLang="zh-CN" sz="2400" dirty="0"/>
              <a:t>沉没成本是决策非相关成本，但与其相伴随的机会成本却是决策相关成本，需要在决策时予以考虑。 现实经济中，骑虎难下的投资项目比比皆是，到底是继续投资还是决然退出，总是令投资决策者左右为难。本案例中给出两个实际例子来说明沉没成本对企业决策的影响。相信大家在分析完本案例后，能在投资决策时拨开各类似是而非的成本因素的困扰，从而做出明智的投资决定。</a:t>
            </a:r>
            <a:endParaRPr lang="zh-CN" altLang="zh-CN" sz="2400" kern="100" dirty="0">
              <a:latin typeface="方正兰亭细黑_GBK" panose="02000000000000000000" pitchFamily="2" charset="-122"/>
              <a:ea typeface="方正兰亭细黑_GBK" panose="02000000000000000000" pitchFamily="2" charset="-122"/>
              <a:cs typeface="Times New Roman" panose="02020603050405020304" pitchFamily="18" charset="0"/>
            </a:endParaRPr>
          </a:p>
        </p:txBody>
      </p:sp>
      <p:grpSp>
        <p:nvGrpSpPr>
          <p:cNvPr id="30" name="组合 1"/>
          <p:cNvGrpSpPr>
            <a:grpSpLocks/>
          </p:cNvGrpSpPr>
          <p:nvPr/>
        </p:nvGrpSpPr>
        <p:grpSpPr bwMode="auto">
          <a:xfrm>
            <a:off x="5776913" y="5917697"/>
            <a:ext cx="2819400" cy="877887"/>
            <a:chOff x="0" y="0"/>
            <a:chExt cx="2819400" cy="877888"/>
          </a:xfrm>
        </p:grpSpPr>
        <p:sp>
          <p:nvSpPr>
            <p:cNvPr id="31" name="Rectangle 5"/>
            <p:cNvSpPr>
              <a:spLocks noChangeArrowheads="1"/>
            </p:cNvSpPr>
            <p:nvPr/>
          </p:nvSpPr>
          <p:spPr bwMode="auto">
            <a:xfrm>
              <a:off x="1485900" y="558800"/>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2" name="Rectangle 6"/>
            <p:cNvSpPr>
              <a:spLocks noChangeArrowheads="1"/>
            </p:cNvSpPr>
            <p:nvPr/>
          </p:nvSpPr>
          <p:spPr bwMode="auto">
            <a:xfrm>
              <a:off x="1884363" y="558800"/>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3" name="Rectangle 7"/>
            <p:cNvSpPr>
              <a:spLocks noChangeArrowheads="1"/>
            </p:cNvSpPr>
            <p:nvPr/>
          </p:nvSpPr>
          <p:spPr bwMode="auto">
            <a:xfrm>
              <a:off x="2284413" y="558800"/>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4" name="Rectangle 8"/>
            <p:cNvSpPr>
              <a:spLocks noChangeArrowheads="1"/>
            </p:cNvSpPr>
            <p:nvPr/>
          </p:nvSpPr>
          <p:spPr bwMode="auto">
            <a:xfrm>
              <a:off x="1485900" y="487363"/>
              <a:ext cx="19526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5" name="Rectangle 9"/>
            <p:cNvSpPr>
              <a:spLocks noChangeArrowheads="1"/>
            </p:cNvSpPr>
            <p:nvPr/>
          </p:nvSpPr>
          <p:spPr bwMode="auto">
            <a:xfrm>
              <a:off x="2501900" y="487363"/>
              <a:ext cx="1635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6" name="Rectangle 10"/>
            <p:cNvSpPr>
              <a:spLocks noChangeArrowheads="1"/>
            </p:cNvSpPr>
            <p:nvPr/>
          </p:nvSpPr>
          <p:spPr bwMode="auto">
            <a:xfrm>
              <a:off x="1703388" y="487363"/>
              <a:ext cx="377825"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8" name="Rectangle 11"/>
            <p:cNvSpPr>
              <a:spLocks noChangeArrowheads="1"/>
            </p:cNvSpPr>
            <p:nvPr/>
          </p:nvSpPr>
          <p:spPr bwMode="auto">
            <a:xfrm>
              <a:off x="2103438" y="487363"/>
              <a:ext cx="3794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9" name="Rectangle 12"/>
            <p:cNvSpPr>
              <a:spLocks noChangeArrowheads="1"/>
            </p:cNvSpPr>
            <p:nvPr/>
          </p:nvSpPr>
          <p:spPr bwMode="auto">
            <a:xfrm>
              <a:off x="1485900" y="414338"/>
              <a:ext cx="379412"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45" name="Rectangle 13"/>
            <p:cNvSpPr>
              <a:spLocks noChangeArrowheads="1"/>
            </p:cNvSpPr>
            <p:nvPr/>
          </p:nvSpPr>
          <p:spPr bwMode="auto">
            <a:xfrm>
              <a:off x="1884363" y="414338"/>
              <a:ext cx="381000"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47" name="Rectangle 14"/>
            <p:cNvSpPr>
              <a:spLocks noChangeArrowheads="1"/>
            </p:cNvSpPr>
            <p:nvPr/>
          </p:nvSpPr>
          <p:spPr bwMode="auto">
            <a:xfrm>
              <a:off x="2284413" y="414338"/>
              <a:ext cx="381000"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48" name="Rectangle 15"/>
            <p:cNvSpPr>
              <a:spLocks noChangeArrowheads="1"/>
            </p:cNvSpPr>
            <p:nvPr/>
          </p:nvSpPr>
          <p:spPr bwMode="auto">
            <a:xfrm>
              <a:off x="1485900" y="339725"/>
              <a:ext cx="19526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1" name="Rectangle 16"/>
            <p:cNvSpPr>
              <a:spLocks noChangeArrowheads="1"/>
            </p:cNvSpPr>
            <p:nvPr/>
          </p:nvSpPr>
          <p:spPr bwMode="auto">
            <a:xfrm>
              <a:off x="2501900" y="339725"/>
              <a:ext cx="1635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2" name="Rectangle 17"/>
            <p:cNvSpPr>
              <a:spLocks noChangeArrowheads="1"/>
            </p:cNvSpPr>
            <p:nvPr/>
          </p:nvSpPr>
          <p:spPr bwMode="auto">
            <a:xfrm>
              <a:off x="1703388" y="339725"/>
              <a:ext cx="377825"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3" name="Rectangle 18"/>
            <p:cNvSpPr>
              <a:spLocks noChangeArrowheads="1"/>
            </p:cNvSpPr>
            <p:nvPr/>
          </p:nvSpPr>
          <p:spPr bwMode="auto">
            <a:xfrm>
              <a:off x="2103438" y="339725"/>
              <a:ext cx="3794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4" name="Rectangle 19"/>
            <p:cNvSpPr>
              <a:spLocks noChangeArrowheads="1"/>
            </p:cNvSpPr>
            <p:nvPr/>
          </p:nvSpPr>
          <p:spPr bwMode="auto">
            <a:xfrm>
              <a:off x="1485900" y="265113"/>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5" name="Rectangle 20"/>
            <p:cNvSpPr>
              <a:spLocks noChangeArrowheads="1"/>
            </p:cNvSpPr>
            <p:nvPr/>
          </p:nvSpPr>
          <p:spPr bwMode="auto">
            <a:xfrm>
              <a:off x="1884363" y="265113"/>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6" name="Rectangle 21"/>
            <p:cNvSpPr>
              <a:spLocks noChangeArrowheads="1"/>
            </p:cNvSpPr>
            <p:nvPr/>
          </p:nvSpPr>
          <p:spPr bwMode="auto">
            <a:xfrm>
              <a:off x="2284413" y="265113"/>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7" name="Rectangle 22"/>
            <p:cNvSpPr>
              <a:spLocks noChangeArrowheads="1"/>
            </p:cNvSpPr>
            <p:nvPr/>
          </p:nvSpPr>
          <p:spPr bwMode="auto">
            <a:xfrm>
              <a:off x="1485900" y="192088"/>
              <a:ext cx="19526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8" name="Rectangle 23"/>
            <p:cNvSpPr>
              <a:spLocks noChangeArrowheads="1"/>
            </p:cNvSpPr>
            <p:nvPr/>
          </p:nvSpPr>
          <p:spPr bwMode="auto">
            <a:xfrm>
              <a:off x="2501900" y="192088"/>
              <a:ext cx="16351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9" name="Rectangle 24"/>
            <p:cNvSpPr>
              <a:spLocks noChangeArrowheads="1"/>
            </p:cNvSpPr>
            <p:nvPr/>
          </p:nvSpPr>
          <p:spPr bwMode="auto">
            <a:xfrm>
              <a:off x="1703388" y="192088"/>
              <a:ext cx="377825"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0" name="Rectangle 25"/>
            <p:cNvSpPr>
              <a:spLocks noChangeArrowheads="1"/>
            </p:cNvSpPr>
            <p:nvPr/>
          </p:nvSpPr>
          <p:spPr bwMode="auto">
            <a:xfrm>
              <a:off x="2103438" y="192088"/>
              <a:ext cx="37941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1" name="Rectangle 26"/>
            <p:cNvSpPr>
              <a:spLocks noChangeArrowheads="1"/>
            </p:cNvSpPr>
            <p:nvPr/>
          </p:nvSpPr>
          <p:spPr bwMode="auto">
            <a:xfrm>
              <a:off x="1485900" y="117475"/>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2" name="Rectangle 27"/>
            <p:cNvSpPr>
              <a:spLocks noChangeArrowheads="1"/>
            </p:cNvSpPr>
            <p:nvPr/>
          </p:nvSpPr>
          <p:spPr bwMode="auto">
            <a:xfrm>
              <a:off x="1884363" y="117475"/>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3" name="Rectangle 28"/>
            <p:cNvSpPr>
              <a:spLocks noChangeArrowheads="1"/>
            </p:cNvSpPr>
            <p:nvPr/>
          </p:nvSpPr>
          <p:spPr bwMode="auto">
            <a:xfrm>
              <a:off x="2284413" y="117475"/>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4" name="Rectangle 29"/>
            <p:cNvSpPr>
              <a:spLocks noChangeArrowheads="1"/>
            </p:cNvSpPr>
            <p:nvPr/>
          </p:nvSpPr>
          <p:spPr bwMode="auto">
            <a:xfrm>
              <a:off x="1277938" y="633413"/>
              <a:ext cx="1541462" cy="65088"/>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5" name="Rectangle 30"/>
            <p:cNvSpPr>
              <a:spLocks noChangeArrowheads="1"/>
            </p:cNvSpPr>
            <p:nvPr/>
          </p:nvSpPr>
          <p:spPr bwMode="auto">
            <a:xfrm>
              <a:off x="987425" y="606425"/>
              <a:ext cx="447675" cy="15875"/>
            </a:xfrm>
            <a:prstGeom prst="rect">
              <a:avLst/>
            </a:pr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6" name="Rectangle 31"/>
            <p:cNvSpPr>
              <a:spLocks noChangeArrowheads="1"/>
            </p:cNvSpPr>
            <p:nvPr/>
          </p:nvSpPr>
          <p:spPr bwMode="auto">
            <a:xfrm>
              <a:off x="328613" y="174625"/>
              <a:ext cx="22225" cy="168275"/>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7" name="Freeform 32"/>
            <p:cNvSpPr>
              <a:spLocks noChangeArrowheads="1"/>
            </p:cNvSpPr>
            <p:nvPr/>
          </p:nvSpPr>
          <p:spPr bwMode="auto">
            <a:xfrm>
              <a:off x="57150" y="355600"/>
              <a:ext cx="869950" cy="307975"/>
            </a:xfrm>
            <a:custGeom>
              <a:avLst/>
              <a:gdLst>
                <a:gd name="T0" fmla="*/ 317 w 317"/>
                <a:gd name="T1" fmla="*/ 0 h 112"/>
                <a:gd name="T2" fmla="*/ 167 w 317"/>
                <a:gd name="T3" fmla="*/ 0 h 112"/>
                <a:gd name="T4" fmla="*/ 161 w 317"/>
                <a:gd name="T5" fmla="*/ 7 h 112"/>
                <a:gd name="T6" fmla="*/ 37 w 317"/>
                <a:gd name="T7" fmla="*/ 7 h 112"/>
                <a:gd name="T8" fmla="*/ 4 w 317"/>
                <a:gd name="T9" fmla="*/ 23 h 112"/>
                <a:gd name="T10" fmla="*/ 4 w 317"/>
                <a:gd name="T11" fmla="*/ 55 h 112"/>
                <a:gd name="T12" fmla="*/ 15 w 317"/>
                <a:gd name="T13" fmla="*/ 85 h 112"/>
                <a:gd name="T14" fmla="*/ 54 w 317"/>
                <a:gd name="T15" fmla="*/ 85 h 112"/>
                <a:gd name="T16" fmla="*/ 80 w 317"/>
                <a:gd name="T17" fmla="*/ 107 h 112"/>
                <a:gd name="T18" fmla="*/ 167 w 317"/>
                <a:gd name="T19" fmla="*/ 107 h 112"/>
                <a:gd name="T20" fmla="*/ 183 w 317"/>
                <a:gd name="T21" fmla="*/ 112 h 112"/>
                <a:gd name="T22" fmla="*/ 227 w 317"/>
                <a:gd name="T23" fmla="*/ 112 h 112"/>
                <a:gd name="T24" fmla="*/ 256 w 317"/>
                <a:gd name="T25" fmla="*/ 47 h 112"/>
                <a:gd name="T26" fmla="*/ 313 w 317"/>
                <a:gd name="T27" fmla="*/ 16 h 112"/>
                <a:gd name="T28" fmla="*/ 316 w 317"/>
                <a:gd name="T29" fmla="*/ 2 h 112"/>
                <a:gd name="T30" fmla="*/ 317 w 317"/>
                <a:gd name="T31" fmla="*/ 0 h 1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17"/>
                <a:gd name="T49" fmla="*/ 0 h 112"/>
                <a:gd name="T50" fmla="*/ 317 w 317"/>
                <a:gd name="T51" fmla="*/ 112 h 1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17" h="112">
                  <a:moveTo>
                    <a:pt x="317" y="0"/>
                  </a:moveTo>
                  <a:cubicBezTo>
                    <a:pt x="167" y="0"/>
                    <a:pt x="167" y="0"/>
                    <a:pt x="167" y="0"/>
                  </a:cubicBezTo>
                  <a:cubicBezTo>
                    <a:pt x="161" y="7"/>
                    <a:pt x="161" y="7"/>
                    <a:pt x="161" y="7"/>
                  </a:cubicBezTo>
                  <a:cubicBezTo>
                    <a:pt x="161" y="7"/>
                    <a:pt x="68" y="2"/>
                    <a:pt x="37" y="7"/>
                  </a:cubicBezTo>
                  <a:cubicBezTo>
                    <a:pt x="28" y="8"/>
                    <a:pt x="9" y="15"/>
                    <a:pt x="4" y="23"/>
                  </a:cubicBezTo>
                  <a:cubicBezTo>
                    <a:pt x="0" y="29"/>
                    <a:pt x="3" y="47"/>
                    <a:pt x="4" y="55"/>
                  </a:cubicBezTo>
                  <a:cubicBezTo>
                    <a:pt x="6" y="63"/>
                    <a:pt x="15" y="85"/>
                    <a:pt x="15" y="85"/>
                  </a:cubicBezTo>
                  <a:cubicBezTo>
                    <a:pt x="54" y="85"/>
                    <a:pt x="54" y="85"/>
                    <a:pt x="54" y="85"/>
                  </a:cubicBezTo>
                  <a:cubicBezTo>
                    <a:pt x="80" y="107"/>
                    <a:pt x="80" y="107"/>
                    <a:pt x="80" y="107"/>
                  </a:cubicBezTo>
                  <a:cubicBezTo>
                    <a:pt x="167" y="107"/>
                    <a:pt x="167" y="107"/>
                    <a:pt x="167" y="107"/>
                  </a:cubicBezTo>
                  <a:cubicBezTo>
                    <a:pt x="183" y="112"/>
                    <a:pt x="183" y="112"/>
                    <a:pt x="183" y="112"/>
                  </a:cubicBezTo>
                  <a:cubicBezTo>
                    <a:pt x="227" y="112"/>
                    <a:pt x="227" y="112"/>
                    <a:pt x="227" y="112"/>
                  </a:cubicBezTo>
                  <a:cubicBezTo>
                    <a:pt x="227" y="112"/>
                    <a:pt x="226" y="76"/>
                    <a:pt x="256" y="47"/>
                  </a:cubicBezTo>
                  <a:cubicBezTo>
                    <a:pt x="275" y="28"/>
                    <a:pt x="313" y="16"/>
                    <a:pt x="313" y="16"/>
                  </a:cubicBezTo>
                  <a:cubicBezTo>
                    <a:pt x="316" y="2"/>
                    <a:pt x="316" y="2"/>
                    <a:pt x="316" y="2"/>
                  </a:cubicBezTo>
                  <a:lnTo>
                    <a:pt x="317"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8" name="Freeform 33"/>
            <p:cNvSpPr>
              <a:spLocks noEditPoints="1" noChangeArrowheads="1"/>
            </p:cNvSpPr>
            <p:nvPr/>
          </p:nvSpPr>
          <p:spPr bwMode="auto">
            <a:xfrm>
              <a:off x="700088" y="449263"/>
              <a:ext cx="427037" cy="428625"/>
            </a:xfrm>
            <a:custGeom>
              <a:avLst/>
              <a:gdLst>
                <a:gd name="T0" fmla="*/ 78 w 156"/>
                <a:gd name="T1" fmla="*/ 0 h 156"/>
                <a:gd name="T2" fmla="*/ 156 w 156"/>
                <a:gd name="T3" fmla="*/ 78 h 156"/>
                <a:gd name="T4" fmla="*/ 78 w 156"/>
                <a:gd name="T5" fmla="*/ 156 h 156"/>
                <a:gd name="T6" fmla="*/ 0 w 156"/>
                <a:gd name="T7" fmla="*/ 78 h 156"/>
                <a:gd name="T8" fmla="*/ 78 w 156"/>
                <a:gd name="T9" fmla="*/ 0 h 156"/>
                <a:gd name="T10" fmla="*/ 78 w 156"/>
                <a:gd name="T11" fmla="*/ 127 h 156"/>
                <a:gd name="T12" fmla="*/ 128 w 156"/>
                <a:gd name="T13" fmla="*/ 78 h 156"/>
                <a:gd name="T14" fmla="*/ 78 w 156"/>
                <a:gd name="T15" fmla="*/ 29 h 156"/>
                <a:gd name="T16" fmla="*/ 29 w 156"/>
                <a:gd name="T17" fmla="*/ 78 h 156"/>
                <a:gd name="T18" fmla="*/ 78 w 156"/>
                <a:gd name="T19" fmla="*/ 127 h 1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6"/>
                <a:gd name="T31" fmla="*/ 0 h 156"/>
                <a:gd name="T32" fmla="*/ 156 w 156"/>
                <a:gd name="T33" fmla="*/ 156 h 1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6" h="156">
                  <a:moveTo>
                    <a:pt x="78" y="0"/>
                  </a:moveTo>
                  <a:cubicBezTo>
                    <a:pt x="121" y="0"/>
                    <a:pt x="156" y="35"/>
                    <a:pt x="156" y="78"/>
                  </a:cubicBezTo>
                  <a:cubicBezTo>
                    <a:pt x="156" y="121"/>
                    <a:pt x="121" y="156"/>
                    <a:pt x="78" y="156"/>
                  </a:cubicBezTo>
                  <a:cubicBezTo>
                    <a:pt x="35" y="156"/>
                    <a:pt x="0" y="121"/>
                    <a:pt x="0" y="78"/>
                  </a:cubicBezTo>
                  <a:cubicBezTo>
                    <a:pt x="0" y="35"/>
                    <a:pt x="35" y="0"/>
                    <a:pt x="78" y="0"/>
                  </a:cubicBezTo>
                  <a:close/>
                  <a:moveTo>
                    <a:pt x="78" y="127"/>
                  </a:moveTo>
                  <a:cubicBezTo>
                    <a:pt x="106" y="127"/>
                    <a:pt x="128" y="105"/>
                    <a:pt x="128" y="78"/>
                  </a:cubicBezTo>
                  <a:cubicBezTo>
                    <a:pt x="128" y="51"/>
                    <a:pt x="106" y="29"/>
                    <a:pt x="78" y="29"/>
                  </a:cubicBezTo>
                  <a:cubicBezTo>
                    <a:pt x="51" y="29"/>
                    <a:pt x="29" y="51"/>
                    <a:pt x="29" y="78"/>
                  </a:cubicBezTo>
                  <a:cubicBezTo>
                    <a:pt x="29" y="105"/>
                    <a:pt x="51" y="127"/>
                    <a:pt x="78" y="12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9" name="Freeform 34"/>
            <p:cNvSpPr>
              <a:spLocks noEditPoints="1" noChangeArrowheads="1"/>
            </p:cNvSpPr>
            <p:nvPr/>
          </p:nvSpPr>
          <p:spPr bwMode="auto">
            <a:xfrm>
              <a:off x="792163" y="542925"/>
              <a:ext cx="244475" cy="241300"/>
            </a:xfrm>
            <a:custGeom>
              <a:avLst/>
              <a:gdLst>
                <a:gd name="T0" fmla="*/ 44 w 89"/>
                <a:gd name="T1" fmla="*/ 0 h 88"/>
                <a:gd name="T2" fmla="*/ 89 w 89"/>
                <a:gd name="T3" fmla="*/ 44 h 88"/>
                <a:gd name="T4" fmla="*/ 44 w 89"/>
                <a:gd name="T5" fmla="*/ 88 h 88"/>
                <a:gd name="T6" fmla="*/ 0 w 89"/>
                <a:gd name="T7" fmla="*/ 44 h 88"/>
                <a:gd name="T8" fmla="*/ 44 w 89"/>
                <a:gd name="T9" fmla="*/ 0 h 88"/>
                <a:gd name="T10" fmla="*/ 44 w 89"/>
                <a:gd name="T11" fmla="*/ 65 h 88"/>
                <a:gd name="T12" fmla="*/ 65 w 89"/>
                <a:gd name="T13" fmla="*/ 44 h 88"/>
                <a:gd name="T14" fmla="*/ 44 w 89"/>
                <a:gd name="T15" fmla="*/ 23 h 88"/>
                <a:gd name="T16" fmla="*/ 24 w 89"/>
                <a:gd name="T17" fmla="*/ 44 h 88"/>
                <a:gd name="T18" fmla="*/ 44 w 89"/>
                <a:gd name="T19" fmla="*/ 65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88"/>
                <a:gd name="T32" fmla="*/ 89 w 89"/>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88">
                  <a:moveTo>
                    <a:pt x="44" y="0"/>
                  </a:moveTo>
                  <a:cubicBezTo>
                    <a:pt x="69" y="0"/>
                    <a:pt x="89" y="20"/>
                    <a:pt x="89" y="44"/>
                  </a:cubicBezTo>
                  <a:cubicBezTo>
                    <a:pt x="89" y="69"/>
                    <a:pt x="69" y="88"/>
                    <a:pt x="44" y="88"/>
                  </a:cubicBezTo>
                  <a:cubicBezTo>
                    <a:pt x="20" y="88"/>
                    <a:pt x="0" y="69"/>
                    <a:pt x="0" y="44"/>
                  </a:cubicBezTo>
                  <a:cubicBezTo>
                    <a:pt x="0" y="20"/>
                    <a:pt x="20" y="0"/>
                    <a:pt x="44" y="0"/>
                  </a:cubicBezTo>
                  <a:close/>
                  <a:moveTo>
                    <a:pt x="44" y="65"/>
                  </a:moveTo>
                  <a:cubicBezTo>
                    <a:pt x="56" y="65"/>
                    <a:pt x="65" y="55"/>
                    <a:pt x="65" y="44"/>
                  </a:cubicBezTo>
                  <a:cubicBezTo>
                    <a:pt x="65" y="33"/>
                    <a:pt x="56" y="23"/>
                    <a:pt x="44" y="23"/>
                  </a:cubicBezTo>
                  <a:cubicBezTo>
                    <a:pt x="33" y="23"/>
                    <a:pt x="24" y="33"/>
                    <a:pt x="24" y="44"/>
                  </a:cubicBezTo>
                  <a:cubicBezTo>
                    <a:pt x="24" y="55"/>
                    <a:pt x="33" y="65"/>
                    <a:pt x="44" y="65"/>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0" name="Oval 35"/>
            <p:cNvSpPr>
              <a:spLocks noChangeArrowheads="1"/>
            </p:cNvSpPr>
            <p:nvPr/>
          </p:nvSpPr>
          <p:spPr bwMode="auto">
            <a:xfrm>
              <a:off x="869950" y="619125"/>
              <a:ext cx="87312" cy="87313"/>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1" name="Freeform 36"/>
            <p:cNvSpPr>
              <a:spLocks noEditPoints="1" noChangeArrowheads="1"/>
            </p:cNvSpPr>
            <p:nvPr/>
          </p:nvSpPr>
          <p:spPr bwMode="auto">
            <a:xfrm>
              <a:off x="1503363" y="585788"/>
              <a:ext cx="290512" cy="292100"/>
            </a:xfrm>
            <a:custGeom>
              <a:avLst/>
              <a:gdLst>
                <a:gd name="T0" fmla="*/ 53 w 106"/>
                <a:gd name="T1" fmla="*/ 0 h 106"/>
                <a:gd name="T2" fmla="*/ 106 w 106"/>
                <a:gd name="T3" fmla="*/ 53 h 106"/>
                <a:gd name="T4" fmla="*/ 53 w 106"/>
                <a:gd name="T5" fmla="*/ 106 h 106"/>
                <a:gd name="T6" fmla="*/ 0 w 106"/>
                <a:gd name="T7" fmla="*/ 53 h 106"/>
                <a:gd name="T8" fmla="*/ 53 w 106"/>
                <a:gd name="T9" fmla="*/ 0 h 106"/>
                <a:gd name="T10" fmla="*/ 53 w 106"/>
                <a:gd name="T11" fmla="*/ 87 h 106"/>
                <a:gd name="T12" fmla="*/ 86 w 106"/>
                <a:gd name="T13" fmla="*/ 53 h 106"/>
                <a:gd name="T14" fmla="*/ 53 w 106"/>
                <a:gd name="T15" fmla="*/ 20 h 106"/>
                <a:gd name="T16" fmla="*/ 19 w 106"/>
                <a:gd name="T17" fmla="*/ 53 h 106"/>
                <a:gd name="T18" fmla="*/ 53 w 106"/>
                <a:gd name="T19" fmla="*/ 8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
                <a:gd name="T31" fmla="*/ 0 h 106"/>
                <a:gd name="T32" fmla="*/ 106 w 106"/>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 h="106">
                  <a:moveTo>
                    <a:pt x="53" y="0"/>
                  </a:moveTo>
                  <a:cubicBezTo>
                    <a:pt x="82" y="0"/>
                    <a:pt x="106" y="24"/>
                    <a:pt x="106" y="53"/>
                  </a:cubicBezTo>
                  <a:cubicBezTo>
                    <a:pt x="106" y="82"/>
                    <a:pt x="82" y="106"/>
                    <a:pt x="53" y="106"/>
                  </a:cubicBezTo>
                  <a:cubicBezTo>
                    <a:pt x="24" y="106"/>
                    <a:pt x="0" y="82"/>
                    <a:pt x="0" y="53"/>
                  </a:cubicBezTo>
                  <a:cubicBezTo>
                    <a:pt x="0" y="24"/>
                    <a:pt x="24" y="0"/>
                    <a:pt x="53" y="0"/>
                  </a:cubicBezTo>
                  <a:close/>
                  <a:moveTo>
                    <a:pt x="53" y="87"/>
                  </a:moveTo>
                  <a:cubicBezTo>
                    <a:pt x="71" y="87"/>
                    <a:pt x="86" y="72"/>
                    <a:pt x="86" y="53"/>
                  </a:cubicBezTo>
                  <a:cubicBezTo>
                    <a:pt x="86" y="35"/>
                    <a:pt x="71" y="20"/>
                    <a:pt x="53" y="20"/>
                  </a:cubicBezTo>
                  <a:cubicBezTo>
                    <a:pt x="34" y="20"/>
                    <a:pt x="19" y="35"/>
                    <a:pt x="19" y="53"/>
                  </a:cubicBezTo>
                  <a:cubicBezTo>
                    <a:pt x="19" y="72"/>
                    <a:pt x="34" y="87"/>
                    <a:pt x="53" y="8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2" name="Freeform 37"/>
            <p:cNvSpPr>
              <a:spLocks noEditPoints="1" noChangeArrowheads="1"/>
            </p:cNvSpPr>
            <p:nvPr/>
          </p:nvSpPr>
          <p:spPr bwMode="auto">
            <a:xfrm>
              <a:off x="1566863" y="649288"/>
              <a:ext cx="163512" cy="165100"/>
            </a:xfrm>
            <a:custGeom>
              <a:avLst/>
              <a:gdLst>
                <a:gd name="T0" fmla="*/ 30 w 60"/>
                <a:gd name="T1" fmla="*/ 0 h 60"/>
                <a:gd name="T2" fmla="*/ 60 w 60"/>
                <a:gd name="T3" fmla="*/ 30 h 60"/>
                <a:gd name="T4" fmla="*/ 30 w 60"/>
                <a:gd name="T5" fmla="*/ 60 h 60"/>
                <a:gd name="T6" fmla="*/ 0 w 60"/>
                <a:gd name="T7" fmla="*/ 30 h 60"/>
                <a:gd name="T8" fmla="*/ 30 w 60"/>
                <a:gd name="T9" fmla="*/ 0 h 60"/>
                <a:gd name="T10" fmla="*/ 30 w 60"/>
                <a:gd name="T11" fmla="*/ 44 h 60"/>
                <a:gd name="T12" fmla="*/ 44 w 60"/>
                <a:gd name="T13" fmla="*/ 30 h 60"/>
                <a:gd name="T14" fmla="*/ 30 w 60"/>
                <a:gd name="T15" fmla="*/ 16 h 60"/>
                <a:gd name="T16" fmla="*/ 16 w 60"/>
                <a:gd name="T17" fmla="*/ 30 h 60"/>
                <a:gd name="T18" fmla="*/ 30 w 60"/>
                <a:gd name="T19" fmla="*/ 4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60"/>
                <a:gd name="T32" fmla="*/ 60 w 6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60">
                  <a:moveTo>
                    <a:pt x="30" y="0"/>
                  </a:moveTo>
                  <a:cubicBezTo>
                    <a:pt x="46" y="0"/>
                    <a:pt x="60" y="14"/>
                    <a:pt x="60" y="30"/>
                  </a:cubicBezTo>
                  <a:cubicBezTo>
                    <a:pt x="60" y="47"/>
                    <a:pt x="46" y="60"/>
                    <a:pt x="30" y="60"/>
                  </a:cubicBezTo>
                  <a:cubicBezTo>
                    <a:pt x="13" y="60"/>
                    <a:pt x="0" y="47"/>
                    <a:pt x="0" y="30"/>
                  </a:cubicBezTo>
                  <a:cubicBezTo>
                    <a:pt x="0" y="14"/>
                    <a:pt x="13" y="0"/>
                    <a:pt x="30" y="0"/>
                  </a:cubicBezTo>
                  <a:close/>
                  <a:moveTo>
                    <a:pt x="30" y="44"/>
                  </a:moveTo>
                  <a:cubicBezTo>
                    <a:pt x="37" y="44"/>
                    <a:pt x="44" y="38"/>
                    <a:pt x="44" y="30"/>
                  </a:cubicBezTo>
                  <a:cubicBezTo>
                    <a:pt x="44" y="23"/>
                    <a:pt x="37" y="16"/>
                    <a:pt x="30" y="16"/>
                  </a:cubicBezTo>
                  <a:cubicBezTo>
                    <a:pt x="22" y="16"/>
                    <a:pt x="16" y="23"/>
                    <a:pt x="16" y="30"/>
                  </a:cubicBezTo>
                  <a:cubicBezTo>
                    <a:pt x="16" y="38"/>
                    <a:pt x="22" y="44"/>
                    <a:pt x="30" y="44"/>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3" name="Oval 38"/>
            <p:cNvSpPr>
              <a:spLocks noChangeArrowheads="1"/>
            </p:cNvSpPr>
            <p:nvPr/>
          </p:nvSpPr>
          <p:spPr bwMode="auto">
            <a:xfrm>
              <a:off x="1617663" y="701675"/>
              <a:ext cx="60325" cy="60325"/>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4" name="Freeform 39"/>
            <p:cNvSpPr>
              <a:spLocks noEditPoints="1" noChangeArrowheads="1"/>
            </p:cNvSpPr>
            <p:nvPr/>
          </p:nvSpPr>
          <p:spPr bwMode="auto">
            <a:xfrm>
              <a:off x="2303463" y="585788"/>
              <a:ext cx="290512" cy="292100"/>
            </a:xfrm>
            <a:custGeom>
              <a:avLst/>
              <a:gdLst>
                <a:gd name="T0" fmla="*/ 53 w 106"/>
                <a:gd name="T1" fmla="*/ 0 h 106"/>
                <a:gd name="T2" fmla="*/ 106 w 106"/>
                <a:gd name="T3" fmla="*/ 53 h 106"/>
                <a:gd name="T4" fmla="*/ 53 w 106"/>
                <a:gd name="T5" fmla="*/ 106 h 106"/>
                <a:gd name="T6" fmla="*/ 0 w 106"/>
                <a:gd name="T7" fmla="*/ 53 h 106"/>
                <a:gd name="T8" fmla="*/ 53 w 106"/>
                <a:gd name="T9" fmla="*/ 0 h 106"/>
                <a:gd name="T10" fmla="*/ 53 w 106"/>
                <a:gd name="T11" fmla="*/ 87 h 106"/>
                <a:gd name="T12" fmla="*/ 86 w 106"/>
                <a:gd name="T13" fmla="*/ 53 h 106"/>
                <a:gd name="T14" fmla="*/ 53 w 106"/>
                <a:gd name="T15" fmla="*/ 20 h 106"/>
                <a:gd name="T16" fmla="*/ 20 w 106"/>
                <a:gd name="T17" fmla="*/ 53 h 106"/>
                <a:gd name="T18" fmla="*/ 53 w 106"/>
                <a:gd name="T19" fmla="*/ 8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
                <a:gd name="T31" fmla="*/ 0 h 106"/>
                <a:gd name="T32" fmla="*/ 106 w 106"/>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 h="106">
                  <a:moveTo>
                    <a:pt x="53" y="0"/>
                  </a:moveTo>
                  <a:cubicBezTo>
                    <a:pt x="82" y="0"/>
                    <a:pt x="106" y="24"/>
                    <a:pt x="106" y="53"/>
                  </a:cubicBezTo>
                  <a:cubicBezTo>
                    <a:pt x="106" y="82"/>
                    <a:pt x="82" y="106"/>
                    <a:pt x="53" y="106"/>
                  </a:cubicBezTo>
                  <a:cubicBezTo>
                    <a:pt x="24" y="106"/>
                    <a:pt x="0" y="82"/>
                    <a:pt x="0" y="53"/>
                  </a:cubicBezTo>
                  <a:cubicBezTo>
                    <a:pt x="0" y="24"/>
                    <a:pt x="24" y="0"/>
                    <a:pt x="53" y="0"/>
                  </a:cubicBezTo>
                  <a:close/>
                  <a:moveTo>
                    <a:pt x="53" y="87"/>
                  </a:moveTo>
                  <a:cubicBezTo>
                    <a:pt x="71" y="87"/>
                    <a:pt x="86" y="72"/>
                    <a:pt x="86" y="53"/>
                  </a:cubicBezTo>
                  <a:cubicBezTo>
                    <a:pt x="86" y="35"/>
                    <a:pt x="71" y="20"/>
                    <a:pt x="53" y="20"/>
                  </a:cubicBezTo>
                  <a:cubicBezTo>
                    <a:pt x="35" y="20"/>
                    <a:pt x="20" y="35"/>
                    <a:pt x="20" y="53"/>
                  </a:cubicBezTo>
                  <a:cubicBezTo>
                    <a:pt x="20" y="72"/>
                    <a:pt x="35" y="87"/>
                    <a:pt x="53" y="8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5" name="Freeform 40"/>
            <p:cNvSpPr>
              <a:spLocks noEditPoints="1" noChangeArrowheads="1"/>
            </p:cNvSpPr>
            <p:nvPr/>
          </p:nvSpPr>
          <p:spPr bwMode="auto">
            <a:xfrm>
              <a:off x="2366963" y="649288"/>
              <a:ext cx="165100" cy="165100"/>
            </a:xfrm>
            <a:custGeom>
              <a:avLst/>
              <a:gdLst>
                <a:gd name="T0" fmla="*/ 30 w 60"/>
                <a:gd name="T1" fmla="*/ 0 h 60"/>
                <a:gd name="T2" fmla="*/ 60 w 60"/>
                <a:gd name="T3" fmla="*/ 30 h 60"/>
                <a:gd name="T4" fmla="*/ 30 w 60"/>
                <a:gd name="T5" fmla="*/ 60 h 60"/>
                <a:gd name="T6" fmla="*/ 0 w 60"/>
                <a:gd name="T7" fmla="*/ 30 h 60"/>
                <a:gd name="T8" fmla="*/ 30 w 60"/>
                <a:gd name="T9" fmla="*/ 0 h 60"/>
                <a:gd name="T10" fmla="*/ 30 w 60"/>
                <a:gd name="T11" fmla="*/ 44 h 60"/>
                <a:gd name="T12" fmla="*/ 44 w 60"/>
                <a:gd name="T13" fmla="*/ 30 h 60"/>
                <a:gd name="T14" fmla="*/ 30 w 60"/>
                <a:gd name="T15" fmla="*/ 16 h 60"/>
                <a:gd name="T16" fmla="*/ 16 w 60"/>
                <a:gd name="T17" fmla="*/ 30 h 60"/>
                <a:gd name="T18" fmla="*/ 30 w 60"/>
                <a:gd name="T19" fmla="*/ 4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60"/>
                <a:gd name="T32" fmla="*/ 60 w 6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60">
                  <a:moveTo>
                    <a:pt x="30" y="0"/>
                  </a:moveTo>
                  <a:cubicBezTo>
                    <a:pt x="47" y="0"/>
                    <a:pt x="60" y="14"/>
                    <a:pt x="60" y="30"/>
                  </a:cubicBezTo>
                  <a:cubicBezTo>
                    <a:pt x="60" y="47"/>
                    <a:pt x="47" y="60"/>
                    <a:pt x="30" y="60"/>
                  </a:cubicBezTo>
                  <a:cubicBezTo>
                    <a:pt x="13" y="60"/>
                    <a:pt x="0" y="47"/>
                    <a:pt x="0" y="30"/>
                  </a:cubicBezTo>
                  <a:cubicBezTo>
                    <a:pt x="0" y="14"/>
                    <a:pt x="13" y="0"/>
                    <a:pt x="30" y="0"/>
                  </a:cubicBezTo>
                  <a:close/>
                  <a:moveTo>
                    <a:pt x="30" y="44"/>
                  </a:moveTo>
                  <a:cubicBezTo>
                    <a:pt x="38" y="44"/>
                    <a:pt x="44" y="38"/>
                    <a:pt x="44" y="30"/>
                  </a:cubicBezTo>
                  <a:cubicBezTo>
                    <a:pt x="44" y="23"/>
                    <a:pt x="38" y="16"/>
                    <a:pt x="30" y="16"/>
                  </a:cubicBezTo>
                  <a:cubicBezTo>
                    <a:pt x="22" y="16"/>
                    <a:pt x="16" y="23"/>
                    <a:pt x="16" y="30"/>
                  </a:cubicBezTo>
                  <a:cubicBezTo>
                    <a:pt x="16" y="38"/>
                    <a:pt x="22" y="44"/>
                    <a:pt x="30" y="44"/>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6" name="Oval 41"/>
            <p:cNvSpPr>
              <a:spLocks noChangeArrowheads="1"/>
            </p:cNvSpPr>
            <p:nvPr/>
          </p:nvSpPr>
          <p:spPr bwMode="auto">
            <a:xfrm>
              <a:off x="2419350" y="701675"/>
              <a:ext cx="60325" cy="60325"/>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7" name="Freeform 42"/>
            <p:cNvSpPr>
              <a:spLocks noEditPoints="1" noChangeArrowheads="1"/>
            </p:cNvSpPr>
            <p:nvPr/>
          </p:nvSpPr>
          <p:spPr bwMode="auto">
            <a:xfrm>
              <a:off x="41275" y="633413"/>
              <a:ext cx="244475" cy="244475"/>
            </a:xfrm>
            <a:custGeom>
              <a:avLst/>
              <a:gdLst>
                <a:gd name="T0" fmla="*/ 45 w 89"/>
                <a:gd name="T1" fmla="*/ 0 h 89"/>
                <a:gd name="T2" fmla="*/ 89 w 89"/>
                <a:gd name="T3" fmla="*/ 44 h 89"/>
                <a:gd name="T4" fmla="*/ 45 w 89"/>
                <a:gd name="T5" fmla="*/ 89 h 89"/>
                <a:gd name="T6" fmla="*/ 0 w 89"/>
                <a:gd name="T7" fmla="*/ 44 h 89"/>
                <a:gd name="T8" fmla="*/ 45 w 89"/>
                <a:gd name="T9" fmla="*/ 0 h 89"/>
                <a:gd name="T10" fmla="*/ 45 w 89"/>
                <a:gd name="T11" fmla="*/ 73 h 89"/>
                <a:gd name="T12" fmla="*/ 73 w 89"/>
                <a:gd name="T13" fmla="*/ 44 h 89"/>
                <a:gd name="T14" fmla="*/ 45 w 89"/>
                <a:gd name="T15" fmla="*/ 16 h 89"/>
                <a:gd name="T16" fmla="*/ 16 w 89"/>
                <a:gd name="T17" fmla="*/ 44 h 89"/>
                <a:gd name="T18" fmla="*/ 45 w 89"/>
                <a:gd name="T19" fmla="*/ 7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89"/>
                <a:gd name="T32" fmla="*/ 89 w 89"/>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89">
                  <a:moveTo>
                    <a:pt x="45" y="0"/>
                  </a:moveTo>
                  <a:cubicBezTo>
                    <a:pt x="69" y="0"/>
                    <a:pt x="89" y="20"/>
                    <a:pt x="89" y="44"/>
                  </a:cubicBezTo>
                  <a:cubicBezTo>
                    <a:pt x="89" y="69"/>
                    <a:pt x="69" y="89"/>
                    <a:pt x="45" y="89"/>
                  </a:cubicBezTo>
                  <a:cubicBezTo>
                    <a:pt x="20" y="89"/>
                    <a:pt x="0" y="69"/>
                    <a:pt x="0" y="44"/>
                  </a:cubicBezTo>
                  <a:cubicBezTo>
                    <a:pt x="0" y="20"/>
                    <a:pt x="20" y="0"/>
                    <a:pt x="45" y="0"/>
                  </a:cubicBezTo>
                  <a:close/>
                  <a:moveTo>
                    <a:pt x="45" y="73"/>
                  </a:moveTo>
                  <a:cubicBezTo>
                    <a:pt x="60" y="73"/>
                    <a:pt x="73" y="60"/>
                    <a:pt x="73" y="44"/>
                  </a:cubicBezTo>
                  <a:cubicBezTo>
                    <a:pt x="73" y="29"/>
                    <a:pt x="60" y="16"/>
                    <a:pt x="45" y="16"/>
                  </a:cubicBezTo>
                  <a:cubicBezTo>
                    <a:pt x="29" y="16"/>
                    <a:pt x="16" y="29"/>
                    <a:pt x="16" y="44"/>
                  </a:cubicBezTo>
                  <a:cubicBezTo>
                    <a:pt x="16" y="60"/>
                    <a:pt x="29" y="73"/>
                    <a:pt x="45" y="73"/>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8" name="Freeform 43"/>
            <p:cNvSpPr>
              <a:spLocks noEditPoints="1" noChangeArrowheads="1"/>
            </p:cNvSpPr>
            <p:nvPr/>
          </p:nvSpPr>
          <p:spPr bwMode="auto">
            <a:xfrm>
              <a:off x="93663" y="685800"/>
              <a:ext cx="139700" cy="139700"/>
            </a:xfrm>
            <a:custGeom>
              <a:avLst/>
              <a:gdLst>
                <a:gd name="T0" fmla="*/ 26 w 51"/>
                <a:gd name="T1" fmla="*/ 0 h 51"/>
                <a:gd name="T2" fmla="*/ 51 w 51"/>
                <a:gd name="T3" fmla="*/ 25 h 51"/>
                <a:gd name="T4" fmla="*/ 26 w 51"/>
                <a:gd name="T5" fmla="*/ 51 h 51"/>
                <a:gd name="T6" fmla="*/ 0 w 51"/>
                <a:gd name="T7" fmla="*/ 25 h 51"/>
                <a:gd name="T8" fmla="*/ 26 w 51"/>
                <a:gd name="T9" fmla="*/ 0 h 51"/>
                <a:gd name="T10" fmla="*/ 26 w 51"/>
                <a:gd name="T11" fmla="*/ 37 h 51"/>
                <a:gd name="T12" fmla="*/ 37 w 51"/>
                <a:gd name="T13" fmla="*/ 25 h 51"/>
                <a:gd name="T14" fmla="*/ 26 w 51"/>
                <a:gd name="T15" fmla="*/ 14 h 51"/>
                <a:gd name="T16" fmla="*/ 14 w 51"/>
                <a:gd name="T17" fmla="*/ 25 h 51"/>
                <a:gd name="T18" fmla="*/ 26 w 51"/>
                <a:gd name="T19" fmla="*/ 37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51"/>
                <a:gd name="T32" fmla="*/ 51 w 51"/>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51">
                  <a:moveTo>
                    <a:pt x="26" y="0"/>
                  </a:moveTo>
                  <a:cubicBezTo>
                    <a:pt x="40" y="0"/>
                    <a:pt x="51" y="11"/>
                    <a:pt x="51" y="25"/>
                  </a:cubicBezTo>
                  <a:cubicBezTo>
                    <a:pt x="51" y="39"/>
                    <a:pt x="40" y="51"/>
                    <a:pt x="26" y="51"/>
                  </a:cubicBezTo>
                  <a:cubicBezTo>
                    <a:pt x="12" y="51"/>
                    <a:pt x="0" y="39"/>
                    <a:pt x="0" y="25"/>
                  </a:cubicBezTo>
                  <a:cubicBezTo>
                    <a:pt x="0" y="11"/>
                    <a:pt x="12" y="0"/>
                    <a:pt x="26" y="0"/>
                  </a:cubicBezTo>
                  <a:close/>
                  <a:moveTo>
                    <a:pt x="26" y="37"/>
                  </a:moveTo>
                  <a:cubicBezTo>
                    <a:pt x="32" y="37"/>
                    <a:pt x="37" y="32"/>
                    <a:pt x="37" y="25"/>
                  </a:cubicBezTo>
                  <a:cubicBezTo>
                    <a:pt x="37" y="19"/>
                    <a:pt x="32" y="14"/>
                    <a:pt x="26" y="14"/>
                  </a:cubicBezTo>
                  <a:cubicBezTo>
                    <a:pt x="19" y="14"/>
                    <a:pt x="14" y="19"/>
                    <a:pt x="14" y="25"/>
                  </a:cubicBezTo>
                  <a:cubicBezTo>
                    <a:pt x="14" y="32"/>
                    <a:pt x="19" y="37"/>
                    <a:pt x="26" y="37"/>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9" name="Oval 44"/>
            <p:cNvSpPr>
              <a:spLocks noChangeArrowheads="1"/>
            </p:cNvSpPr>
            <p:nvPr/>
          </p:nvSpPr>
          <p:spPr bwMode="auto">
            <a:xfrm>
              <a:off x="136525" y="728663"/>
              <a:ext cx="52387" cy="52388"/>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83" name="Freeform 45"/>
            <p:cNvSpPr>
              <a:spLocks noChangeArrowheads="1"/>
            </p:cNvSpPr>
            <p:nvPr/>
          </p:nvSpPr>
          <p:spPr bwMode="auto">
            <a:xfrm>
              <a:off x="0" y="569913"/>
              <a:ext cx="327025" cy="98425"/>
            </a:xfrm>
            <a:custGeom>
              <a:avLst/>
              <a:gdLst>
                <a:gd name="T0" fmla="*/ 60 w 119"/>
                <a:gd name="T1" fmla="*/ 13 h 36"/>
                <a:gd name="T2" fmla="*/ 15 w 119"/>
                <a:gd name="T3" fmla="*/ 36 h 36"/>
                <a:gd name="T4" fmla="*/ 0 w 119"/>
                <a:gd name="T5" fmla="*/ 36 h 36"/>
                <a:gd name="T6" fmla="*/ 60 w 119"/>
                <a:gd name="T7" fmla="*/ 0 h 36"/>
                <a:gd name="T8" fmla="*/ 119 w 119"/>
                <a:gd name="T9" fmla="*/ 36 h 36"/>
                <a:gd name="T10" fmla="*/ 105 w 119"/>
                <a:gd name="T11" fmla="*/ 36 h 36"/>
                <a:gd name="T12" fmla="*/ 60 w 119"/>
                <a:gd name="T13" fmla="*/ 13 h 36"/>
                <a:gd name="T14" fmla="*/ 0 60000 65536"/>
                <a:gd name="T15" fmla="*/ 0 60000 65536"/>
                <a:gd name="T16" fmla="*/ 0 60000 65536"/>
                <a:gd name="T17" fmla="*/ 0 60000 65536"/>
                <a:gd name="T18" fmla="*/ 0 60000 65536"/>
                <a:gd name="T19" fmla="*/ 0 60000 65536"/>
                <a:gd name="T20" fmla="*/ 0 60000 65536"/>
                <a:gd name="T21" fmla="*/ 0 w 119"/>
                <a:gd name="T22" fmla="*/ 0 h 36"/>
                <a:gd name="T23" fmla="*/ 119 w 119"/>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36">
                  <a:moveTo>
                    <a:pt x="60" y="13"/>
                  </a:moveTo>
                  <a:cubicBezTo>
                    <a:pt x="41" y="13"/>
                    <a:pt x="25" y="22"/>
                    <a:pt x="15" y="36"/>
                  </a:cubicBezTo>
                  <a:cubicBezTo>
                    <a:pt x="0" y="36"/>
                    <a:pt x="0" y="36"/>
                    <a:pt x="0" y="36"/>
                  </a:cubicBezTo>
                  <a:cubicBezTo>
                    <a:pt x="12" y="15"/>
                    <a:pt x="34" y="0"/>
                    <a:pt x="60" y="0"/>
                  </a:cubicBezTo>
                  <a:cubicBezTo>
                    <a:pt x="85" y="0"/>
                    <a:pt x="108" y="15"/>
                    <a:pt x="119" y="36"/>
                  </a:cubicBezTo>
                  <a:cubicBezTo>
                    <a:pt x="105" y="36"/>
                    <a:pt x="105" y="36"/>
                    <a:pt x="105" y="36"/>
                  </a:cubicBezTo>
                  <a:cubicBezTo>
                    <a:pt x="95" y="22"/>
                    <a:pt x="78" y="13"/>
                    <a:pt x="60" y="13"/>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84" name="Freeform 46"/>
            <p:cNvSpPr>
              <a:spLocks noEditPoints="1" noChangeArrowheads="1"/>
            </p:cNvSpPr>
            <p:nvPr/>
          </p:nvSpPr>
          <p:spPr bwMode="auto">
            <a:xfrm>
              <a:off x="565150" y="646113"/>
              <a:ext cx="98425" cy="198438"/>
            </a:xfrm>
            <a:custGeom>
              <a:avLst/>
              <a:gdLst>
                <a:gd name="T0" fmla="*/ 62 w 62"/>
                <a:gd name="T1" fmla="*/ 0 h 125"/>
                <a:gd name="T2" fmla="*/ 62 w 62"/>
                <a:gd name="T3" fmla="*/ 125 h 125"/>
                <a:gd name="T4" fmla="*/ 0 w 62"/>
                <a:gd name="T5" fmla="*/ 125 h 125"/>
                <a:gd name="T6" fmla="*/ 0 w 62"/>
                <a:gd name="T7" fmla="*/ 0 h 125"/>
                <a:gd name="T8" fmla="*/ 62 w 62"/>
                <a:gd name="T9" fmla="*/ 0 h 125"/>
                <a:gd name="T10" fmla="*/ 3 w 62"/>
                <a:gd name="T11" fmla="*/ 118 h 125"/>
                <a:gd name="T12" fmla="*/ 60 w 62"/>
                <a:gd name="T13" fmla="*/ 118 h 125"/>
                <a:gd name="T14" fmla="*/ 60 w 62"/>
                <a:gd name="T15" fmla="*/ 87 h 125"/>
                <a:gd name="T16" fmla="*/ 3 w 62"/>
                <a:gd name="T17" fmla="*/ 87 h 125"/>
                <a:gd name="T18" fmla="*/ 3 w 62"/>
                <a:gd name="T19" fmla="*/ 118 h 125"/>
                <a:gd name="T20" fmla="*/ 3 w 62"/>
                <a:gd name="T21" fmla="*/ 78 h 125"/>
                <a:gd name="T22" fmla="*/ 60 w 62"/>
                <a:gd name="T23" fmla="*/ 78 h 125"/>
                <a:gd name="T24" fmla="*/ 60 w 62"/>
                <a:gd name="T25" fmla="*/ 47 h 125"/>
                <a:gd name="T26" fmla="*/ 3 w 62"/>
                <a:gd name="T27" fmla="*/ 47 h 125"/>
                <a:gd name="T28" fmla="*/ 3 w 62"/>
                <a:gd name="T29" fmla="*/ 78 h 125"/>
                <a:gd name="T30" fmla="*/ 3 w 62"/>
                <a:gd name="T31" fmla="*/ 38 h 125"/>
                <a:gd name="T32" fmla="*/ 60 w 62"/>
                <a:gd name="T33" fmla="*/ 38 h 125"/>
                <a:gd name="T34" fmla="*/ 60 w 62"/>
                <a:gd name="T35" fmla="*/ 7 h 125"/>
                <a:gd name="T36" fmla="*/ 3 w 62"/>
                <a:gd name="T37" fmla="*/ 7 h 125"/>
                <a:gd name="T38" fmla="*/ 3 w 62"/>
                <a:gd name="T39" fmla="*/ 38 h 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2"/>
                <a:gd name="T61" fmla="*/ 0 h 125"/>
                <a:gd name="T62" fmla="*/ 62 w 62"/>
                <a:gd name="T63" fmla="*/ 125 h 1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2" h="125">
                  <a:moveTo>
                    <a:pt x="62" y="0"/>
                  </a:moveTo>
                  <a:lnTo>
                    <a:pt x="62" y="125"/>
                  </a:lnTo>
                  <a:lnTo>
                    <a:pt x="0" y="125"/>
                  </a:lnTo>
                  <a:lnTo>
                    <a:pt x="0" y="0"/>
                  </a:lnTo>
                  <a:lnTo>
                    <a:pt x="62" y="0"/>
                  </a:lnTo>
                  <a:close/>
                  <a:moveTo>
                    <a:pt x="3" y="118"/>
                  </a:moveTo>
                  <a:lnTo>
                    <a:pt x="60" y="118"/>
                  </a:lnTo>
                  <a:lnTo>
                    <a:pt x="60" y="87"/>
                  </a:lnTo>
                  <a:lnTo>
                    <a:pt x="3" y="87"/>
                  </a:lnTo>
                  <a:lnTo>
                    <a:pt x="3" y="118"/>
                  </a:lnTo>
                  <a:close/>
                  <a:moveTo>
                    <a:pt x="3" y="78"/>
                  </a:moveTo>
                  <a:lnTo>
                    <a:pt x="60" y="78"/>
                  </a:lnTo>
                  <a:lnTo>
                    <a:pt x="60" y="47"/>
                  </a:lnTo>
                  <a:lnTo>
                    <a:pt x="3" y="47"/>
                  </a:lnTo>
                  <a:lnTo>
                    <a:pt x="3" y="78"/>
                  </a:lnTo>
                  <a:close/>
                  <a:moveTo>
                    <a:pt x="3" y="38"/>
                  </a:moveTo>
                  <a:lnTo>
                    <a:pt x="60" y="38"/>
                  </a:lnTo>
                  <a:lnTo>
                    <a:pt x="60" y="7"/>
                  </a:lnTo>
                  <a:lnTo>
                    <a:pt x="3" y="7"/>
                  </a:lnTo>
                  <a:lnTo>
                    <a:pt x="3" y="38"/>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85" name="Freeform 47"/>
            <p:cNvSpPr>
              <a:spLocks noEditPoints="1" noChangeArrowheads="1"/>
            </p:cNvSpPr>
            <p:nvPr/>
          </p:nvSpPr>
          <p:spPr bwMode="auto">
            <a:xfrm>
              <a:off x="561975" y="392113"/>
              <a:ext cx="153987" cy="180975"/>
            </a:xfrm>
            <a:custGeom>
              <a:avLst/>
              <a:gdLst>
                <a:gd name="T0" fmla="*/ 56 w 56"/>
                <a:gd name="T1" fmla="*/ 0 h 66"/>
                <a:gd name="T2" fmla="*/ 56 w 56"/>
                <a:gd name="T3" fmla="*/ 18 h 66"/>
                <a:gd name="T4" fmla="*/ 29 w 56"/>
                <a:gd name="T5" fmla="*/ 66 h 66"/>
                <a:gd name="T6" fmla="*/ 0 w 56"/>
                <a:gd name="T7" fmla="*/ 66 h 66"/>
                <a:gd name="T8" fmla="*/ 0 w 56"/>
                <a:gd name="T9" fmla="*/ 0 h 66"/>
                <a:gd name="T10" fmla="*/ 56 w 56"/>
                <a:gd name="T11" fmla="*/ 0 h 66"/>
                <a:gd name="T12" fmla="*/ 10 w 56"/>
                <a:gd name="T13" fmla="*/ 14 h 66"/>
                <a:gd name="T14" fmla="*/ 13 w 56"/>
                <a:gd name="T15" fmla="*/ 11 h 66"/>
                <a:gd name="T16" fmla="*/ 10 w 56"/>
                <a:gd name="T17" fmla="*/ 7 h 66"/>
                <a:gd name="T18" fmla="*/ 6 w 56"/>
                <a:gd name="T19" fmla="*/ 11 h 66"/>
                <a:gd name="T20" fmla="*/ 10 w 56"/>
                <a:gd name="T21" fmla="*/ 14 h 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
                <a:gd name="T34" fmla="*/ 0 h 66"/>
                <a:gd name="T35" fmla="*/ 56 w 56"/>
                <a:gd name="T36" fmla="*/ 66 h 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 h="66">
                  <a:moveTo>
                    <a:pt x="56" y="0"/>
                  </a:moveTo>
                  <a:cubicBezTo>
                    <a:pt x="56" y="18"/>
                    <a:pt x="56" y="18"/>
                    <a:pt x="56" y="18"/>
                  </a:cubicBezTo>
                  <a:cubicBezTo>
                    <a:pt x="56" y="18"/>
                    <a:pt x="34" y="33"/>
                    <a:pt x="29" y="66"/>
                  </a:cubicBezTo>
                  <a:cubicBezTo>
                    <a:pt x="2" y="66"/>
                    <a:pt x="0" y="66"/>
                    <a:pt x="0" y="66"/>
                  </a:cubicBezTo>
                  <a:cubicBezTo>
                    <a:pt x="0" y="0"/>
                    <a:pt x="0" y="0"/>
                    <a:pt x="0" y="0"/>
                  </a:cubicBezTo>
                  <a:lnTo>
                    <a:pt x="56" y="0"/>
                  </a:lnTo>
                  <a:close/>
                  <a:moveTo>
                    <a:pt x="10" y="14"/>
                  </a:moveTo>
                  <a:cubicBezTo>
                    <a:pt x="12" y="14"/>
                    <a:pt x="13" y="13"/>
                    <a:pt x="13" y="11"/>
                  </a:cubicBezTo>
                  <a:cubicBezTo>
                    <a:pt x="13" y="9"/>
                    <a:pt x="12" y="7"/>
                    <a:pt x="10" y="7"/>
                  </a:cubicBezTo>
                  <a:cubicBezTo>
                    <a:pt x="8" y="7"/>
                    <a:pt x="6" y="9"/>
                    <a:pt x="6" y="11"/>
                  </a:cubicBezTo>
                  <a:cubicBezTo>
                    <a:pt x="6" y="13"/>
                    <a:pt x="8" y="14"/>
                    <a:pt x="10" y="14"/>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86" name="Freeform 48"/>
            <p:cNvSpPr>
              <a:spLocks noChangeArrowheads="1"/>
            </p:cNvSpPr>
            <p:nvPr/>
          </p:nvSpPr>
          <p:spPr bwMode="auto">
            <a:xfrm>
              <a:off x="307975" y="314325"/>
              <a:ext cx="61912" cy="100013"/>
            </a:xfrm>
            <a:custGeom>
              <a:avLst/>
              <a:gdLst>
                <a:gd name="T0" fmla="*/ 0 w 23"/>
                <a:gd name="T1" fmla="*/ 25 h 36"/>
                <a:gd name="T2" fmla="*/ 12 w 23"/>
                <a:gd name="T3" fmla="*/ 36 h 36"/>
                <a:gd name="T4" fmla="*/ 12 w 23"/>
                <a:gd name="T5" fmla="*/ 36 h 36"/>
                <a:gd name="T6" fmla="*/ 23 w 23"/>
                <a:gd name="T7" fmla="*/ 25 h 36"/>
                <a:gd name="T8" fmla="*/ 23 w 23"/>
                <a:gd name="T9" fmla="*/ 12 h 36"/>
                <a:gd name="T10" fmla="*/ 12 w 23"/>
                <a:gd name="T11" fmla="*/ 0 h 36"/>
                <a:gd name="T12" fmla="*/ 12 w 23"/>
                <a:gd name="T13" fmla="*/ 0 h 36"/>
                <a:gd name="T14" fmla="*/ 0 w 23"/>
                <a:gd name="T15" fmla="*/ 12 h 36"/>
                <a:gd name="T16" fmla="*/ 0 w 23"/>
                <a:gd name="T17" fmla="*/ 25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
                <a:gd name="T28" fmla="*/ 0 h 36"/>
                <a:gd name="T29" fmla="*/ 23 w 23"/>
                <a:gd name="T30" fmla="*/ 36 h 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 h="36">
                  <a:moveTo>
                    <a:pt x="0" y="25"/>
                  </a:moveTo>
                  <a:cubicBezTo>
                    <a:pt x="0" y="31"/>
                    <a:pt x="5" y="36"/>
                    <a:pt x="12" y="36"/>
                  </a:cubicBezTo>
                  <a:cubicBezTo>
                    <a:pt x="12" y="36"/>
                    <a:pt x="12" y="36"/>
                    <a:pt x="12" y="36"/>
                  </a:cubicBezTo>
                  <a:cubicBezTo>
                    <a:pt x="18" y="36"/>
                    <a:pt x="23" y="31"/>
                    <a:pt x="23" y="25"/>
                  </a:cubicBezTo>
                  <a:cubicBezTo>
                    <a:pt x="23" y="12"/>
                    <a:pt x="23" y="12"/>
                    <a:pt x="23" y="12"/>
                  </a:cubicBezTo>
                  <a:cubicBezTo>
                    <a:pt x="23" y="5"/>
                    <a:pt x="18" y="0"/>
                    <a:pt x="12" y="0"/>
                  </a:cubicBezTo>
                  <a:cubicBezTo>
                    <a:pt x="12" y="0"/>
                    <a:pt x="12" y="0"/>
                    <a:pt x="12" y="0"/>
                  </a:cubicBezTo>
                  <a:cubicBezTo>
                    <a:pt x="5" y="0"/>
                    <a:pt x="0" y="5"/>
                    <a:pt x="0" y="12"/>
                  </a:cubicBezTo>
                  <a:lnTo>
                    <a:pt x="0" y="25"/>
                  </a:ln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87" name="Oval 49"/>
            <p:cNvSpPr>
              <a:spLocks noChangeArrowheads="1"/>
            </p:cNvSpPr>
            <p:nvPr/>
          </p:nvSpPr>
          <p:spPr bwMode="auto">
            <a:xfrm>
              <a:off x="346075" y="133350"/>
              <a:ext cx="26987" cy="2540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88" name="Oval 50"/>
            <p:cNvSpPr>
              <a:spLocks noChangeArrowheads="1"/>
            </p:cNvSpPr>
            <p:nvPr/>
          </p:nvSpPr>
          <p:spPr bwMode="auto">
            <a:xfrm>
              <a:off x="387350" y="84138"/>
              <a:ext cx="46037" cy="4445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89" name="Oval 51"/>
            <p:cNvSpPr>
              <a:spLocks noChangeArrowheads="1"/>
            </p:cNvSpPr>
            <p:nvPr/>
          </p:nvSpPr>
          <p:spPr bwMode="auto">
            <a:xfrm>
              <a:off x="376238" y="46038"/>
              <a:ext cx="15875" cy="14288"/>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90" name="Oval 52"/>
            <p:cNvSpPr>
              <a:spLocks noChangeArrowheads="1"/>
            </p:cNvSpPr>
            <p:nvPr/>
          </p:nvSpPr>
          <p:spPr bwMode="auto">
            <a:xfrm>
              <a:off x="438150" y="0"/>
              <a:ext cx="77787" cy="7620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91" name="Oval 53"/>
            <p:cNvSpPr>
              <a:spLocks noChangeArrowheads="1"/>
            </p:cNvSpPr>
            <p:nvPr/>
          </p:nvSpPr>
          <p:spPr bwMode="auto">
            <a:xfrm>
              <a:off x="452438" y="95250"/>
              <a:ext cx="14287" cy="14288"/>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92" name="Oval 54"/>
            <p:cNvSpPr>
              <a:spLocks noChangeArrowheads="1"/>
            </p:cNvSpPr>
            <p:nvPr/>
          </p:nvSpPr>
          <p:spPr bwMode="auto">
            <a:xfrm>
              <a:off x="569913" y="19050"/>
              <a:ext cx="41275" cy="41275"/>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93" name="Rectangle 55"/>
            <p:cNvSpPr>
              <a:spLocks noChangeArrowheads="1"/>
            </p:cNvSpPr>
            <p:nvPr/>
          </p:nvSpPr>
          <p:spPr bwMode="auto">
            <a:xfrm>
              <a:off x="579438" y="139700"/>
              <a:ext cx="352425" cy="38100"/>
            </a:xfrm>
            <a:prstGeom prst="rect">
              <a:avLst/>
            </a:pr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94" name="Freeform 56"/>
            <p:cNvSpPr>
              <a:spLocks noChangeArrowheads="1"/>
            </p:cNvSpPr>
            <p:nvPr/>
          </p:nvSpPr>
          <p:spPr bwMode="auto">
            <a:xfrm>
              <a:off x="500063" y="139700"/>
              <a:ext cx="117475" cy="238125"/>
            </a:xfrm>
            <a:custGeom>
              <a:avLst/>
              <a:gdLst>
                <a:gd name="T0" fmla="*/ 50 w 74"/>
                <a:gd name="T1" fmla="*/ 0 h 150"/>
                <a:gd name="T2" fmla="*/ 0 w 74"/>
                <a:gd name="T3" fmla="*/ 150 h 150"/>
                <a:gd name="T4" fmla="*/ 39 w 74"/>
                <a:gd name="T5" fmla="*/ 147 h 150"/>
                <a:gd name="T6" fmla="*/ 74 w 74"/>
                <a:gd name="T7" fmla="*/ 19 h 150"/>
                <a:gd name="T8" fmla="*/ 50 w 74"/>
                <a:gd name="T9" fmla="*/ 0 h 150"/>
                <a:gd name="T10" fmla="*/ 0 60000 65536"/>
                <a:gd name="T11" fmla="*/ 0 60000 65536"/>
                <a:gd name="T12" fmla="*/ 0 60000 65536"/>
                <a:gd name="T13" fmla="*/ 0 60000 65536"/>
                <a:gd name="T14" fmla="*/ 0 60000 65536"/>
                <a:gd name="T15" fmla="*/ 0 w 74"/>
                <a:gd name="T16" fmla="*/ 0 h 150"/>
                <a:gd name="T17" fmla="*/ 74 w 74"/>
                <a:gd name="T18" fmla="*/ 150 h 150"/>
              </a:gdLst>
              <a:ahLst/>
              <a:cxnLst>
                <a:cxn ang="T10">
                  <a:pos x="T0" y="T1"/>
                </a:cxn>
                <a:cxn ang="T11">
                  <a:pos x="T2" y="T3"/>
                </a:cxn>
                <a:cxn ang="T12">
                  <a:pos x="T4" y="T5"/>
                </a:cxn>
                <a:cxn ang="T13">
                  <a:pos x="T6" y="T7"/>
                </a:cxn>
                <a:cxn ang="T14">
                  <a:pos x="T8" y="T9"/>
                </a:cxn>
              </a:cxnLst>
              <a:rect l="T15" t="T16" r="T17" b="T18"/>
              <a:pathLst>
                <a:path w="74" h="150">
                  <a:moveTo>
                    <a:pt x="50" y="0"/>
                  </a:moveTo>
                  <a:lnTo>
                    <a:pt x="0" y="150"/>
                  </a:lnTo>
                  <a:lnTo>
                    <a:pt x="39" y="147"/>
                  </a:lnTo>
                  <a:lnTo>
                    <a:pt x="74" y="19"/>
                  </a:lnTo>
                  <a:lnTo>
                    <a:pt x="5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95" name="Freeform 57"/>
            <p:cNvSpPr>
              <a:spLocks noChangeArrowheads="1"/>
            </p:cNvSpPr>
            <p:nvPr/>
          </p:nvSpPr>
          <p:spPr bwMode="auto">
            <a:xfrm>
              <a:off x="773113" y="163513"/>
              <a:ext cx="33337" cy="209550"/>
            </a:xfrm>
            <a:custGeom>
              <a:avLst/>
              <a:gdLst>
                <a:gd name="T0" fmla="*/ 0 w 21"/>
                <a:gd name="T1" fmla="*/ 0 h 132"/>
                <a:gd name="T2" fmla="*/ 0 w 21"/>
                <a:gd name="T3" fmla="*/ 132 h 132"/>
                <a:gd name="T4" fmla="*/ 21 w 21"/>
                <a:gd name="T5" fmla="*/ 132 h 132"/>
                <a:gd name="T6" fmla="*/ 21 w 21"/>
                <a:gd name="T7" fmla="*/ 6 h 132"/>
                <a:gd name="T8" fmla="*/ 0 w 21"/>
                <a:gd name="T9" fmla="*/ 0 h 132"/>
                <a:gd name="T10" fmla="*/ 0 60000 65536"/>
                <a:gd name="T11" fmla="*/ 0 60000 65536"/>
                <a:gd name="T12" fmla="*/ 0 60000 65536"/>
                <a:gd name="T13" fmla="*/ 0 60000 65536"/>
                <a:gd name="T14" fmla="*/ 0 60000 65536"/>
                <a:gd name="T15" fmla="*/ 0 w 21"/>
                <a:gd name="T16" fmla="*/ 0 h 132"/>
                <a:gd name="T17" fmla="*/ 21 w 21"/>
                <a:gd name="T18" fmla="*/ 132 h 132"/>
              </a:gdLst>
              <a:ahLst/>
              <a:cxnLst>
                <a:cxn ang="T10">
                  <a:pos x="T0" y="T1"/>
                </a:cxn>
                <a:cxn ang="T11">
                  <a:pos x="T2" y="T3"/>
                </a:cxn>
                <a:cxn ang="T12">
                  <a:pos x="T4" y="T5"/>
                </a:cxn>
                <a:cxn ang="T13">
                  <a:pos x="T6" y="T7"/>
                </a:cxn>
                <a:cxn ang="T14">
                  <a:pos x="T8" y="T9"/>
                </a:cxn>
              </a:cxnLst>
              <a:rect l="T15" t="T16" r="T17" b="T18"/>
              <a:pathLst>
                <a:path w="21" h="132">
                  <a:moveTo>
                    <a:pt x="0" y="0"/>
                  </a:moveTo>
                  <a:lnTo>
                    <a:pt x="0" y="132"/>
                  </a:lnTo>
                  <a:lnTo>
                    <a:pt x="21" y="132"/>
                  </a:lnTo>
                  <a:lnTo>
                    <a:pt x="21" y="6"/>
                  </a:lnTo>
                  <a:lnTo>
                    <a:pt x="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98" name="Freeform 58"/>
            <p:cNvSpPr>
              <a:spLocks noChangeArrowheads="1"/>
            </p:cNvSpPr>
            <p:nvPr/>
          </p:nvSpPr>
          <p:spPr bwMode="auto">
            <a:xfrm>
              <a:off x="858838" y="169863"/>
              <a:ext cx="82550" cy="219075"/>
            </a:xfrm>
            <a:custGeom>
              <a:avLst/>
              <a:gdLst>
                <a:gd name="T0" fmla="*/ 0 w 52"/>
                <a:gd name="T1" fmla="*/ 0 h 138"/>
                <a:gd name="T2" fmla="*/ 38 w 52"/>
                <a:gd name="T3" fmla="*/ 128 h 138"/>
                <a:gd name="T4" fmla="*/ 52 w 52"/>
                <a:gd name="T5" fmla="*/ 138 h 138"/>
                <a:gd name="T6" fmla="*/ 12 w 52"/>
                <a:gd name="T7" fmla="*/ 0 h 138"/>
                <a:gd name="T8" fmla="*/ 0 w 52"/>
                <a:gd name="T9" fmla="*/ 0 h 138"/>
                <a:gd name="T10" fmla="*/ 0 60000 65536"/>
                <a:gd name="T11" fmla="*/ 0 60000 65536"/>
                <a:gd name="T12" fmla="*/ 0 60000 65536"/>
                <a:gd name="T13" fmla="*/ 0 60000 65536"/>
                <a:gd name="T14" fmla="*/ 0 60000 65536"/>
                <a:gd name="T15" fmla="*/ 0 w 52"/>
                <a:gd name="T16" fmla="*/ 0 h 138"/>
                <a:gd name="T17" fmla="*/ 52 w 52"/>
                <a:gd name="T18" fmla="*/ 138 h 138"/>
              </a:gdLst>
              <a:ahLst/>
              <a:cxnLst>
                <a:cxn ang="T10">
                  <a:pos x="T0" y="T1"/>
                </a:cxn>
                <a:cxn ang="T11">
                  <a:pos x="T2" y="T3"/>
                </a:cxn>
                <a:cxn ang="T12">
                  <a:pos x="T4" y="T5"/>
                </a:cxn>
                <a:cxn ang="T13">
                  <a:pos x="T6" y="T7"/>
                </a:cxn>
                <a:cxn ang="T14">
                  <a:pos x="T8" y="T9"/>
                </a:cxn>
              </a:cxnLst>
              <a:rect l="T15" t="T16" r="T17" b="T18"/>
              <a:pathLst>
                <a:path w="52" h="138">
                  <a:moveTo>
                    <a:pt x="0" y="0"/>
                  </a:moveTo>
                  <a:lnTo>
                    <a:pt x="38" y="128"/>
                  </a:lnTo>
                  <a:lnTo>
                    <a:pt x="52" y="138"/>
                  </a:lnTo>
                  <a:lnTo>
                    <a:pt x="12" y="0"/>
                  </a:lnTo>
                  <a:lnTo>
                    <a:pt x="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99" name="Rectangle 59"/>
            <p:cNvSpPr>
              <a:spLocks noChangeArrowheads="1"/>
            </p:cNvSpPr>
            <p:nvPr/>
          </p:nvSpPr>
          <p:spPr bwMode="auto">
            <a:xfrm>
              <a:off x="195263"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100" name="Rectangle 60"/>
            <p:cNvSpPr>
              <a:spLocks noChangeArrowheads="1"/>
            </p:cNvSpPr>
            <p:nvPr/>
          </p:nvSpPr>
          <p:spPr bwMode="auto">
            <a:xfrm>
              <a:off x="219075"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101" name="Rectangle 61"/>
            <p:cNvSpPr>
              <a:spLocks noChangeArrowheads="1"/>
            </p:cNvSpPr>
            <p:nvPr/>
          </p:nvSpPr>
          <p:spPr bwMode="auto">
            <a:xfrm>
              <a:off x="244475"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102" name="Rectangle 62"/>
            <p:cNvSpPr>
              <a:spLocks noChangeArrowheads="1"/>
            </p:cNvSpPr>
            <p:nvPr/>
          </p:nvSpPr>
          <p:spPr bwMode="auto">
            <a:xfrm>
              <a:off x="266700" y="446088"/>
              <a:ext cx="11112"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103" name="Rectangle 63"/>
            <p:cNvSpPr>
              <a:spLocks noChangeArrowheads="1"/>
            </p:cNvSpPr>
            <p:nvPr/>
          </p:nvSpPr>
          <p:spPr bwMode="auto">
            <a:xfrm>
              <a:off x="290513" y="446088"/>
              <a:ext cx="11112"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104" name="Freeform 64"/>
            <p:cNvSpPr>
              <a:spLocks noChangeArrowheads="1"/>
            </p:cNvSpPr>
            <p:nvPr/>
          </p:nvSpPr>
          <p:spPr bwMode="auto">
            <a:xfrm>
              <a:off x="738188" y="373063"/>
              <a:ext cx="425450" cy="150813"/>
            </a:xfrm>
            <a:custGeom>
              <a:avLst/>
              <a:gdLst>
                <a:gd name="T0" fmla="*/ 64 w 155"/>
                <a:gd name="T1" fmla="*/ 0 h 55"/>
                <a:gd name="T2" fmla="*/ 0 w 155"/>
                <a:gd name="T3" fmla="*/ 23 h 55"/>
                <a:gd name="T4" fmla="*/ 0 w 155"/>
                <a:gd name="T5" fmla="*/ 49 h 55"/>
                <a:gd name="T6" fmla="*/ 64 w 155"/>
                <a:gd name="T7" fmla="*/ 19 h 55"/>
                <a:gd name="T8" fmla="*/ 133 w 155"/>
                <a:gd name="T9" fmla="*/ 55 h 55"/>
                <a:gd name="T10" fmla="*/ 155 w 155"/>
                <a:gd name="T11" fmla="*/ 55 h 55"/>
                <a:gd name="T12" fmla="*/ 64 w 155"/>
                <a:gd name="T13" fmla="*/ 0 h 55"/>
                <a:gd name="T14" fmla="*/ 0 60000 65536"/>
                <a:gd name="T15" fmla="*/ 0 60000 65536"/>
                <a:gd name="T16" fmla="*/ 0 60000 65536"/>
                <a:gd name="T17" fmla="*/ 0 60000 65536"/>
                <a:gd name="T18" fmla="*/ 0 60000 65536"/>
                <a:gd name="T19" fmla="*/ 0 60000 65536"/>
                <a:gd name="T20" fmla="*/ 0 60000 65536"/>
                <a:gd name="T21" fmla="*/ 0 w 155"/>
                <a:gd name="T22" fmla="*/ 0 h 55"/>
                <a:gd name="T23" fmla="*/ 155 w 155"/>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5" h="55">
                  <a:moveTo>
                    <a:pt x="64" y="0"/>
                  </a:moveTo>
                  <a:cubicBezTo>
                    <a:pt x="40" y="0"/>
                    <a:pt x="17" y="9"/>
                    <a:pt x="0" y="23"/>
                  </a:cubicBezTo>
                  <a:cubicBezTo>
                    <a:pt x="0" y="49"/>
                    <a:pt x="0" y="49"/>
                    <a:pt x="0" y="49"/>
                  </a:cubicBezTo>
                  <a:cubicBezTo>
                    <a:pt x="15" y="31"/>
                    <a:pt x="38" y="19"/>
                    <a:pt x="64" y="19"/>
                  </a:cubicBezTo>
                  <a:cubicBezTo>
                    <a:pt x="92" y="19"/>
                    <a:pt x="117" y="33"/>
                    <a:pt x="133" y="55"/>
                  </a:cubicBezTo>
                  <a:cubicBezTo>
                    <a:pt x="155" y="55"/>
                    <a:pt x="155" y="55"/>
                    <a:pt x="155" y="55"/>
                  </a:cubicBezTo>
                  <a:cubicBezTo>
                    <a:pt x="137" y="22"/>
                    <a:pt x="103" y="0"/>
                    <a:pt x="64" y="0"/>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105" name="Rectangle 65"/>
            <p:cNvSpPr>
              <a:spLocks noChangeArrowheads="1"/>
            </p:cNvSpPr>
            <p:nvPr/>
          </p:nvSpPr>
          <p:spPr bwMode="auto">
            <a:xfrm>
              <a:off x="1304925" y="584200"/>
              <a:ext cx="22225" cy="82550"/>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grpSp>
    </p:spTree>
    <p:extLst>
      <p:ext uri="{BB962C8B-B14F-4D97-AF65-F5344CB8AC3E}">
        <p14:creationId xmlns:p14="http://schemas.microsoft.com/office/powerpoint/2010/main" val="35907552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anim calcmode="lin" valueType="num">
                                      <p:cBhvr>
                                        <p:cTn id="8" dur="500" fill="hold"/>
                                        <p:tgtEl>
                                          <p:spTgt spid="50"/>
                                        </p:tgtEl>
                                        <p:attrNameLst>
                                          <p:attrName>ppt_x</p:attrName>
                                        </p:attrNameLst>
                                      </p:cBhvr>
                                      <p:tavLst>
                                        <p:tav tm="0">
                                          <p:val>
                                            <p:strVal val="#ppt_x"/>
                                          </p:val>
                                        </p:tav>
                                        <p:tav tm="100000">
                                          <p:val>
                                            <p:strVal val="#ppt_x"/>
                                          </p:val>
                                        </p:tav>
                                      </p:tavLst>
                                    </p:anim>
                                    <p:anim calcmode="lin" valueType="num">
                                      <p:cBhvr>
                                        <p:cTn id="9" dur="500" fill="hold"/>
                                        <p:tgtEl>
                                          <p:spTgt spid="5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anim calcmode="lin" valueType="num">
                                      <p:cBhvr>
                                        <p:cTn id="14" dur="500" fill="hold"/>
                                        <p:tgtEl>
                                          <p:spTgt spid="49"/>
                                        </p:tgtEl>
                                        <p:attrNameLst>
                                          <p:attrName>ppt_x</p:attrName>
                                        </p:attrNameLst>
                                      </p:cBhvr>
                                      <p:tavLst>
                                        <p:tav tm="0">
                                          <p:val>
                                            <p:strVal val="#ppt_x"/>
                                          </p:val>
                                        </p:tav>
                                        <p:tav tm="100000">
                                          <p:val>
                                            <p:strVal val="#ppt_x"/>
                                          </p:val>
                                        </p:tav>
                                      </p:tavLst>
                                    </p:anim>
                                    <p:anim calcmode="lin" valueType="num">
                                      <p:cBhvr>
                                        <p:cTn id="15" dur="500" fill="hold"/>
                                        <p:tgtEl>
                                          <p:spTgt spid="49"/>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221"/>
                                        </p:tgtEl>
                                        <p:attrNameLst>
                                          <p:attrName>style.visibility</p:attrName>
                                        </p:attrNameLst>
                                      </p:cBhvr>
                                      <p:to>
                                        <p:strVal val="visible"/>
                                      </p:to>
                                    </p:set>
                                    <p:animEffect transition="in" filter="fade">
                                      <p:cBhvr>
                                        <p:cTn id="19" dur="500"/>
                                        <p:tgtEl>
                                          <p:spTgt spid="221"/>
                                        </p:tgtEl>
                                      </p:cBhvr>
                                    </p:animEffect>
                                    <p:anim calcmode="lin" valueType="num">
                                      <p:cBhvr>
                                        <p:cTn id="20" dur="500" fill="hold"/>
                                        <p:tgtEl>
                                          <p:spTgt spid="221"/>
                                        </p:tgtEl>
                                        <p:attrNameLst>
                                          <p:attrName>ppt_x</p:attrName>
                                        </p:attrNameLst>
                                      </p:cBhvr>
                                      <p:tavLst>
                                        <p:tav tm="0">
                                          <p:val>
                                            <p:strVal val="#ppt_x"/>
                                          </p:val>
                                        </p:tav>
                                        <p:tav tm="100000">
                                          <p:val>
                                            <p:strVal val="#ppt_x"/>
                                          </p:val>
                                        </p:tav>
                                      </p:tavLst>
                                    </p:anim>
                                    <p:anim calcmode="lin" valueType="num">
                                      <p:cBhvr>
                                        <p:cTn id="21" dur="500" fill="hold"/>
                                        <p:tgtEl>
                                          <p:spTgt spid="221"/>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2" presetClass="exit" presetSubtype="4" fill="hold" grpId="1" nodeType="afterEffect">
                                  <p:stCondLst>
                                    <p:cond delay="0"/>
                                  </p:stCondLst>
                                  <p:childTnLst>
                                    <p:anim calcmode="lin" valueType="num">
                                      <p:cBhvr additive="base">
                                        <p:cTn id="24" dur="250"/>
                                        <p:tgtEl>
                                          <p:spTgt spid="50"/>
                                        </p:tgtEl>
                                        <p:attrNameLst>
                                          <p:attrName>ppt_x</p:attrName>
                                        </p:attrNameLst>
                                      </p:cBhvr>
                                      <p:tavLst>
                                        <p:tav tm="0">
                                          <p:val>
                                            <p:strVal val="ppt_x"/>
                                          </p:val>
                                        </p:tav>
                                        <p:tav tm="100000">
                                          <p:val>
                                            <p:strVal val="ppt_x"/>
                                          </p:val>
                                        </p:tav>
                                      </p:tavLst>
                                    </p:anim>
                                    <p:anim calcmode="lin" valueType="num">
                                      <p:cBhvr additive="base">
                                        <p:cTn id="25" dur="250"/>
                                        <p:tgtEl>
                                          <p:spTgt spid="50"/>
                                        </p:tgtEl>
                                        <p:attrNameLst>
                                          <p:attrName>ppt_y</p:attrName>
                                        </p:attrNameLst>
                                      </p:cBhvr>
                                      <p:tavLst>
                                        <p:tav tm="0">
                                          <p:val>
                                            <p:strVal val="ppt_y"/>
                                          </p:val>
                                        </p:tav>
                                        <p:tav tm="100000">
                                          <p:val>
                                            <p:strVal val="1+ppt_h/2"/>
                                          </p:val>
                                        </p:tav>
                                      </p:tavLst>
                                    </p:anim>
                                    <p:set>
                                      <p:cBhvr>
                                        <p:cTn id="26" dur="1" fill="hold">
                                          <p:stCondLst>
                                            <p:cond delay="249"/>
                                          </p:stCondLst>
                                        </p:cTn>
                                        <p:tgtEl>
                                          <p:spTgt spid="50"/>
                                        </p:tgtEl>
                                        <p:attrNameLst>
                                          <p:attrName>style.visibility</p:attrName>
                                        </p:attrNameLst>
                                      </p:cBhvr>
                                      <p:to>
                                        <p:strVal val="hidden"/>
                                      </p:to>
                                    </p:set>
                                  </p:childTnLst>
                                </p:cTn>
                              </p:par>
                            </p:childTnLst>
                          </p:cTn>
                        </p:par>
                        <p:par>
                          <p:cTn id="27" fill="hold">
                            <p:stCondLst>
                              <p:cond delay="1750"/>
                            </p:stCondLst>
                            <p:childTnLst>
                              <p:par>
                                <p:cTn id="28" presetID="2" presetClass="exit" presetSubtype="4" fill="hold" nodeType="afterEffect">
                                  <p:stCondLst>
                                    <p:cond delay="0"/>
                                  </p:stCondLst>
                                  <p:childTnLst>
                                    <p:anim calcmode="lin" valueType="num">
                                      <p:cBhvr additive="base">
                                        <p:cTn id="29" dur="250"/>
                                        <p:tgtEl>
                                          <p:spTgt spid="49"/>
                                        </p:tgtEl>
                                        <p:attrNameLst>
                                          <p:attrName>ppt_x</p:attrName>
                                        </p:attrNameLst>
                                      </p:cBhvr>
                                      <p:tavLst>
                                        <p:tav tm="0">
                                          <p:val>
                                            <p:strVal val="ppt_x"/>
                                          </p:val>
                                        </p:tav>
                                        <p:tav tm="100000">
                                          <p:val>
                                            <p:strVal val="ppt_x"/>
                                          </p:val>
                                        </p:tav>
                                      </p:tavLst>
                                    </p:anim>
                                    <p:anim calcmode="lin" valueType="num">
                                      <p:cBhvr additive="base">
                                        <p:cTn id="30" dur="250"/>
                                        <p:tgtEl>
                                          <p:spTgt spid="49"/>
                                        </p:tgtEl>
                                        <p:attrNameLst>
                                          <p:attrName>ppt_y</p:attrName>
                                        </p:attrNameLst>
                                      </p:cBhvr>
                                      <p:tavLst>
                                        <p:tav tm="0">
                                          <p:val>
                                            <p:strVal val="ppt_y"/>
                                          </p:val>
                                        </p:tav>
                                        <p:tav tm="100000">
                                          <p:val>
                                            <p:strVal val="1+ppt_h/2"/>
                                          </p:val>
                                        </p:tav>
                                      </p:tavLst>
                                    </p:anim>
                                    <p:set>
                                      <p:cBhvr>
                                        <p:cTn id="31" dur="1" fill="hold">
                                          <p:stCondLst>
                                            <p:cond delay="249"/>
                                          </p:stCondLst>
                                        </p:cTn>
                                        <p:tgtEl>
                                          <p:spTgt spid="49"/>
                                        </p:tgtEl>
                                        <p:attrNameLst>
                                          <p:attrName>style.visibility</p:attrName>
                                        </p:attrNameLst>
                                      </p:cBhvr>
                                      <p:to>
                                        <p:strVal val="hidden"/>
                                      </p:to>
                                    </p:set>
                                  </p:childTnLst>
                                </p:cTn>
                              </p:par>
                              <p:par>
                                <p:cTn id="32" presetID="2" presetClass="exit" presetSubtype="4" fill="hold" grpId="1" nodeType="withEffect">
                                  <p:stCondLst>
                                    <p:cond delay="0"/>
                                  </p:stCondLst>
                                  <p:childTnLst>
                                    <p:anim calcmode="lin" valueType="num">
                                      <p:cBhvr additive="base">
                                        <p:cTn id="33" dur="250"/>
                                        <p:tgtEl>
                                          <p:spTgt spid="221"/>
                                        </p:tgtEl>
                                        <p:attrNameLst>
                                          <p:attrName>ppt_x</p:attrName>
                                        </p:attrNameLst>
                                      </p:cBhvr>
                                      <p:tavLst>
                                        <p:tav tm="0">
                                          <p:val>
                                            <p:strVal val="ppt_x"/>
                                          </p:val>
                                        </p:tav>
                                        <p:tav tm="100000">
                                          <p:val>
                                            <p:strVal val="ppt_x"/>
                                          </p:val>
                                        </p:tav>
                                      </p:tavLst>
                                    </p:anim>
                                    <p:anim calcmode="lin" valueType="num">
                                      <p:cBhvr additive="base">
                                        <p:cTn id="34" dur="250"/>
                                        <p:tgtEl>
                                          <p:spTgt spid="221"/>
                                        </p:tgtEl>
                                        <p:attrNameLst>
                                          <p:attrName>ppt_y</p:attrName>
                                        </p:attrNameLst>
                                      </p:cBhvr>
                                      <p:tavLst>
                                        <p:tav tm="0">
                                          <p:val>
                                            <p:strVal val="ppt_y"/>
                                          </p:val>
                                        </p:tav>
                                        <p:tav tm="100000">
                                          <p:val>
                                            <p:strVal val="1+ppt_h/2"/>
                                          </p:val>
                                        </p:tav>
                                      </p:tavLst>
                                    </p:anim>
                                    <p:set>
                                      <p:cBhvr>
                                        <p:cTn id="35" dur="1" fill="hold">
                                          <p:stCondLst>
                                            <p:cond delay="249"/>
                                          </p:stCondLst>
                                        </p:cTn>
                                        <p:tgtEl>
                                          <p:spTgt spid="2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0" grpId="1"/>
      <p:bldP spid="221" grpId="0" animBg="1"/>
      <p:bldP spid="221"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91766" y="1126211"/>
            <a:ext cx="7560469" cy="103239"/>
            <a:chOff x="6618518" y="1126210"/>
            <a:chExt cx="10080625" cy="103239"/>
          </a:xfrm>
        </p:grpSpPr>
        <p:sp>
          <p:nvSpPr>
            <p:cNvPr id="3" name="矩形 2"/>
            <p:cNvSpPr/>
            <p:nvPr/>
          </p:nvSpPr>
          <p:spPr>
            <a:xfrm>
              <a:off x="6618518" y="1126210"/>
              <a:ext cx="198330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flipV="1">
              <a:off x="8601825" y="1204049"/>
              <a:ext cx="8097318"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文本框 49"/>
          <p:cNvSpPr txBox="1"/>
          <p:nvPr/>
        </p:nvSpPr>
        <p:spPr>
          <a:xfrm>
            <a:off x="4853803" y="602991"/>
            <a:ext cx="3430747" cy="523220"/>
          </a:xfrm>
          <a:prstGeom prst="rect">
            <a:avLst/>
          </a:prstGeom>
          <a:noFill/>
        </p:spPr>
        <p:txBody>
          <a:bodyPr wrap="none" rtlCol="0">
            <a:spAutoFit/>
          </a:bodyPr>
          <a:lstStyle/>
          <a:p>
            <a:r>
              <a:rPr lang="zh-CN" altLang="zh-CN" sz="2800" b="1" dirty="0">
                <a:solidFill>
                  <a:schemeClr val="bg2">
                    <a:lumMod val="25000"/>
                  </a:schemeClr>
                </a:solidFill>
              </a:rPr>
              <a:t>沉没成本与企业决策</a:t>
            </a:r>
            <a:endParaRPr lang="zh-CN" altLang="en-US" sz="2800" dirty="0">
              <a:latin typeface="方正正中黑简体" panose="02000000000000000000" pitchFamily="2" charset="-122"/>
              <a:ea typeface="方正正中黑简体" panose="02000000000000000000" pitchFamily="2" charset="-122"/>
            </a:endParaRPr>
          </a:p>
        </p:txBody>
      </p:sp>
      <p:sp>
        <p:nvSpPr>
          <p:cNvPr id="10" name="矩形 9"/>
          <p:cNvSpPr/>
          <p:nvPr/>
        </p:nvSpPr>
        <p:spPr>
          <a:xfrm>
            <a:off x="1054423" y="1805388"/>
            <a:ext cx="7624481" cy="45243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smtClean="0"/>
              <a:t>	</a:t>
            </a:r>
            <a:r>
              <a:rPr lang="zh-CN" altLang="zh-CN" sz="2400" dirty="0" smtClean="0"/>
              <a:t>中国</a:t>
            </a:r>
            <a:r>
              <a:rPr lang="zh-CN" altLang="zh-CN" sz="2400" dirty="0"/>
              <a:t>航空工业第一集团公司在</a:t>
            </a:r>
            <a:r>
              <a:rPr lang="en-US" altLang="zh-CN" sz="2400" dirty="0"/>
              <a:t>2000</a:t>
            </a:r>
            <a:r>
              <a:rPr lang="zh-CN" altLang="zh-CN" sz="2400" dirty="0"/>
              <a:t>年</a:t>
            </a:r>
            <a:r>
              <a:rPr lang="en-US" altLang="zh-CN" sz="2400" dirty="0"/>
              <a:t>8</a:t>
            </a:r>
            <a:r>
              <a:rPr lang="zh-CN" altLang="zh-CN" sz="2400" dirty="0"/>
              <a:t>月决定今后民用飞机不再发展干线飞机，而转向发展支线飞机。这一决策立时引起广泛争议和反弹。 该公司与美国麦道公司于</a:t>
            </a:r>
            <a:r>
              <a:rPr lang="en-US" altLang="zh-CN" sz="2400" dirty="0"/>
              <a:t>1992</a:t>
            </a:r>
            <a:r>
              <a:rPr lang="zh-CN" altLang="zh-CN" sz="2400" dirty="0"/>
              <a:t>年签订合同合作生产</a:t>
            </a:r>
            <a:r>
              <a:rPr lang="en-US" altLang="zh-CN" sz="2400" dirty="0"/>
              <a:t>MD90</a:t>
            </a:r>
            <a:r>
              <a:rPr lang="zh-CN" altLang="zh-CN" sz="2400" dirty="0"/>
              <a:t>干线飞机。</a:t>
            </a:r>
            <a:r>
              <a:rPr lang="en-US" altLang="zh-CN" sz="2400" dirty="0"/>
              <a:t>1997</a:t>
            </a:r>
            <a:r>
              <a:rPr lang="zh-CN" altLang="zh-CN" sz="2400" dirty="0"/>
              <a:t>年项目全面展开，</a:t>
            </a:r>
            <a:r>
              <a:rPr lang="en-US" altLang="zh-CN" sz="2400" dirty="0"/>
              <a:t>1999</a:t>
            </a:r>
            <a:r>
              <a:rPr lang="zh-CN" altLang="zh-CN" sz="2400" dirty="0"/>
              <a:t>年双方合作制造的首架飞机成功试飞，</a:t>
            </a:r>
            <a:r>
              <a:rPr lang="en-US" altLang="zh-CN" sz="2400" dirty="0"/>
              <a:t>2000</a:t>
            </a:r>
            <a:r>
              <a:rPr lang="zh-CN" altLang="zh-CN" sz="2400" dirty="0"/>
              <a:t>年第二架飞机再次成功试飞，并且两架飞机很快取得美国联邦航空局颁发的单机适航证。这显示中国在干线飞机制造和总装技术方面已达到</a:t>
            </a:r>
            <a:r>
              <a:rPr lang="en-US" altLang="zh-CN" sz="2400" dirty="0"/>
              <a:t>90</a:t>
            </a:r>
            <a:r>
              <a:rPr lang="zh-CN" altLang="zh-CN" sz="2400" dirty="0"/>
              <a:t>年代的国际水平，并具备了小批量生产能力。 就在此时，</a:t>
            </a:r>
            <a:r>
              <a:rPr lang="en-US" altLang="zh-CN" sz="2400" dirty="0"/>
              <a:t>MD90</a:t>
            </a:r>
            <a:r>
              <a:rPr lang="zh-CN" altLang="zh-CN" sz="2400" dirty="0"/>
              <a:t>项目下马了。在各种支持或反对的声浪中，讨论的角度不外乎两大方面：一是基于中国航空工业的战略发展，二是基于项目的经济因素考虑</a:t>
            </a:r>
            <a:r>
              <a:rPr lang="zh-CN" altLang="zh-CN" sz="2400" dirty="0" smtClean="0"/>
              <a:t>。</a:t>
            </a:r>
            <a:endParaRPr lang="zh-CN" altLang="en-US" sz="2400" dirty="0"/>
          </a:p>
        </p:txBody>
      </p:sp>
      <p:sp>
        <p:nvSpPr>
          <p:cNvPr id="24" name="Freeform 33"/>
          <p:cNvSpPr>
            <a:spLocks noChangeArrowheads="1"/>
          </p:cNvSpPr>
          <p:nvPr/>
        </p:nvSpPr>
        <p:spPr bwMode="auto">
          <a:xfrm>
            <a:off x="1041562" y="1433913"/>
            <a:ext cx="788988" cy="742950"/>
          </a:xfrm>
          <a:custGeom>
            <a:avLst/>
            <a:gdLst>
              <a:gd name="T0" fmla="*/ 44 w 178"/>
              <a:gd name="T1" fmla="*/ 19 h 168"/>
              <a:gd name="T2" fmla="*/ 53 w 178"/>
              <a:gd name="T3" fmla="*/ 11 h 168"/>
              <a:gd name="T4" fmla="*/ 62 w 178"/>
              <a:gd name="T5" fmla="*/ 19 h 168"/>
              <a:gd name="T6" fmla="*/ 58 w 178"/>
              <a:gd name="T7" fmla="*/ 23 h 168"/>
              <a:gd name="T8" fmla="*/ 78 w 178"/>
              <a:gd name="T9" fmla="*/ 29 h 168"/>
              <a:gd name="T10" fmla="*/ 87 w 178"/>
              <a:gd name="T11" fmla="*/ 21 h 168"/>
              <a:gd name="T12" fmla="*/ 96 w 178"/>
              <a:gd name="T13" fmla="*/ 30 h 168"/>
              <a:gd name="T14" fmla="*/ 93 w 178"/>
              <a:gd name="T15" fmla="*/ 33 h 168"/>
              <a:gd name="T16" fmla="*/ 119 w 178"/>
              <a:gd name="T17" fmla="*/ 40 h 168"/>
              <a:gd name="T18" fmla="*/ 148 w 178"/>
              <a:gd name="T19" fmla="*/ 13 h 168"/>
              <a:gd name="T20" fmla="*/ 173 w 178"/>
              <a:gd name="T21" fmla="*/ 5 h 168"/>
              <a:gd name="T22" fmla="*/ 173 w 178"/>
              <a:gd name="T23" fmla="*/ 5 h 168"/>
              <a:gd name="T24" fmla="*/ 173 w 178"/>
              <a:gd name="T25" fmla="*/ 5 h 168"/>
              <a:gd name="T26" fmla="*/ 173 w 178"/>
              <a:gd name="T27" fmla="*/ 5 h 168"/>
              <a:gd name="T28" fmla="*/ 173 w 178"/>
              <a:gd name="T29" fmla="*/ 6 h 168"/>
              <a:gd name="T30" fmla="*/ 165 w 178"/>
              <a:gd name="T31" fmla="*/ 29 h 168"/>
              <a:gd name="T32" fmla="*/ 136 w 178"/>
              <a:gd name="T33" fmla="*/ 56 h 168"/>
              <a:gd name="T34" fmla="*/ 144 w 178"/>
              <a:gd name="T35" fmla="*/ 80 h 168"/>
              <a:gd name="T36" fmla="*/ 148 w 178"/>
              <a:gd name="T37" fmla="*/ 77 h 168"/>
              <a:gd name="T38" fmla="*/ 157 w 178"/>
              <a:gd name="T39" fmla="*/ 86 h 168"/>
              <a:gd name="T40" fmla="*/ 149 w 178"/>
              <a:gd name="T41" fmla="*/ 94 h 168"/>
              <a:gd name="T42" fmla="*/ 155 w 178"/>
              <a:gd name="T43" fmla="*/ 113 h 168"/>
              <a:gd name="T44" fmla="*/ 159 w 178"/>
              <a:gd name="T45" fmla="*/ 109 h 168"/>
              <a:gd name="T46" fmla="*/ 169 w 178"/>
              <a:gd name="T47" fmla="*/ 117 h 168"/>
              <a:gd name="T48" fmla="*/ 159 w 178"/>
              <a:gd name="T49" fmla="*/ 126 h 168"/>
              <a:gd name="T50" fmla="*/ 168 w 178"/>
              <a:gd name="T51" fmla="*/ 153 h 168"/>
              <a:gd name="T52" fmla="*/ 160 w 178"/>
              <a:gd name="T53" fmla="*/ 161 h 168"/>
              <a:gd name="T54" fmla="*/ 129 w 178"/>
              <a:gd name="T55" fmla="*/ 105 h 168"/>
              <a:gd name="T56" fmla="*/ 107 w 178"/>
              <a:gd name="T57" fmla="*/ 84 h 168"/>
              <a:gd name="T58" fmla="*/ 101 w 178"/>
              <a:gd name="T59" fmla="*/ 90 h 168"/>
              <a:gd name="T60" fmla="*/ 56 w 178"/>
              <a:gd name="T61" fmla="*/ 125 h 168"/>
              <a:gd name="T62" fmla="*/ 62 w 178"/>
              <a:gd name="T63" fmla="*/ 162 h 168"/>
              <a:gd name="T64" fmla="*/ 56 w 178"/>
              <a:gd name="T65" fmla="*/ 168 h 168"/>
              <a:gd name="T66" fmla="*/ 37 w 178"/>
              <a:gd name="T67" fmla="*/ 136 h 168"/>
              <a:gd name="T68" fmla="*/ 25 w 178"/>
              <a:gd name="T69" fmla="*/ 148 h 168"/>
              <a:gd name="T70" fmla="*/ 22 w 178"/>
              <a:gd name="T71" fmla="*/ 146 h 168"/>
              <a:gd name="T72" fmla="*/ 35 w 178"/>
              <a:gd name="T73" fmla="*/ 134 h 168"/>
              <a:gd name="T74" fmla="*/ 0 w 178"/>
              <a:gd name="T75" fmla="*/ 117 h 168"/>
              <a:gd name="T76" fmla="*/ 7 w 178"/>
              <a:gd name="T77" fmla="*/ 111 h 168"/>
              <a:gd name="T78" fmla="*/ 47 w 178"/>
              <a:gd name="T79" fmla="*/ 116 h 168"/>
              <a:gd name="T80" fmla="*/ 83 w 178"/>
              <a:gd name="T81" fmla="*/ 74 h 168"/>
              <a:gd name="T82" fmla="*/ 89 w 178"/>
              <a:gd name="T83" fmla="*/ 68 h 168"/>
              <a:gd name="T84" fmla="*/ 66 w 178"/>
              <a:gd name="T85" fmla="*/ 47 h 168"/>
              <a:gd name="T86" fmla="*/ 7 w 178"/>
              <a:gd name="T87" fmla="*/ 19 h 168"/>
              <a:gd name="T88" fmla="*/ 15 w 178"/>
              <a:gd name="T89" fmla="*/ 12 h 168"/>
              <a:gd name="T90" fmla="*/ 44 w 178"/>
              <a:gd name="T91" fmla="*/ 19 h 16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78"/>
              <a:gd name="T139" fmla="*/ 0 h 168"/>
              <a:gd name="T140" fmla="*/ 178 w 178"/>
              <a:gd name="T141" fmla="*/ 168 h 16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78" h="168">
                <a:moveTo>
                  <a:pt x="44" y="19"/>
                </a:moveTo>
                <a:cubicBezTo>
                  <a:pt x="53" y="11"/>
                  <a:pt x="53" y="11"/>
                  <a:pt x="53" y="11"/>
                </a:cubicBezTo>
                <a:cubicBezTo>
                  <a:pt x="62" y="19"/>
                  <a:pt x="62" y="19"/>
                  <a:pt x="62" y="19"/>
                </a:cubicBezTo>
                <a:cubicBezTo>
                  <a:pt x="58" y="23"/>
                  <a:pt x="58" y="23"/>
                  <a:pt x="58" y="23"/>
                </a:cubicBezTo>
                <a:cubicBezTo>
                  <a:pt x="78" y="29"/>
                  <a:pt x="78" y="29"/>
                  <a:pt x="78" y="29"/>
                </a:cubicBezTo>
                <a:cubicBezTo>
                  <a:pt x="87" y="21"/>
                  <a:pt x="87" y="21"/>
                  <a:pt x="87" y="21"/>
                </a:cubicBezTo>
                <a:cubicBezTo>
                  <a:pt x="96" y="30"/>
                  <a:pt x="96" y="30"/>
                  <a:pt x="96" y="30"/>
                </a:cubicBezTo>
                <a:cubicBezTo>
                  <a:pt x="93" y="33"/>
                  <a:pt x="93" y="33"/>
                  <a:pt x="93" y="33"/>
                </a:cubicBezTo>
                <a:cubicBezTo>
                  <a:pt x="119" y="40"/>
                  <a:pt x="119" y="40"/>
                  <a:pt x="119" y="40"/>
                </a:cubicBezTo>
                <a:cubicBezTo>
                  <a:pt x="148" y="13"/>
                  <a:pt x="148" y="13"/>
                  <a:pt x="148" y="13"/>
                </a:cubicBezTo>
                <a:cubicBezTo>
                  <a:pt x="161" y="0"/>
                  <a:pt x="170" y="3"/>
                  <a:pt x="173" y="5"/>
                </a:cubicBezTo>
                <a:cubicBezTo>
                  <a:pt x="173" y="5"/>
                  <a:pt x="173" y="5"/>
                  <a:pt x="173" y="5"/>
                </a:cubicBezTo>
                <a:cubicBezTo>
                  <a:pt x="173" y="5"/>
                  <a:pt x="173" y="5"/>
                  <a:pt x="173" y="5"/>
                </a:cubicBezTo>
                <a:cubicBezTo>
                  <a:pt x="173" y="5"/>
                  <a:pt x="173" y="5"/>
                  <a:pt x="173" y="5"/>
                </a:cubicBezTo>
                <a:cubicBezTo>
                  <a:pt x="173" y="6"/>
                  <a:pt x="173" y="6"/>
                  <a:pt x="173" y="6"/>
                </a:cubicBezTo>
                <a:cubicBezTo>
                  <a:pt x="175" y="8"/>
                  <a:pt x="178" y="16"/>
                  <a:pt x="165" y="29"/>
                </a:cubicBezTo>
                <a:cubicBezTo>
                  <a:pt x="136" y="56"/>
                  <a:pt x="136" y="56"/>
                  <a:pt x="136" y="56"/>
                </a:cubicBezTo>
                <a:cubicBezTo>
                  <a:pt x="144" y="80"/>
                  <a:pt x="144" y="80"/>
                  <a:pt x="144" y="80"/>
                </a:cubicBezTo>
                <a:cubicBezTo>
                  <a:pt x="148" y="77"/>
                  <a:pt x="148" y="77"/>
                  <a:pt x="148" y="77"/>
                </a:cubicBezTo>
                <a:cubicBezTo>
                  <a:pt x="157" y="86"/>
                  <a:pt x="157" y="86"/>
                  <a:pt x="157" y="86"/>
                </a:cubicBezTo>
                <a:cubicBezTo>
                  <a:pt x="149" y="94"/>
                  <a:pt x="149" y="94"/>
                  <a:pt x="149" y="94"/>
                </a:cubicBezTo>
                <a:cubicBezTo>
                  <a:pt x="155" y="113"/>
                  <a:pt x="155" y="113"/>
                  <a:pt x="155" y="113"/>
                </a:cubicBezTo>
                <a:cubicBezTo>
                  <a:pt x="159" y="109"/>
                  <a:pt x="159" y="109"/>
                  <a:pt x="159" y="109"/>
                </a:cubicBezTo>
                <a:cubicBezTo>
                  <a:pt x="169" y="117"/>
                  <a:pt x="169" y="117"/>
                  <a:pt x="169" y="117"/>
                </a:cubicBezTo>
                <a:cubicBezTo>
                  <a:pt x="159" y="126"/>
                  <a:pt x="159" y="126"/>
                  <a:pt x="159" y="126"/>
                </a:cubicBezTo>
                <a:cubicBezTo>
                  <a:pt x="168" y="153"/>
                  <a:pt x="168" y="153"/>
                  <a:pt x="168" y="153"/>
                </a:cubicBezTo>
                <a:cubicBezTo>
                  <a:pt x="160" y="161"/>
                  <a:pt x="160" y="161"/>
                  <a:pt x="160" y="161"/>
                </a:cubicBezTo>
                <a:cubicBezTo>
                  <a:pt x="129" y="105"/>
                  <a:pt x="129" y="105"/>
                  <a:pt x="129" y="105"/>
                </a:cubicBezTo>
                <a:cubicBezTo>
                  <a:pt x="107" y="84"/>
                  <a:pt x="107" y="84"/>
                  <a:pt x="107" y="84"/>
                </a:cubicBezTo>
                <a:cubicBezTo>
                  <a:pt x="103" y="88"/>
                  <a:pt x="101" y="90"/>
                  <a:pt x="101" y="90"/>
                </a:cubicBezTo>
                <a:cubicBezTo>
                  <a:pt x="56" y="125"/>
                  <a:pt x="56" y="125"/>
                  <a:pt x="56" y="125"/>
                </a:cubicBezTo>
                <a:cubicBezTo>
                  <a:pt x="62" y="162"/>
                  <a:pt x="62" y="162"/>
                  <a:pt x="62" y="162"/>
                </a:cubicBezTo>
                <a:cubicBezTo>
                  <a:pt x="56" y="168"/>
                  <a:pt x="56" y="168"/>
                  <a:pt x="56" y="168"/>
                </a:cubicBezTo>
                <a:cubicBezTo>
                  <a:pt x="37" y="136"/>
                  <a:pt x="37" y="136"/>
                  <a:pt x="37" y="136"/>
                </a:cubicBezTo>
                <a:cubicBezTo>
                  <a:pt x="25" y="148"/>
                  <a:pt x="25" y="148"/>
                  <a:pt x="25" y="148"/>
                </a:cubicBezTo>
                <a:cubicBezTo>
                  <a:pt x="22" y="146"/>
                  <a:pt x="22" y="146"/>
                  <a:pt x="22" y="146"/>
                </a:cubicBezTo>
                <a:cubicBezTo>
                  <a:pt x="35" y="134"/>
                  <a:pt x="35" y="134"/>
                  <a:pt x="35" y="134"/>
                </a:cubicBezTo>
                <a:cubicBezTo>
                  <a:pt x="0" y="117"/>
                  <a:pt x="0" y="117"/>
                  <a:pt x="0" y="117"/>
                </a:cubicBezTo>
                <a:cubicBezTo>
                  <a:pt x="7" y="111"/>
                  <a:pt x="7" y="111"/>
                  <a:pt x="7" y="111"/>
                </a:cubicBezTo>
                <a:cubicBezTo>
                  <a:pt x="47" y="116"/>
                  <a:pt x="47" y="116"/>
                  <a:pt x="47" y="116"/>
                </a:cubicBezTo>
                <a:cubicBezTo>
                  <a:pt x="83" y="74"/>
                  <a:pt x="83" y="74"/>
                  <a:pt x="83" y="74"/>
                </a:cubicBezTo>
                <a:cubicBezTo>
                  <a:pt x="83" y="74"/>
                  <a:pt x="86" y="72"/>
                  <a:pt x="89" y="68"/>
                </a:cubicBezTo>
                <a:cubicBezTo>
                  <a:pt x="66" y="47"/>
                  <a:pt x="66" y="47"/>
                  <a:pt x="66" y="47"/>
                </a:cubicBezTo>
                <a:cubicBezTo>
                  <a:pt x="7" y="19"/>
                  <a:pt x="7" y="19"/>
                  <a:pt x="7" y="19"/>
                </a:cubicBezTo>
                <a:cubicBezTo>
                  <a:pt x="15" y="12"/>
                  <a:pt x="15" y="12"/>
                  <a:pt x="15" y="12"/>
                </a:cubicBezTo>
                <a:lnTo>
                  <a:pt x="44" y="19"/>
                </a:lnTo>
                <a:close/>
              </a:path>
            </a:pathLst>
          </a:custGeom>
          <a:solidFill>
            <a:srgbClr val="313A4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11" name="椭圆 10"/>
          <p:cNvSpPr/>
          <p:nvPr/>
        </p:nvSpPr>
        <p:spPr>
          <a:xfrm>
            <a:off x="6569175" y="1229450"/>
            <a:ext cx="1783059" cy="63345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事件一：</a:t>
            </a:r>
            <a:endParaRPr lang="zh-CN" altLang="en-US" sz="2400" dirty="0"/>
          </a:p>
        </p:txBody>
      </p:sp>
    </p:spTree>
    <p:extLst>
      <p:ext uri="{BB962C8B-B14F-4D97-AF65-F5344CB8AC3E}">
        <p14:creationId xmlns:p14="http://schemas.microsoft.com/office/powerpoint/2010/main" val="2935787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xit" presetSubtype="4" fill="hold" nodeType="after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childTnLst>
                          </p:cTn>
                        </p:par>
                        <p:par>
                          <p:cTn id="14" fill="hold">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anim calcmode="lin" valueType="num">
                                      <p:cBhvr>
                                        <p:cTn id="18" dur="500" fill="hold"/>
                                        <p:tgtEl>
                                          <p:spTgt spid="22"/>
                                        </p:tgtEl>
                                        <p:attrNameLst>
                                          <p:attrName>ppt_x</p:attrName>
                                        </p:attrNameLst>
                                      </p:cBhvr>
                                      <p:tavLst>
                                        <p:tav tm="0">
                                          <p:val>
                                            <p:strVal val="#ppt_x"/>
                                          </p:val>
                                        </p:tav>
                                        <p:tav tm="100000">
                                          <p:val>
                                            <p:strVal val="#ppt_x"/>
                                          </p:val>
                                        </p:tav>
                                      </p:tavLst>
                                    </p:anim>
                                    <p:anim calcmode="lin" valueType="num">
                                      <p:cBhvr>
                                        <p:cTn id="19" dur="500" fill="hold"/>
                                        <p:tgtEl>
                                          <p:spTgt spid="2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 presetClass="exit" presetSubtype="4" fill="hold" grpId="1" nodeType="afterEffect">
                                  <p:stCondLst>
                                    <p:cond delay="0"/>
                                  </p:stCondLst>
                                  <p:childTnLst>
                                    <p:anim calcmode="lin" valueType="num">
                                      <p:cBhvr additive="base">
                                        <p:cTn id="22" dur="250"/>
                                        <p:tgtEl>
                                          <p:spTgt spid="22"/>
                                        </p:tgtEl>
                                        <p:attrNameLst>
                                          <p:attrName>ppt_x</p:attrName>
                                        </p:attrNameLst>
                                      </p:cBhvr>
                                      <p:tavLst>
                                        <p:tav tm="0">
                                          <p:val>
                                            <p:strVal val="ppt_x"/>
                                          </p:val>
                                        </p:tav>
                                        <p:tav tm="100000">
                                          <p:val>
                                            <p:strVal val="ppt_x"/>
                                          </p:val>
                                        </p:tav>
                                      </p:tavLst>
                                    </p:anim>
                                    <p:anim calcmode="lin" valueType="num">
                                      <p:cBhvr additive="base">
                                        <p:cTn id="23" dur="250"/>
                                        <p:tgtEl>
                                          <p:spTgt spid="22"/>
                                        </p:tgtEl>
                                        <p:attrNameLst>
                                          <p:attrName>ppt_y</p:attrName>
                                        </p:attrNameLst>
                                      </p:cBhvr>
                                      <p:tavLst>
                                        <p:tav tm="0">
                                          <p:val>
                                            <p:strVal val="ppt_y"/>
                                          </p:val>
                                        </p:tav>
                                        <p:tav tm="100000">
                                          <p:val>
                                            <p:strVal val="1+ppt_h/2"/>
                                          </p:val>
                                        </p:tav>
                                      </p:tavLst>
                                    </p:anim>
                                    <p:set>
                                      <p:cBhvr>
                                        <p:cTn id="24" dur="1" fill="hold">
                                          <p:stCondLst>
                                            <p:cond delay="24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91766" y="1126211"/>
            <a:ext cx="7560469" cy="103239"/>
            <a:chOff x="6618518" y="1126210"/>
            <a:chExt cx="10080625" cy="103239"/>
          </a:xfrm>
        </p:grpSpPr>
        <p:sp>
          <p:nvSpPr>
            <p:cNvPr id="3" name="矩形 2"/>
            <p:cNvSpPr/>
            <p:nvPr/>
          </p:nvSpPr>
          <p:spPr>
            <a:xfrm>
              <a:off x="6618518" y="1126210"/>
              <a:ext cx="198330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flipV="1">
              <a:off x="8601825" y="1204049"/>
              <a:ext cx="8097318"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文本框 49"/>
          <p:cNvSpPr txBox="1"/>
          <p:nvPr/>
        </p:nvSpPr>
        <p:spPr>
          <a:xfrm>
            <a:off x="4853803" y="602991"/>
            <a:ext cx="3430747" cy="523220"/>
          </a:xfrm>
          <a:prstGeom prst="rect">
            <a:avLst/>
          </a:prstGeom>
          <a:noFill/>
        </p:spPr>
        <p:txBody>
          <a:bodyPr wrap="none" rtlCol="0">
            <a:spAutoFit/>
          </a:bodyPr>
          <a:lstStyle/>
          <a:p>
            <a:r>
              <a:rPr lang="zh-CN" altLang="zh-CN" sz="2800" b="1" dirty="0">
                <a:solidFill>
                  <a:schemeClr val="bg2">
                    <a:lumMod val="25000"/>
                  </a:schemeClr>
                </a:solidFill>
              </a:rPr>
              <a:t>沉没成本与企业决策</a:t>
            </a:r>
            <a:endParaRPr lang="zh-CN" altLang="en-US" sz="2800" dirty="0">
              <a:latin typeface="方正正中黑简体" panose="02000000000000000000" pitchFamily="2" charset="-122"/>
              <a:ea typeface="方正正中黑简体" panose="02000000000000000000" pitchFamily="2" charset="-122"/>
            </a:endParaRPr>
          </a:p>
        </p:txBody>
      </p:sp>
      <p:sp>
        <p:nvSpPr>
          <p:cNvPr id="10" name="矩形 9"/>
          <p:cNvSpPr/>
          <p:nvPr/>
        </p:nvSpPr>
        <p:spPr>
          <a:xfrm>
            <a:off x="1068456" y="1899517"/>
            <a:ext cx="7570693"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smtClean="0"/>
              <a:t>	</a:t>
            </a:r>
            <a:r>
              <a:rPr lang="zh-CN" altLang="zh-CN" sz="2400" dirty="0" smtClean="0"/>
              <a:t>本文不想就前一角度展开讨论，在这方面航空专家最有发言权。单从经济角度看，干线项目上马、下马之争可以说为</a:t>
            </a:r>
            <a:r>
              <a:rPr lang="en-US" altLang="zh-CN" sz="2400" dirty="0" smtClean="0"/>
              <a:t>“</a:t>
            </a:r>
            <a:r>
              <a:rPr lang="zh-CN" altLang="zh-CN" sz="2400" dirty="0" smtClean="0"/>
              <a:t>沉没成本</a:t>
            </a:r>
            <a:r>
              <a:rPr lang="en-US" altLang="zh-CN" sz="2400" dirty="0" smtClean="0"/>
              <a:t>”</a:t>
            </a:r>
            <a:r>
              <a:rPr lang="zh-CN" altLang="zh-CN" sz="2400" dirty="0" smtClean="0"/>
              <a:t>提供了最好的案例。 许多人反对干线飞机项目下马的一个重要理由就是，该项目已经投入数十亿元巨资，上万人倾力奉献，耗时六载，在终尝胜果之际下马造成的损失实在太大了。这种痛苦的心情可以理解，但丝毫不构成该项目应该上马的理由，因为不管该项目已经投入了多少人力、物力、财力，对于上下马的决策而言，其实都是无法挽回的沉没成本。</a:t>
            </a:r>
            <a:endParaRPr lang="zh-CN" altLang="en-US" sz="2400" dirty="0"/>
          </a:p>
        </p:txBody>
      </p:sp>
      <p:sp>
        <p:nvSpPr>
          <p:cNvPr id="7" name="Freeform 33"/>
          <p:cNvSpPr>
            <a:spLocks noChangeArrowheads="1"/>
          </p:cNvSpPr>
          <p:nvPr/>
        </p:nvSpPr>
        <p:spPr bwMode="auto">
          <a:xfrm>
            <a:off x="1041562" y="1528042"/>
            <a:ext cx="788988" cy="742950"/>
          </a:xfrm>
          <a:custGeom>
            <a:avLst/>
            <a:gdLst>
              <a:gd name="T0" fmla="*/ 44 w 178"/>
              <a:gd name="T1" fmla="*/ 19 h 168"/>
              <a:gd name="T2" fmla="*/ 53 w 178"/>
              <a:gd name="T3" fmla="*/ 11 h 168"/>
              <a:gd name="T4" fmla="*/ 62 w 178"/>
              <a:gd name="T5" fmla="*/ 19 h 168"/>
              <a:gd name="T6" fmla="*/ 58 w 178"/>
              <a:gd name="T7" fmla="*/ 23 h 168"/>
              <a:gd name="T8" fmla="*/ 78 w 178"/>
              <a:gd name="T9" fmla="*/ 29 h 168"/>
              <a:gd name="T10" fmla="*/ 87 w 178"/>
              <a:gd name="T11" fmla="*/ 21 h 168"/>
              <a:gd name="T12" fmla="*/ 96 w 178"/>
              <a:gd name="T13" fmla="*/ 30 h 168"/>
              <a:gd name="T14" fmla="*/ 93 w 178"/>
              <a:gd name="T15" fmla="*/ 33 h 168"/>
              <a:gd name="T16" fmla="*/ 119 w 178"/>
              <a:gd name="T17" fmla="*/ 40 h 168"/>
              <a:gd name="T18" fmla="*/ 148 w 178"/>
              <a:gd name="T19" fmla="*/ 13 h 168"/>
              <a:gd name="T20" fmla="*/ 173 w 178"/>
              <a:gd name="T21" fmla="*/ 5 h 168"/>
              <a:gd name="T22" fmla="*/ 173 w 178"/>
              <a:gd name="T23" fmla="*/ 5 h 168"/>
              <a:gd name="T24" fmla="*/ 173 w 178"/>
              <a:gd name="T25" fmla="*/ 5 h 168"/>
              <a:gd name="T26" fmla="*/ 173 w 178"/>
              <a:gd name="T27" fmla="*/ 5 h 168"/>
              <a:gd name="T28" fmla="*/ 173 w 178"/>
              <a:gd name="T29" fmla="*/ 6 h 168"/>
              <a:gd name="T30" fmla="*/ 165 w 178"/>
              <a:gd name="T31" fmla="*/ 29 h 168"/>
              <a:gd name="T32" fmla="*/ 136 w 178"/>
              <a:gd name="T33" fmla="*/ 56 h 168"/>
              <a:gd name="T34" fmla="*/ 144 w 178"/>
              <a:gd name="T35" fmla="*/ 80 h 168"/>
              <a:gd name="T36" fmla="*/ 148 w 178"/>
              <a:gd name="T37" fmla="*/ 77 h 168"/>
              <a:gd name="T38" fmla="*/ 157 w 178"/>
              <a:gd name="T39" fmla="*/ 86 h 168"/>
              <a:gd name="T40" fmla="*/ 149 w 178"/>
              <a:gd name="T41" fmla="*/ 94 h 168"/>
              <a:gd name="T42" fmla="*/ 155 w 178"/>
              <a:gd name="T43" fmla="*/ 113 h 168"/>
              <a:gd name="T44" fmla="*/ 159 w 178"/>
              <a:gd name="T45" fmla="*/ 109 h 168"/>
              <a:gd name="T46" fmla="*/ 169 w 178"/>
              <a:gd name="T47" fmla="*/ 117 h 168"/>
              <a:gd name="T48" fmla="*/ 159 w 178"/>
              <a:gd name="T49" fmla="*/ 126 h 168"/>
              <a:gd name="T50" fmla="*/ 168 w 178"/>
              <a:gd name="T51" fmla="*/ 153 h 168"/>
              <a:gd name="T52" fmla="*/ 160 w 178"/>
              <a:gd name="T53" fmla="*/ 161 h 168"/>
              <a:gd name="T54" fmla="*/ 129 w 178"/>
              <a:gd name="T55" fmla="*/ 105 h 168"/>
              <a:gd name="T56" fmla="*/ 107 w 178"/>
              <a:gd name="T57" fmla="*/ 84 h 168"/>
              <a:gd name="T58" fmla="*/ 101 w 178"/>
              <a:gd name="T59" fmla="*/ 90 h 168"/>
              <a:gd name="T60" fmla="*/ 56 w 178"/>
              <a:gd name="T61" fmla="*/ 125 h 168"/>
              <a:gd name="T62" fmla="*/ 62 w 178"/>
              <a:gd name="T63" fmla="*/ 162 h 168"/>
              <a:gd name="T64" fmla="*/ 56 w 178"/>
              <a:gd name="T65" fmla="*/ 168 h 168"/>
              <a:gd name="T66" fmla="*/ 37 w 178"/>
              <a:gd name="T67" fmla="*/ 136 h 168"/>
              <a:gd name="T68" fmla="*/ 25 w 178"/>
              <a:gd name="T69" fmla="*/ 148 h 168"/>
              <a:gd name="T70" fmla="*/ 22 w 178"/>
              <a:gd name="T71" fmla="*/ 146 h 168"/>
              <a:gd name="T72" fmla="*/ 35 w 178"/>
              <a:gd name="T73" fmla="*/ 134 h 168"/>
              <a:gd name="T74" fmla="*/ 0 w 178"/>
              <a:gd name="T75" fmla="*/ 117 h 168"/>
              <a:gd name="T76" fmla="*/ 7 w 178"/>
              <a:gd name="T77" fmla="*/ 111 h 168"/>
              <a:gd name="T78" fmla="*/ 47 w 178"/>
              <a:gd name="T79" fmla="*/ 116 h 168"/>
              <a:gd name="T80" fmla="*/ 83 w 178"/>
              <a:gd name="T81" fmla="*/ 74 h 168"/>
              <a:gd name="T82" fmla="*/ 89 w 178"/>
              <a:gd name="T83" fmla="*/ 68 h 168"/>
              <a:gd name="T84" fmla="*/ 66 w 178"/>
              <a:gd name="T85" fmla="*/ 47 h 168"/>
              <a:gd name="T86" fmla="*/ 7 w 178"/>
              <a:gd name="T87" fmla="*/ 19 h 168"/>
              <a:gd name="T88" fmla="*/ 15 w 178"/>
              <a:gd name="T89" fmla="*/ 12 h 168"/>
              <a:gd name="T90" fmla="*/ 44 w 178"/>
              <a:gd name="T91" fmla="*/ 19 h 16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78"/>
              <a:gd name="T139" fmla="*/ 0 h 168"/>
              <a:gd name="T140" fmla="*/ 178 w 178"/>
              <a:gd name="T141" fmla="*/ 168 h 16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78" h="168">
                <a:moveTo>
                  <a:pt x="44" y="19"/>
                </a:moveTo>
                <a:cubicBezTo>
                  <a:pt x="53" y="11"/>
                  <a:pt x="53" y="11"/>
                  <a:pt x="53" y="11"/>
                </a:cubicBezTo>
                <a:cubicBezTo>
                  <a:pt x="62" y="19"/>
                  <a:pt x="62" y="19"/>
                  <a:pt x="62" y="19"/>
                </a:cubicBezTo>
                <a:cubicBezTo>
                  <a:pt x="58" y="23"/>
                  <a:pt x="58" y="23"/>
                  <a:pt x="58" y="23"/>
                </a:cubicBezTo>
                <a:cubicBezTo>
                  <a:pt x="78" y="29"/>
                  <a:pt x="78" y="29"/>
                  <a:pt x="78" y="29"/>
                </a:cubicBezTo>
                <a:cubicBezTo>
                  <a:pt x="87" y="21"/>
                  <a:pt x="87" y="21"/>
                  <a:pt x="87" y="21"/>
                </a:cubicBezTo>
                <a:cubicBezTo>
                  <a:pt x="96" y="30"/>
                  <a:pt x="96" y="30"/>
                  <a:pt x="96" y="30"/>
                </a:cubicBezTo>
                <a:cubicBezTo>
                  <a:pt x="93" y="33"/>
                  <a:pt x="93" y="33"/>
                  <a:pt x="93" y="33"/>
                </a:cubicBezTo>
                <a:cubicBezTo>
                  <a:pt x="119" y="40"/>
                  <a:pt x="119" y="40"/>
                  <a:pt x="119" y="40"/>
                </a:cubicBezTo>
                <a:cubicBezTo>
                  <a:pt x="148" y="13"/>
                  <a:pt x="148" y="13"/>
                  <a:pt x="148" y="13"/>
                </a:cubicBezTo>
                <a:cubicBezTo>
                  <a:pt x="161" y="0"/>
                  <a:pt x="170" y="3"/>
                  <a:pt x="173" y="5"/>
                </a:cubicBezTo>
                <a:cubicBezTo>
                  <a:pt x="173" y="5"/>
                  <a:pt x="173" y="5"/>
                  <a:pt x="173" y="5"/>
                </a:cubicBezTo>
                <a:cubicBezTo>
                  <a:pt x="173" y="5"/>
                  <a:pt x="173" y="5"/>
                  <a:pt x="173" y="5"/>
                </a:cubicBezTo>
                <a:cubicBezTo>
                  <a:pt x="173" y="5"/>
                  <a:pt x="173" y="5"/>
                  <a:pt x="173" y="5"/>
                </a:cubicBezTo>
                <a:cubicBezTo>
                  <a:pt x="173" y="6"/>
                  <a:pt x="173" y="6"/>
                  <a:pt x="173" y="6"/>
                </a:cubicBezTo>
                <a:cubicBezTo>
                  <a:pt x="175" y="8"/>
                  <a:pt x="178" y="16"/>
                  <a:pt x="165" y="29"/>
                </a:cubicBezTo>
                <a:cubicBezTo>
                  <a:pt x="136" y="56"/>
                  <a:pt x="136" y="56"/>
                  <a:pt x="136" y="56"/>
                </a:cubicBezTo>
                <a:cubicBezTo>
                  <a:pt x="144" y="80"/>
                  <a:pt x="144" y="80"/>
                  <a:pt x="144" y="80"/>
                </a:cubicBezTo>
                <a:cubicBezTo>
                  <a:pt x="148" y="77"/>
                  <a:pt x="148" y="77"/>
                  <a:pt x="148" y="77"/>
                </a:cubicBezTo>
                <a:cubicBezTo>
                  <a:pt x="157" y="86"/>
                  <a:pt x="157" y="86"/>
                  <a:pt x="157" y="86"/>
                </a:cubicBezTo>
                <a:cubicBezTo>
                  <a:pt x="149" y="94"/>
                  <a:pt x="149" y="94"/>
                  <a:pt x="149" y="94"/>
                </a:cubicBezTo>
                <a:cubicBezTo>
                  <a:pt x="155" y="113"/>
                  <a:pt x="155" y="113"/>
                  <a:pt x="155" y="113"/>
                </a:cubicBezTo>
                <a:cubicBezTo>
                  <a:pt x="159" y="109"/>
                  <a:pt x="159" y="109"/>
                  <a:pt x="159" y="109"/>
                </a:cubicBezTo>
                <a:cubicBezTo>
                  <a:pt x="169" y="117"/>
                  <a:pt x="169" y="117"/>
                  <a:pt x="169" y="117"/>
                </a:cubicBezTo>
                <a:cubicBezTo>
                  <a:pt x="159" y="126"/>
                  <a:pt x="159" y="126"/>
                  <a:pt x="159" y="126"/>
                </a:cubicBezTo>
                <a:cubicBezTo>
                  <a:pt x="168" y="153"/>
                  <a:pt x="168" y="153"/>
                  <a:pt x="168" y="153"/>
                </a:cubicBezTo>
                <a:cubicBezTo>
                  <a:pt x="160" y="161"/>
                  <a:pt x="160" y="161"/>
                  <a:pt x="160" y="161"/>
                </a:cubicBezTo>
                <a:cubicBezTo>
                  <a:pt x="129" y="105"/>
                  <a:pt x="129" y="105"/>
                  <a:pt x="129" y="105"/>
                </a:cubicBezTo>
                <a:cubicBezTo>
                  <a:pt x="107" y="84"/>
                  <a:pt x="107" y="84"/>
                  <a:pt x="107" y="84"/>
                </a:cubicBezTo>
                <a:cubicBezTo>
                  <a:pt x="103" y="88"/>
                  <a:pt x="101" y="90"/>
                  <a:pt x="101" y="90"/>
                </a:cubicBezTo>
                <a:cubicBezTo>
                  <a:pt x="56" y="125"/>
                  <a:pt x="56" y="125"/>
                  <a:pt x="56" y="125"/>
                </a:cubicBezTo>
                <a:cubicBezTo>
                  <a:pt x="62" y="162"/>
                  <a:pt x="62" y="162"/>
                  <a:pt x="62" y="162"/>
                </a:cubicBezTo>
                <a:cubicBezTo>
                  <a:pt x="56" y="168"/>
                  <a:pt x="56" y="168"/>
                  <a:pt x="56" y="168"/>
                </a:cubicBezTo>
                <a:cubicBezTo>
                  <a:pt x="37" y="136"/>
                  <a:pt x="37" y="136"/>
                  <a:pt x="37" y="136"/>
                </a:cubicBezTo>
                <a:cubicBezTo>
                  <a:pt x="25" y="148"/>
                  <a:pt x="25" y="148"/>
                  <a:pt x="25" y="148"/>
                </a:cubicBezTo>
                <a:cubicBezTo>
                  <a:pt x="22" y="146"/>
                  <a:pt x="22" y="146"/>
                  <a:pt x="22" y="146"/>
                </a:cubicBezTo>
                <a:cubicBezTo>
                  <a:pt x="35" y="134"/>
                  <a:pt x="35" y="134"/>
                  <a:pt x="35" y="134"/>
                </a:cubicBezTo>
                <a:cubicBezTo>
                  <a:pt x="0" y="117"/>
                  <a:pt x="0" y="117"/>
                  <a:pt x="0" y="117"/>
                </a:cubicBezTo>
                <a:cubicBezTo>
                  <a:pt x="7" y="111"/>
                  <a:pt x="7" y="111"/>
                  <a:pt x="7" y="111"/>
                </a:cubicBezTo>
                <a:cubicBezTo>
                  <a:pt x="47" y="116"/>
                  <a:pt x="47" y="116"/>
                  <a:pt x="47" y="116"/>
                </a:cubicBezTo>
                <a:cubicBezTo>
                  <a:pt x="83" y="74"/>
                  <a:pt x="83" y="74"/>
                  <a:pt x="83" y="74"/>
                </a:cubicBezTo>
                <a:cubicBezTo>
                  <a:pt x="83" y="74"/>
                  <a:pt x="86" y="72"/>
                  <a:pt x="89" y="68"/>
                </a:cubicBezTo>
                <a:cubicBezTo>
                  <a:pt x="66" y="47"/>
                  <a:pt x="66" y="47"/>
                  <a:pt x="66" y="47"/>
                </a:cubicBezTo>
                <a:cubicBezTo>
                  <a:pt x="7" y="19"/>
                  <a:pt x="7" y="19"/>
                  <a:pt x="7" y="19"/>
                </a:cubicBezTo>
                <a:cubicBezTo>
                  <a:pt x="15" y="12"/>
                  <a:pt x="15" y="12"/>
                  <a:pt x="15" y="12"/>
                </a:cubicBezTo>
                <a:lnTo>
                  <a:pt x="44" y="19"/>
                </a:lnTo>
                <a:close/>
              </a:path>
            </a:pathLst>
          </a:custGeom>
          <a:solidFill>
            <a:srgbClr val="313A4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grpSp>
        <p:nvGrpSpPr>
          <p:cNvPr id="8" name="组合 1"/>
          <p:cNvGrpSpPr>
            <a:grpSpLocks/>
          </p:cNvGrpSpPr>
          <p:nvPr/>
        </p:nvGrpSpPr>
        <p:grpSpPr bwMode="auto">
          <a:xfrm>
            <a:off x="5776913" y="5917697"/>
            <a:ext cx="2819400" cy="877887"/>
            <a:chOff x="0" y="0"/>
            <a:chExt cx="2819400" cy="877888"/>
          </a:xfrm>
        </p:grpSpPr>
        <p:sp>
          <p:nvSpPr>
            <p:cNvPr id="9" name="Rectangle 5"/>
            <p:cNvSpPr>
              <a:spLocks noChangeArrowheads="1"/>
            </p:cNvSpPr>
            <p:nvPr/>
          </p:nvSpPr>
          <p:spPr bwMode="auto">
            <a:xfrm>
              <a:off x="1485900" y="558800"/>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1" name="Rectangle 6"/>
            <p:cNvSpPr>
              <a:spLocks noChangeArrowheads="1"/>
            </p:cNvSpPr>
            <p:nvPr/>
          </p:nvSpPr>
          <p:spPr bwMode="auto">
            <a:xfrm>
              <a:off x="1884363" y="558800"/>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2" name="Rectangle 7"/>
            <p:cNvSpPr>
              <a:spLocks noChangeArrowheads="1"/>
            </p:cNvSpPr>
            <p:nvPr/>
          </p:nvSpPr>
          <p:spPr bwMode="auto">
            <a:xfrm>
              <a:off x="2284413" y="558800"/>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3" name="Rectangle 8"/>
            <p:cNvSpPr>
              <a:spLocks noChangeArrowheads="1"/>
            </p:cNvSpPr>
            <p:nvPr/>
          </p:nvSpPr>
          <p:spPr bwMode="auto">
            <a:xfrm>
              <a:off x="1485900" y="487363"/>
              <a:ext cx="19526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4" name="Rectangle 9"/>
            <p:cNvSpPr>
              <a:spLocks noChangeArrowheads="1"/>
            </p:cNvSpPr>
            <p:nvPr/>
          </p:nvSpPr>
          <p:spPr bwMode="auto">
            <a:xfrm>
              <a:off x="2501900" y="487363"/>
              <a:ext cx="1635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5" name="Rectangle 10"/>
            <p:cNvSpPr>
              <a:spLocks noChangeArrowheads="1"/>
            </p:cNvSpPr>
            <p:nvPr/>
          </p:nvSpPr>
          <p:spPr bwMode="auto">
            <a:xfrm>
              <a:off x="1703388" y="487363"/>
              <a:ext cx="377825"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6" name="Rectangle 11"/>
            <p:cNvSpPr>
              <a:spLocks noChangeArrowheads="1"/>
            </p:cNvSpPr>
            <p:nvPr/>
          </p:nvSpPr>
          <p:spPr bwMode="auto">
            <a:xfrm>
              <a:off x="2103438" y="487363"/>
              <a:ext cx="3794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7" name="Rectangle 12"/>
            <p:cNvSpPr>
              <a:spLocks noChangeArrowheads="1"/>
            </p:cNvSpPr>
            <p:nvPr/>
          </p:nvSpPr>
          <p:spPr bwMode="auto">
            <a:xfrm>
              <a:off x="1485900" y="414338"/>
              <a:ext cx="379412"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8" name="Rectangle 13"/>
            <p:cNvSpPr>
              <a:spLocks noChangeArrowheads="1"/>
            </p:cNvSpPr>
            <p:nvPr/>
          </p:nvSpPr>
          <p:spPr bwMode="auto">
            <a:xfrm>
              <a:off x="1884363" y="414338"/>
              <a:ext cx="381000"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9" name="Rectangle 14"/>
            <p:cNvSpPr>
              <a:spLocks noChangeArrowheads="1"/>
            </p:cNvSpPr>
            <p:nvPr/>
          </p:nvSpPr>
          <p:spPr bwMode="auto">
            <a:xfrm>
              <a:off x="2284413" y="414338"/>
              <a:ext cx="381000"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0" name="Rectangle 15"/>
            <p:cNvSpPr>
              <a:spLocks noChangeArrowheads="1"/>
            </p:cNvSpPr>
            <p:nvPr/>
          </p:nvSpPr>
          <p:spPr bwMode="auto">
            <a:xfrm>
              <a:off x="1485900" y="339725"/>
              <a:ext cx="19526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1" name="Rectangle 16"/>
            <p:cNvSpPr>
              <a:spLocks noChangeArrowheads="1"/>
            </p:cNvSpPr>
            <p:nvPr/>
          </p:nvSpPr>
          <p:spPr bwMode="auto">
            <a:xfrm>
              <a:off x="2501900" y="339725"/>
              <a:ext cx="1635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3" name="Rectangle 17"/>
            <p:cNvSpPr>
              <a:spLocks noChangeArrowheads="1"/>
            </p:cNvSpPr>
            <p:nvPr/>
          </p:nvSpPr>
          <p:spPr bwMode="auto">
            <a:xfrm>
              <a:off x="1703388" y="339725"/>
              <a:ext cx="377825"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4" name="Rectangle 18"/>
            <p:cNvSpPr>
              <a:spLocks noChangeArrowheads="1"/>
            </p:cNvSpPr>
            <p:nvPr/>
          </p:nvSpPr>
          <p:spPr bwMode="auto">
            <a:xfrm>
              <a:off x="2103438" y="339725"/>
              <a:ext cx="3794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5" name="Rectangle 19"/>
            <p:cNvSpPr>
              <a:spLocks noChangeArrowheads="1"/>
            </p:cNvSpPr>
            <p:nvPr/>
          </p:nvSpPr>
          <p:spPr bwMode="auto">
            <a:xfrm>
              <a:off x="1485900" y="265113"/>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6" name="Rectangle 20"/>
            <p:cNvSpPr>
              <a:spLocks noChangeArrowheads="1"/>
            </p:cNvSpPr>
            <p:nvPr/>
          </p:nvSpPr>
          <p:spPr bwMode="auto">
            <a:xfrm>
              <a:off x="1884363" y="265113"/>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7" name="Rectangle 21"/>
            <p:cNvSpPr>
              <a:spLocks noChangeArrowheads="1"/>
            </p:cNvSpPr>
            <p:nvPr/>
          </p:nvSpPr>
          <p:spPr bwMode="auto">
            <a:xfrm>
              <a:off x="2284413" y="265113"/>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8" name="Rectangle 22"/>
            <p:cNvSpPr>
              <a:spLocks noChangeArrowheads="1"/>
            </p:cNvSpPr>
            <p:nvPr/>
          </p:nvSpPr>
          <p:spPr bwMode="auto">
            <a:xfrm>
              <a:off x="1485900" y="192088"/>
              <a:ext cx="19526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9" name="Rectangle 23"/>
            <p:cNvSpPr>
              <a:spLocks noChangeArrowheads="1"/>
            </p:cNvSpPr>
            <p:nvPr/>
          </p:nvSpPr>
          <p:spPr bwMode="auto">
            <a:xfrm>
              <a:off x="2501900" y="192088"/>
              <a:ext cx="16351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0" name="Rectangle 24"/>
            <p:cNvSpPr>
              <a:spLocks noChangeArrowheads="1"/>
            </p:cNvSpPr>
            <p:nvPr/>
          </p:nvSpPr>
          <p:spPr bwMode="auto">
            <a:xfrm>
              <a:off x="1703388" y="192088"/>
              <a:ext cx="377825"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1" name="Rectangle 25"/>
            <p:cNvSpPr>
              <a:spLocks noChangeArrowheads="1"/>
            </p:cNvSpPr>
            <p:nvPr/>
          </p:nvSpPr>
          <p:spPr bwMode="auto">
            <a:xfrm>
              <a:off x="2103438" y="192088"/>
              <a:ext cx="37941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2" name="Rectangle 26"/>
            <p:cNvSpPr>
              <a:spLocks noChangeArrowheads="1"/>
            </p:cNvSpPr>
            <p:nvPr/>
          </p:nvSpPr>
          <p:spPr bwMode="auto">
            <a:xfrm>
              <a:off x="1485900" y="117475"/>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3" name="Rectangle 27"/>
            <p:cNvSpPr>
              <a:spLocks noChangeArrowheads="1"/>
            </p:cNvSpPr>
            <p:nvPr/>
          </p:nvSpPr>
          <p:spPr bwMode="auto">
            <a:xfrm>
              <a:off x="1884363" y="117475"/>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4" name="Rectangle 28"/>
            <p:cNvSpPr>
              <a:spLocks noChangeArrowheads="1"/>
            </p:cNvSpPr>
            <p:nvPr/>
          </p:nvSpPr>
          <p:spPr bwMode="auto">
            <a:xfrm>
              <a:off x="2284413" y="117475"/>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5" name="Rectangle 29"/>
            <p:cNvSpPr>
              <a:spLocks noChangeArrowheads="1"/>
            </p:cNvSpPr>
            <p:nvPr/>
          </p:nvSpPr>
          <p:spPr bwMode="auto">
            <a:xfrm>
              <a:off x="1277938" y="633413"/>
              <a:ext cx="1541462" cy="65088"/>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36" name="Rectangle 30"/>
            <p:cNvSpPr>
              <a:spLocks noChangeArrowheads="1"/>
            </p:cNvSpPr>
            <p:nvPr/>
          </p:nvSpPr>
          <p:spPr bwMode="auto">
            <a:xfrm>
              <a:off x="987425" y="606425"/>
              <a:ext cx="447675" cy="15875"/>
            </a:xfrm>
            <a:prstGeom prst="rect">
              <a:avLst/>
            </a:pr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37" name="Rectangle 31"/>
            <p:cNvSpPr>
              <a:spLocks noChangeArrowheads="1"/>
            </p:cNvSpPr>
            <p:nvPr/>
          </p:nvSpPr>
          <p:spPr bwMode="auto">
            <a:xfrm>
              <a:off x="328613" y="174625"/>
              <a:ext cx="22225" cy="168275"/>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38" name="Freeform 32"/>
            <p:cNvSpPr>
              <a:spLocks noChangeArrowheads="1"/>
            </p:cNvSpPr>
            <p:nvPr/>
          </p:nvSpPr>
          <p:spPr bwMode="auto">
            <a:xfrm>
              <a:off x="57150" y="355600"/>
              <a:ext cx="869950" cy="307975"/>
            </a:xfrm>
            <a:custGeom>
              <a:avLst/>
              <a:gdLst>
                <a:gd name="T0" fmla="*/ 317 w 317"/>
                <a:gd name="T1" fmla="*/ 0 h 112"/>
                <a:gd name="T2" fmla="*/ 167 w 317"/>
                <a:gd name="T3" fmla="*/ 0 h 112"/>
                <a:gd name="T4" fmla="*/ 161 w 317"/>
                <a:gd name="T5" fmla="*/ 7 h 112"/>
                <a:gd name="T6" fmla="*/ 37 w 317"/>
                <a:gd name="T7" fmla="*/ 7 h 112"/>
                <a:gd name="T8" fmla="*/ 4 w 317"/>
                <a:gd name="T9" fmla="*/ 23 h 112"/>
                <a:gd name="T10" fmla="*/ 4 w 317"/>
                <a:gd name="T11" fmla="*/ 55 h 112"/>
                <a:gd name="T12" fmla="*/ 15 w 317"/>
                <a:gd name="T13" fmla="*/ 85 h 112"/>
                <a:gd name="T14" fmla="*/ 54 w 317"/>
                <a:gd name="T15" fmla="*/ 85 h 112"/>
                <a:gd name="T16" fmla="*/ 80 w 317"/>
                <a:gd name="T17" fmla="*/ 107 h 112"/>
                <a:gd name="T18" fmla="*/ 167 w 317"/>
                <a:gd name="T19" fmla="*/ 107 h 112"/>
                <a:gd name="T20" fmla="*/ 183 w 317"/>
                <a:gd name="T21" fmla="*/ 112 h 112"/>
                <a:gd name="T22" fmla="*/ 227 w 317"/>
                <a:gd name="T23" fmla="*/ 112 h 112"/>
                <a:gd name="T24" fmla="*/ 256 w 317"/>
                <a:gd name="T25" fmla="*/ 47 h 112"/>
                <a:gd name="T26" fmla="*/ 313 w 317"/>
                <a:gd name="T27" fmla="*/ 16 h 112"/>
                <a:gd name="T28" fmla="*/ 316 w 317"/>
                <a:gd name="T29" fmla="*/ 2 h 112"/>
                <a:gd name="T30" fmla="*/ 317 w 317"/>
                <a:gd name="T31" fmla="*/ 0 h 1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17"/>
                <a:gd name="T49" fmla="*/ 0 h 112"/>
                <a:gd name="T50" fmla="*/ 317 w 317"/>
                <a:gd name="T51" fmla="*/ 112 h 1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17" h="112">
                  <a:moveTo>
                    <a:pt x="317" y="0"/>
                  </a:moveTo>
                  <a:cubicBezTo>
                    <a:pt x="167" y="0"/>
                    <a:pt x="167" y="0"/>
                    <a:pt x="167" y="0"/>
                  </a:cubicBezTo>
                  <a:cubicBezTo>
                    <a:pt x="161" y="7"/>
                    <a:pt x="161" y="7"/>
                    <a:pt x="161" y="7"/>
                  </a:cubicBezTo>
                  <a:cubicBezTo>
                    <a:pt x="161" y="7"/>
                    <a:pt x="68" y="2"/>
                    <a:pt x="37" y="7"/>
                  </a:cubicBezTo>
                  <a:cubicBezTo>
                    <a:pt x="28" y="8"/>
                    <a:pt x="9" y="15"/>
                    <a:pt x="4" y="23"/>
                  </a:cubicBezTo>
                  <a:cubicBezTo>
                    <a:pt x="0" y="29"/>
                    <a:pt x="3" y="47"/>
                    <a:pt x="4" y="55"/>
                  </a:cubicBezTo>
                  <a:cubicBezTo>
                    <a:pt x="6" y="63"/>
                    <a:pt x="15" y="85"/>
                    <a:pt x="15" y="85"/>
                  </a:cubicBezTo>
                  <a:cubicBezTo>
                    <a:pt x="54" y="85"/>
                    <a:pt x="54" y="85"/>
                    <a:pt x="54" y="85"/>
                  </a:cubicBezTo>
                  <a:cubicBezTo>
                    <a:pt x="80" y="107"/>
                    <a:pt x="80" y="107"/>
                    <a:pt x="80" y="107"/>
                  </a:cubicBezTo>
                  <a:cubicBezTo>
                    <a:pt x="167" y="107"/>
                    <a:pt x="167" y="107"/>
                    <a:pt x="167" y="107"/>
                  </a:cubicBezTo>
                  <a:cubicBezTo>
                    <a:pt x="183" y="112"/>
                    <a:pt x="183" y="112"/>
                    <a:pt x="183" y="112"/>
                  </a:cubicBezTo>
                  <a:cubicBezTo>
                    <a:pt x="227" y="112"/>
                    <a:pt x="227" y="112"/>
                    <a:pt x="227" y="112"/>
                  </a:cubicBezTo>
                  <a:cubicBezTo>
                    <a:pt x="227" y="112"/>
                    <a:pt x="226" y="76"/>
                    <a:pt x="256" y="47"/>
                  </a:cubicBezTo>
                  <a:cubicBezTo>
                    <a:pt x="275" y="28"/>
                    <a:pt x="313" y="16"/>
                    <a:pt x="313" y="16"/>
                  </a:cubicBezTo>
                  <a:cubicBezTo>
                    <a:pt x="316" y="2"/>
                    <a:pt x="316" y="2"/>
                    <a:pt x="316" y="2"/>
                  </a:cubicBezTo>
                  <a:lnTo>
                    <a:pt x="317"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39" name="Freeform 33"/>
            <p:cNvSpPr>
              <a:spLocks noEditPoints="1" noChangeArrowheads="1"/>
            </p:cNvSpPr>
            <p:nvPr/>
          </p:nvSpPr>
          <p:spPr bwMode="auto">
            <a:xfrm>
              <a:off x="700088" y="449263"/>
              <a:ext cx="427037" cy="428625"/>
            </a:xfrm>
            <a:custGeom>
              <a:avLst/>
              <a:gdLst>
                <a:gd name="T0" fmla="*/ 78 w 156"/>
                <a:gd name="T1" fmla="*/ 0 h 156"/>
                <a:gd name="T2" fmla="*/ 156 w 156"/>
                <a:gd name="T3" fmla="*/ 78 h 156"/>
                <a:gd name="T4" fmla="*/ 78 w 156"/>
                <a:gd name="T5" fmla="*/ 156 h 156"/>
                <a:gd name="T6" fmla="*/ 0 w 156"/>
                <a:gd name="T7" fmla="*/ 78 h 156"/>
                <a:gd name="T8" fmla="*/ 78 w 156"/>
                <a:gd name="T9" fmla="*/ 0 h 156"/>
                <a:gd name="T10" fmla="*/ 78 w 156"/>
                <a:gd name="T11" fmla="*/ 127 h 156"/>
                <a:gd name="T12" fmla="*/ 128 w 156"/>
                <a:gd name="T13" fmla="*/ 78 h 156"/>
                <a:gd name="T14" fmla="*/ 78 w 156"/>
                <a:gd name="T15" fmla="*/ 29 h 156"/>
                <a:gd name="T16" fmla="*/ 29 w 156"/>
                <a:gd name="T17" fmla="*/ 78 h 156"/>
                <a:gd name="T18" fmla="*/ 78 w 156"/>
                <a:gd name="T19" fmla="*/ 127 h 1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6"/>
                <a:gd name="T31" fmla="*/ 0 h 156"/>
                <a:gd name="T32" fmla="*/ 156 w 156"/>
                <a:gd name="T33" fmla="*/ 156 h 1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6" h="156">
                  <a:moveTo>
                    <a:pt x="78" y="0"/>
                  </a:moveTo>
                  <a:cubicBezTo>
                    <a:pt x="121" y="0"/>
                    <a:pt x="156" y="35"/>
                    <a:pt x="156" y="78"/>
                  </a:cubicBezTo>
                  <a:cubicBezTo>
                    <a:pt x="156" y="121"/>
                    <a:pt x="121" y="156"/>
                    <a:pt x="78" y="156"/>
                  </a:cubicBezTo>
                  <a:cubicBezTo>
                    <a:pt x="35" y="156"/>
                    <a:pt x="0" y="121"/>
                    <a:pt x="0" y="78"/>
                  </a:cubicBezTo>
                  <a:cubicBezTo>
                    <a:pt x="0" y="35"/>
                    <a:pt x="35" y="0"/>
                    <a:pt x="78" y="0"/>
                  </a:cubicBezTo>
                  <a:close/>
                  <a:moveTo>
                    <a:pt x="78" y="127"/>
                  </a:moveTo>
                  <a:cubicBezTo>
                    <a:pt x="106" y="127"/>
                    <a:pt x="128" y="105"/>
                    <a:pt x="128" y="78"/>
                  </a:cubicBezTo>
                  <a:cubicBezTo>
                    <a:pt x="128" y="51"/>
                    <a:pt x="106" y="29"/>
                    <a:pt x="78" y="29"/>
                  </a:cubicBezTo>
                  <a:cubicBezTo>
                    <a:pt x="51" y="29"/>
                    <a:pt x="29" y="51"/>
                    <a:pt x="29" y="78"/>
                  </a:cubicBezTo>
                  <a:cubicBezTo>
                    <a:pt x="29" y="105"/>
                    <a:pt x="51" y="127"/>
                    <a:pt x="78" y="12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0" name="Freeform 34"/>
            <p:cNvSpPr>
              <a:spLocks noEditPoints="1" noChangeArrowheads="1"/>
            </p:cNvSpPr>
            <p:nvPr/>
          </p:nvSpPr>
          <p:spPr bwMode="auto">
            <a:xfrm>
              <a:off x="792163" y="542925"/>
              <a:ext cx="244475" cy="241300"/>
            </a:xfrm>
            <a:custGeom>
              <a:avLst/>
              <a:gdLst>
                <a:gd name="T0" fmla="*/ 44 w 89"/>
                <a:gd name="T1" fmla="*/ 0 h 88"/>
                <a:gd name="T2" fmla="*/ 89 w 89"/>
                <a:gd name="T3" fmla="*/ 44 h 88"/>
                <a:gd name="T4" fmla="*/ 44 w 89"/>
                <a:gd name="T5" fmla="*/ 88 h 88"/>
                <a:gd name="T6" fmla="*/ 0 w 89"/>
                <a:gd name="T7" fmla="*/ 44 h 88"/>
                <a:gd name="T8" fmla="*/ 44 w 89"/>
                <a:gd name="T9" fmla="*/ 0 h 88"/>
                <a:gd name="T10" fmla="*/ 44 w 89"/>
                <a:gd name="T11" fmla="*/ 65 h 88"/>
                <a:gd name="T12" fmla="*/ 65 w 89"/>
                <a:gd name="T13" fmla="*/ 44 h 88"/>
                <a:gd name="T14" fmla="*/ 44 w 89"/>
                <a:gd name="T15" fmla="*/ 23 h 88"/>
                <a:gd name="T16" fmla="*/ 24 w 89"/>
                <a:gd name="T17" fmla="*/ 44 h 88"/>
                <a:gd name="T18" fmla="*/ 44 w 89"/>
                <a:gd name="T19" fmla="*/ 65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88"/>
                <a:gd name="T32" fmla="*/ 89 w 89"/>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88">
                  <a:moveTo>
                    <a:pt x="44" y="0"/>
                  </a:moveTo>
                  <a:cubicBezTo>
                    <a:pt x="69" y="0"/>
                    <a:pt x="89" y="20"/>
                    <a:pt x="89" y="44"/>
                  </a:cubicBezTo>
                  <a:cubicBezTo>
                    <a:pt x="89" y="69"/>
                    <a:pt x="69" y="88"/>
                    <a:pt x="44" y="88"/>
                  </a:cubicBezTo>
                  <a:cubicBezTo>
                    <a:pt x="20" y="88"/>
                    <a:pt x="0" y="69"/>
                    <a:pt x="0" y="44"/>
                  </a:cubicBezTo>
                  <a:cubicBezTo>
                    <a:pt x="0" y="20"/>
                    <a:pt x="20" y="0"/>
                    <a:pt x="44" y="0"/>
                  </a:cubicBezTo>
                  <a:close/>
                  <a:moveTo>
                    <a:pt x="44" y="65"/>
                  </a:moveTo>
                  <a:cubicBezTo>
                    <a:pt x="56" y="65"/>
                    <a:pt x="65" y="55"/>
                    <a:pt x="65" y="44"/>
                  </a:cubicBezTo>
                  <a:cubicBezTo>
                    <a:pt x="65" y="33"/>
                    <a:pt x="56" y="23"/>
                    <a:pt x="44" y="23"/>
                  </a:cubicBezTo>
                  <a:cubicBezTo>
                    <a:pt x="33" y="23"/>
                    <a:pt x="24" y="33"/>
                    <a:pt x="24" y="44"/>
                  </a:cubicBezTo>
                  <a:cubicBezTo>
                    <a:pt x="24" y="55"/>
                    <a:pt x="33" y="65"/>
                    <a:pt x="44" y="65"/>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1" name="Oval 35"/>
            <p:cNvSpPr>
              <a:spLocks noChangeArrowheads="1"/>
            </p:cNvSpPr>
            <p:nvPr/>
          </p:nvSpPr>
          <p:spPr bwMode="auto">
            <a:xfrm>
              <a:off x="869950" y="619125"/>
              <a:ext cx="87312" cy="87313"/>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2" name="Freeform 36"/>
            <p:cNvSpPr>
              <a:spLocks noEditPoints="1" noChangeArrowheads="1"/>
            </p:cNvSpPr>
            <p:nvPr/>
          </p:nvSpPr>
          <p:spPr bwMode="auto">
            <a:xfrm>
              <a:off x="1503363" y="585788"/>
              <a:ext cx="290512" cy="292100"/>
            </a:xfrm>
            <a:custGeom>
              <a:avLst/>
              <a:gdLst>
                <a:gd name="T0" fmla="*/ 53 w 106"/>
                <a:gd name="T1" fmla="*/ 0 h 106"/>
                <a:gd name="T2" fmla="*/ 106 w 106"/>
                <a:gd name="T3" fmla="*/ 53 h 106"/>
                <a:gd name="T4" fmla="*/ 53 w 106"/>
                <a:gd name="T5" fmla="*/ 106 h 106"/>
                <a:gd name="T6" fmla="*/ 0 w 106"/>
                <a:gd name="T7" fmla="*/ 53 h 106"/>
                <a:gd name="T8" fmla="*/ 53 w 106"/>
                <a:gd name="T9" fmla="*/ 0 h 106"/>
                <a:gd name="T10" fmla="*/ 53 w 106"/>
                <a:gd name="T11" fmla="*/ 87 h 106"/>
                <a:gd name="T12" fmla="*/ 86 w 106"/>
                <a:gd name="T13" fmla="*/ 53 h 106"/>
                <a:gd name="T14" fmla="*/ 53 w 106"/>
                <a:gd name="T15" fmla="*/ 20 h 106"/>
                <a:gd name="T16" fmla="*/ 19 w 106"/>
                <a:gd name="T17" fmla="*/ 53 h 106"/>
                <a:gd name="T18" fmla="*/ 53 w 106"/>
                <a:gd name="T19" fmla="*/ 8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
                <a:gd name="T31" fmla="*/ 0 h 106"/>
                <a:gd name="T32" fmla="*/ 106 w 106"/>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 h="106">
                  <a:moveTo>
                    <a:pt x="53" y="0"/>
                  </a:moveTo>
                  <a:cubicBezTo>
                    <a:pt x="82" y="0"/>
                    <a:pt x="106" y="24"/>
                    <a:pt x="106" y="53"/>
                  </a:cubicBezTo>
                  <a:cubicBezTo>
                    <a:pt x="106" y="82"/>
                    <a:pt x="82" y="106"/>
                    <a:pt x="53" y="106"/>
                  </a:cubicBezTo>
                  <a:cubicBezTo>
                    <a:pt x="24" y="106"/>
                    <a:pt x="0" y="82"/>
                    <a:pt x="0" y="53"/>
                  </a:cubicBezTo>
                  <a:cubicBezTo>
                    <a:pt x="0" y="24"/>
                    <a:pt x="24" y="0"/>
                    <a:pt x="53" y="0"/>
                  </a:cubicBezTo>
                  <a:close/>
                  <a:moveTo>
                    <a:pt x="53" y="87"/>
                  </a:moveTo>
                  <a:cubicBezTo>
                    <a:pt x="71" y="87"/>
                    <a:pt x="86" y="72"/>
                    <a:pt x="86" y="53"/>
                  </a:cubicBezTo>
                  <a:cubicBezTo>
                    <a:pt x="86" y="35"/>
                    <a:pt x="71" y="20"/>
                    <a:pt x="53" y="20"/>
                  </a:cubicBezTo>
                  <a:cubicBezTo>
                    <a:pt x="34" y="20"/>
                    <a:pt x="19" y="35"/>
                    <a:pt x="19" y="53"/>
                  </a:cubicBezTo>
                  <a:cubicBezTo>
                    <a:pt x="19" y="72"/>
                    <a:pt x="34" y="87"/>
                    <a:pt x="53" y="8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3" name="Freeform 37"/>
            <p:cNvSpPr>
              <a:spLocks noEditPoints="1" noChangeArrowheads="1"/>
            </p:cNvSpPr>
            <p:nvPr/>
          </p:nvSpPr>
          <p:spPr bwMode="auto">
            <a:xfrm>
              <a:off x="1566863" y="649288"/>
              <a:ext cx="163512" cy="165100"/>
            </a:xfrm>
            <a:custGeom>
              <a:avLst/>
              <a:gdLst>
                <a:gd name="T0" fmla="*/ 30 w 60"/>
                <a:gd name="T1" fmla="*/ 0 h 60"/>
                <a:gd name="T2" fmla="*/ 60 w 60"/>
                <a:gd name="T3" fmla="*/ 30 h 60"/>
                <a:gd name="T4" fmla="*/ 30 w 60"/>
                <a:gd name="T5" fmla="*/ 60 h 60"/>
                <a:gd name="T6" fmla="*/ 0 w 60"/>
                <a:gd name="T7" fmla="*/ 30 h 60"/>
                <a:gd name="T8" fmla="*/ 30 w 60"/>
                <a:gd name="T9" fmla="*/ 0 h 60"/>
                <a:gd name="T10" fmla="*/ 30 w 60"/>
                <a:gd name="T11" fmla="*/ 44 h 60"/>
                <a:gd name="T12" fmla="*/ 44 w 60"/>
                <a:gd name="T13" fmla="*/ 30 h 60"/>
                <a:gd name="T14" fmla="*/ 30 w 60"/>
                <a:gd name="T15" fmla="*/ 16 h 60"/>
                <a:gd name="T16" fmla="*/ 16 w 60"/>
                <a:gd name="T17" fmla="*/ 30 h 60"/>
                <a:gd name="T18" fmla="*/ 30 w 60"/>
                <a:gd name="T19" fmla="*/ 4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60"/>
                <a:gd name="T32" fmla="*/ 60 w 6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60">
                  <a:moveTo>
                    <a:pt x="30" y="0"/>
                  </a:moveTo>
                  <a:cubicBezTo>
                    <a:pt x="46" y="0"/>
                    <a:pt x="60" y="14"/>
                    <a:pt x="60" y="30"/>
                  </a:cubicBezTo>
                  <a:cubicBezTo>
                    <a:pt x="60" y="47"/>
                    <a:pt x="46" y="60"/>
                    <a:pt x="30" y="60"/>
                  </a:cubicBezTo>
                  <a:cubicBezTo>
                    <a:pt x="13" y="60"/>
                    <a:pt x="0" y="47"/>
                    <a:pt x="0" y="30"/>
                  </a:cubicBezTo>
                  <a:cubicBezTo>
                    <a:pt x="0" y="14"/>
                    <a:pt x="13" y="0"/>
                    <a:pt x="30" y="0"/>
                  </a:cubicBezTo>
                  <a:close/>
                  <a:moveTo>
                    <a:pt x="30" y="44"/>
                  </a:moveTo>
                  <a:cubicBezTo>
                    <a:pt x="37" y="44"/>
                    <a:pt x="44" y="38"/>
                    <a:pt x="44" y="30"/>
                  </a:cubicBezTo>
                  <a:cubicBezTo>
                    <a:pt x="44" y="23"/>
                    <a:pt x="37" y="16"/>
                    <a:pt x="30" y="16"/>
                  </a:cubicBezTo>
                  <a:cubicBezTo>
                    <a:pt x="22" y="16"/>
                    <a:pt x="16" y="23"/>
                    <a:pt x="16" y="30"/>
                  </a:cubicBezTo>
                  <a:cubicBezTo>
                    <a:pt x="16" y="38"/>
                    <a:pt x="22" y="44"/>
                    <a:pt x="30" y="44"/>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4" name="Oval 38"/>
            <p:cNvSpPr>
              <a:spLocks noChangeArrowheads="1"/>
            </p:cNvSpPr>
            <p:nvPr/>
          </p:nvSpPr>
          <p:spPr bwMode="auto">
            <a:xfrm>
              <a:off x="1617663" y="701675"/>
              <a:ext cx="60325" cy="60325"/>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5" name="Freeform 39"/>
            <p:cNvSpPr>
              <a:spLocks noEditPoints="1" noChangeArrowheads="1"/>
            </p:cNvSpPr>
            <p:nvPr/>
          </p:nvSpPr>
          <p:spPr bwMode="auto">
            <a:xfrm>
              <a:off x="2303463" y="585788"/>
              <a:ext cx="290512" cy="292100"/>
            </a:xfrm>
            <a:custGeom>
              <a:avLst/>
              <a:gdLst>
                <a:gd name="T0" fmla="*/ 53 w 106"/>
                <a:gd name="T1" fmla="*/ 0 h 106"/>
                <a:gd name="T2" fmla="*/ 106 w 106"/>
                <a:gd name="T3" fmla="*/ 53 h 106"/>
                <a:gd name="T4" fmla="*/ 53 w 106"/>
                <a:gd name="T5" fmla="*/ 106 h 106"/>
                <a:gd name="T6" fmla="*/ 0 w 106"/>
                <a:gd name="T7" fmla="*/ 53 h 106"/>
                <a:gd name="T8" fmla="*/ 53 w 106"/>
                <a:gd name="T9" fmla="*/ 0 h 106"/>
                <a:gd name="T10" fmla="*/ 53 w 106"/>
                <a:gd name="T11" fmla="*/ 87 h 106"/>
                <a:gd name="T12" fmla="*/ 86 w 106"/>
                <a:gd name="T13" fmla="*/ 53 h 106"/>
                <a:gd name="T14" fmla="*/ 53 w 106"/>
                <a:gd name="T15" fmla="*/ 20 h 106"/>
                <a:gd name="T16" fmla="*/ 20 w 106"/>
                <a:gd name="T17" fmla="*/ 53 h 106"/>
                <a:gd name="T18" fmla="*/ 53 w 106"/>
                <a:gd name="T19" fmla="*/ 8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
                <a:gd name="T31" fmla="*/ 0 h 106"/>
                <a:gd name="T32" fmla="*/ 106 w 106"/>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 h="106">
                  <a:moveTo>
                    <a:pt x="53" y="0"/>
                  </a:moveTo>
                  <a:cubicBezTo>
                    <a:pt x="82" y="0"/>
                    <a:pt x="106" y="24"/>
                    <a:pt x="106" y="53"/>
                  </a:cubicBezTo>
                  <a:cubicBezTo>
                    <a:pt x="106" y="82"/>
                    <a:pt x="82" y="106"/>
                    <a:pt x="53" y="106"/>
                  </a:cubicBezTo>
                  <a:cubicBezTo>
                    <a:pt x="24" y="106"/>
                    <a:pt x="0" y="82"/>
                    <a:pt x="0" y="53"/>
                  </a:cubicBezTo>
                  <a:cubicBezTo>
                    <a:pt x="0" y="24"/>
                    <a:pt x="24" y="0"/>
                    <a:pt x="53" y="0"/>
                  </a:cubicBezTo>
                  <a:close/>
                  <a:moveTo>
                    <a:pt x="53" y="87"/>
                  </a:moveTo>
                  <a:cubicBezTo>
                    <a:pt x="71" y="87"/>
                    <a:pt x="86" y="72"/>
                    <a:pt x="86" y="53"/>
                  </a:cubicBezTo>
                  <a:cubicBezTo>
                    <a:pt x="86" y="35"/>
                    <a:pt x="71" y="20"/>
                    <a:pt x="53" y="20"/>
                  </a:cubicBezTo>
                  <a:cubicBezTo>
                    <a:pt x="35" y="20"/>
                    <a:pt x="20" y="35"/>
                    <a:pt x="20" y="53"/>
                  </a:cubicBezTo>
                  <a:cubicBezTo>
                    <a:pt x="20" y="72"/>
                    <a:pt x="35" y="87"/>
                    <a:pt x="53" y="8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6" name="Freeform 40"/>
            <p:cNvSpPr>
              <a:spLocks noEditPoints="1" noChangeArrowheads="1"/>
            </p:cNvSpPr>
            <p:nvPr/>
          </p:nvSpPr>
          <p:spPr bwMode="auto">
            <a:xfrm>
              <a:off x="2366963" y="649288"/>
              <a:ext cx="165100" cy="165100"/>
            </a:xfrm>
            <a:custGeom>
              <a:avLst/>
              <a:gdLst>
                <a:gd name="T0" fmla="*/ 30 w 60"/>
                <a:gd name="T1" fmla="*/ 0 h 60"/>
                <a:gd name="T2" fmla="*/ 60 w 60"/>
                <a:gd name="T3" fmla="*/ 30 h 60"/>
                <a:gd name="T4" fmla="*/ 30 w 60"/>
                <a:gd name="T5" fmla="*/ 60 h 60"/>
                <a:gd name="T6" fmla="*/ 0 w 60"/>
                <a:gd name="T7" fmla="*/ 30 h 60"/>
                <a:gd name="T8" fmla="*/ 30 w 60"/>
                <a:gd name="T9" fmla="*/ 0 h 60"/>
                <a:gd name="T10" fmla="*/ 30 w 60"/>
                <a:gd name="T11" fmla="*/ 44 h 60"/>
                <a:gd name="T12" fmla="*/ 44 w 60"/>
                <a:gd name="T13" fmla="*/ 30 h 60"/>
                <a:gd name="T14" fmla="*/ 30 w 60"/>
                <a:gd name="T15" fmla="*/ 16 h 60"/>
                <a:gd name="T16" fmla="*/ 16 w 60"/>
                <a:gd name="T17" fmla="*/ 30 h 60"/>
                <a:gd name="T18" fmla="*/ 30 w 60"/>
                <a:gd name="T19" fmla="*/ 4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60"/>
                <a:gd name="T32" fmla="*/ 60 w 6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60">
                  <a:moveTo>
                    <a:pt x="30" y="0"/>
                  </a:moveTo>
                  <a:cubicBezTo>
                    <a:pt x="47" y="0"/>
                    <a:pt x="60" y="14"/>
                    <a:pt x="60" y="30"/>
                  </a:cubicBezTo>
                  <a:cubicBezTo>
                    <a:pt x="60" y="47"/>
                    <a:pt x="47" y="60"/>
                    <a:pt x="30" y="60"/>
                  </a:cubicBezTo>
                  <a:cubicBezTo>
                    <a:pt x="13" y="60"/>
                    <a:pt x="0" y="47"/>
                    <a:pt x="0" y="30"/>
                  </a:cubicBezTo>
                  <a:cubicBezTo>
                    <a:pt x="0" y="14"/>
                    <a:pt x="13" y="0"/>
                    <a:pt x="30" y="0"/>
                  </a:cubicBezTo>
                  <a:close/>
                  <a:moveTo>
                    <a:pt x="30" y="44"/>
                  </a:moveTo>
                  <a:cubicBezTo>
                    <a:pt x="38" y="44"/>
                    <a:pt x="44" y="38"/>
                    <a:pt x="44" y="30"/>
                  </a:cubicBezTo>
                  <a:cubicBezTo>
                    <a:pt x="44" y="23"/>
                    <a:pt x="38" y="16"/>
                    <a:pt x="30" y="16"/>
                  </a:cubicBezTo>
                  <a:cubicBezTo>
                    <a:pt x="22" y="16"/>
                    <a:pt x="16" y="23"/>
                    <a:pt x="16" y="30"/>
                  </a:cubicBezTo>
                  <a:cubicBezTo>
                    <a:pt x="16" y="38"/>
                    <a:pt x="22" y="44"/>
                    <a:pt x="30" y="44"/>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7" name="Oval 41"/>
            <p:cNvSpPr>
              <a:spLocks noChangeArrowheads="1"/>
            </p:cNvSpPr>
            <p:nvPr/>
          </p:nvSpPr>
          <p:spPr bwMode="auto">
            <a:xfrm>
              <a:off x="2419350" y="701675"/>
              <a:ext cx="60325" cy="60325"/>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8" name="Freeform 42"/>
            <p:cNvSpPr>
              <a:spLocks noEditPoints="1" noChangeArrowheads="1"/>
            </p:cNvSpPr>
            <p:nvPr/>
          </p:nvSpPr>
          <p:spPr bwMode="auto">
            <a:xfrm>
              <a:off x="41275" y="633413"/>
              <a:ext cx="244475" cy="244475"/>
            </a:xfrm>
            <a:custGeom>
              <a:avLst/>
              <a:gdLst>
                <a:gd name="T0" fmla="*/ 45 w 89"/>
                <a:gd name="T1" fmla="*/ 0 h 89"/>
                <a:gd name="T2" fmla="*/ 89 w 89"/>
                <a:gd name="T3" fmla="*/ 44 h 89"/>
                <a:gd name="T4" fmla="*/ 45 w 89"/>
                <a:gd name="T5" fmla="*/ 89 h 89"/>
                <a:gd name="T6" fmla="*/ 0 w 89"/>
                <a:gd name="T7" fmla="*/ 44 h 89"/>
                <a:gd name="T8" fmla="*/ 45 w 89"/>
                <a:gd name="T9" fmla="*/ 0 h 89"/>
                <a:gd name="T10" fmla="*/ 45 w 89"/>
                <a:gd name="T11" fmla="*/ 73 h 89"/>
                <a:gd name="T12" fmla="*/ 73 w 89"/>
                <a:gd name="T13" fmla="*/ 44 h 89"/>
                <a:gd name="T14" fmla="*/ 45 w 89"/>
                <a:gd name="T15" fmla="*/ 16 h 89"/>
                <a:gd name="T16" fmla="*/ 16 w 89"/>
                <a:gd name="T17" fmla="*/ 44 h 89"/>
                <a:gd name="T18" fmla="*/ 45 w 89"/>
                <a:gd name="T19" fmla="*/ 7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89"/>
                <a:gd name="T32" fmla="*/ 89 w 89"/>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89">
                  <a:moveTo>
                    <a:pt x="45" y="0"/>
                  </a:moveTo>
                  <a:cubicBezTo>
                    <a:pt x="69" y="0"/>
                    <a:pt x="89" y="20"/>
                    <a:pt x="89" y="44"/>
                  </a:cubicBezTo>
                  <a:cubicBezTo>
                    <a:pt x="89" y="69"/>
                    <a:pt x="69" y="89"/>
                    <a:pt x="45" y="89"/>
                  </a:cubicBezTo>
                  <a:cubicBezTo>
                    <a:pt x="20" y="89"/>
                    <a:pt x="0" y="69"/>
                    <a:pt x="0" y="44"/>
                  </a:cubicBezTo>
                  <a:cubicBezTo>
                    <a:pt x="0" y="20"/>
                    <a:pt x="20" y="0"/>
                    <a:pt x="45" y="0"/>
                  </a:cubicBezTo>
                  <a:close/>
                  <a:moveTo>
                    <a:pt x="45" y="73"/>
                  </a:moveTo>
                  <a:cubicBezTo>
                    <a:pt x="60" y="73"/>
                    <a:pt x="73" y="60"/>
                    <a:pt x="73" y="44"/>
                  </a:cubicBezTo>
                  <a:cubicBezTo>
                    <a:pt x="73" y="29"/>
                    <a:pt x="60" y="16"/>
                    <a:pt x="45" y="16"/>
                  </a:cubicBezTo>
                  <a:cubicBezTo>
                    <a:pt x="29" y="16"/>
                    <a:pt x="16" y="29"/>
                    <a:pt x="16" y="44"/>
                  </a:cubicBezTo>
                  <a:cubicBezTo>
                    <a:pt x="16" y="60"/>
                    <a:pt x="29" y="73"/>
                    <a:pt x="45" y="73"/>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9" name="Freeform 43"/>
            <p:cNvSpPr>
              <a:spLocks noEditPoints="1" noChangeArrowheads="1"/>
            </p:cNvSpPr>
            <p:nvPr/>
          </p:nvSpPr>
          <p:spPr bwMode="auto">
            <a:xfrm>
              <a:off x="93663" y="685800"/>
              <a:ext cx="139700" cy="139700"/>
            </a:xfrm>
            <a:custGeom>
              <a:avLst/>
              <a:gdLst>
                <a:gd name="T0" fmla="*/ 26 w 51"/>
                <a:gd name="T1" fmla="*/ 0 h 51"/>
                <a:gd name="T2" fmla="*/ 51 w 51"/>
                <a:gd name="T3" fmla="*/ 25 h 51"/>
                <a:gd name="T4" fmla="*/ 26 w 51"/>
                <a:gd name="T5" fmla="*/ 51 h 51"/>
                <a:gd name="T6" fmla="*/ 0 w 51"/>
                <a:gd name="T7" fmla="*/ 25 h 51"/>
                <a:gd name="T8" fmla="*/ 26 w 51"/>
                <a:gd name="T9" fmla="*/ 0 h 51"/>
                <a:gd name="T10" fmla="*/ 26 w 51"/>
                <a:gd name="T11" fmla="*/ 37 h 51"/>
                <a:gd name="T12" fmla="*/ 37 w 51"/>
                <a:gd name="T13" fmla="*/ 25 h 51"/>
                <a:gd name="T14" fmla="*/ 26 w 51"/>
                <a:gd name="T15" fmla="*/ 14 h 51"/>
                <a:gd name="T16" fmla="*/ 14 w 51"/>
                <a:gd name="T17" fmla="*/ 25 h 51"/>
                <a:gd name="T18" fmla="*/ 26 w 51"/>
                <a:gd name="T19" fmla="*/ 37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51"/>
                <a:gd name="T32" fmla="*/ 51 w 51"/>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51">
                  <a:moveTo>
                    <a:pt x="26" y="0"/>
                  </a:moveTo>
                  <a:cubicBezTo>
                    <a:pt x="40" y="0"/>
                    <a:pt x="51" y="11"/>
                    <a:pt x="51" y="25"/>
                  </a:cubicBezTo>
                  <a:cubicBezTo>
                    <a:pt x="51" y="39"/>
                    <a:pt x="40" y="51"/>
                    <a:pt x="26" y="51"/>
                  </a:cubicBezTo>
                  <a:cubicBezTo>
                    <a:pt x="12" y="51"/>
                    <a:pt x="0" y="39"/>
                    <a:pt x="0" y="25"/>
                  </a:cubicBezTo>
                  <a:cubicBezTo>
                    <a:pt x="0" y="11"/>
                    <a:pt x="12" y="0"/>
                    <a:pt x="26" y="0"/>
                  </a:cubicBezTo>
                  <a:close/>
                  <a:moveTo>
                    <a:pt x="26" y="37"/>
                  </a:moveTo>
                  <a:cubicBezTo>
                    <a:pt x="32" y="37"/>
                    <a:pt x="37" y="32"/>
                    <a:pt x="37" y="25"/>
                  </a:cubicBezTo>
                  <a:cubicBezTo>
                    <a:pt x="37" y="19"/>
                    <a:pt x="32" y="14"/>
                    <a:pt x="26" y="14"/>
                  </a:cubicBezTo>
                  <a:cubicBezTo>
                    <a:pt x="19" y="14"/>
                    <a:pt x="14" y="19"/>
                    <a:pt x="14" y="25"/>
                  </a:cubicBezTo>
                  <a:cubicBezTo>
                    <a:pt x="14" y="32"/>
                    <a:pt x="19" y="37"/>
                    <a:pt x="26" y="37"/>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0" name="Oval 44"/>
            <p:cNvSpPr>
              <a:spLocks noChangeArrowheads="1"/>
            </p:cNvSpPr>
            <p:nvPr/>
          </p:nvSpPr>
          <p:spPr bwMode="auto">
            <a:xfrm>
              <a:off x="136525" y="728663"/>
              <a:ext cx="52387" cy="52388"/>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1" name="Freeform 45"/>
            <p:cNvSpPr>
              <a:spLocks noChangeArrowheads="1"/>
            </p:cNvSpPr>
            <p:nvPr/>
          </p:nvSpPr>
          <p:spPr bwMode="auto">
            <a:xfrm>
              <a:off x="0" y="569913"/>
              <a:ext cx="327025" cy="98425"/>
            </a:xfrm>
            <a:custGeom>
              <a:avLst/>
              <a:gdLst>
                <a:gd name="T0" fmla="*/ 60 w 119"/>
                <a:gd name="T1" fmla="*/ 13 h 36"/>
                <a:gd name="T2" fmla="*/ 15 w 119"/>
                <a:gd name="T3" fmla="*/ 36 h 36"/>
                <a:gd name="T4" fmla="*/ 0 w 119"/>
                <a:gd name="T5" fmla="*/ 36 h 36"/>
                <a:gd name="T6" fmla="*/ 60 w 119"/>
                <a:gd name="T7" fmla="*/ 0 h 36"/>
                <a:gd name="T8" fmla="*/ 119 w 119"/>
                <a:gd name="T9" fmla="*/ 36 h 36"/>
                <a:gd name="T10" fmla="*/ 105 w 119"/>
                <a:gd name="T11" fmla="*/ 36 h 36"/>
                <a:gd name="T12" fmla="*/ 60 w 119"/>
                <a:gd name="T13" fmla="*/ 13 h 36"/>
                <a:gd name="T14" fmla="*/ 0 60000 65536"/>
                <a:gd name="T15" fmla="*/ 0 60000 65536"/>
                <a:gd name="T16" fmla="*/ 0 60000 65536"/>
                <a:gd name="T17" fmla="*/ 0 60000 65536"/>
                <a:gd name="T18" fmla="*/ 0 60000 65536"/>
                <a:gd name="T19" fmla="*/ 0 60000 65536"/>
                <a:gd name="T20" fmla="*/ 0 60000 65536"/>
                <a:gd name="T21" fmla="*/ 0 w 119"/>
                <a:gd name="T22" fmla="*/ 0 h 36"/>
                <a:gd name="T23" fmla="*/ 119 w 119"/>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36">
                  <a:moveTo>
                    <a:pt x="60" y="13"/>
                  </a:moveTo>
                  <a:cubicBezTo>
                    <a:pt x="41" y="13"/>
                    <a:pt x="25" y="22"/>
                    <a:pt x="15" y="36"/>
                  </a:cubicBezTo>
                  <a:cubicBezTo>
                    <a:pt x="0" y="36"/>
                    <a:pt x="0" y="36"/>
                    <a:pt x="0" y="36"/>
                  </a:cubicBezTo>
                  <a:cubicBezTo>
                    <a:pt x="12" y="15"/>
                    <a:pt x="34" y="0"/>
                    <a:pt x="60" y="0"/>
                  </a:cubicBezTo>
                  <a:cubicBezTo>
                    <a:pt x="85" y="0"/>
                    <a:pt x="108" y="15"/>
                    <a:pt x="119" y="36"/>
                  </a:cubicBezTo>
                  <a:cubicBezTo>
                    <a:pt x="105" y="36"/>
                    <a:pt x="105" y="36"/>
                    <a:pt x="105" y="36"/>
                  </a:cubicBezTo>
                  <a:cubicBezTo>
                    <a:pt x="95" y="22"/>
                    <a:pt x="78" y="13"/>
                    <a:pt x="60" y="13"/>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2" name="Freeform 46"/>
            <p:cNvSpPr>
              <a:spLocks noEditPoints="1" noChangeArrowheads="1"/>
            </p:cNvSpPr>
            <p:nvPr/>
          </p:nvSpPr>
          <p:spPr bwMode="auto">
            <a:xfrm>
              <a:off x="565150" y="646113"/>
              <a:ext cx="98425" cy="198438"/>
            </a:xfrm>
            <a:custGeom>
              <a:avLst/>
              <a:gdLst>
                <a:gd name="T0" fmla="*/ 62 w 62"/>
                <a:gd name="T1" fmla="*/ 0 h 125"/>
                <a:gd name="T2" fmla="*/ 62 w 62"/>
                <a:gd name="T3" fmla="*/ 125 h 125"/>
                <a:gd name="T4" fmla="*/ 0 w 62"/>
                <a:gd name="T5" fmla="*/ 125 h 125"/>
                <a:gd name="T6" fmla="*/ 0 w 62"/>
                <a:gd name="T7" fmla="*/ 0 h 125"/>
                <a:gd name="T8" fmla="*/ 62 w 62"/>
                <a:gd name="T9" fmla="*/ 0 h 125"/>
                <a:gd name="T10" fmla="*/ 3 w 62"/>
                <a:gd name="T11" fmla="*/ 118 h 125"/>
                <a:gd name="T12" fmla="*/ 60 w 62"/>
                <a:gd name="T13" fmla="*/ 118 h 125"/>
                <a:gd name="T14" fmla="*/ 60 w 62"/>
                <a:gd name="T15" fmla="*/ 87 h 125"/>
                <a:gd name="T16" fmla="*/ 3 w 62"/>
                <a:gd name="T17" fmla="*/ 87 h 125"/>
                <a:gd name="T18" fmla="*/ 3 w 62"/>
                <a:gd name="T19" fmla="*/ 118 h 125"/>
                <a:gd name="T20" fmla="*/ 3 w 62"/>
                <a:gd name="T21" fmla="*/ 78 h 125"/>
                <a:gd name="T22" fmla="*/ 60 w 62"/>
                <a:gd name="T23" fmla="*/ 78 h 125"/>
                <a:gd name="T24" fmla="*/ 60 w 62"/>
                <a:gd name="T25" fmla="*/ 47 h 125"/>
                <a:gd name="T26" fmla="*/ 3 w 62"/>
                <a:gd name="T27" fmla="*/ 47 h 125"/>
                <a:gd name="T28" fmla="*/ 3 w 62"/>
                <a:gd name="T29" fmla="*/ 78 h 125"/>
                <a:gd name="T30" fmla="*/ 3 w 62"/>
                <a:gd name="T31" fmla="*/ 38 h 125"/>
                <a:gd name="T32" fmla="*/ 60 w 62"/>
                <a:gd name="T33" fmla="*/ 38 h 125"/>
                <a:gd name="T34" fmla="*/ 60 w 62"/>
                <a:gd name="T35" fmla="*/ 7 h 125"/>
                <a:gd name="T36" fmla="*/ 3 w 62"/>
                <a:gd name="T37" fmla="*/ 7 h 125"/>
                <a:gd name="T38" fmla="*/ 3 w 62"/>
                <a:gd name="T39" fmla="*/ 38 h 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2"/>
                <a:gd name="T61" fmla="*/ 0 h 125"/>
                <a:gd name="T62" fmla="*/ 62 w 62"/>
                <a:gd name="T63" fmla="*/ 125 h 1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2" h="125">
                  <a:moveTo>
                    <a:pt x="62" y="0"/>
                  </a:moveTo>
                  <a:lnTo>
                    <a:pt x="62" y="125"/>
                  </a:lnTo>
                  <a:lnTo>
                    <a:pt x="0" y="125"/>
                  </a:lnTo>
                  <a:lnTo>
                    <a:pt x="0" y="0"/>
                  </a:lnTo>
                  <a:lnTo>
                    <a:pt x="62" y="0"/>
                  </a:lnTo>
                  <a:close/>
                  <a:moveTo>
                    <a:pt x="3" y="118"/>
                  </a:moveTo>
                  <a:lnTo>
                    <a:pt x="60" y="118"/>
                  </a:lnTo>
                  <a:lnTo>
                    <a:pt x="60" y="87"/>
                  </a:lnTo>
                  <a:lnTo>
                    <a:pt x="3" y="87"/>
                  </a:lnTo>
                  <a:lnTo>
                    <a:pt x="3" y="118"/>
                  </a:lnTo>
                  <a:close/>
                  <a:moveTo>
                    <a:pt x="3" y="78"/>
                  </a:moveTo>
                  <a:lnTo>
                    <a:pt x="60" y="78"/>
                  </a:lnTo>
                  <a:lnTo>
                    <a:pt x="60" y="47"/>
                  </a:lnTo>
                  <a:lnTo>
                    <a:pt x="3" y="47"/>
                  </a:lnTo>
                  <a:lnTo>
                    <a:pt x="3" y="78"/>
                  </a:lnTo>
                  <a:close/>
                  <a:moveTo>
                    <a:pt x="3" y="38"/>
                  </a:moveTo>
                  <a:lnTo>
                    <a:pt x="60" y="38"/>
                  </a:lnTo>
                  <a:lnTo>
                    <a:pt x="60" y="7"/>
                  </a:lnTo>
                  <a:lnTo>
                    <a:pt x="3" y="7"/>
                  </a:lnTo>
                  <a:lnTo>
                    <a:pt x="3" y="38"/>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3" name="Freeform 47"/>
            <p:cNvSpPr>
              <a:spLocks noEditPoints="1" noChangeArrowheads="1"/>
            </p:cNvSpPr>
            <p:nvPr/>
          </p:nvSpPr>
          <p:spPr bwMode="auto">
            <a:xfrm>
              <a:off x="561975" y="392113"/>
              <a:ext cx="153987" cy="180975"/>
            </a:xfrm>
            <a:custGeom>
              <a:avLst/>
              <a:gdLst>
                <a:gd name="T0" fmla="*/ 56 w 56"/>
                <a:gd name="T1" fmla="*/ 0 h 66"/>
                <a:gd name="T2" fmla="*/ 56 w 56"/>
                <a:gd name="T3" fmla="*/ 18 h 66"/>
                <a:gd name="T4" fmla="*/ 29 w 56"/>
                <a:gd name="T5" fmla="*/ 66 h 66"/>
                <a:gd name="T6" fmla="*/ 0 w 56"/>
                <a:gd name="T7" fmla="*/ 66 h 66"/>
                <a:gd name="T8" fmla="*/ 0 w 56"/>
                <a:gd name="T9" fmla="*/ 0 h 66"/>
                <a:gd name="T10" fmla="*/ 56 w 56"/>
                <a:gd name="T11" fmla="*/ 0 h 66"/>
                <a:gd name="T12" fmla="*/ 10 w 56"/>
                <a:gd name="T13" fmla="*/ 14 h 66"/>
                <a:gd name="T14" fmla="*/ 13 w 56"/>
                <a:gd name="T15" fmla="*/ 11 h 66"/>
                <a:gd name="T16" fmla="*/ 10 w 56"/>
                <a:gd name="T17" fmla="*/ 7 h 66"/>
                <a:gd name="T18" fmla="*/ 6 w 56"/>
                <a:gd name="T19" fmla="*/ 11 h 66"/>
                <a:gd name="T20" fmla="*/ 10 w 56"/>
                <a:gd name="T21" fmla="*/ 14 h 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
                <a:gd name="T34" fmla="*/ 0 h 66"/>
                <a:gd name="T35" fmla="*/ 56 w 56"/>
                <a:gd name="T36" fmla="*/ 66 h 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 h="66">
                  <a:moveTo>
                    <a:pt x="56" y="0"/>
                  </a:moveTo>
                  <a:cubicBezTo>
                    <a:pt x="56" y="18"/>
                    <a:pt x="56" y="18"/>
                    <a:pt x="56" y="18"/>
                  </a:cubicBezTo>
                  <a:cubicBezTo>
                    <a:pt x="56" y="18"/>
                    <a:pt x="34" y="33"/>
                    <a:pt x="29" y="66"/>
                  </a:cubicBezTo>
                  <a:cubicBezTo>
                    <a:pt x="2" y="66"/>
                    <a:pt x="0" y="66"/>
                    <a:pt x="0" y="66"/>
                  </a:cubicBezTo>
                  <a:cubicBezTo>
                    <a:pt x="0" y="0"/>
                    <a:pt x="0" y="0"/>
                    <a:pt x="0" y="0"/>
                  </a:cubicBezTo>
                  <a:lnTo>
                    <a:pt x="56" y="0"/>
                  </a:lnTo>
                  <a:close/>
                  <a:moveTo>
                    <a:pt x="10" y="14"/>
                  </a:moveTo>
                  <a:cubicBezTo>
                    <a:pt x="12" y="14"/>
                    <a:pt x="13" y="13"/>
                    <a:pt x="13" y="11"/>
                  </a:cubicBezTo>
                  <a:cubicBezTo>
                    <a:pt x="13" y="9"/>
                    <a:pt x="12" y="7"/>
                    <a:pt x="10" y="7"/>
                  </a:cubicBezTo>
                  <a:cubicBezTo>
                    <a:pt x="8" y="7"/>
                    <a:pt x="6" y="9"/>
                    <a:pt x="6" y="11"/>
                  </a:cubicBezTo>
                  <a:cubicBezTo>
                    <a:pt x="6" y="13"/>
                    <a:pt x="8" y="14"/>
                    <a:pt x="10" y="14"/>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4" name="Freeform 48"/>
            <p:cNvSpPr>
              <a:spLocks noChangeArrowheads="1"/>
            </p:cNvSpPr>
            <p:nvPr/>
          </p:nvSpPr>
          <p:spPr bwMode="auto">
            <a:xfrm>
              <a:off x="307975" y="314325"/>
              <a:ext cx="61912" cy="100013"/>
            </a:xfrm>
            <a:custGeom>
              <a:avLst/>
              <a:gdLst>
                <a:gd name="T0" fmla="*/ 0 w 23"/>
                <a:gd name="T1" fmla="*/ 25 h 36"/>
                <a:gd name="T2" fmla="*/ 12 w 23"/>
                <a:gd name="T3" fmla="*/ 36 h 36"/>
                <a:gd name="T4" fmla="*/ 12 w 23"/>
                <a:gd name="T5" fmla="*/ 36 h 36"/>
                <a:gd name="T6" fmla="*/ 23 w 23"/>
                <a:gd name="T7" fmla="*/ 25 h 36"/>
                <a:gd name="T8" fmla="*/ 23 w 23"/>
                <a:gd name="T9" fmla="*/ 12 h 36"/>
                <a:gd name="T10" fmla="*/ 12 w 23"/>
                <a:gd name="T11" fmla="*/ 0 h 36"/>
                <a:gd name="T12" fmla="*/ 12 w 23"/>
                <a:gd name="T13" fmla="*/ 0 h 36"/>
                <a:gd name="T14" fmla="*/ 0 w 23"/>
                <a:gd name="T15" fmla="*/ 12 h 36"/>
                <a:gd name="T16" fmla="*/ 0 w 23"/>
                <a:gd name="T17" fmla="*/ 25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
                <a:gd name="T28" fmla="*/ 0 h 36"/>
                <a:gd name="T29" fmla="*/ 23 w 23"/>
                <a:gd name="T30" fmla="*/ 36 h 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 h="36">
                  <a:moveTo>
                    <a:pt x="0" y="25"/>
                  </a:moveTo>
                  <a:cubicBezTo>
                    <a:pt x="0" y="31"/>
                    <a:pt x="5" y="36"/>
                    <a:pt x="12" y="36"/>
                  </a:cubicBezTo>
                  <a:cubicBezTo>
                    <a:pt x="12" y="36"/>
                    <a:pt x="12" y="36"/>
                    <a:pt x="12" y="36"/>
                  </a:cubicBezTo>
                  <a:cubicBezTo>
                    <a:pt x="18" y="36"/>
                    <a:pt x="23" y="31"/>
                    <a:pt x="23" y="25"/>
                  </a:cubicBezTo>
                  <a:cubicBezTo>
                    <a:pt x="23" y="12"/>
                    <a:pt x="23" y="12"/>
                    <a:pt x="23" y="12"/>
                  </a:cubicBezTo>
                  <a:cubicBezTo>
                    <a:pt x="23" y="5"/>
                    <a:pt x="18" y="0"/>
                    <a:pt x="12" y="0"/>
                  </a:cubicBezTo>
                  <a:cubicBezTo>
                    <a:pt x="12" y="0"/>
                    <a:pt x="12" y="0"/>
                    <a:pt x="12" y="0"/>
                  </a:cubicBezTo>
                  <a:cubicBezTo>
                    <a:pt x="5" y="0"/>
                    <a:pt x="0" y="5"/>
                    <a:pt x="0" y="12"/>
                  </a:cubicBezTo>
                  <a:lnTo>
                    <a:pt x="0" y="25"/>
                  </a:ln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5" name="Oval 49"/>
            <p:cNvSpPr>
              <a:spLocks noChangeArrowheads="1"/>
            </p:cNvSpPr>
            <p:nvPr/>
          </p:nvSpPr>
          <p:spPr bwMode="auto">
            <a:xfrm>
              <a:off x="346075" y="133350"/>
              <a:ext cx="26987" cy="2540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6" name="Oval 50"/>
            <p:cNvSpPr>
              <a:spLocks noChangeArrowheads="1"/>
            </p:cNvSpPr>
            <p:nvPr/>
          </p:nvSpPr>
          <p:spPr bwMode="auto">
            <a:xfrm>
              <a:off x="387350" y="84138"/>
              <a:ext cx="46037" cy="4445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7" name="Oval 51"/>
            <p:cNvSpPr>
              <a:spLocks noChangeArrowheads="1"/>
            </p:cNvSpPr>
            <p:nvPr/>
          </p:nvSpPr>
          <p:spPr bwMode="auto">
            <a:xfrm>
              <a:off x="376238" y="46038"/>
              <a:ext cx="15875" cy="14288"/>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8" name="Oval 52"/>
            <p:cNvSpPr>
              <a:spLocks noChangeArrowheads="1"/>
            </p:cNvSpPr>
            <p:nvPr/>
          </p:nvSpPr>
          <p:spPr bwMode="auto">
            <a:xfrm>
              <a:off x="438150" y="0"/>
              <a:ext cx="77787" cy="7620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9" name="Oval 53"/>
            <p:cNvSpPr>
              <a:spLocks noChangeArrowheads="1"/>
            </p:cNvSpPr>
            <p:nvPr/>
          </p:nvSpPr>
          <p:spPr bwMode="auto">
            <a:xfrm>
              <a:off x="452438" y="95250"/>
              <a:ext cx="14287" cy="14288"/>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0" name="Oval 54"/>
            <p:cNvSpPr>
              <a:spLocks noChangeArrowheads="1"/>
            </p:cNvSpPr>
            <p:nvPr/>
          </p:nvSpPr>
          <p:spPr bwMode="auto">
            <a:xfrm>
              <a:off x="569913" y="19050"/>
              <a:ext cx="41275" cy="41275"/>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1" name="Rectangle 55"/>
            <p:cNvSpPr>
              <a:spLocks noChangeArrowheads="1"/>
            </p:cNvSpPr>
            <p:nvPr/>
          </p:nvSpPr>
          <p:spPr bwMode="auto">
            <a:xfrm>
              <a:off x="579438" y="139700"/>
              <a:ext cx="352425" cy="38100"/>
            </a:xfrm>
            <a:prstGeom prst="rect">
              <a:avLst/>
            </a:pr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2" name="Freeform 56"/>
            <p:cNvSpPr>
              <a:spLocks noChangeArrowheads="1"/>
            </p:cNvSpPr>
            <p:nvPr/>
          </p:nvSpPr>
          <p:spPr bwMode="auto">
            <a:xfrm>
              <a:off x="500063" y="139700"/>
              <a:ext cx="117475" cy="238125"/>
            </a:xfrm>
            <a:custGeom>
              <a:avLst/>
              <a:gdLst>
                <a:gd name="T0" fmla="*/ 50 w 74"/>
                <a:gd name="T1" fmla="*/ 0 h 150"/>
                <a:gd name="T2" fmla="*/ 0 w 74"/>
                <a:gd name="T3" fmla="*/ 150 h 150"/>
                <a:gd name="T4" fmla="*/ 39 w 74"/>
                <a:gd name="T5" fmla="*/ 147 h 150"/>
                <a:gd name="T6" fmla="*/ 74 w 74"/>
                <a:gd name="T7" fmla="*/ 19 h 150"/>
                <a:gd name="T8" fmla="*/ 50 w 74"/>
                <a:gd name="T9" fmla="*/ 0 h 150"/>
                <a:gd name="T10" fmla="*/ 0 60000 65536"/>
                <a:gd name="T11" fmla="*/ 0 60000 65536"/>
                <a:gd name="T12" fmla="*/ 0 60000 65536"/>
                <a:gd name="T13" fmla="*/ 0 60000 65536"/>
                <a:gd name="T14" fmla="*/ 0 60000 65536"/>
                <a:gd name="T15" fmla="*/ 0 w 74"/>
                <a:gd name="T16" fmla="*/ 0 h 150"/>
                <a:gd name="T17" fmla="*/ 74 w 74"/>
                <a:gd name="T18" fmla="*/ 150 h 150"/>
              </a:gdLst>
              <a:ahLst/>
              <a:cxnLst>
                <a:cxn ang="T10">
                  <a:pos x="T0" y="T1"/>
                </a:cxn>
                <a:cxn ang="T11">
                  <a:pos x="T2" y="T3"/>
                </a:cxn>
                <a:cxn ang="T12">
                  <a:pos x="T4" y="T5"/>
                </a:cxn>
                <a:cxn ang="T13">
                  <a:pos x="T6" y="T7"/>
                </a:cxn>
                <a:cxn ang="T14">
                  <a:pos x="T8" y="T9"/>
                </a:cxn>
              </a:cxnLst>
              <a:rect l="T15" t="T16" r="T17" b="T18"/>
              <a:pathLst>
                <a:path w="74" h="150">
                  <a:moveTo>
                    <a:pt x="50" y="0"/>
                  </a:moveTo>
                  <a:lnTo>
                    <a:pt x="0" y="150"/>
                  </a:lnTo>
                  <a:lnTo>
                    <a:pt x="39" y="147"/>
                  </a:lnTo>
                  <a:lnTo>
                    <a:pt x="74" y="19"/>
                  </a:lnTo>
                  <a:lnTo>
                    <a:pt x="5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3" name="Freeform 57"/>
            <p:cNvSpPr>
              <a:spLocks noChangeArrowheads="1"/>
            </p:cNvSpPr>
            <p:nvPr/>
          </p:nvSpPr>
          <p:spPr bwMode="auto">
            <a:xfrm>
              <a:off x="773113" y="163513"/>
              <a:ext cx="33337" cy="209550"/>
            </a:xfrm>
            <a:custGeom>
              <a:avLst/>
              <a:gdLst>
                <a:gd name="T0" fmla="*/ 0 w 21"/>
                <a:gd name="T1" fmla="*/ 0 h 132"/>
                <a:gd name="T2" fmla="*/ 0 w 21"/>
                <a:gd name="T3" fmla="*/ 132 h 132"/>
                <a:gd name="T4" fmla="*/ 21 w 21"/>
                <a:gd name="T5" fmla="*/ 132 h 132"/>
                <a:gd name="T6" fmla="*/ 21 w 21"/>
                <a:gd name="T7" fmla="*/ 6 h 132"/>
                <a:gd name="T8" fmla="*/ 0 w 21"/>
                <a:gd name="T9" fmla="*/ 0 h 132"/>
                <a:gd name="T10" fmla="*/ 0 60000 65536"/>
                <a:gd name="T11" fmla="*/ 0 60000 65536"/>
                <a:gd name="T12" fmla="*/ 0 60000 65536"/>
                <a:gd name="T13" fmla="*/ 0 60000 65536"/>
                <a:gd name="T14" fmla="*/ 0 60000 65536"/>
                <a:gd name="T15" fmla="*/ 0 w 21"/>
                <a:gd name="T16" fmla="*/ 0 h 132"/>
                <a:gd name="T17" fmla="*/ 21 w 21"/>
                <a:gd name="T18" fmla="*/ 132 h 132"/>
              </a:gdLst>
              <a:ahLst/>
              <a:cxnLst>
                <a:cxn ang="T10">
                  <a:pos x="T0" y="T1"/>
                </a:cxn>
                <a:cxn ang="T11">
                  <a:pos x="T2" y="T3"/>
                </a:cxn>
                <a:cxn ang="T12">
                  <a:pos x="T4" y="T5"/>
                </a:cxn>
                <a:cxn ang="T13">
                  <a:pos x="T6" y="T7"/>
                </a:cxn>
                <a:cxn ang="T14">
                  <a:pos x="T8" y="T9"/>
                </a:cxn>
              </a:cxnLst>
              <a:rect l="T15" t="T16" r="T17" b="T18"/>
              <a:pathLst>
                <a:path w="21" h="132">
                  <a:moveTo>
                    <a:pt x="0" y="0"/>
                  </a:moveTo>
                  <a:lnTo>
                    <a:pt x="0" y="132"/>
                  </a:lnTo>
                  <a:lnTo>
                    <a:pt x="21" y="132"/>
                  </a:lnTo>
                  <a:lnTo>
                    <a:pt x="21" y="6"/>
                  </a:lnTo>
                  <a:lnTo>
                    <a:pt x="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4" name="Freeform 58"/>
            <p:cNvSpPr>
              <a:spLocks noChangeArrowheads="1"/>
            </p:cNvSpPr>
            <p:nvPr/>
          </p:nvSpPr>
          <p:spPr bwMode="auto">
            <a:xfrm>
              <a:off x="858838" y="169863"/>
              <a:ext cx="82550" cy="219075"/>
            </a:xfrm>
            <a:custGeom>
              <a:avLst/>
              <a:gdLst>
                <a:gd name="T0" fmla="*/ 0 w 52"/>
                <a:gd name="T1" fmla="*/ 0 h 138"/>
                <a:gd name="T2" fmla="*/ 38 w 52"/>
                <a:gd name="T3" fmla="*/ 128 h 138"/>
                <a:gd name="T4" fmla="*/ 52 w 52"/>
                <a:gd name="T5" fmla="*/ 138 h 138"/>
                <a:gd name="T6" fmla="*/ 12 w 52"/>
                <a:gd name="T7" fmla="*/ 0 h 138"/>
                <a:gd name="T8" fmla="*/ 0 w 52"/>
                <a:gd name="T9" fmla="*/ 0 h 138"/>
                <a:gd name="T10" fmla="*/ 0 60000 65536"/>
                <a:gd name="T11" fmla="*/ 0 60000 65536"/>
                <a:gd name="T12" fmla="*/ 0 60000 65536"/>
                <a:gd name="T13" fmla="*/ 0 60000 65536"/>
                <a:gd name="T14" fmla="*/ 0 60000 65536"/>
                <a:gd name="T15" fmla="*/ 0 w 52"/>
                <a:gd name="T16" fmla="*/ 0 h 138"/>
                <a:gd name="T17" fmla="*/ 52 w 52"/>
                <a:gd name="T18" fmla="*/ 138 h 138"/>
              </a:gdLst>
              <a:ahLst/>
              <a:cxnLst>
                <a:cxn ang="T10">
                  <a:pos x="T0" y="T1"/>
                </a:cxn>
                <a:cxn ang="T11">
                  <a:pos x="T2" y="T3"/>
                </a:cxn>
                <a:cxn ang="T12">
                  <a:pos x="T4" y="T5"/>
                </a:cxn>
                <a:cxn ang="T13">
                  <a:pos x="T6" y="T7"/>
                </a:cxn>
                <a:cxn ang="T14">
                  <a:pos x="T8" y="T9"/>
                </a:cxn>
              </a:cxnLst>
              <a:rect l="T15" t="T16" r="T17" b="T18"/>
              <a:pathLst>
                <a:path w="52" h="138">
                  <a:moveTo>
                    <a:pt x="0" y="0"/>
                  </a:moveTo>
                  <a:lnTo>
                    <a:pt x="38" y="128"/>
                  </a:lnTo>
                  <a:lnTo>
                    <a:pt x="52" y="138"/>
                  </a:lnTo>
                  <a:lnTo>
                    <a:pt x="12" y="0"/>
                  </a:lnTo>
                  <a:lnTo>
                    <a:pt x="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5" name="Rectangle 59"/>
            <p:cNvSpPr>
              <a:spLocks noChangeArrowheads="1"/>
            </p:cNvSpPr>
            <p:nvPr/>
          </p:nvSpPr>
          <p:spPr bwMode="auto">
            <a:xfrm>
              <a:off x="195263"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6" name="Rectangle 60"/>
            <p:cNvSpPr>
              <a:spLocks noChangeArrowheads="1"/>
            </p:cNvSpPr>
            <p:nvPr/>
          </p:nvSpPr>
          <p:spPr bwMode="auto">
            <a:xfrm>
              <a:off x="219075"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7" name="Rectangle 61"/>
            <p:cNvSpPr>
              <a:spLocks noChangeArrowheads="1"/>
            </p:cNvSpPr>
            <p:nvPr/>
          </p:nvSpPr>
          <p:spPr bwMode="auto">
            <a:xfrm>
              <a:off x="244475"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8" name="Rectangle 62"/>
            <p:cNvSpPr>
              <a:spLocks noChangeArrowheads="1"/>
            </p:cNvSpPr>
            <p:nvPr/>
          </p:nvSpPr>
          <p:spPr bwMode="auto">
            <a:xfrm>
              <a:off x="266700" y="446088"/>
              <a:ext cx="11112"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9" name="Rectangle 63"/>
            <p:cNvSpPr>
              <a:spLocks noChangeArrowheads="1"/>
            </p:cNvSpPr>
            <p:nvPr/>
          </p:nvSpPr>
          <p:spPr bwMode="auto">
            <a:xfrm>
              <a:off x="290513" y="446088"/>
              <a:ext cx="11112"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0" name="Freeform 64"/>
            <p:cNvSpPr>
              <a:spLocks noChangeArrowheads="1"/>
            </p:cNvSpPr>
            <p:nvPr/>
          </p:nvSpPr>
          <p:spPr bwMode="auto">
            <a:xfrm>
              <a:off x="738188" y="373063"/>
              <a:ext cx="425450" cy="150813"/>
            </a:xfrm>
            <a:custGeom>
              <a:avLst/>
              <a:gdLst>
                <a:gd name="T0" fmla="*/ 64 w 155"/>
                <a:gd name="T1" fmla="*/ 0 h 55"/>
                <a:gd name="T2" fmla="*/ 0 w 155"/>
                <a:gd name="T3" fmla="*/ 23 h 55"/>
                <a:gd name="T4" fmla="*/ 0 w 155"/>
                <a:gd name="T5" fmla="*/ 49 h 55"/>
                <a:gd name="T6" fmla="*/ 64 w 155"/>
                <a:gd name="T7" fmla="*/ 19 h 55"/>
                <a:gd name="T8" fmla="*/ 133 w 155"/>
                <a:gd name="T9" fmla="*/ 55 h 55"/>
                <a:gd name="T10" fmla="*/ 155 w 155"/>
                <a:gd name="T11" fmla="*/ 55 h 55"/>
                <a:gd name="T12" fmla="*/ 64 w 155"/>
                <a:gd name="T13" fmla="*/ 0 h 55"/>
                <a:gd name="T14" fmla="*/ 0 60000 65536"/>
                <a:gd name="T15" fmla="*/ 0 60000 65536"/>
                <a:gd name="T16" fmla="*/ 0 60000 65536"/>
                <a:gd name="T17" fmla="*/ 0 60000 65536"/>
                <a:gd name="T18" fmla="*/ 0 60000 65536"/>
                <a:gd name="T19" fmla="*/ 0 60000 65536"/>
                <a:gd name="T20" fmla="*/ 0 60000 65536"/>
                <a:gd name="T21" fmla="*/ 0 w 155"/>
                <a:gd name="T22" fmla="*/ 0 h 55"/>
                <a:gd name="T23" fmla="*/ 155 w 155"/>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5" h="55">
                  <a:moveTo>
                    <a:pt x="64" y="0"/>
                  </a:moveTo>
                  <a:cubicBezTo>
                    <a:pt x="40" y="0"/>
                    <a:pt x="17" y="9"/>
                    <a:pt x="0" y="23"/>
                  </a:cubicBezTo>
                  <a:cubicBezTo>
                    <a:pt x="0" y="49"/>
                    <a:pt x="0" y="49"/>
                    <a:pt x="0" y="49"/>
                  </a:cubicBezTo>
                  <a:cubicBezTo>
                    <a:pt x="15" y="31"/>
                    <a:pt x="38" y="19"/>
                    <a:pt x="64" y="19"/>
                  </a:cubicBezTo>
                  <a:cubicBezTo>
                    <a:pt x="92" y="19"/>
                    <a:pt x="117" y="33"/>
                    <a:pt x="133" y="55"/>
                  </a:cubicBezTo>
                  <a:cubicBezTo>
                    <a:pt x="155" y="55"/>
                    <a:pt x="155" y="55"/>
                    <a:pt x="155" y="55"/>
                  </a:cubicBezTo>
                  <a:cubicBezTo>
                    <a:pt x="137" y="22"/>
                    <a:pt x="103" y="0"/>
                    <a:pt x="64" y="0"/>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1" name="Rectangle 65"/>
            <p:cNvSpPr>
              <a:spLocks noChangeArrowheads="1"/>
            </p:cNvSpPr>
            <p:nvPr/>
          </p:nvSpPr>
          <p:spPr bwMode="auto">
            <a:xfrm>
              <a:off x="1304925" y="584200"/>
              <a:ext cx="22225" cy="82550"/>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grpSp>
    </p:spTree>
    <p:extLst>
      <p:ext uri="{BB962C8B-B14F-4D97-AF65-F5344CB8AC3E}">
        <p14:creationId xmlns:p14="http://schemas.microsoft.com/office/powerpoint/2010/main" val="29749955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xit" presetSubtype="4" fill="hold" nodeType="after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childTnLst>
                          </p:cTn>
                        </p:par>
                        <p:par>
                          <p:cTn id="14" fill="hold">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anim calcmode="lin" valueType="num">
                                      <p:cBhvr>
                                        <p:cTn id="18" dur="500" fill="hold"/>
                                        <p:tgtEl>
                                          <p:spTgt spid="22"/>
                                        </p:tgtEl>
                                        <p:attrNameLst>
                                          <p:attrName>ppt_x</p:attrName>
                                        </p:attrNameLst>
                                      </p:cBhvr>
                                      <p:tavLst>
                                        <p:tav tm="0">
                                          <p:val>
                                            <p:strVal val="#ppt_x"/>
                                          </p:val>
                                        </p:tav>
                                        <p:tav tm="100000">
                                          <p:val>
                                            <p:strVal val="#ppt_x"/>
                                          </p:val>
                                        </p:tav>
                                      </p:tavLst>
                                    </p:anim>
                                    <p:anim calcmode="lin" valueType="num">
                                      <p:cBhvr>
                                        <p:cTn id="19" dur="500" fill="hold"/>
                                        <p:tgtEl>
                                          <p:spTgt spid="2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 presetClass="exit" presetSubtype="4" fill="hold" grpId="1" nodeType="afterEffect">
                                  <p:stCondLst>
                                    <p:cond delay="0"/>
                                  </p:stCondLst>
                                  <p:childTnLst>
                                    <p:anim calcmode="lin" valueType="num">
                                      <p:cBhvr additive="base">
                                        <p:cTn id="22" dur="250"/>
                                        <p:tgtEl>
                                          <p:spTgt spid="22"/>
                                        </p:tgtEl>
                                        <p:attrNameLst>
                                          <p:attrName>ppt_x</p:attrName>
                                        </p:attrNameLst>
                                      </p:cBhvr>
                                      <p:tavLst>
                                        <p:tav tm="0">
                                          <p:val>
                                            <p:strVal val="ppt_x"/>
                                          </p:val>
                                        </p:tav>
                                        <p:tav tm="100000">
                                          <p:val>
                                            <p:strVal val="ppt_x"/>
                                          </p:val>
                                        </p:tav>
                                      </p:tavLst>
                                    </p:anim>
                                    <p:anim calcmode="lin" valueType="num">
                                      <p:cBhvr additive="base">
                                        <p:cTn id="23" dur="250"/>
                                        <p:tgtEl>
                                          <p:spTgt spid="22"/>
                                        </p:tgtEl>
                                        <p:attrNameLst>
                                          <p:attrName>ppt_y</p:attrName>
                                        </p:attrNameLst>
                                      </p:cBhvr>
                                      <p:tavLst>
                                        <p:tav tm="0">
                                          <p:val>
                                            <p:strVal val="ppt_y"/>
                                          </p:val>
                                        </p:tav>
                                        <p:tav tm="100000">
                                          <p:val>
                                            <p:strVal val="1+ppt_h/2"/>
                                          </p:val>
                                        </p:tav>
                                      </p:tavLst>
                                    </p:anim>
                                    <p:set>
                                      <p:cBhvr>
                                        <p:cTn id="24" dur="1" fill="hold">
                                          <p:stCondLst>
                                            <p:cond delay="24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91766" y="1126211"/>
            <a:ext cx="7560469" cy="103239"/>
            <a:chOff x="6618518" y="1126210"/>
            <a:chExt cx="10080625" cy="103239"/>
          </a:xfrm>
        </p:grpSpPr>
        <p:sp>
          <p:nvSpPr>
            <p:cNvPr id="3" name="矩形 2"/>
            <p:cNvSpPr/>
            <p:nvPr/>
          </p:nvSpPr>
          <p:spPr>
            <a:xfrm>
              <a:off x="6618518" y="1126210"/>
              <a:ext cx="198330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flipV="1">
              <a:off x="8601825" y="1204049"/>
              <a:ext cx="8097318"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文本框 49"/>
          <p:cNvSpPr txBox="1"/>
          <p:nvPr/>
        </p:nvSpPr>
        <p:spPr>
          <a:xfrm>
            <a:off x="4853803" y="602991"/>
            <a:ext cx="3430747" cy="523220"/>
          </a:xfrm>
          <a:prstGeom prst="rect">
            <a:avLst/>
          </a:prstGeom>
          <a:noFill/>
        </p:spPr>
        <p:txBody>
          <a:bodyPr wrap="none" rtlCol="0">
            <a:spAutoFit/>
          </a:bodyPr>
          <a:lstStyle/>
          <a:p>
            <a:r>
              <a:rPr lang="zh-CN" altLang="zh-CN" sz="2800" b="1" dirty="0">
                <a:solidFill>
                  <a:schemeClr val="bg2">
                    <a:lumMod val="25000"/>
                  </a:schemeClr>
                </a:solidFill>
              </a:rPr>
              <a:t>沉没成本与企业决策</a:t>
            </a:r>
            <a:endParaRPr lang="zh-CN" altLang="en-US" sz="2800" dirty="0">
              <a:latin typeface="方正正中黑简体" panose="02000000000000000000" pitchFamily="2" charset="-122"/>
              <a:ea typeface="方正正中黑简体" panose="02000000000000000000" pitchFamily="2" charset="-122"/>
            </a:endParaRPr>
          </a:p>
        </p:txBody>
      </p:sp>
      <p:sp>
        <p:nvSpPr>
          <p:cNvPr id="10" name="矩形 9"/>
          <p:cNvSpPr/>
          <p:nvPr/>
        </p:nvSpPr>
        <p:spPr>
          <a:xfrm>
            <a:off x="1068455" y="1862901"/>
            <a:ext cx="7570693"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smtClean="0"/>
              <a:t>	</a:t>
            </a:r>
            <a:r>
              <a:rPr lang="en-US" altLang="zh-CN" sz="2400" dirty="0"/>
              <a:t>QC</a:t>
            </a:r>
            <a:r>
              <a:rPr lang="zh-CN" altLang="zh-CN" sz="2400" dirty="0"/>
              <a:t>公司是世界上最大的食品生产企业之一，</a:t>
            </a:r>
            <a:r>
              <a:rPr lang="en-US" altLang="zh-CN" sz="2400" dirty="0"/>
              <a:t>1990</a:t>
            </a:r>
            <a:r>
              <a:rPr lang="zh-CN" altLang="zh-CN" sz="2400" dirty="0"/>
              <a:t>年，</a:t>
            </a:r>
            <a:r>
              <a:rPr lang="en-US" altLang="zh-CN" sz="2400" dirty="0"/>
              <a:t>QC</a:t>
            </a:r>
            <a:r>
              <a:rPr lang="zh-CN" altLang="zh-CN" sz="2400" dirty="0"/>
              <a:t>公司瞄准发展中的中国饮用水行业，投资近</a:t>
            </a:r>
            <a:r>
              <a:rPr lang="en-US" altLang="zh-CN" sz="2400" dirty="0"/>
              <a:t>2</a:t>
            </a:r>
            <a:r>
              <a:rPr lang="zh-CN" altLang="zh-CN" sz="2400" dirty="0"/>
              <a:t>亿元人民币在天津兴建矿泉水厂。</a:t>
            </a:r>
            <a:r>
              <a:rPr lang="en-US" altLang="zh-CN" sz="2400" dirty="0"/>
              <a:t>1998</a:t>
            </a:r>
            <a:r>
              <a:rPr lang="zh-CN" altLang="zh-CN" sz="2400" dirty="0"/>
              <a:t>年又耗资</a:t>
            </a:r>
            <a:r>
              <a:rPr lang="en-US" altLang="zh-CN" sz="2400" dirty="0"/>
              <a:t>4 000</a:t>
            </a:r>
            <a:r>
              <a:rPr lang="zh-CN" altLang="zh-CN" sz="2400" dirty="0"/>
              <a:t>万元人民币收购上海某饮料厂，并增加投资</a:t>
            </a:r>
            <a:r>
              <a:rPr lang="en-US" altLang="zh-CN" sz="2400" dirty="0"/>
              <a:t>3</a:t>
            </a:r>
            <a:r>
              <a:rPr lang="zh-CN" altLang="zh-CN" sz="2400" dirty="0"/>
              <a:t>亿元人民币扩建成年产</a:t>
            </a:r>
            <a:r>
              <a:rPr lang="en-US" altLang="zh-CN" sz="2400" dirty="0"/>
              <a:t>5</a:t>
            </a:r>
            <a:r>
              <a:rPr lang="zh-CN" altLang="zh-CN" sz="2400" dirty="0"/>
              <a:t>亿公升纯净水的现代化生产基地。然而，</a:t>
            </a:r>
            <a:r>
              <a:rPr lang="en-US" altLang="zh-CN" sz="2400" dirty="0"/>
              <a:t>QC</a:t>
            </a:r>
            <a:r>
              <a:rPr lang="zh-CN" altLang="zh-CN" sz="2400" dirty="0"/>
              <a:t>在中国饮用水市场上面临严峻挑战。第一，从市场需求角度看，中国由于收入水平、消费者对茶饮料偏好等方面因素，饮用水市场总体规模还比较小。第二，从市场竞争情况看，中国市场上有几千家质量低、效率低但成本也很低的地方瓶装水厂。</a:t>
            </a:r>
            <a:endParaRPr lang="zh-CN" altLang="en-US" sz="2400" dirty="0"/>
          </a:p>
        </p:txBody>
      </p:sp>
      <p:sp>
        <p:nvSpPr>
          <p:cNvPr id="8" name="椭圆 7"/>
          <p:cNvSpPr/>
          <p:nvPr/>
        </p:nvSpPr>
        <p:spPr>
          <a:xfrm>
            <a:off x="6569175" y="1229450"/>
            <a:ext cx="1783059" cy="63345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事件二：</a:t>
            </a:r>
            <a:endParaRPr lang="zh-CN" altLang="en-US" sz="2400" dirty="0"/>
          </a:p>
        </p:txBody>
      </p:sp>
      <p:grpSp>
        <p:nvGrpSpPr>
          <p:cNvPr id="9" name="组合 1"/>
          <p:cNvGrpSpPr>
            <a:grpSpLocks/>
          </p:cNvGrpSpPr>
          <p:nvPr/>
        </p:nvGrpSpPr>
        <p:grpSpPr bwMode="auto">
          <a:xfrm>
            <a:off x="5776913" y="5917697"/>
            <a:ext cx="2819400" cy="877887"/>
            <a:chOff x="0" y="0"/>
            <a:chExt cx="2819400" cy="877888"/>
          </a:xfrm>
        </p:grpSpPr>
        <p:sp>
          <p:nvSpPr>
            <p:cNvPr id="11" name="Rectangle 5"/>
            <p:cNvSpPr>
              <a:spLocks noChangeArrowheads="1"/>
            </p:cNvSpPr>
            <p:nvPr/>
          </p:nvSpPr>
          <p:spPr bwMode="auto">
            <a:xfrm>
              <a:off x="1485900" y="558800"/>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2" name="Rectangle 6"/>
            <p:cNvSpPr>
              <a:spLocks noChangeArrowheads="1"/>
            </p:cNvSpPr>
            <p:nvPr/>
          </p:nvSpPr>
          <p:spPr bwMode="auto">
            <a:xfrm>
              <a:off x="1884363" y="558800"/>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3" name="Rectangle 7"/>
            <p:cNvSpPr>
              <a:spLocks noChangeArrowheads="1"/>
            </p:cNvSpPr>
            <p:nvPr/>
          </p:nvSpPr>
          <p:spPr bwMode="auto">
            <a:xfrm>
              <a:off x="2284413" y="558800"/>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4" name="Rectangle 8"/>
            <p:cNvSpPr>
              <a:spLocks noChangeArrowheads="1"/>
            </p:cNvSpPr>
            <p:nvPr/>
          </p:nvSpPr>
          <p:spPr bwMode="auto">
            <a:xfrm>
              <a:off x="1485900" y="487363"/>
              <a:ext cx="19526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5" name="Rectangle 9"/>
            <p:cNvSpPr>
              <a:spLocks noChangeArrowheads="1"/>
            </p:cNvSpPr>
            <p:nvPr/>
          </p:nvSpPr>
          <p:spPr bwMode="auto">
            <a:xfrm>
              <a:off x="2501900" y="487363"/>
              <a:ext cx="1635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6" name="Rectangle 10"/>
            <p:cNvSpPr>
              <a:spLocks noChangeArrowheads="1"/>
            </p:cNvSpPr>
            <p:nvPr/>
          </p:nvSpPr>
          <p:spPr bwMode="auto">
            <a:xfrm>
              <a:off x="1703388" y="487363"/>
              <a:ext cx="377825"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7" name="Rectangle 11"/>
            <p:cNvSpPr>
              <a:spLocks noChangeArrowheads="1"/>
            </p:cNvSpPr>
            <p:nvPr/>
          </p:nvSpPr>
          <p:spPr bwMode="auto">
            <a:xfrm>
              <a:off x="2103438" y="487363"/>
              <a:ext cx="3794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8" name="Rectangle 12"/>
            <p:cNvSpPr>
              <a:spLocks noChangeArrowheads="1"/>
            </p:cNvSpPr>
            <p:nvPr/>
          </p:nvSpPr>
          <p:spPr bwMode="auto">
            <a:xfrm>
              <a:off x="1485900" y="414338"/>
              <a:ext cx="379412"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9" name="Rectangle 13"/>
            <p:cNvSpPr>
              <a:spLocks noChangeArrowheads="1"/>
            </p:cNvSpPr>
            <p:nvPr/>
          </p:nvSpPr>
          <p:spPr bwMode="auto">
            <a:xfrm>
              <a:off x="1884363" y="414338"/>
              <a:ext cx="381000"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0" name="Rectangle 14"/>
            <p:cNvSpPr>
              <a:spLocks noChangeArrowheads="1"/>
            </p:cNvSpPr>
            <p:nvPr/>
          </p:nvSpPr>
          <p:spPr bwMode="auto">
            <a:xfrm>
              <a:off x="2284413" y="414338"/>
              <a:ext cx="381000"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1" name="Rectangle 15"/>
            <p:cNvSpPr>
              <a:spLocks noChangeArrowheads="1"/>
            </p:cNvSpPr>
            <p:nvPr/>
          </p:nvSpPr>
          <p:spPr bwMode="auto">
            <a:xfrm>
              <a:off x="1485900" y="339725"/>
              <a:ext cx="19526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3" name="Rectangle 16"/>
            <p:cNvSpPr>
              <a:spLocks noChangeArrowheads="1"/>
            </p:cNvSpPr>
            <p:nvPr/>
          </p:nvSpPr>
          <p:spPr bwMode="auto">
            <a:xfrm>
              <a:off x="2501900" y="339725"/>
              <a:ext cx="1635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4" name="Rectangle 17"/>
            <p:cNvSpPr>
              <a:spLocks noChangeArrowheads="1"/>
            </p:cNvSpPr>
            <p:nvPr/>
          </p:nvSpPr>
          <p:spPr bwMode="auto">
            <a:xfrm>
              <a:off x="1703388" y="339725"/>
              <a:ext cx="377825"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5" name="Rectangle 18"/>
            <p:cNvSpPr>
              <a:spLocks noChangeArrowheads="1"/>
            </p:cNvSpPr>
            <p:nvPr/>
          </p:nvSpPr>
          <p:spPr bwMode="auto">
            <a:xfrm>
              <a:off x="2103438" y="339725"/>
              <a:ext cx="3794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6" name="Rectangle 19"/>
            <p:cNvSpPr>
              <a:spLocks noChangeArrowheads="1"/>
            </p:cNvSpPr>
            <p:nvPr/>
          </p:nvSpPr>
          <p:spPr bwMode="auto">
            <a:xfrm>
              <a:off x="1485900" y="265113"/>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7" name="Rectangle 20"/>
            <p:cNvSpPr>
              <a:spLocks noChangeArrowheads="1"/>
            </p:cNvSpPr>
            <p:nvPr/>
          </p:nvSpPr>
          <p:spPr bwMode="auto">
            <a:xfrm>
              <a:off x="1884363" y="265113"/>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8" name="Rectangle 21"/>
            <p:cNvSpPr>
              <a:spLocks noChangeArrowheads="1"/>
            </p:cNvSpPr>
            <p:nvPr/>
          </p:nvSpPr>
          <p:spPr bwMode="auto">
            <a:xfrm>
              <a:off x="2284413" y="265113"/>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9" name="Rectangle 22"/>
            <p:cNvSpPr>
              <a:spLocks noChangeArrowheads="1"/>
            </p:cNvSpPr>
            <p:nvPr/>
          </p:nvSpPr>
          <p:spPr bwMode="auto">
            <a:xfrm>
              <a:off x="1485900" y="192088"/>
              <a:ext cx="19526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0" name="Rectangle 23"/>
            <p:cNvSpPr>
              <a:spLocks noChangeArrowheads="1"/>
            </p:cNvSpPr>
            <p:nvPr/>
          </p:nvSpPr>
          <p:spPr bwMode="auto">
            <a:xfrm>
              <a:off x="2501900" y="192088"/>
              <a:ext cx="16351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1" name="Rectangle 24"/>
            <p:cNvSpPr>
              <a:spLocks noChangeArrowheads="1"/>
            </p:cNvSpPr>
            <p:nvPr/>
          </p:nvSpPr>
          <p:spPr bwMode="auto">
            <a:xfrm>
              <a:off x="1703388" y="192088"/>
              <a:ext cx="377825"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2" name="Rectangle 25"/>
            <p:cNvSpPr>
              <a:spLocks noChangeArrowheads="1"/>
            </p:cNvSpPr>
            <p:nvPr/>
          </p:nvSpPr>
          <p:spPr bwMode="auto">
            <a:xfrm>
              <a:off x="2103438" y="192088"/>
              <a:ext cx="37941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3" name="Rectangle 26"/>
            <p:cNvSpPr>
              <a:spLocks noChangeArrowheads="1"/>
            </p:cNvSpPr>
            <p:nvPr/>
          </p:nvSpPr>
          <p:spPr bwMode="auto">
            <a:xfrm>
              <a:off x="1485900" y="117475"/>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4" name="Rectangle 27"/>
            <p:cNvSpPr>
              <a:spLocks noChangeArrowheads="1"/>
            </p:cNvSpPr>
            <p:nvPr/>
          </p:nvSpPr>
          <p:spPr bwMode="auto">
            <a:xfrm>
              <a:off x="1884363" y="117475"/>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5" name="Rectangle 28"/>
            <p:cNvSpPr>
              <a:spLocks noChangeArrowheads="1"/>
            </p:cNvSpPr>
            <p:nvPr/>
          </p:nvSpPr>
          <p:spPr bwMode="auto">
            <a:xfrm>
              <a:off x="2284413" y="117475"/>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6" name="Rectangle 29"/>
            <p:cNvSpPr>
              <a:spLocks noChangeArrowheads="1"/>
            </p:cNvSpPr>
            <p:nvPr/>
          </p:nvSpPr>
          <p:spPr bwMode="auto">
            <a:xfrm>
              <a:off x="1277938" y="633413"/>
              <a:ext cx="1541462" cy="65088"/>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37" name="Rectangle 30"/>
            <p:cNvSpPr>
              <a:spLocks noChangeArrowheads="1"/>
            </p:cNvSpPr>
            <p:nvPr/>
          </p:nvSpPr>
          <p:spPr bwMode="auto">
            <a:xfrm>
              <a:off x="987425" y="606425"/>
              <a:ext cx="447675" cy="15875"/>
            </a:xfrm>
            <a:prstGeom prst="rect">
              <a:avLst/>
            </a:pr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38" name="Rectangle 31"/>
            <p:cNvSpPr>
              <a:spLocks noChangeArrowheads="1"/>
            </p:cNvSpPr>
            <p:nvPr/>
          </p:nvSpPr>
          <p:spPr bwMode="auto">
            <a:xfrm>
              <a:off x="328613" y="174625"/>
              <a:ext cx="22225" cy="168275"/>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39" name="Freeform 32"/>
            <p:cNvSpPr>
              <a:spLocks noChangeArrowheads="1"/>
            </p:cNvSpPr>
            <p:nvPr/>
          </p:nvSpPr>
          <p:spPr bwMode="auto">
            <a:xfrm>
              <a:off x="57150" y="355600"/>
              <a:ext cx="869950" cy="307975"/>
            </a:xfrm>
            <a:custGeom>
              <a:avLst/>
              <a:gdLst>
                <a:gd name="T0" fmla="*/ 317 w 317"/>
                <a:gd name="T1" fmla="*/ 0 h 112"/>
                <a:gd name="T2" fmla="*/ 167 w 317"/>
                <a:gd name="T3" fmla="*/ 0 h 112"/>
                <a:gd name="T4" fmla="*/ 161 w 317"/>
                <a:gd name="T5" fmla="*/ 7 h 112"/>
                <a:gd name="T6" fmla="*/ 37 w 317"/>
                <a:gd name="T7" fmla="*/ 7 h 112"/>
                <a:gd name="T8" fmla="*/ 4 w 317"/>
                <a:gd name="T9" fmla="*/ 23 h 112"/>
                <a:gd name="T10" fmla="*/ 4 w 317"/>
                <a:gd name="T11" fmla="*/ 55 h 112"/>
                <a:gd name="T12" fmla="*/ 15 w 317"/>
                <a:gd name="T13" fmla="*/ 85 h 112"/>
                <a:gd name="T14" fmla="*/ 54 w 317"/>
                <a:gd name="T15" fmla="*/ 85 h 112"/>
                <a:gd name="T16" fmla="*/ 80 w 317"/>
                <a:gd name="T17" fmla="*/ 107 h 112"/>
                <a:gd name="T18" fmla="*/ 167 w 317"/>
                <a:gd name="T19" fmla="*/ 107 h 112"/>
                <a:gd name="T20" fmla="*/ 183 w 317"/>
                <a:gd name="T21" fmla="*/ 112 h 112"/>
                <a:gd name="T22" fmla="*/ 227 w 317"/>
                <a:gd name="T23" fmla="*/ 112 h 112"/>
                <a:gd name="T24" fmla="*/ 256 w 317"/>
                <a:gd name="T25" fmla="*/ 47 h 112"/>
                <a:gd name="T26" fmla="*/ 313 w 317"/>
                <a:gd name="T27" fmla="*/ 16 h 112"/>
                <a:gd name="T28" fmla="*/ 316 w 317"/>
                <a:gd name="T29" fmla="*/ 2 h 112"/>
                <a:gd name="T30" fmla="*/ 317 w 317"/>
                <a:gd name="T31" fmla="*/ 0 h 1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17"/>
                <a:gd name="T49" fmla="*/ 0 h 112"/>
                <a:gd name="T50" fmla="*/ 317 w 317"/>
                <a:gd name="T51" fmla="*/ 112 h 1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17" h="112">
                  <a:moveTo>
                    <a:pt x="317" y="0"/>
                  </a:moveTo>
                  <a:cubicBezTo>
                    <a:pt x="167" y="0"/>
                    <a:pt x="167" y="0"/>
                    <a:pt x="167" y="0"/>
                  </a:cubicBezTo>
                  <a:cubicBezTo>
                    <a:pt x="161" y="7"/>
                    <a:pt x="161" y="7"/>
                    <a:pt x="161" y="7"/>
                  </a:cubicBezTo>
                  <a:cubicBezTo>
                    <a:pt x="161" y="7"/>
                    <a:pt x="68" y="2"/>
                    <a:pt x="37" y="7"/>
                  </a:cubicBezTo>
                  <a:cubicBezTo>
                    <a:pt x="28" y="8"/>
                    <a:pt x="9" y="15"/>
                    <a:pt x="4" y="23"/>
                  </a:cubicBezTo>
                  <a:cubicBezTo>
                    <a:pt x="0" y="29"/>
                    <a:pt x="3" y="47"/>
                    <a:pt x="4" y="55"/>
                  </a:cubicBezTo>
                  <a:cubicBezTo>
                    <a:pt x="6" y="63"/>
                    <a:pt x="15" y="85"/>
                    <a:pt x="15" y="85"/>
                  </a:cubicBezTo>
                  <a:cubicBezTo>
                    <a:pt x="54" y="85"/>
                    <a:pt x="54" y="85"/>
                    <a:pt x="54" y="85"/>
                  </a:cubicBezTo>
                  <a:cubicBezTo>
                    <a:pt x="80" y="107"/>
                    <a:pt x="80" y="107"/>
                    <a:pt x="80" y="107"/>
                  </a:cubicBezTo>
                  <a:cubicBezTo>
                    <a:pt x="167" y="107"/>
                    <a:pt x="167" y="107"/>
                    <a:pt x="167" y="107"/>
                  </a:cubicBezTo>
                  <a:cubicBezTo>
                    <a:pt x="183" y="112"/>
                    <a:pt x="183" y="112"/>
                    <a:pt x="183" y="112"/>
                  </a:cubicBezTo>
                  <a:cubicBezTo>
                    <a:pt x="227" y="112"/>
                    <a:pt x="227" y="112"/>
                    <a:pt x="227" y="112"/>
                  </a:cubicBezTo>
                  <a:cubicBezTo>
                    <a:pt x="227" y="112"/>
                    <a:pt x="226" y="76"/>
                    <a:pt x="256" y="47"/>
                  </a:cubicBezTo>
                  <a:cubicBezTo>
                    <a:pt x="275" y="28"/>
                    <a:pt x="313" y="16"/>
                    <a:pt x="313" y="16"/>
                  </a:cubicBezTo>
                  <a:cubicBezTo>
                    <a:pt x="316" y="2"/>
                    <a:pt x="316" y="2"/>
                    <a:pt x="316" y="2"/>
                  </a:cubicBezTo>
                  <a:lnTo>
                    <a:pt x="317"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0" name="Freeform 33"/>
            <p:cNvSpPr>
              <a:spLocks noEditPoints="1" noChangeArrowheads="1"/>
            </p:cNvSpPr>
            <p:nvPr/>
          </p:nvSpPr>
          <p:spPr bwMode="auto">
            <a:xfrm>
              <a:off x="700088" y="449263"/>
              <a:ext cx="427037" cy="428625"/>
            </a:xfrm>
            <a:custGeom>
              <a:avLst/>
              <a:gdLst>
                <a:gd name="T0" fmla="*/ 78 w 156"/>
                <a:gd name="T1" fmla="*/ 0 h 156"/>
                <a:gd name="T2" fmla="*/ 156 w 156"/>
                <a:gd name="T3" fmla="*/ 78 h 156"/>
                <a:gd name="T4" fmla="*/ 78 w 156"/>
                <a:gd name="T5" fmla="*/ 156 h 156"/>
                <a:gd name="T6" fmla="*/ 0 w 156"/>
                <a:gd name="T7" fmla="*/ 78 h 156"/>
                <a:gd name="T8" fmla="*/ 78 w 156"/>
                <a:gd name="T9" fmla="*/ 0 h 156"/>
                <a:gd name="T10" fmla="*/ 78 w 156"/>
                <a:gd name="T11" fmla="*/ 127 h 156"/>
                <a:gd name="T12" fmla="*/ 128 w 156"/>
                <a:gd name="T13" fmla="*/ 78 h 156"/>
                <a:gd name="T14" fmla="*/ 78 w 156"/>
                <a:gd name="T15" fmla="*/ 29 h 156"/>
                <a:gd name="T16" fmla="*/ 29 w 156"/>
                <a:gd name="T17" fmla="*/ 78 h 156"/>
                <a:gd name="T18" fmla="*/ 78 w 156"/>
                <a:gd name="T19" fmla="*/ 127 h 1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6"/>
                <a:gd name="T31" fmla="*/ 0 h 156"/>
                <a:gd name="T32" fmla="*/ 156 w 156"/>
                <a:gd name="T33" fmla="*/ 156 h 1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6" h="156">
                  <a:moveTo>
                    <a:pt x="78" y="0"/>
                  </a:moveTo>
                  <a:cubicBezTo>
                    <a:pt x="121" y="0"/>
                    <a:pt x="156" y="35"/>
                    <a:pt x="156" y="78"/>
                  </a:cubicBezTo>
                  <a:cubicBezTo>
                    <a:pt x="156" y="121"/>
                    <a:pt x="121" y="156"/>
                    <a:pt x="78" y="156"/>
                  </a:cubicBezTo>
                  <a:cubicBezTo>
                    <a:pt x="35" y="156"/>
                    <a:pt x="0" y="121"/>
                    <a:pt x="0" y="78"/>
                  </a:cubicBezTo>
                  <a:cubicBezTo>
                    <a:pt x="0" y="35"/>
                    <a:pt x="35" y="0"/>
                    <a:pt x="78" y="0"/>
                  </a:cubicBezTo>
                  <a:close/>
                  <a:moveTo>
                    <a:pt x="78" y="127"/>
                  </a:moveTo>
                  <a:cubicBezTo>
                    <a:pt x="106" y="127"/>
                    <a:pt x="128" y="105"/>
                    <a:pt x="128" y="78"/>
                  </a:cubicBezTo>
                  <a:cubicBezTo>
                    <a:pt x="128" y="51"/>
                    <a:pt x="106" y="29"/>
                    <a:pt x="78" y="29"/>
                  </a:cubicBezTo>
                  <a:cubicBezTo>
                    <a:pt x="51" y="29"/>
                    <a:pt x="29" y="51"/>
                    <a:pt x="29" y="78"/>
                  </a:cubicBezTo>
                  <a:cubicBezTo>
                    <a:pt x="29" y="105"/>
                    <a:pt x="51" y="127"/>
                    <a:pt x="78" y="12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1" name="Freeform 34"/>
            <p:cNvSpPr>
              <a:spLocks noEditPoints="1" noChangeArrowheads="1"/>
            </p:cNvSpPr>
            <p:nvPr/>
          </p:nvSpPr>
          <p:spPr bwMode="auto">
            <a:xfrm>
              <a:off x="792163" y="542925"/>
              <a:ext cx="244475" cy="241300"/>
            </a:xfrm>
            <a:custGeom>
              <a:avLst/>
              <a:gdLst>
                <a:gd name="T0" fmla="*/ 44 w 89"/>
                <a:gd name="T1" fmla="*/ 0 h 88"/>
                <a:gd name="T2" fmla="*/ 89 w 89"/>
                <a:gd name="T3" fmla="*/ 44 h 88"/>
                <a:gd name="T4" fmla="*/ 44 w 89"/>
                <a:gd name="T5" fmla="*/ 88 h 88"/>
                <a:gd name="T6" fmla="*/ 0 w 89"/>
                <a:gd name="T7" fmla="*/ 44 h 88"/>
                <a:gd name="T8" fmla="*/ 44 w 89"/>
                <a:gd name="T9" fmla="*/ 0 h 88"/>
                <a:gd name="T10" fmla="*/ 44 w 89"/>
                <a:gd name="T11" fmla="*/ 65 h 88"/>
                <a:gd name="T12" fmla="*/ 65 w 89"/>
                <a:gd name="T13" fmla="*/ 44 h 88"/>
                <a:gd name="T14" fmla="*/ 44 w 89"/>
                <a:gd name="T15" fmla="*/ 23 h 88"/>
                <a:gd name="T16" fmla="*/ 24 w 89"/>
                <a:gd name="T17" fmla="*/ 44 h 88"/>
                <a:gd name="T18" fmla="*/ 44 w 89"/>
                <a:gd name="T19" fmla="*/ 65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88"/>
                <a:gd name="T32" fmla="*/ 89 w 89"/>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88">
                  <a:moveTo>
                    <a:pt x="44" y="0"/>
                  </a:moveTo>
                  <a:cubicBezTo>
                    <a:pt x="69" y="0"/>
                    <a:pt x="89" y="20"/>
                    <a:pt x="89" y="44"/>
                  </a:cubicBezTo>
                  <a:cubicBezTo>
                    <a:pt x="89" y="69"/>
                    <a:pt x="69" y="88"/>
                    <a:pt x="44" y="88"/>
                  </a:cubicBezTo>
                  <a:cubicBezTo>
                    <a:pt x="20" y="88"/>
                    <a:pt x="0" y="69"/>
                    <a:pt x="0" y="44"/>
                  </a:cubicBezTo>
                  <a:cubicBezTo>
                    <a:pt x="0" y="20"/>
                    <a:pt x="20" y="0"/>
                    <a:pt x="44" y="0"/>
                  </a:cubicBezTo>
                  <a:close/>
                  <a:moveTo>
                    <a:pt x="44" y="65"/>
                  </a:moveTo>
                  <a:cubicBezTo>
                    <a:pt x="56" y="65"/>
                    <a:pt x="65" y="55"/>
                    <a:pt x="65" y="44"/>
                  </a:cubicBezTo>
                  <a:cubicBezTo>
                    <a:pt x="65" y="33"/>
                    <a:pt x="56" y="23"/>
                    <a:pt x="44" y="23"/>
                  </a:cubicBezTo>
                  <a:cubicBezTo>
                    <a:pt x="33" y="23"/>
                    <a:pt x="24" y="33"/>
                    <a:pt x="24" y="44"/>
                  </a:cubicBezTo>
                  <a:cubicBezTo>
                    <a:pt x="24" y="55"/>
                    <a:pt x="33" y="65"/>
                    <a:pt x="44" y="65"/>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2" name="Oval 35"/>
            <p:cNvSpPr>
              <a:spLocks noChangeArrowheads="1"/>
            </p:cNvSpPr>
            <p:nvPr/>
          </p:nvSpPr>
          <p:spPr bwMode="auto">
            <a:xfrm>
              <a:off x="869950" y="619125"/>
              <a:ext cx="87312" cy="87313"/>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3" name="Freeform 36"/>
            <p:cNvSpPr>
              <a:spLocks noEditPoints="1" noChangeArrowheads="1"/>
            </p:cNvSpPr>
            <p:nvPr/>
          </p:nvSpPr>
          <p:spPr bwMode="auto">
            <a:xfrm>
              <a:off x="1503363" y="585788"/>
              <a:ext cx="290512" cy="292100"/>
            </a:xfrm>
            <a:custGeom>
              <a:avLst/>
              <a:gdLst>
                <a:gd name="T0" fmla="*/ 53 w 106"/>
                <a:gd name="T1" fmla="*/ 0 h 106"/>
                <a:gd name="T2" fmla="*/ 106 w 106"/>
                <a:gd name="T3" fmla="*/ 53 h 106"/>
                <a:gd name="T4" fmla="*/ 53 w 106"/>
                <a:gd name="T5" fmla="*/ 106 h 106"/>
                <a:gd name="T6" fmla="*/ 0 w 106"/>
                <a:gd name="T7" fmla="*/ 53 h 106"/>
                <a:gd name="T8" fmla="*/ 53 w 106"/>
                <a:gd name="T9" fmla="*/ 0 h 106"/>
                <a:gd name="T10" fmla="*/ 53 w 106"/>
                <a:gd name="T11" fmla="*/ 87 h 106"/>
                <a:gd name="T12" fmla="*/ 86 w 106"/>
                <a:gd name="T13" fmla="*/ 53 h 106"/>
                <a:gd name="T14" fmla="*/ 53 w 106"/>
                <a:gd name="T15" fmla="*/ 20 h 106"/>
                <a:gd name="T16" fmla="*/ 19 w 106"/>
                <a:gd name="T17" fmla="*/ 53 h 106"/>
                <a:gd name="T18" fmla="*/ 53 w 106"/>
                <a:gd name="T19" fmla="*/ 8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
                <a:gd name="T31" fmla="*/ 0 h 106"/>
                <a:gd name="T32" fmla="*/ 106 w 106"/>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 h="106">
                  <a:moveTo>
                    <a:pt x="53" y="0"/>
                  </a:moveTo>
                  <a:cubicBezTo>
                    <a:pt x="82" y="0"/>
                    <a:pt x="106" y="24"/>
                    <a:pt x="106" y="53"/>
                  </a:cubicBezTo>
                  <a:cubicBezTo>
                    <a:pt x="106" y="82"/>
                    <a:pt x="82" y="106"/>
                    <a:pt x="53" y="106"/>
                  </a:cubicBezTo>
                  <a:cubicBezTo>
                    <a:pt x="24" y="106"/>
                    <a:pt x="0" y="82"/>
                    <a:pt x="0" y="53"/>
                  </a:cubicBezTo>
                  <a:cubicBezTo>
                    <a:pt x="0" y="24"/>
                    <a:pt x="24" y="0"/>
                    <a:pt x="53" y="0"/>
                  </a:cubicBezTo>
                  <a:close/>
                  <a:moveTo>
                    <a:pt x="53" y="87"/>
                  </a:moveTo>
                  <a:cubicBezTo>
                    <a:pt x="71" y="87"/>
                    <a:pt x="86" y="72"/>
                    <a:pt x="86" y="53"/>
                  </a:cubicBezTo>
                  <a:cubicBezTo>
                    <a:pt x="86" y="35"/>
                    <a:pt x="71" y="20"/>
                    <a:pt x="53" y="20"/>
                  </a:cubicBezTo>
                  <a:cubicBezTo>
                    <a:pt x="34" y="20"/>
                    <a:pt x="19" y="35"/>
                    <a:pt x="19" y="53"/>
                  </a:cubicBezTo>
                  <a:cubicBezTo>
                    <a:pt x="19" y="72"/>
                    <a:pt x="34" y="87"/>
                    <a:pt x="53" y="8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4" name="Freeform 37"/>
            <p:cNvSpPr>
              <a:spLocks noEditPoints="1" noChangeArrowheads="1"/>
            </p:cNvSpPr>
            <p:nvPr/>
          </p:nvSpPr>
          <p:spPr bwMode="auto">
            <a:xfrm>
              <a:off x="1566863" y="649288"/>
              <a:ext cx="163512" cy="165100"/>
            </a:xfrm>
            <a:custGeom>
              <a:avLst/>
              <a:gdLst>
                <a:gd name="T0" fmla="*/ 30 w 60"/>
                <a:gd name="T1" fmla="*/ 0 h 60"/>
                <a:gd name="T2" fmla="*/ 60 w 60"/>
                <a:gd name="T3" fmla="*/ 30 h 60"/>
                <a:gd name="T4" fmla="*/ 30 w 60"/>
                <a:gd name="T5" fmla="*/ 60 h 60"/>
                <a:gd name="T6" fmla="*/ 0 w 60"/>
                <a:gd name="T7" fmla="*/ 30 h 60"/>
                <a:gd name="T8" fmla="*/ 30 w 60"/>
                <a:gd name="T9" fmla="*/ 0 h 60"/>
                <a:gd name="T10" fmla="*/ 30 w 60"/>
                <a:gd name="T11" fmla="*/ 44 h 60"/>
                <a:gd name="T12" fmla="*/ 44 w 60"/>
                <a:gd name="T13" fmla="*/ 30 h 60"/>
                <a:gd name="T14" fmla="*/ 30 w 60"/>
                <a:gd name="T15" fmla="*/ 16 h 60"/>
                <a:gd name="T16" fmla="*/ 16 w 60"/>
                <a:gd name="T17" fmla="*/ 30 h 60"/>
                <a:gd name="T18" fmla="*/ 30 w 60"/>
                <a:gd name="T19" fmla="*/ 4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60"/>
                <a:gd name="T32" fmla="*/ 60 w 6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60">
                  <a:moveTo>
                    <a:pt x="30" y="0"/>
                  </a:moveTo>
                  <a:cubicBezTo>
                    <a:pt x="46" y="0"/>
                    <a:pt x="60" y="14"/>
                    <a:pt x="60" y="30"/>
                  </a:cubicBezTo>
                  <a:cubicBezTo>
                    <a:pt x="60" y="47"/>
                    <a:pt x="46" y="60"/>
                    <a:pt x="30" y="60"/>
                  </a:cubicBezTo>
                  <a:cubicBezTo>
                    <a:pt x="13" y="60"/>
                    <a:pt x="0" y="47"/>
                    <a:pt x="0" y="30"/>
                  </a:cubicBezTo>
                  <a:cubicBezTo>
                    <a:pt x="0" y="14"/>
                    <a:pt x="13" y="0"/>
                    <a:pt x="30" y="0"/>
                  </a:cubicBezTo>
                  <a:close/>
                  <a:moveTo>
                    <a:pt x="30" y="44"/>
                  </a:moveTo>
                  <a:cubicBezTo>
                    <a:pt x="37" y="44"/>
                    <a:pt x="44" y="38"/>
                    <a:pt x="44" y="30"/>
                  </a:cubicBezTo>
                  <a:cubicBezTo>
                    <a:pt x="44" y="23"/>
                    <a:pt x="37" y="16"/>
                    <a:pt x="30" y="16"/>
                  </a:cubicBezTo>
                  <a:cubicBezTo>
                    <a:pt x="22" y="16"/>
                    <a:pt x="16" y="23"/>
                    <a:pt x="16" y="30"/>
                  </a:cubicBezTo>
                  <a:cubicBezTo>
                    <a:pt x="16" y="38"/>
                    <a:pt x="22" y="44"/>
                    <a:pt x="30" y="44"/>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5" name="Oval 38"/>
            <p:cNvSpPr>
              <a:spLocks noChangeArrowheads="1"/>
            </p:cNvSpPr>
            <p:nvPr/>
          </p:nvSpPr>
          <p:spPr bwMode="auto">
            <a:xfrm>
              <a:off x="1617663" y="701675"/>
              <a:ext cx="60325" cy="60325"/>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6" name="Freeform 39"/>
            <p:cNvSpPr>
              <a:spLocks noEditPoints="1" noChangeArrowheads="1"/>
            </p:cNvSpPr>
            <p:nvPr/>
          </p:nvSpPr>
          <p:spPr bwMode="auto">
            <a:xfrm>
              <a:off x="2303463" y="585788"/>
              <a:ext cx="290512" cy="292100"/>
            </a:xfrm>
            <a:custGeom>
              <a:avLst/>
              <a:gdLst>
                <a:gd name="T0" fmla="*/ 53 w 106"/>
                <a:gd name="T1" fmla="*/ 0 h 106"/>
                <a:gd name="T2" fmla="*/ 106 w 106"/>
                <a:gd name="T3" fmla="*/ 53 h 106"/>
                <a:gd name="T4" fmla="*/ 53 w 106"/>
                <a:gd name="T5" fmla="*/ 106 h 106"/>
                <a:gd name="T6" fmla="*/ 0 w 106"/>
                <a:gd name="T7" fmla="*/ 53 h 106"/>
                <a:gd name="T8" fmla="*/ 53 w 106"/>
                <a:gd name="T9" fmla="*/ 0 h 106"/>
                <a:gd name="T10" fmla="*/ 53 w 106"/>
                <a:gd name="T11" fmla="*/ 87 h 106"/>
                <a:gd name="T12" fmla="*/ 86 w 106"/>
                <a:gd name="T13" fmla="*/ 53 h 106"/>
                <a:gd name="T14" fmla="*/ 53 w 106"/>
                <a:gd name="T15" fmla="*/ 20 h 106"/>
                <a:gd name="T16" fmla="*/ 20 w 106"/>
                <a:gd name="T17" fmla="*/ 53 h 106"/>
                <a:gd name="T18" fmla="*/ 53 w 106"/>
                <a:gd name="T19" fmla="*/ 8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
                <a:gd name="T31" fmla="*/ 0 h 106"/>
                <a:gd name="T32" fmla="*/ 106 w 106"/>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 h="106">
                  <a:moveTo>
                    <a:pt x="53" y="0"/>
                  </a:moveTo>
                  <a:cubicBezTo>
                    <a:pt x="82" y="0"/>
                    <a:pt x="106" y="24"/>
                    <a:pt x="106" y="53"/>
                  </a:cubicBezTo>
                  <a:cubicBezTo>
                    <a:pt x="106" y="82"/>
                    <a:pt x="82" y="106"/>
                    <a:pt x="53" y="106"/>
                  </a:cubicBezTo>
                  <a:cubicBezTo>
                    <a:pt x="24" y="106"/>
                    <a:pt x="0" y="82"/>
                    <a:pt x="0" y="53"/>
                  </a:cubicBezTo>
                  <a:cubicBezTo>
                    <a:pt x="0" y="24"/>
                    <a:pt x="24" y="0"/>
                    <a:pt x="53" y="0"/>
                  </a:cubicBezTo>
                  <a:close/>
                  <a:moveTo>
                    <a:pt x="53" y="87"/>
                  </a:moveTo>
                  <a:cubicBezTo>
                    <a:pt x="71" y="87"/>
                    <a:pt x="86" y="72"/>
                    <a:pt x="86" y="53"/>
                  </a:cubicBezTo>
                  <a:cubicBezTo>
                    <a:pt x="86" y="35"/>
                    <a:pt x="71" y="20"/>
                    <a:pt x="53" y="20"/>
                  </a:cubicBezTo>
                  <a:cubicBezTo>
                    <a:pt x="35" y="20"/>
                    <a:pt x="20" y="35"/>
                    <a:pt x="20" y="53"/>
                  </a:cubicBezTo>
                  <a:cubicBezTo>
                    <a:pt x="20" y="72"/>
                    <a:pt x="35" y="87"/>
                    <a:pt x="53" y="8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7" name="Freeform 40"/>
            <p:cNvSpPr>
              <a:spLocks noEditPoints="1" noChangeArrowheads="1"/>
            </p:cNvSpPr>
            <p:nvPr/>
          </p:nvSpPr>
          <p:spPr bwMode="auto">
            <a:xfrm>
              <a:off x="2366963" y="649288"/>
              <a:ext cx="165100" cy="165100"/>
            </a:xfrm>
            <a:custGeom>
              <a:avLst/>
              <a:gdLst>
                <a:gd name="T0" fmla="*/ 30 w 60"/>
                <a:gd name="T1" fmla="*/ 0 h 60"/>
                <a:gd name="T2" fmla="*/ 60 w 60"/>
                <a:gd name="T3" fmla="*/ 30 h 60"/>
                <a:gd name="T4" fmla="*/ 30 w 60"/>
                <a:gd name="T5" fmla="*/ 60 h 60"/>
                <a:gd name="T6" fmla="*/ 0 w 60"/>
                <a:gd name="T7" fmla="*/ 30 h 60"/>
                <a:gd name="T8" fmla="*/ 30 w 60"/>
                <a:gd name="T9" fmla="*/ 0 h 60"/>
                <a:gd name="T10" fmla="*/ 30 w 60"/>
                <a:gd name="T11" fmla="*/ 44 h 60"/>
                <a:gd name="T12" fmla="*/ 44 w 60"/>
                <a:gd name="T13" fmla="*/ 30 h 60"/>
                <a:gd name="T14" fmla="*/ 30 w 60"/>
                <a:gd name="T15" fmla="*/ 16 h 60"/>
                <a:gd name="T16" fmla="*/ 16 w 60"/>
                <a:gd name="T17" fmla="*/ 30 h 60"/>
                <a:gd name="T18" fmla="*/ 30 w 60"/>
                <a:gd name="T19" fmla="*/ 4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60"/>
                <a:gd name="T32" fmla="*/ 60 w 6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60">
                  <a:moveTo>
                    <a:pt x="30" y="0"/>
                  </a:moveTo>
                  <a:cubicBezTo>
                    <a:pt x="47" y="0"/>
                    <a:pt x="60" y="14"/>
                    <a:pt x="60" y="30"/>
                  </a:cubicBezTo>
                  <a:cubicBezTo>
                    <a:pt x="60" y="47"/>
                    <a:pt x="47" y="60"/>
                    <a:pt x="30" y="60"/>
                  </a:cubicBezTo>
                  <a:cubicBezTo>
                    <a:pt x="13" y="60"/>
                    <a:pt x="0" y="47"/>
                    <a:pt x="0" y="30"/>
                  </a:cubicBezTo>
                  <a:cubicBezTo>
                    <a:pt x="0" y="14"/>
                    <a:pt x="13" y="0"/>
                    <a:pt x="30" y="0"/>
                  </a:cubicBezTo>
                  <a:close/>
                  <a:moveTo>
                    <a:pt x="30" y="44"/>
                  </a:moveTo>
                  <a:cubicBezTo>
                    <a:pt x="38" y="44"/>
                    <a:pt x="44" y="38"/>
                    <a:pt x="44" y="30"/>
                  </a:cubicBezTo>
                  <a:cubicBezTo>
                    <a:pt x="44" y="23"/>
                    <a:pt x="38" y="16"/>
                    <a:pt x="30" y="16"/>
                  </a:cubicBezTo>
                  <a:cubicBezTo>
                    <a:pt x="22" y="16"/>
                    <a:pt x="16" y="23"/>
                    <a:pt x="16" y="30"/>
                  </a:cubicBezTo>
                  <a:cubicBezTo>
                    <a:pt x="16" y="38"/>
                    <a:pt x="22" y="44"/>
                    <a:pt x="30" y="44"/>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8" name="Oval 41"/>
            <p:cNvSpPr>
              <a:spLocks noChangeArrowheads="1"/>
            </p:cNvSpPr>
            <p:nvPr/>
          </p:nvSpPr>
          <p:spPr bwMode="auto">
            <a:xfrm>
              <a:off x="2419350" y="701675"/>
              <a:ext cx="60325" cy="60325"/>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9" name="Freeform 42"/>
            <p:cNvSpPr>
              <a:spLocks noEditPoints="1" noChangeArrowheads="1"/>
            </p:cNvSpPr>
            <p:nvPr/>
          </p:nvSpPr>
          <p:spPr bwMode="auto">
            <a:xfrm>
              <a:off x="41275" y="633413"/>
              <a:ext cx="244475" cy="244475"/>
            </a:xfrm>
            <a:custGeom>
              <a:avLst/>
              <a:gdLst>
                <a:gd name="T0" fmla="*/ 45 w 89"/>
                <a:gd name="T1" fmla="*/ 0 h 89"/>
                <a:gd name="T2" fmla="*/ 89 w 89"/>
                <a:gd name="T3" fmla="*/ 44 h 89"/>
                <a:gd name="T4" fmla="*/ 45 w 89"/>
                <a:gd name="T5" fmla="*/ 89 h 89"/>
                <a:gd name="T6" fmla="*/ 0 w 89"/>
                <a:gd name="T7" fmla="*/ 44 h 89"/>
                <a:gd name="T8" fmla="*/ 45 w 89"/>
                <a:gd name="T9" fmla="*/ 0 h 89"/>
                <a:gd name="T10" fmla="*/ 45 w 89"/>
                <a:gd name="T11" fmla="*/ 73 h 89"/>
                <a:gd name="T12" fmla="*/ 73 w 89"/>
                <a:gd name="T13" fmla="*/ 44 h 89"/>
                <a:gd name="T14" fmla="*/ 45 w 89"/>
                <a:gd name="T15" fmla="*/ 16 h 89"/>
                <a:gd name="T16" fmla="*/ 16 w 89"/>
                <a:gd name="T17" fmla="*/ 44 h 89"/>
                <a:gd name="T18" fmla="*/ 45 w 89"/>
                <a:gd name="T19" fmla="*/ 7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89"/>
                <a:gd name="T32" fmla="*/ 89 w 89"/>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89">
                  <a:moveTo>
                    <a:pt x="45" y="0"/>
                  </a:moveTo>
                  <a:cubicBezTo>
                    <a:pt x="69" y="0"/>
                    <a:pt x="89" y="20"/>
                    <a:pt x="89" y="44"/>
                  </a:cubicBezTo>
                  <a:cubicBezTo>
                    <a:pt x="89" y="69"/>
                    <a:pt x="69" y="89"/>
                    <a:pt x="45" y="89"/>
                  </a:cubicBezTo>
                  <a:cubicBezTo>
                    <a:pt x="20" y="89"/>
                    <a:pt x="0" y="69"/>
                    <a:pt x="0" y="44"/>
                  </a:cubicBezTo>
                  <a:cubicBezTo>
                    <a:pt x="0" y="20"/>
                    <a:pt x="20" y="0"/>
                    <a:pt x="45" y="0"/>
                  </a:cubicBezTo>
                  <a:close/>
                  <a:moveTo>
                    <a:pt x="45" y="73"/>
                  </a:moveTo>
                  <a:cubicBezTo>
                    <a:pt x="60" y="73"/>
                    <a:pt x="73" y="60"/>
                    <a:pt x="73" y="44"/>
                  </a:cubicBezTo>
                  <a:cubicBezTo>
                    <a:pt x="73" y="29"/>
                    <a:pt x="60" y="16"/>
                    <a:pt x="45" y="16"/>
                  </a:cubicBezTo>
                  <a:cubicBezTo>
                    <a:pt x="29" y="16"/>
                    <a:pt x="16" y="29"/>
                    <a:pt x="16" y="44"/>
                  </a:cubicBezTo>
                  <a:cubicBezTo>
                    <a:pt x="16" y="60"/>
                    <a:pt x="29" y="73"/>
                    <a:pt x="45" y="73"/>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0" name="Freeform 43"/>
            <p:cNvSpPr>
              <a:spLocks noEditPoints="1" noChangeArrowheads="1"/>
            </p:cNvSpPr>
            <p:nvPr/>
          </p:nvSpPr>
          <p:spPr bwMode="auto">
            <a:xfrm>
              <a:off x="93663" y="685800"/>
              <a:ext cx="139700" cy="139700"/>
            </a:xfrm>
            <a:custGeom>
              <a:avLst/>
              <a:gdLst>
                <a:gd name="T0" fmla="*/ 26 w 51"/>
                <a:gd name="T1" fmla="*/ 0 h 51"/>
                <a:gd name="T2" fmla="*/ 51 w 51"/>
                <a:gd name="T3" fmla="*/ 25 h 51"/>
                <a:gd name="T4" fmla="*/ 26 w 51"/>
                <a:gd name="T5" fmla="*/ 51 h 51"/>
                <a:gd name="T6" fmla="*/ 0 w 51"/>
                <a:gd name="T7" fmla="*/ 25 h 51"/>
                <a:gd name="T8" fmla="*/ 26 w 51"/>
                <a:gd name="T9" fmla="*/ 0 h 51"/>
                <a:gd name="T10" fmla="*/ 26 w 51"/>
                <a:gd name="T11" fmla="*/ 37 h 51"/>
                <a:gd name="T12" fmla="*/ 37 w 51"/>
                <a:gd name="T13" fmla="*/ 25 h 51"/>
                <a:gd name="T14" fmla="*/ 26 w 51"/>
                <a:gd name="T15" fmla="*/ 14 h 51"/>
                <a:gd name="T16" fmla="*/ 14 w 51"/>
                <a:gd name="T17" fmla="*/ 25 h 51"/>
                <a:gd name="T18" fmla="*/ 26 w 51"/>
                <a:gd name="T19" fmla="*/ 37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51"/>
                <a:gd name="T32" fmla="*/ 51 w 51"/>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51">
                  <a:moveTo>
                    <a:pt x="26" y="0"/>
                  </a:moveTo>
                  <a:cubicBezTo>
                    <a:pt x="40" y="0"/>
                    <a:pt x="51" y="11"/>
                    <a:pt x="51" y="25"/>
                  </a:cubicBezTo>
                  <a:cubicBezTo>
                    <a:pt x="51" y="39"/>
                    <a:pt x="40" y="51"/>
                    <a:pt x="26" y="51"/>
                  </a:cubicBezTo>
                  <a:cubicBezTo>
                    <a:pt x="12" y="51"/>
                    <a:pt x="0" y="39"/>
                    <a:pt x="0" y="25"/>
                  </a:cubicBezTo>
                  <a:cubicBezTo>
                    <a:pt x="0" y="11"/>
                    <a:pt x="12" y="0"/>
                    <a:pt x="26" y="0"/>
                  </a:cubicBezTo>
                  <a:close/>
                  <a:moveTo>
                    <a:pt x="26" y="37"/>
                  </a:moveTo>
                  <a:cubicBezTo>
                    <a:pt x="32" y="37"/>
                    <a:pt x="37" y="32"/>
                    <a:pt x="37" y="25"/>
                  </a:cubicBezTo>
                  <a:cubicBezTo>
                    <a:pt x="37" y="19"/>
                    <a:pt x="32" y="14"/>
                    <a:pt x="26" y="14"/>
                  </a:cubicBezTo>
                  <a:cubicBezTo>
                    <a:pt x="19" y="14"/>
                    <a:pt x="14" y="19"/>
                    <a:pt x="14" y="25"/>
                  </a:cubicBezTo>
                  <a:cubicBezTo>
                    <a:pt x="14" y="32"/>
                    <a:pt x="19" y="37"/>
                    <a:pt x="26" y="37"/>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1" name="Oval 44"/>
            <p:cNvSpPr>
              <a:spLocks noChangeArrowheads="1"/>
            </p:cNvSpPr>
            <p:nvPr/>
          </p:nvSpPr>
          <p:spPr bwMode="auto">
            <a:xfrm>
              <a:off x="136525" y="728663"/>
              <a:ext cx="52387" cy="52388"/>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2" name="Freeform 45"/>
            <p:cNvSpPr>
              <a:spLocks noChangeArrowheads="1"/>
            </p:cNvSpPr>
            <p:nvPr/>
          </p:nvSpPr>
          <p:spPr bwMode="auto">
            <a:xfrm>
              <a:off x="0" y="569913"/>
              <a:ext cx="327025" cy="98425"/>
            </a:xfrm>
            <a:custGeom>
              <a:avLst/>
              <a:gdLst>
                <a:gd name="T0" fmla="*/ 60 w 119"/>
                <a:gd name="T1" fmla="*/ 13 h 36"/>
                <a:gd name="T2" fmla="*/ 15 w 119"/>
                <a:gd name="T3" fmla="*/ 36 h 36"/>
                <a:gd name="T4" fmla="*/ 0 w 119"/>
                <a:gd name="T5" fmla="*/ 36 h 36"/>
                <a:gd name="T6" fmla="*/ 60 w 119"/>
                <a:gd name="T7" fmla="*/ 0 h 36"/>
                <a:gd name="T8" fmla="*/ 119 w 119"/>
                <a:gd name="T9" fmla="*/ 36 h 36"/>
                <a:gd name="T10" fmla="*/ 105 w 119"/>
                <a:gd name="T11" fmla="*/ 36 h 36"/>
                <a:gd name="T12" fmla="*/ 60 w 119"/>
                <a:gd name="T13" fmla="*/ 13 h 36"/>
                <a:gd name="T14" fmla="*/ 0 60000 65536"/>
                <a:gd name="T15" fmla="*/ 0 60000 65536"/>
                <a:gd name="T16" fmla="*/ 0 60000 65536"/>
                <a:gd name="T17" fmla="*/ 0 60000 65536"/>
                <a:gd name="T18" fmla="*/ 0 60000 65536"/>
                <a:gd name="T19" fmla="*/ 0 60000 65536"/>
                <a:gd name="T20" fmla="*/ 0 60000 65536"/>
                <a:gd name="T21" fmla="*/ 0 w 119"/>
                <a:gd name="T22" fmla="*/ 0 h 36"/>
                <a:gd name="T23" fmla="*/ 119 w 119"/>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36">
                  <a:moveTo>
                    <a:pt x="60" y="13"/>
                  </a:moveTo>
                  <a:cubicBezTo>
                    <a:pt x="41" y="13"/>
                    <a:pt x="25" y="22"/>
                    <a:pt x="15" y="36"/>
                  </a:cubicBezTo>
                  <a:cubicBezTo>
                    <a:pt x="0" y="36"/>
                    <a:pt x="0" y="36"/>
                    <a:pt x="0" y="36"/>
                  </a:cubicBezTo>
                  <a:cubicBezTo>
                    <a:pt x="12" y="15"/>
                    <a:pt x="34" y="0"/>
                    <a:pt x="60" y="0"/>
                  </a:cubicBezTo>
                  <a:cubicBezTo>
                    <a:pt x="85" y="0"/>
                    <a:pt x="108" y="15"/>
                    <a:pt x="119" y="36"/>
                  </a:cubicBezTo>
                  <a:cubicBezTo>
                    <a:pt x="105" y="36"/>
                    <a:pt x="105" y="36"/>
                    <a:pt x="105" y="36"/>
                  </a:cubicBezTo>
                  <a:cubicBezTo>
                    <a:pt x="95" y="22"/>
                    <a:pt x="78" y="13"/>
                    <a:pt x="60" y="13"/>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3" name="Freeform 46"/>
            <p:cNvSpPr>
              <a:spLocks noEditPoints="1" noChangeArrowheads="1"/>
            </p:cNvSpPr>
            <p:nvPr/>
          </p:nvSpPr>
          <p:spPr bwMode="auto">
            <a:xfrm>
              <a:off x="565150" y="646113"/>
              <a:ext cx="98425" cy="198438"/>
            </a:xfrm>
            <a:custGeom>
              <a:avLst/>
              <a:gdLst>
                <a:gd name="T0" fmla="*/ 62 w 62"/>
                <a:gd name="T1" fmla="*/ 0 h 125"/>
                <a:gd name="T2" fmla="*/ 62 w 62"/>
                <a:gd name="T3" fmla="*/ 125 h 125"/>
                <a:gd name="T4" fmla="*/ 0 w 62"/>
                <a:gd name="T5" fmla="*/ 125 h 125"/>
                <a:gd name="T6" fmla="*/ 0 w 62"/>
                <a:gd name="T7" fmla="*/ 0 h 125"/>
                <a:gd name="T8" fmla="*/ 62 w 62"/>
                <a:gd name="T9" fmla="*/ 0 h 125"/>
                <a:gd name="T10" fmla="*/ 3 w 62"/>
                <a:gd name="T11" fmla="*/ 118 h 125"/>
                <a:gd name="T12" fmla="*/ 60 w 62"/>
                <a:gd name="T13" fmla="*/ 118 h 125"/>
                <a:gd name="T14" fmla="*/ 60 w 62"/>
                <a:gd name="T15" fmla="*/ 87 h 125"/>
                <a:gd name="T16" fmla="*/ 3 w 62"/>
                <a:gd name="T17" fmla="*/ 87 h 125"/>
                <a:gd name="T18" fmla="*/ 3 w 62"/>
                <a:gd name="T19" fmla="*/ 118 h 125"/>
                <a:gd name="T20" fmla="*/ 3 w 62"/>
                <a:gd name="T21" fmla="*/ 78 h 125"/>
                <a:gd name="T22" fmla="*/ 60 w 62"/>
                <a:gd name="T23" fmla="*/ 78 h 125"/>
                <a:gd name="T24" fmla="*/ 60 w 62"/>
                <a:gd name="T25" fmla="*/ 47 h 125"/>
                <a:gd name="T26" fmla="*/ 3 w 62"/>
                <a:gd name="T27" fmla="*/ 47 h 125"/>
                <a:gd name="T28" fmla="*/ 3 w 62"/>
                <a:gd name="T29" fmla="*/ 78 h 125"/>
                <a:gd name="T30" fmla="*/ 3 w 62"/>
                <a:gd name="T31" fmla="*/ 38 h 125"/>
                <a:gd name="T32" fmla="*/ 60 w 62"/>
                <a:gd name="T33" fmla="*/ 38 h 125"/>
                <a:gd name="T34" fmla="*/ 60 w 62"/>
                <a:gd name="T35" fmla="*/ 7 h 125"/>
                <a:gd name="T36" fmla="*/ 3 w 62"/>
                <a:gd name="T37" fmla="*/ 7 h 125"/>
                <a:gd name="T38" fmla="*/ 3 w 62"/>
                <a:gd name="T39" fmla="*/ 38 h 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2"/>
                <a:gd name="T61" fmla="*/ 0 h 125"/>
                <a:gd name="T62" fmla="*/ 62 w 62"/>
                <a:gd name="T63" fmla="*/ 125 h 1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2" h="125">
                  <a:moveTo>
                    <a:pt x="62" y="0"/>
                  </a:moveTo>
                  <a:lnTo>
                    <a:pt x="62" y="125"/>
                  </a:lnTo>
                  <a:lnTo>
                    <a:pt x="0" y="125"/>
                  </a:lnTo>
                  <a:lnTo>
                    <a:pt x="0" y="0"/>
                  </a:lnTo>
                  <a:lnTo>
                    <a:pt x="62" y="0"/>
                  </a:lnTo>
                  <a:close/>
                  <a:moveTo>
                    <a:pt x="3" y="118"/>
                  </a:moveTo>
                  <a:lnTo>
                    <a:pt x="60" y="118"/>
                  </a:lnTo>
                  <a:lnTo>
                    <a:pt x="60" y="87"/>
                  </a:lnTo>
                  <a:lnTo>
                    <a:pt x="3" y="87"/>
                  </a:lnTo>
                  <a:lnTo>
                    <a:pt x="3" y="118"/>
                  </a:lnTo>
                  <a:close/>
                  <a:moveTo>
                    <a:pt x="3" y="78"/>
                  </a:moveTo>
                  <a:lnTo>
                    <a:pt x="60" y="78"/>
                  </a:lnTo>
                  <a:lnTo>
                    <a:pt x="60" y="47"/>
                  </a:lnTo>
                  <a:lnTo>
                    <a:pt x="3" y="47"/>
                  </a:lnTo>
                  <a:lnTo>
                    <a:pt x="3" y="78"/>
                  </a:lnTo>
                  <a:close/>
                  <a:moveTo>
                    <a:pt x="3" y="38"/>
                  </a:moveTo>
                  <a:lnTo>
                    <a:pt x="60" y="38"/>
                  </a:lnTo>
                  <a:lnTo>
                    <a:pt x="60" y="7"/>
                  </a:lnTo>
                  <a:lnTo>
                    <a:pt x="3" y="7"/>
                  </a:lnTo>
                  <a:lnTo>
                    <a:pt x="3" y="38"/>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4" name="Freeform 47"/>
            <p:cNvSpPr>
              <a:spLocks noEditPoints="1" noChangeArrowheads="1"/>
            </p:cNvSpPr>
            <p:nvPr/>
          </p:nvSpPr>
          <p:spPr bwMode="auto">
            <a:xfrm>
              <a:off x="561975" y="392113"/>
              <a:ext cx="153987" cy="180975"/>
            </a:xfrm>
            <a:custGeom>
              <a:avLst/>
              <a:gdLst>
                <a:gd name="T0" fmla="*/ 56 w 56"/>
                <a:gd name="T1" fmla="*/ 0 h 66"/>
                <a:gd name="T2" fmla="*/ 56 w 56"/>
                <a:gd name="T3" fmla="*/ 18 h 66"/>
                <a:gd name="T4" fmla="*/ 29 w 56"/>
                <a:gd name="T5" fmla="*/ 66 h 66"/>
                <a:gd name="T6" fmla="*/ 0 w 56"/>
                <a:gd name="T7" fmla="*/ 66 h 66"/>
                <a:gd name="T8" fmla="*/ 0 w 56"/>
                <a:gd name="T9" fmla="*/ 0 h 66"/>
                <a:gd name="T10" fmla="*/ 56 w 56"/>
                <a:gd name="T11" fmla="*/ 0 h 66"/>
                <a:gd name="T12" fmla="*/ 10 w 56"/>
                <a:gd name="T13" fmla="*/ 14 h 66"/>
                <a:gd name="T14" fmla="*/ 13 w 56"/>
                <a:gd name="T15" fmla="*/ 11 h 66"/>
                <a:gd name="T16" fmla="*/ 10 w 56"/>
                <a:gd name="T17" fmla="*/ 7 h 66"/>
                <a:gd name="T18" fmla="*/ 6 w 56"/>
                <a:gd name="T19" fmla="*/ 11 h 66"/>
                <a:gd name="T20" fmla="*/ 10 w 56"/>
                <a:gd name="T21" fmla="*/ 14 h 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
                <a:gd name="T34" fmla="*/ 0 h 66"/>
                <a:gd name="T35" fmla="*/ 56 w 56"/>
                <a:gd name="T36" fmla="*/ 66 h 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 h="66">
                  <a:moveTo>
                    <a:pt x="56" y="0"/>
                  </a:moveTo>
                  <a:cubicBezTo>
                    <a:pt x="56" y="18"/>
                    <a:pt x="56" y="18"/>
                    <a:pt x="56" y="18"/>
                  </a:cubicBezTo>
                  <a:cubicBezTo>
                    <a:pt x="56" y="18"/>
                    <a:pt x="34" y="33"/>
                    <a:pt x="29" y="66"/>
                  </a:cubicBezTo>
                  <a:cubicBezTo>
                    <a:pt x="2" y="66"/>
                    <a:pt x="0" y="66"/>
                    <a:pt x="0" y="66"/>
                  </a:cubicBezTo>
                  <a:cubicBezTo>
                    <a:pt x="0" y="0"/>
                    <a:pt x="0" y="0"/>
                    <a:pt x="0" y="0"/>
                  </a:cubicBezTo>
                  <a:lnTo>
                    <a:pt x="56" y="0"/>
                  </a:lnTo>
                  <a:close/>
                  <a:moveTo>
                    <a:pt x="10" y="14"/>
                  </a:moveTo>
                  <a:cubicBezTo>
                    <a:pt x="12" y="14"/>
                    <a:pt x="13" y="13"/>
                    <a:pt x="13" y="11"/>
                  </a:cubicBezTo>
                  <a:cubicBezTo>
                    <a:pt x="13" y="9"/>
                    <a:pt x="12" y="7"/>
                    <a:pt x="10" y="7"/>
                  </a:cubicBezTo>
                  <a:cubicBezTo>
                    <a:pt x="8" y="7"/>
                    <a:pt x="6" y="9"/>
                    <a:pt x="6" y="11"/>
                  </a:cubicBezTo>
                  <a:cubicBezTo>
                    <a:pt x="6" y="13"/>
                    <a:pt x="8" y="14"/>
                    <a:pt x="10" y="14"/>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5" name="Freeform 48"/>
            <p:cNvSpPr>
              <a:spLocks noChangeArrowheads="1"/>
            </p:cNvSpPr>
            <p:nvPr/>
          </p:nvSpPr>
          <p:spPr bwMode="auto">
            <a:xfrm>
              <a:off x="307975" y="314325"/>
              <a:ext cx="61912" cy="100013"/>
            </a:xfrm>
            <a:custGeom>
              <a:avLst/>
              <a:gdLst>
                <a:gd name="T0" fmla="*/ 0 w 23"/>
                <a:gd name="T1" fmla="*/ 25 h 36"/>
                <a:gd name="T2" fmla="*/ 12 w 23"/>
                <a:gd name="T3" fmla="*/ 36 h 36"/>
                <a:gd name="T4" fmla="*/ 12 w 23"/>
                <a:gd name="T5" fmla="*/ 36 h 36"/>
                <a:gd name="T6" fmla="*/ 23 w 23"/>
                <a:gd name="T7" fmla="*/ 25 h 36"/>
                <a:gd name="T8" fmla="*/ 23 w 23"/>
                <a:gd name="T9" fmla="*/ 12 h 36"/>
                <a:gd name="T10" fmla="*/ 12 w 23"/>
                <a:gd name="T11" fmla="*/ 0 h 36"/>
                <a:gd name="T12" fmla="*/ 12 w 23"/>
                <a:gd name="T13" fmla="*/ 0 h 36"/>
                <a:gd name="T14" fmla="*/ 0 w 23"/>
                <a:gd name="T15" fmla="*/ 12 h 36"/>
                <a:gd name="T16" fmla="*/ 0 w 23"/>
                <a:gd name="T17" fmla="*/ 25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
                <a:gd name="T28" fmla="*/ 0 h 36"/>
                <a:gd name="T29" fmla="*/ 23 w 23"/>
                <a:gd name="T30" fmla="*/ 36 h 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 h="36">
                  <a:moveTo>
                    <a:pt x="0" y="25"/>
                  </a:moveTo>
                  <a:cubicBezTo>
                    <a:pt x="0" y="31"/>
                    <a:pt x="5" y="36"/>
                    <a:pt x="12" y="36"/>
                  </a:cubicBezTo>
                  <a:cubicBezTo>
                    <a:pt x="12" y="36"/>
                    <a:pt x="12" y="36"/>
                    <a:pt x="12" y="36"/>
                  </a:cubicBezTo>
                  <a:cubicBezTo>
                    <a:pt x="18" y="36"/>
                    <a:pt x="23" y="31"/>
                    <a:pt x="23" y="25"/>
                  </a:cubicBezTo>
                  <a:cubicBezTo>
                    <a:pt x="23" y="12"/>
                    <a:pt x="23" y="12"/>
                    <a:pt x="23" y="12"/>
                  </a:cubicBezTo>
                  <a:cubicBezTo>
                    <a:pt x="23" y="5"/>
                    <a:pt x="18" y="0"/>
                    <a:pt x="12" y="0"/>
                  </a:cubicBezTo>
                  <a:cubicBezTo>
                    <a:pt x="12" y="0"/>
                    <a:pt x="12" y="0"/>
                    <a:pt x="12" y="0"/>
                  </a:cubicBezTo>
                  <a:cubicBezTo>
                    <a:pt x="5" y="0"/>
                    <a:pt x="0" y="5"/>
                    <a:pt x="0" y="12"/>
                  </a:cubicBezTo>
                  <a:lnTo>
                    <a:pt x="0" y="25"/>
                  </a:ln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6" name="Oval 49"/>
            <p:cNvSpPr>
              <a:spLocks noChangeArrowheads="1"/>
            </p:cNvSpPr>
            <p:nvPr/>
          </p:nvSpPr>
          <p:spPr bwMode="auto">
            <a:xfrm>
              <a:off x="346075" y="133350"/>
              <a:ext cx="26987" cy="2540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7" name="Oval 50"/>
            <p:cNvSpPr>
              <a:spLocks noChangeArrowheads="1"/>
            </p:cNvSpPr>
            <p:nvPr/>
          </p:nvSpPr>
          <p:spPr bwMode="auto">
            <a:xfrm>
              <a:off x="387350" y="84138"/>
              <a:ext cx="46037" cy="4445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8" name="Oval 51"/>
            <p:cNvSpPr>
              <a:spLocks noChangeArrowheads="1"/>
            </p:cNvSpPr>
            <p:nvPr/>
          </p:nvSpPr>
          <p:spPr bwMode="auto">
            <a:xfrm>
              <a:off x="376238" y="46038"/>
              <a:ext cx="15875" cy="14288"/>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9" name="Oval 52"/>
            <p:cNvSpPr>
              <a:spLocks noChangeArrowheads="1"/>
            </p:cNvSpPr>
            <p:nvPr/>
          </p:nvSpPr>
          <p:spPr bwMode="auto">
            <a:xfrm>
              <a:off x="438150" y="0"/>
              <a:ext cx="77787" cy="7620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0" name="Oval 53"/>
            <p:cNvSpPr>
              <a:spLocks noChangeArrowheads="1"/>
            </p:cNvSpPr>
            <p:nvPr/>
          </p:nvSpPr>
          <p:spPr bwMode="auto">
            <a:xfrm>
              <a:off x="452438" y="95250"/>
              <a:ext cx="14287" cy="14288"/>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1" name="Oval 54"/>
            <p:cNvSpPr>
              <a:spLocks noChangeArrowheads="1"/>
            </p:cNvSpPr>
            <p:nvPr/>
          </p:nvSpPr>
          <p:spPr bwMode="auto">
            <a:xfrm>
              <a:off x="569913" y="19050"/>
              <a:ext cx="41275" cy="41275"/>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2" name="Rectangle 55"/>
            <p:cNvSpPr>
              <a:spLocks noChangeArrowheads="1"/>
            </p:cNvSpPr>
            <p:nvPr/>
          </p:nvSpPr>
          <p:spPr bwMode="auto">
            <a:xfrm>
              <a:off x="579438" y="139700"/>
              <a:ext cx="352425" cy="38100"/>
            </a:xfrm>
            <a:prstGeom prst="rect">
              <a:avLst/>
            </a:pr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3" name="Freeform 56"/>
            <p:cNvSpPr>
              <a:spLocks noChangeArrowheads="1"/>
            </p:cNvSpPr>
            <p:nvPr/>
          </p:nvSpPr>
          <p:spPr bwMode="auto">
            <a:xfrm>
              <a:off x="500063" y="139700"/>
              <a:ext cx="117475" cy="238125"/>
            </a:xfrm>
            <a:custGeom>
              <a:avLst/>
              <a:gdLst>
                <a:gd name="T0" fmla="*/ 50 w 74"/>
                <a:gd name="T1" fmla="*/ 0 h 150"/>
                <a:gd name="T2" fmla="*/ 0 w 74"/>
                <a:gd name="T3" fmla="*/ 150 h 150"/>
                <a:gd name="T4" fmla="*/ 39 w 74"/>
                <a:gd name="T5" fmla="*/ 147 h 150"/>
                <a:gd name="T6" fmla="*/ 74 w 74"/>
                <a:gd name="T7" fmla="*/ 19 h 150"/>
                <a:gd name="T8" fmla="*/ 50 w 74"/>
                <a:gd name="T9" fmla="*/ 0 h 150"/>
                <a:gd name="T10" fmla="*/ 0 60000 65536"/>
                <a:gd name="T11" fmla="*/ 0 60000 65536"/>
                <a:gd name="T12" fmla="*/ 0 60000 65536"/>
                <a:gd name="T13" fmla="*/ 0 60000 65536"/>
                <a:gd name="T14" fmla="*/ 0 60000 65536"/>
                <a:gd name="T15" fmla="*/ 0 w 74"/>
                <a:gd name="T16" fmla="*/ 0 h 150"/>
                <a:gd name="T17" fmla="*/ 74 w 74"/>
                <a:gd name="T18" fmla="*/ 150 h 150"/>
              </a:gdLst>
              <a:ahLst/>
              <a:cxnLst>
                <a:cxn ang="T10">
                  <a:pos x="T0" y="T1"/>
                </a:cxn>
                <a:cxn ang="T11">
                  <a:pos x="T2" y="T3"/>
                </a:cxn>
                <a:cxn ang="T12">
                  <a:pos x="T4" y="T5"/>
                </a:cxn>
                <a:cxn ang="T13">
                  <a:pos x="T6" y="T7"/>
                </a:cxn>
                <a:cxn ang="T14">
                  <a:pos x="T8" y="T9"/>
                </a:cxn>
              </a:cxnLst>
              <a:rect l="T15" t="T16" r="T17" b="T18"/>
              <a:pathLst>
                <a:path w="74" h="150">
                  <a:moveTo>
                    <a:pt x="50" y="0"/>
                  </a:moveTo>
                  <a:lnTo>
                    <a:pt x="0" y="150"/>
                  </a:lnTo>
                  <a:lnTo>
                    <a:pt x="39" y="147"/>
                  </a:lnTo>
                  <a:lnTo>
                    <a:pt x="74" y="19"/>
                  </a:lnTo>
                  <a:lnTo>
                    <a:pt x="5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4" name="Freeform 57"/>
            <p:cNvSpPr>
              <a:spLocks noChangeArrowheads="1"/>
            </p:cNvSpPr>
            <p:nvPr/>
          </p:nvSpPr>
          <p:spPr bwMode="auto">
            <a:xfrm>
              <a:off x="773113" y="163513"/>
              <a:ext cx="33337" cy="209550"/>
            </a:xfrm>
            <a:custGeom>
              <a:avLst/>
              <a:gdLst>
                <a:gd name="T0" fmla="*/ 0 w 21"/>
                <a:gd name="T1" fmla="*/ 0 h 132"/>
                <a:gd name="T2" fmla="*/ 0 w 21"/>
                <a:gd name="T3" fmla="*/ 132 h 132"/>
                <a:gd name="T4" fmla="*/ 21 w 21"/>
                <a:gd name="T5" fmla="*/ 132 h 132"/>
                <a:gd name="T6" fmla="*/ 21 w 21"/>
                <a:gd name="T7" fmla="*/ 6 h 132"/>
                <a:gd name="T8" fmla="*/ 0 w 21"/>
                <a:gd name="T9" fmla="*/ 0 h 132"/>
                <a:gd name="T10" fmla="*/ 0 60000 65536"/>
                <a:gd name="T11" fmla="*/ 0 60000 65536"/>
                <a:gd name="T12" fmla="*/ 0 60000 65536"/>
                <a:gd name="T13" fmla="*/ 0 60000 65536"/>
                <a:gd name="T14" fmla="*/ 0 60000 65536"/>
                <a:gd name="T15" fmla="*/ 0 w 21"/>
                <a:gd name="T16" fmla="*/ 0 h 132"/>
                <a:gd name="T17" fmla="*/ 21 w 21"/>
                <a:gd name="T18" fmla="*/ 132 h 132"/>
              </a:gdLst>
              <a:ahLst/>
              <a:cxnLst>
                <a:cxn ang="T10">
                  <a:pos x="T0" y="T1"/>
                </a:cxn>
                <a:cxn ang="T11">
                  <a:pos x="T2" y="T3"/>
                </a:cxn>
                <a:cxn ang="T12">
                  <a:pos x="T4" y="T5"/>
                </a:cxn>
                <a:cxn ang="T13">
                  <a:pos x="T6" y="T7"/>
                </a:cxn>
                <a:cxn ang="T14">
                  <a:pos x="T8" y="T9"/>
                </a:cxn>
              </a:cxnLst>
              <a:rect l="T15" t="T16" r="T17" b="T18"/>
              <a:pathLst>
                <a:path w="21" h="132">
                  <a:moveTo>
                    <a:pt x="0" y="0"/>
                  </a:moveTo>
                  <a:lnTo>
                    <a:pt x="0" y="132"/>
                  </a:lnTo>
                  <a:lnTo>
                    <a:pt x="21" y="132"/>
                  </a:lnTo>
                  <a:lnTo>
                    <a:pt x="21" y="6"/>
                  </a:lnTo>
                  <a:lnTo>
                    <a:pt x="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5" name="Freeform 58"/>
            <p:cNvSpPr>
              <a:spLocks noChangeArrowheads="1"/>
            </p:cNvSpPr>
            <p:nvPr/>
          </p:nvSpPr>
          <p:spPr bwMode="auto">
            <a:xfrm>
              <a:off x="858838" y="169863"/>
              <a:ext cx="82550" cy="219075"/>
            </a:xfrm>
            <a:custGeom>
              <a:avLst/>
              <a:gdLst>
                <a:gd name="T0" fmla="*/ 0 w 52"/>
                <a:gd name="T1" fmla="*/ 0 h 138"/>
                <a:gd name="T2" fmla="*/ 38 w 52"/>
                <a:gd name="T3" fmla="*/ 128 h 138"/>
                <a:gd name="T4" fmla="*/ 52 w 52"/>
                <a:gd name="T5" fmla="*/ 138 h 138"/>
                <a:gd name="T6" fmla="*/ 12 w 52"/>
                <a:gd name="T7" fmla="*/ 0 h 138"/>
                <a:gd name="T8" fmla="*/ 0 w 52"/>
                <a:gd name="T9" fmla="*/ 0 h 138"/>
                <a:gd name="T10" fmla="*/ 0 60000 65536"/>
                <a:gd name="T11" fmla="*/ 0 60000 65536"/>
                <a:gd name="T12" fmla="*/ 0 60000 65536"/>
                <a:gd name="T13" fmla="*/ 0 60000 65536"/>
                <a:gd name="T14" fmla="*/ 0 60000 65536"/>
                <a:gd name="T15" fmla="*/ 0 w 52"/>
                <a:gd name="T16" fmla="*/ 0 h 138"/>
                <a:gd name="T17" fmla="*/ 52 w 52"/>
                <a:gd name="T18" fmla="*/ 138 h 138"/>
              </a:gdLst>
              <a:ahLst/>
              <a:cxnLst>
                <a:cxn ang="T10">
                  <a:pos x="T0" y="T1"/>
                </a:cxn>
                <a:cxn ang="T11">
                  <a:pos x="T2" y="T3"/>
                </a:cxn>
                <a:cxn ang="T12">
                  <a:pos x="T4" y="T5"/>
                </a:cxn>
                <a:cxn ang="T13">
                  <a:pos x="T6" y="T7"/>
                </a:cxn>
                <a:cxn ang="T14">
                  <a:pos x="T8" y="T9"/>
                </a:cxn>
              </a:cxnLst>
              <a:rect l="T15" t="T16" r="T17" b="T18"/>
              <a:pathLst>
                <a:path w="52" h="138">
                  <a:moveTo>
                    <a:pt x="0" y="0"/>
                  </a:moveTo>
                  <a:lnTo>
                    <a:pt x="38" y="128"/>
                  </a:lnTo>
                  <a:lnTo>
                    <a:pt x="52" y="138"/>
                  </a:lnTo>
                  <a:lnTo>
                    <a:pt x="12" y="0"/>
                  </a:lnTo>
                  <a:lnTo>
                    <a:pt x="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6" name="Rectangle 59"/>
            <p:cNvSpPr>
              <a:spLocks noChangeArrowheads="1"/>
            </p:cNvSpPr>
            <p:nvPr/>
          </p:nvSpPr>
          <p:spPr bwMode="auto">
            <a:xfrm>
              <a:off x="195263"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7" name="Rectangle 60"/>
            <p:cNvSpPr>
              <a:spLocks noChangeArrowheads="1"/>
            </p:cNvSpPr>
            <p:nvPr/>
          </p:nvSpPr>
          <p:spPr bwMode="auto">
            <a:xfrm>
              <a:off x="219075"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8" name="Rectangle 61"/>
            <p:cNvSpPr>
              <a:spLocks noChangeArrowheads="1"/>
            </p:cNvSpPr>
            <p:nvPr/>
          </p:nvSpPr>
          <p:spPr bwMode="auto">
            <a:xfrm>
              <a:off x="244475"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9" name="Rectangle 62"/>
            <p:cNvSpPr>
              <a:spLocks noChangeArrowheads="1"/>
            </p:cNvSpPr>
            <p:nvPr/>
          </p:nvSpPr>
          <p:spPr bwMode="auto">
            <a:xfrm>
              <a:off x="266700" y="446088"/>
              <a:ext cx="11112"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0" name="Rectangle 63"/>
            <p:cNvSpPr>
              <a:spLocks noChangeArrowheads="1"/>
            </p:cNvSpPr>
            <p:nvPr/>
          </p:nvSpPr>
          <p:spPr bwMode="auto">
            <a:xfrm>
              <a:off x="290513" y="446088"/>
              <a:ext cx="11112"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1" name="Freeform 64"/>
            <p:cNvSpPr>
              <a:spLocks noChangeArrowheads="1"/>
            </p:cNvSpPr>
            <p:nvPr/>
          </p:nvSpPr>
          <p:spPr bwMode="auto">
            <a:xfrm>
              <a:off x="738188" y="373063"/>
              <a:ext cx="425450" cy="150813"/>
            </a:xfrm>
            <a:custGeom>
              <a:avLst/>
              <a:gdLst>
                <a:gd name="T0" fmla="*/ 64 w 155"/>
                <a:gd name="T1" fmla="*/ 0 h 55"/>
                <a:gd name="T2" fmla="*/ 0 w 155"/>
                <a:gd name="T3" fmla="*/ 23 h 55"/>
                <a:gd name="T4" fmla="*/ 0 w 155"/>
                <a:gd name="T5" fmla="*/ 49 h 55"/>
                <a:gd name="T6" fmla="*/ 64 w 155"/>
                <a:gd name="T7" fmla="*/ 19 h 55"/>
                <a:gd name="T8" fmla="*/ 133 w 155"/>
                <a:gd name="T9" fmla="*/ 55 h 55"/>
                <a:gd name="T10" fmla="*/ 155 w 155"/>
                <a:gd name="T11" fmla="*/ 55 h 55"/>
                <a:gd name="T12" fmla="*/ 64 w 155"/>
                <a:gd name="T13" fmla="*/ 0 h 55"/>
                <a:gd name="T14" fmla="*/ 0 60000 65536"/>
                <a:gd name="T15" fmla="*/ 0 60000 65536"/>
                <a:gd name="T16" fmla="*/ 0 60000 65536"/>
                <a:gd name="T17" fmla="*/ 0 60000 65536"/>
                <a:gd name="T18" fmla="*/ 0 60000 65536"/>
                <a:gd name="T19" fmla="*/ 0 60000 65536"/>
                <a:gd name="T20" fmla="*/ 0 60000 65536"/>
                <a:gd name="T21" fmla="*/ 0 w 155"/>
                <a:gd name="T22" fmla="*/ 0 h 55"/>
                <a:gd name="T23" fmla="*/ 155 w 155"/>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5" h="55">
                  <a:moveTo>
                    <a:pt x="64" y="0"/>
                  </a:moveTo>
                  <a:cubicBezTo>
                    <a:pt x="40" y="0"/>
                    <a:pt x="17" y="9"/>
                    <a:pt x="0" y="23"/>
                  </a:cubicBezTo>
                  <a:cubicBezTo>
                    <a:pt x="0" y="49"/>
                    <a:pt x="0" y="49"/>
                    <a:pt x="0" y="49"/>
                  </a:cubicBezTo>
                  <a:cubicBezTo>
                    <a:pt x="15" y="31"/>
                    <a:pt x="38" y="19"/>
                    <a:pt x="64" y="19"/>
                  </a:cubicBezTo>
                  <a:cubicBezTo>
                    <a:pt x="92" y="19"/>
                    <a:pt x="117" y="33"/>
                    <a:pt x="133" y="55"/>
                  </a:cubicBezTo>
                  <a:cubicBezTo>
                    <a:pt x="155" y="55"/>
                    <a:pt x="155" y="55"/>
                    <a:pt x="155" y="55"/>
                  </a:cubicBezTo>
                  <a:cubicBezTo>
                    <a:pt x="137" y="22"/>
                    <a:pt x="103" y="0"/>
                    <a:pt x="64" y="0"/>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2" name="Rectangle 65"/>
            <p:cNvSpPr>
              <a:spLocks noChangeArrowheads="1"/>
            </p:cNvSpPr>
            <p:nvPr/>
          </p:nvSpPr>
          <p:spPr bwMode="auto">
            <a:xfrm>
              <a:off x="1304925" y="584200"/>
              <a:ext cx="22225" cy="82550"/>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grpSp>
    </p:spTree>
    <p:extLst>
      <p:ext uri="{BB962C8B-B14F-4D97-AF65-F5344CB8AC3E}">
        <p14:creationId xmlns:p14="http://schemas.microsoft.com/office/powerpoint/2010/main" val="7636643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xit" presetSubtype="4" fill="hold" nodeType="after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childTnLst>
                          </p:cTn>
                        </p:par>
                        <p:par>
                          <p:cTn id="14" fill="hold">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anim calcmode="lin" valueType="num">
                                      <p:cBhvr>
                                        <p:cTn id="18" dur="500" fill="hold"/>
                                        <p:tgtEl>
                                          <p:spTgt spid="22"/>
                                        </p:tgtEl>
                                        <p:attrNameLst>
                                          <p:attrName>ppt_x</p:attrName>
                                        </p:attrNameLst>
                                      </p:cBhvr>
                                      <p:tavLst>
                                        <p:tav tm="0">
                                          <p:val>
                                            <p:strVal val="#ppt_x"/>
                                          </p:val>
                                        </p:tav>
                                        <p:tav tm="100000">
                                          <p:val>
                                            <p:strVal val="#ppt_x"/>
                                          </p:val>
                                        </p:tav>
                                      </p:tavLst>
                                    </p:anim>
                                    <p:anim calcmode="lin" valueType="num">
                                      <p:cBhvr>
                                        <p:cTn id="19" dur="500" fill="hold"/>
                                        <p:tgtEl>
                                          <p:spTgt spid="2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 presetClass="exit" presetSubtype="4" fill="hold" grpId="1" nodeType="afterEffect">
                                  <p:stCondLst>
                                    <p:cond delay="0"/>
                                  </p:stCondLst>
                                  <p:childTnLst>
                                    <p:anim calcmode="lin" valueType="num">
                                      <p:cBhvr additive="base">
                                        <p:cTn id="22" dur="250"/>
                                        <p:tgtEl>
                                          <p:spTgt spid="22"/>
                                        </p:tgtEl>
                                        <p:attrNameLst>
                                          <p:attrName>ppt_x</p:attrName>
                                        </p:attrNameLst>
                                      </p:cBhvr>
                                      <p:tavLst>
                                        <p:tav tm="0">
                                          <p:val>
                                            <p:strVal val="ppt_x"/>
                                          </p:val>
                                        </p:tav>
                                        <p:tav tm="100000">
                                          <p:val>
                                            <p:strVal val="ppt_x"/>
                                          </p:val>
                                        </p:tav>
                                      </p:tavLst>
                                    </p:anim>
                                    <p:anim calcmode="lin" valueType="num">
                                      <p:cBhvr additive="base">
                                        <p:cTn id="23" dur="250"/>
                                        <p:tgtEl>
                                          <p:spTgt spid="22"/>
                                        </p:tgtEl>
                                        <p:attrNameLst>
                                          <p:attrName>ppt_y</p:attrName>
                                        </p:attrNameLst>
                                      </p:cBhvr>
                                      <p:tavLst>
                                        <p:tav tm="0">
                                          <p:val>
                                            <p:strVal val="ppt_y"/>
                                          </p:val>
                                        </p:tav>
                                        <p:tav tm="100000">
                                          <p:val>
                                            <p:strVal val="1+ppt_h/2"/>
                                          </p:val>
                                        </p:tav>
                                      </p:tavLst>
                                    </p:anim>
                                    <p:set>
                                      <p:cBhvr>
                                        <p:cTn id="24" dur="1" fill="hold">
                                          <p:stCondLst>
                                            <p:cond delay="24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91766" y="1126211"/>
            <a:ext cx="7560469" cy="103239"/>
            <a:chOff x="6618518" y="1126210"/>
            <a:chExt cx="10080625" cy="103239"/>
          </a:xfrm>
        </p:grpSpPr>
        <p:sp>
          <p:nvSpPr>
            <p:cNvPr id="3" name="矩形 2"/>
            <p:cNvSpPr/>
            <p:nvPr/>
          </p:nvSpPr>
          <p:spPr>
            <a:xfrm>
              <a:off x="6618518" y="1126210"/>
              <a:ext cx="198330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flipV="1">
              <a:off x="8601825" y="1204049"/>
              <a:ext cx="8097318"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文本框 49"/>
          <p:cNvSpPr txBox="1"/>
          <p:nvPr/>
        </p:nvSpPr>
        <p:spPr>
          <a:xfrm>
            <a:off x="4853803" y="602991"/>
            <a:ext cx="3430747" cy="523220"/>
          </a:xfrm>
          <a:prstGeom prst="rect">
            <a:avLst/>
          </a:prstGeom>
          <a:noFill/>
        </p:spPr>
        <p:txBody>
          <a:bodyPr wrap="none" rtlCol="0">
            <a:spAutoFit/>
          </a:bodyPr>
          <a:lstStyle/>
          <a:p>
            <a:r>
              <a:rPr lang="zh-CN" altLang="zh-CN" sz="2800" b="1" dirty="0">
                <a:solidFill>
                  <a:schemeClr val="bg2">
                    <a:lumMod val="25000"/>
                  </a:schemeClr>
                </a:solidFill>
              </a:rPr>
              <a:t>沉没成本与企业决策</a:t>
            </a:r>
            <a:endParaRPr lang="zh-CN" altLang="en-US" sz="2800" dirty="0">
              <a:latin typeface="方正正中黑简体" panose="02000000000000000000" pitchFamily="2" charset="-122"/>
              <a:ea typeface="方正正中黑简体" panose="02000000000000000000" pitchFamily="2" charset="-122"/>
            </a:endParaRPr>
          </a:p>
        </p:txBody>
      </p:sp>
      <p:sp>
        <p:nvSpPr>
          <p:cNvPr id="10" name="矩形 9"/>
          <p:cNvSpPr/>
          <p:nvPr/>
        </p:nvSpPr>
        <p:spPr>
          <a:xfrm>
            <a:off x="791766" y="1580513"/>
            <a:ext cx="7560469" cy="48936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smtClean="0"/>
              <a:t>	</a:t>
            </a:r>
            <a:r>
              <a:rPr lang="zh-CN" altLang="zh-CN" sz="2400" dirty="0"/>
              <a:t>由于饮用水缺乏明确的卫生和技术质量标准，进入门槛比较低。</a:t>
            </a:r>
            <a:r>
              <a:rPr lang="en-US" altLang="zh-CN" sz="2400" dirty="0"/>
              <a:t>QC</a:t>
            </a:r>
            <a:r>
              <a:rPr lang="zh-CN" altLang="zh-CN" sz="2400" dirty="0"/>
              <a:t>公司基于在饮用水行业的经验和对自身品牌的严格质量要求，引进意大利、法国等现代化大型设备，严格控制生产流程，检测要求精益求精，使其产品质量优异但生产成本</a:t>
            </a:r>
            <a:r>
              <a:rPr lang="en-US" altLang="zh-CN" sz="2400" dirty="0"/>
              <a:t>(</a:t>
            </a:r>
            <a:r>
              <a:rPr lang="zh-CN" altLang="zh-CN" sz="2400" dirty="0"/>
              <a:t>特别是固定资产折旧成本</a:t>
            </a:r>
            <a:r>
              <a:rPr lang="en-US" altLang="zh-CN" sz="2400" dirty="0"/>
              <a:t>)</a:t>
            </a:r>
            <a:r>
              <a:rPr lang="zh-CN" altLang="zh-CN" sz="2400" dirty="0"/>
              <a:t>高昂。因而，</a:t>
            </a:r>
            <a:r>
              <a:rPr lang="en-US" altLang="zh-CN" sz="2400" dirty="0"/>
              <a:t>QC</a:t>
            </a:r>
            <a:r>
              <a:rPr lang="zh-CN" altLang="zh-CN" sz="2400" dirty="0"/>
              <a:t>饮用水面临的困难是，相对于国内很多竞争对手缺少价格优势，相对于如达能集团这样的国际竞争对手又缺少规模优势。</a:t>
            </a:r>
            <a:r>
              <a:rPr lang="en-US" altLang="zh-CN" sz="2400" dirty="0"/>
              <a:t>  </a:t>
            </a:r>
            <a:r>
              <a:rPr lang="zh-CN" altLang="zh-CN" sz="2400" dirty="0"/>
              <a:t>在上述背景下，虽然</a:t>
            </a:r>
            <a:r>
              <a:rPr lang="en-US" altLang="zh-CN" sz="2400" dirty="0"/>
              <a:t>QC</a:t>
            </a:r>
            <a:r>
              <a:rPr lang="zh-CN" altLang="zh-CN" sz="2400" dirty="0"/>
              <a:t>公司凭借其成功的中国营销队伍、优质品牌效益可以吸引一部分高端客户群并占有一定市场，然而维持低价销售且无法达到规模产量，长期亏损则不可避免，退出似乎成为不得不考虑的选择。然而，实际上，由于存在巨大的沉没成本，</a:t>
            </a:r>
            <a:r>
              <a:rPr lang="en-US" altLang="zh-CN" sz="2400" dirty="0"/>
              <a:t>QC</a:t>
            </a:r>
            <a:r>
              <a:rPr lang="zh-CN" altLang="zh-CN" sz="2400" dirty="0"/>
              <a:t>想要退出也不容易。</a:t>
            </a:r>
            <a:endParaRPr lang="zh-CN" altLang="en-US" sz="2400" dirty="0"/>
          </a:p>
        </p:txBody>
      </p:sp>
    </p:spTree>
    <p:extLst>
      <p:ext uri="{BB962C8B-B14F-4D97-AF65-F5344CB8AC3E}">
        <p14:creationId xmlns:p14="http://schemas.microsoft.com/office/powerpoint/2010/main" val="1842403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xit" presetSubtype="4" fill="hold" nodeType="after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childTnLst>
                          </p:cTn>
                        </p:par>
                        <p:par>
                          <p:cTn id="14" fill="hold">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anim calcmode="lin" valueType="num">
                                      <p:cBhvr>
                                        <p:cTn id="18" dur="500" fill="hold"/>
                                        <p:tgtEl>
                                          <p:spTgt spid="22"/>
                                        </p:tgtEl>
                                        <p:attrNameLst>
                                          <p:attrName>ppt_x</p:attrName>
                                        </p:attrNameLst>
                                      </p:cBhvr>
                                      <p:tavLst>
                                        <p:tav tm="0">
                                          <p:val>
                                            <p:strVal val="#ppt_x"/>
                                          </p:val>
                                        </p:tav>
                                        <p:tav tm="100000">
                                          <p:val>
                                            <p:strVal val="#ppt_x"/>
                                          </p:val>
                                        </p:tav>
                                      </p:tavLst>
                                    </p:anim>
                                    <p:anim calcmode="lin" valueType="num">
                                      <p:cBhvr>
                                        <p:cTn id="19" dur="500" fill="hold"/>
                                        <p:tgtEl>
                                          <p:spTgt spid="2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 presetClass="exit" presetSubtype="4" fill="hold" grpId="1" nodeType="afterEffect">
                                  <p:stCondLst>
                                    <p:cond delay="0"/>
                                  </p:stCondLst>
                                  <p:childTnLst>
                                    <p:anim calcmode="lin" valueType="num">
                                      <p:cBhvr additive="base">
                                        <p:cTn id="22" dur="250"/>
                                        <p:tgtEl>
                                          <p:spTgt spid="22"/>
                                        </p:tgtEl>
                                        <p:attrNameLst>
                                          <p:attrName>ppt_x</p:attrName>
                                        </p:attrNameLst>
                                      </p:cBhvr>
                                      <p:tavLst>
                                        <p:tav tm="0">
                                          <p:val>
                                            <p:strVal val="ppt_x"/>
                                          </p:val>
                                        </p:tav>
                                        <p:tav tm="100000">
                                          <p:val>
                                            <p:strVal val="ppt_x"/>
                                          </p:val>
                                        </p:tav>
                                      </p:tavLst>
                                    </p:anim>
                                    <p:anim calcmode="lin" valueType="num">
                                      <p:cBhvr additive="base">
                                        <p:cTn id="23" dur="250"/>
                                        <p:tgtEl>
                                          <p:spTgt spid="22"/>
                                        </p:tgtEl>
                                        <p:attrNameLst>
                                          <p:attrName>ppt_y</p:attrName>
                                        </p:attrNameLst>
                                      </p:cBhvr>
                                      <p:tavLst>
                                        <p:tav tm="0">
                                          <p:val>
                                            <p:strVal val="ppt_y"/>
                                          </p:val>
                                        </p:tav>
                                        <p:tav tm="100000">
                                          <p:val>
                                            <p:strVal val="1+ppt_h/2"/>
                                          </p:val>
                                        </p:tav>
                                      </p:tavLst>
                                    </p:anim>
                                    <p:set>
                                      <p:cBhvr>
                                        <p:cTn id="24" dur="1" fill="hold">
                                          <p:stCondLst>
                                            <p:cond delay="24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91766" y="1126211"/>
            <a:ext cx="7560469" cy="103239"/>
            <a:chOff x="6618518" y="1126210"/>
            <a:chExt cx="10080625" cy="103239"/>
          </a:xfrm>
        </p:grpSpPr>
        <p:sp>
          <p:nvSpPr>
            <p:cNvPr id="3" name="矩形 2"/>
            <p:cNvSpPr/>
            <p:nvPr/>
          </p:nvSpPr>
          <p:spPr>
            <a:xfrm>
              <a:off x="6618518" y="1126210"/>
              <a:ext cx="198330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flipV="1">
              <a:off x="8601825" y="1204049"/>
              <a:ext cx="8097318"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文本框 49"/>
          <p:cNvSpPr txBox="1"/>
          <p:nvPr/>
        </p:nvSpPr>
        <p:spPr>
          <a:xfrm>
            <a:off x="4853803" y="602991"/>
            <a:ext cx="3430747" cy="523220"/>
          </a:xfrm>
          <a:prstGeom prst="rect">
            <a:avLst/>
          </a:prstGeom>
          <a:noFill/>
        </p:spPr>
        <p:txBody>
          <a:bodyPr wrap="none" rtlCol="0">
            <a:spAutoFit/>
          </a:bodyPr>
          <a:lstStyle/>
          <a:p>
            <a:r>
              <a:rPr lang="zh-CN" altLang="zh-CN" sz="2800" b="1" dirty="0">
                <a:solidFill>
                  <a:schemeClr val="bg2">
                    <a:lumMod val="25000"/>
                  </a:schemeClr>
                </a:solidFill>
              </a:rPr>
              <a:t>沉没成本与企业决策</a:t>
            </a:r>
            <a:endParaRPr lang="zh-CN" altLang="en-US" sz="2800" dirty="0">
              <a:latin typeface="方正正中黑简体" panose="02000000000000000000" pitchFamily="2" charset="-122"/>
              <a:ea typeface="方正正中黑简体" panose="02000000000000000000" pitchFamily="2" charset="-122"/>
            </a:endParaRPr>
          </a:p>
        </p:txBody>
      </p:sp>
      <p:sp>
        <p:nvSpPr>
          <p:cNvPr id="10" name="矩形 9"/>
          <p:cNvSpPr/>
          <p:nvPr/>
        </p:nvSpPr>
        <p:spPr>
          <a:xfrm>
            <a:off x="791766" y="1580513"/>
            <a:ext cx="7560469" cy="41549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smtClean="0"/>
              <a:t>	</a:t>
            </a:r>
            <a:r>
              <a:rPr lang="zh-CN" altLang="zh-CN" sz="2400" dirty="0"/>
              <a:t>依据经济学理论，企业在考虑退出一个行业时，需要比较平均成本与价格水平，并且考虑固定成本比例以及固定成本中沉没成本所占比例。在建立生产能力所进行的投资中，通常会有相当部分用于厂房、设备等不变投入，这些固定成本如果在企业退出这一行业时无法变卖回收，便成为沉没成本</a:t>
            </a:r>
            <a:r>
              <a:rPr lang="en-US" altLang="zh-CN" sz="2400" dirty="0"/>
              <a:t>(Sunk Cost)</a:t>
            </a:r>
            <a:r>
              <a:rPr lang="zh-CN" altLang="zh-CN" sz="2400" dirty="0"/>
              <a:t>。另外，投入生产后发生的部分成本，如广告支出等，也具有沉没成本性质。沉没成本数量规模对于企业选择是否退出某个行业时具有重要制约作用。大体来说，在完全没有沉没成本情况下，如果现实和未来预期价格低于平均成本，企业就应退出这一行业以避免亏损。</a:t>
            </a:r>
            <a:endParaRPr lang="zh-CN" altLang="en-US" sz="2400" dirty="0"/>
          </a:p>
        </p:txBody>
      </p:sp>
      <p:grpSp>
        <p:nvGrpSpPr>
          <p:cNvPr id="7" name="组合 1"/>
          <p:cNvGrpSpPr>
            <a:grpSpLocks/>
          </p:cNvGrpSpPr>
          <p:nvPr/>
        </p:nvGrpSpPr>
        <p:grpSpPr bwMode="auto">
          <a:xfrm>
            <a:off x="5776913" y="5917697"/>
            <a:ext cx="2819400" cy="877887"/>
            <a:chOff x="0" y="0"/>
            <a:chExt cx="2819400" cy="877888"/>
          </a:xfrm>
        </p:grpSpPr>
        <p:sp>
          <p:nvSpPr>
            <p:cNvPr id="8" name="Rectangle 5"/>
            <p:cNvSpPr>
              <a:spLocks noChangeArrowheads="1"/>
            </p:cNvSpPr>
            <p:nvPr/>
          </p:nvSpPr>
          <p:spPr bwMode="auto">
            <a:xfrm>
              <a:off x="1485900" y="558800"/>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9" name="Rectangle 6"/>
            <p:cNvSpPr>
              <a:spLocks noChangeArrowheads="1"/>
            </p:cNvSpPr>
            <p:nvPr/>
          </p:nvSpPr>
          <p:spPr bwMode="auto">
            <a:xfrm>
              <a:off x="1884363" y="558800"/>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1" name="Rectangle 7"/>
            <p:cNvSpPr>
              <a:spLocks noChangeArrowheads="1"/>
            </p:cNvSpPr>
            <p:nvPr/>
          </p:nvSpPr>
          <p:spPr bwMode="auto">
            <a:xfrm>
              <a:off x="2284413" y="558800"/>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2" name="Rectangle 8"/>
            <p:cNvSpPr>
              <a:spLocks noChangeArrowheads="1"/>
            </p:cNvSpPr>
            <p:nvPr/>
          </p:nvSpPr>
          <p:spPr bwMode="auto">
            <a:xfrm>
              <a:off x="1485900" y="487363"/>
              <a:ext cx="19526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3" name="Rectangle 9"/>
            <p:cNvSpPr>
              <a:spLocks noChangeArrowheads="1"/>
            </p:cNvSpPr>
            <p:nvPr/>
          </p:nvSpPr>
          <p:spPr bwMode="auto">
            <a:xfrm>
              <a:off x="2501900" y="487363"/>
              <a:ext cx="1635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4" name="Rectangle 10"/>
            <p:cNvSpPr>
              <a:spLocks noChangeArrowheads="1"/>
            </p:cNvSpPr>
            <p:nvPr/>
          </p:nvSpPr>
          <p:spPr bwMode="auto">
            <a:xfrm>
              <a:off x="1703388" y="487363"/>
              <a:ext cx="377825"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5" name="Rectangle 11"/>
            <p:cNvSpPr>
              <a:spLocks noChangeArrowheads="1"/>
            </p:cNvSpPr>
            <p:nvPr/>
          </p:nvSpPr>
          <p:spPr bwMode="auto">
            <a:xfrm>
              <a:off x="2103438" y="487363"/>
              <a:ext cx="3794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6" name="Rectangle 12"/>
            <p:cNvSpPr>
              <a:spLocks noChangeArrowheads="1"/>
            </p:cNvSpPr>
            <p:nvPr/>
          </p:nvSpPr>
          <p:spPr bwMode="auto">
            <a:xfrm>
              <a:off x="1485900" y="414338"/>
              <a:ext cx="379412"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7" name="Rectangle 13"/>
            <p:cNvSpPr>
              <a:spLocks noChangeArrowheads="1"/>
            </p:cNvSpPr>
            <p:nvPr/>
          </p:nvSpPr>
          <p:spPr bwMode="auto">
            <a:xfrm>
              <a:off x="1884363" y="414338"/>
              <a:ext cx="381000"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8" name="Rectangle 14"/>
            <p:cNvSpPr>
              <a:spLocks noChangeArrowheads="1"/>
            </p:cNvSpPr>
            <p:nvPr/>
          </p:nvSpPr>
          <p:spPr bwMode="auto">
            <a:xfrm>
              <a:off x="2284413" y="414338"/>
              <a:ext cx="381000"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9" name="Rectangle 15"/>
            <p:cNvSpPr>
              <a:spLocks noChangeArrowheads="1"/>
            </p:cNvSpPr>
            <p:nvPr/>
          </p:nvSpPr>
          <p:spPr bwMode="auto">
            <a:xfrm>
              <a:off x="1485900" y="339725"/>
              <a:ext cx="19526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0" name="Rectangle 16"/>
            <p:cNvSpPr>
              <a:spLocks noChangeArrowheads="1"/>
            </p:cNvSpPr>
            <p:nvPr/>
          </p:nvSpPr>
          <p:spPr bwMode="auto">
            <a:xfrm>
              <a:off x="2501900" y="339725"/>
              <a:ext cx="1635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1" name="Rectangle 17"/>
            <p:cNvSpPr>
              <a:spLocks noChangeArrowheads="1"/>
            </p:cNvSpPr>
            <p:nvPr/>
          </p:nvSpPr>
          <p:spPr bwMode="auto">
            <a:xfrm>
              <a:off x="1703388" y="339725"/>
              <a:ext cx="377825"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3" name="Rectangle 18"/>
            <p:cNvSpPr>
              <a:spLocks noChangeArrowheads="1"/>
            </p:cNvSpPr>
            <p:nvPr/>
          </p:nvSpPr>
          <p:spPr bwMode="auto">
            <a:xfrm>
              <a:off x="2103438" y="339725"/>
              <a:ext cx="3794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4" name="Rectangle 19"/>
            <p:cNvSpPr>
              <a:spLocks noChangeArrowheads="1"/>
            </p:cNvSpPr>
            <p:nvPr/>
          </p:nvSpPr>
          <p:spPr bwMode="auto">
            <a:xfrm>
              <a:off x="1485900" y="265113"/>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5" name="Rectangle 20"/>
            <p:cNvSpPr>
              <a:spLocks noChangeArrowheads="1"/>
            </p:cNvSpPr>
            <p:nvPr/>
          </p:nvSpPr>
          <p:spPr bwMode="auto">
            <a:xfrm>
              <a:off x="1884363" y="265113"/>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6" name="Rectangle 21"/>
            <p:cNvSpPr>
              <a:spLocks noChangeArrowheads="1"/>
            </p:cNvSpPr>
            <p:nvPr/>
          </p:nvSpPr>
          <p:spPr bwMode="auto">
            <a:xfrm>
              <a:off x="2284413" y="265113"/>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7" name="Rectangle 22"/>
            <p:cNvSpPr>
              <a:spLocks noChangeArrowheads="1"/>
            </p:cNvSpPr>
            <p:nvPr/>
          </p:nvSpPr>
          <p:spPr bwMode="auto">
            <a:xfrm>
              <a:off x="1485900" y="192088"/>
              <a:ext cx="19526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8" name="Rectangle 23"/>
            <p:cNvSpPr>
              <a:spLocks noChangeArrowheads="1"/>
            </p:cNvSpPr>
            <p:nvPr/>
          </p:nvSpPr>
          <p:spPr bwMode="auto">
            <a:xfrm>
              <a:off x="2501900" y="192088"/>
              <a:ext cx="16351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9" name="Rectangle 24"/>
            <p:cNvSpPr>
              <a:spLocks noChangeArrowheads="1"/>
            </p:cNvSpPr>
            <p:nvPr/>
          </p:nvSpPr>
          <p:spPr bwMode="auto">
            <a:xfrm>
              <a:off x="1703388" y="192088"/>
              <a:ext cx="377825"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0" name="Rectangle 25"/>
            <p:cNvSpPr>
              <a:spLocks noChangeArrowheads="1"/>
            </p:cNvSpPr>
            <p:nvPr/>
          </p:nvSpPr>
          <p:spPr bwMode="auto">
            <a:xfrm>
              <a:off x="2103438" y="192088"/>
              <a:ext cx="37941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1" name="Rectangle 26"/>
            <p:cNvSpPr>
              <a:spLocks noChangeArrowheads="1"/>
            </p:cNvSpPr>
            <p:nvPr/>
          </p:nvSpPr>
          <p:spPr bwMode="auto">
            <a:xfrm>
              <a:off x="1485900" y="117475"/>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2" name="Rectangle 27"/>
            <p:cNvSpPr>
              <a:spLocks noChangeArrowheads="1"/>
            </p:cNvSpPr>
            <p:nvPr/>
          </p:nvSpPr>
          <p:spPr bwMode="auto">
            <a:xfrm>
              <a:off x="1884363" y="117475"/>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3" name="Rectangle 28"/>
            <p:cNvSpPr>
              <a:spLocks noChangeArrowheads="1"/>
            </p:cNvSpPr>
            <p:nvPr/>
          </p:nvSpPr>
          <p:spPr bwMode="auto">
            <a:xfrm>
              <a:off x="2284413" y="117475"/>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4" name="Rectangle 29"/>
            <p:cNvSpPr>
              <a:spLocks noChangeArrowheads="1"/>
            </p:cNvSpPr>
            <p:nvPr/>
          </p:nvSpPr>
          <p:spPr bwMode="auto">
            <a:xfrm>
              <a:off x="1277938" y="633413"/>
              <a:ext cx="1541462" cy="65088"/>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35" name="Rectangle 30"/>
            <p:cNvSpPr>
              <a:spLocks noChangeArrowheads="1"/>
            </p:cNvSpPr>
            <p:nvPr/>
          </p:nvSpPr>
          <p:spPr bwMode="auto">
            <a:xfrm>
              <a:off x="987425" y="606425"/>
              <a:ext cx="447675" cy="15875"/>
            </a:xfrm>
            <a:prstGeom prst="rect">
              <a:avLst/>
            </a:pr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36" name="Rectangle 31"/>
            <p:cNvSpPr>
              <a:spLocks noChangeArrowheads="1"/>
            </p:cNvSpPr>
            <p:nvPr/>
          </p:nvSpPr>
          <p:spPr bwMode="auto">
            <a:xfrm>
              <a:off x="328613" y="174625"/>
              <a:ext cx="22225" cy="168275"/>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37" name="Freeform 32"/>
            <p:cNvSpPr>
              <a:spLocks noChangeArrowheads="1"/>
            </p:cNvSpPr>
            <p:nvPr/>
          </p:nvSpPr>
          <p:spPr bwMode="auto">
            <a:xfrm>
              <a:off x="57150" y="355600"/>
              <a:ext cx="869950" cy="307975"/>
            </a:xfrm>
            <a:custGeom>
              <a:avLst/>
              <a:gdLst>
                <a:gd name="T0" fmla="*/ 317 w 317"/>
                <a:gd name="T1" fmla="*/ 0 h 112"/>
                <a:gd name="T2" fmla="*/ 167 w 317"/>
                <a:gd name="T3" fmla="*/ 0 h 112"/>
                <a:gd name="T4" fmla="*/ 161 w 317"/>
                <a:gd name="T5" fmla="*/ 7 h 112"/>
                <a:gd name="T6" fmla="*/ 37 w 317"/>
                <a:gd name="T7" fmla="*/ 7 h 112"/>
                <a:gd name="T8" fmla="*/ 4 w 317"/>
                <a:gd name="T9" fmla="*/ 23 h 112"/>
                <a:gd name="T10" fmla="*/ 4 w 317"/>
                <a:gd name="T11" fmla="*/ 55 h 112"/>
                <a:gd name="T12" fmla="*/ 15 w 317"/>
                <a:gd name="T13" fmla="*/ 85 h 112"/>
                <a:gd name="T14" fmla="*/ 54 w 317"/>
                <a:gd name="T15" fmla="*/ 85 h 112"/>
                <a:gd name="T16" fmla="*/ 80 w 317"/>
                <a:gd name="T17" fmla="*/ 107 h 112"/>
                <a:gd name="T18" fmla="*/ 167 w 317"/>
                <a:gd name="T19" fmla="*/ 107 h 112"/>
                <a:gd name="T20" fmla="*/ 183 w 317"/>
                <a:gd name="T21" fmla="*/ 112 h 112"/>
                <a:gd name="T22" fmla="*/ 227 w 317"/>
                <a:gd name="T23" fmla="*/ 112 h 112"/>
                <a:gd name="T24" fmla="*/ 256 w 317"/>
                <a:gd name="T25" fmla="*/ 47 h 112"/>
                <a:gd name="T26" fmla="*/ 313 w 317"/>
                <a:gd name="T27" fmla="*/ 16 h 112"/>
                <a:gd name="T28" fmla="*/ 316 w 317"/>
                <a:gd name="T29" fmla="*/ 2 h 112"/>
                <a:gd name="T30" fmla="*/ 317 w 317"/>
                <a:gd name="T31" fmla="*/ 0 h 1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17"/>
                <a:gd name="T49" fmla="*/ 0 h 112"/>
                <a:gd name="T50" fmla="*/ 317 w 317"/>
                <a:gd name="T51" fmla="*/ 112 h 1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17" h="112">
                  <a:moveTo>
                    <a:pt x="317" y="0"/>
                  </a:moveTo>
                  <a:cubicBezTo>
                    <a:pt x="167" y="0"/>
                    <a:pt x="167" y="0"/>
                    <a:pt x="167" y="0"/>
                  </a:cubicBezTo>
                  <a:cubicBezTo>
                    <a:pt x="161" y="7"/>
                    <a:pt x="161" y="7"/>
                    <a:pt x="161" y="7"/>
                  </a:cubicBezTo>
                  <a:cubicBezTo>
                    <a:pt x="161" y="7"/>
                    <a:pt x="68" y="2"/>
                    <a:pt x="37" y="7"/>
                  </a:cubicBezTo>
                  <a:cubicBezTo>
                    <a:pt x="28" y="8"/>
                    <a:pt x="9" y="15"/>
                    <a:pt x="4" y="23"/>
                  </a:cubicBezTo>
                  <a:cubicBezTo>
                    <a:pt x="0" y="29"/>
                    <a:pt x="3" y="47"/>
                    <a:pt x="4" y="55"/>
                  </a:cubicBezTo>
                  <a:cubicBezTo>
                    <a:pt x="6" y="63"/>
                    <a:pt x="15" y="85"/>
                    <a:pt x="15" y="85"/>
                  </a:cubicBezTo>
                  <a:cubicBezTo>
                    <a:pt x="54" y="85"/>
                    <a:pt x="54" y="85"/>
                    <a:pt x="54" y="85"/>
                  </a:cubicBezTo>
                  <a:cubicBezTo>
                    <a:pt x="80" y="107"/>
                    <a:pt x="80" y="107"/>
                    <a:pt x="80" y="107"/>
                  </a:cubicBezTo>
                  <a:cubicBezTo>
                    <a:pt x="167" y="107"/>
                    <a:pt x="167" y="107"/>
                    <a:pt x="167" y="107"/>
                  </a:cubicBezTo>
                  <a:cubicBezTo>
                    <a:pt x="183" y="112"/>
                    <a:pt x="183" y="112"/>
                    <a:pt x="183" y="112"/>
                  </a:cubicBezTo>
                  <a:cubicBezTo>
                    <a:pt x="227" y="112"/>
                    <a:pt x="227" y="112"/>
                    <a:pt x="227" y="112"/>
                  </a:cubicBezTo>
                  <a:cubicBezTo>
                    <a:pt x="227" y="112"/>
                    <a:pt x="226" y="76"/>
                    <a:pt x="256" y="47"/>
                  </a:cubicBezTo>
                  <a:cubicBezTo>
                    <a:pt x="275" y="28"/>
                    <a:pt x="313" y="16"/>
                    <a:pt x="313" y="16"/>
                  </a:cubicBezTo>
                  <a:cubicBezTo>
                    <a:pt x="316" y="2"/>
                    <a:pt x="316" y="2"/>
                    <a:pt x="316" y="2"/>
                  </a:cubicBezTo>
                  <a:lnTo>
                    <a:pt x="317"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38" name="Freeform 33"/>
            <p:cNvSpPr>
              <a:spLocks noEditPoints="1" noChangeArrowheads="1"/>
            </p:cNvSpPr>
            <p:nvPr/>
          </p:nvSpPr>
          <p:spPr bwMode="auto">
            <a:xfrm>
              <a:off x="700088" y="449263"/>
              <a:ext cx="427037" cy="428625"/>
            </a:xfrm>
            <a:custGeom>
              <a:avLst/>
              <a:gdLst>
                <a:gd name="T0" fmla="*/ 78 w 156"/>
                <a:gd name="T1" fmla="*/ 0 h 156"/>
                <a:gd name="T2" fmla="*/ 156 w 156"/>
                <a:gd name="T3" fmla="*/ 78 h 156"/>
                <a:gd name="T4" fmla="*/ 78 w 156"/>
                <a:gd name="T5" fmla="*/ 156 h 156"/>
                <a:gd name="T6" fmla="*/ 0 w 156"/>
                <a:gd name="T7" fmla="*/ 78 h 156"/>
                <a:gd name="T8" fmla="*/ 78 w 156"/>
                <a:gd name="T9" fmla="*/ 0 h 156"/>
                <a:gd name="T10" fmla="*/ 78 w 156"/>
                <a:gd name="T11" fmla="*/ 127 h 156"/>
                <a:gd name="T12" fmla="*/ 128 w 156"/>
                <a:gd name="T13" fmla="*/ 78 h 156"/>
                <a:gd name="T14" fmla="*/ 78 w 156"/>
                <a:gd name="T15" fmla="*/ 29 h 156"/>
                <a:gd name="T16" fmla="*/ 29 w 156"/>
                <a:gd name="T17" fmla="*/ 78 h 156"/>
                <a:gd name="T18" fmla="*/ 78 w 156"/>
                <a:gd name="T19" fmla="*/ 127 h 1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6"/>
                <a:gd name="T31" fmla="*/ 0 h 156"/>
                <a:gd name="T32" fmla="*/ 156 w 156"/>
                <a:gd name="T33" fmla="*/ 156 h 1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6" h="156">
                  <a:moveTo>
                    <a:pt x="78" y="0"/>
                  </a:moveTo>
                  <a:cubicBezTo>
                    <a:pt x="121" y="0"/>
                    <a:pt x="156" y="35"/>
                    <a:pt x="156" y="78"/>
                  </a:cubicBezTo>
                  <a:cubicBezTo>
                    <a:pt x="156" y="121"/>
                    <a:pt x="121" y="156"/>
                    <a:pt x="78" y="156"/>
                  </a:cubicBezTo>
                  <a:cubicBezTo>
                    <a:pt x="35" y="156"/>
                    <a:pt x="0" y="121"/>
                    <a:pt x="0" y="78"/>
                  </a:cubicBezTo>
                  <a:cubicBezTo>
                    <a:pt x="0" y="35"/>
                    <a:pt x="35" y="0"/>
                    <a:pt x="78" y="0"/>
                  </a:cubicBezTo>
                  <a:close/>
                  <a:moveTo>
                    <a:pt x="78" y="127"/>
                  </a:moveTo>
                  <a:cubicBezTo>
                    <a:pt x="106" y="127"/>
                    <a:pt x="128" y="105"/>
                    <a:pt x="128" y="78"/>
                  </a:cubicBezTo>
                  <a:cubicBezTo>
                    <a:pt x="128" y="51"/>
                    <a:pt x="106" y="29"/>
                    <a:pt x="78" y="29"/>
                  </a:cubicBezTo>
                  <a:cubicBezTo>
                    <a:pt x="51" y="29"/>
                    <a:pt x="29" y="51"/>
                    <a:pt x="29" y="78"/>
                  </a:cubicBezTo>
                  <a:cubicBezTo>
                    <a:pt x="29" y="105"/>
                    <a:pt x="51" y="127"/>
                    <a:pt x="78" y="12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39" name="Freeform 34"/>
            <p:cNvSpPr>
              <a:spLocks noEditPoints="1" noChangeArrowheads="1"/>
            </p:cNvSpPr>
            <p:nvPr/>
          </p:nvSpPr>
          <p:spPr bwMode="auto">
            <a:xfrm>
              <a:off x="792163" y="542925"/>
              <a:ext cx="244475" cy="241300"/>
            </a:xfrm>
            <a:custGeom>
              <a:avLst/>
              <a:gdLst>
                <a:gd name="T0" fmla="*/ 44 w 89"/>
                <a:gd name="T1" fmla="*/ 0 h 88"/>
                <a:gd name="T2" fmla="*/ 89 w 89"/>
                <a:gd name="T3" fmla="*/ 44 h 88"/>
                <a:gd name="T4" fmla="*/ 44 w 89"/>
                <a:gd name="T5" fmla="*/ 88 h 88"/>
                <a:gd name="T6" fmla="*/ 0 w 89"/>
                <a:gd name="T7" fmla="*/ 44 h 88"/>
                <a:gd name="T8" fmla="*/ 44 w 89"/>
                <a:gd name="T9" fmla="*/ 0 h 88"/>
                <a:gd name="T10" fmla="*/ 44 w 89"/>
                <a:gd name="T11" fmla="*/ 65 h 88"/>
                <a:gd name="T12" fmla="*/ 65 w 89"/>
                <a:gd name="T13" fmla="*/ 44 h 88"/>
                <a:gd name="T14" fmla="*/ 44 w 89"/>
                <a:gd name="T15" fmla="*/ 23 h 88"/>
                <a:gd name="T16" fmla="*/ 24 w 89"/>
                <a:gd name="T17" fmla="*/ 44 h 88"/>
                <a:gd name="T18" fmla="*/ 44 w 89"/>
                <a:gd name="T19" fmla="*/ 65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88"/>
                <a:gd name="T32" fmla="*/ 89 w 89"/>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88">
                  <a:moveTo>
                    <a:pt x="44" y="0"/>
                  </a:moveTo>
                  <a:cubicBezTo>
                    <a:pt x="69" y="0"/>
                    <a:pt x="89" y="20"/>
                    <a:pt x="89" y="44"/>
                  </a:cubicBezTo>
                  <a:cubicBezTo>
                    <a:pt x="89" y="69"/>
                    <a:pt x="69" y="88"/>
                    <a:pt x="44" y="88"/>
                  </a:cubicBezTo>
                  <a:cubicBezTo>
                    <a:pt x="20" y="88"/>
                    <a:pt x="0" y="69"/>
                    <a:pt x="0" y="44"/>
                  </a:cubicBezTo>
                  <a:cubicBezTo>
                    <a:pt x="0" y="20"/>
                    <a:pt x="20" y="0"/>
                    <a:pt x="44" y="0"/>
                  </a:cubicBezTo>
                  <a:close/>
                  <a:moveTo>
                    <a:pt x="44" y="65"/>
                  </a:moveTo>
                  <a:cubicBezTo>
                    <a:pt x="56" y="65"/>
                    <a:pt x="65" y="55"/>
                    <a:pt x="65" y="44"/>
                  </a:cubicBezTo>
                  <a:cubicBezTo>
                    <a:pt x="65" y="33"/>
                    <a:pt x="56" y="23"/>
                    <a:pt x="44" y="23"/>
                  </a:cubicBezTo>
                  <a:cubicBezTo>
                    <a:pt x="33" y="23"/>
                    <a:pt x="24" y="33"/>
                    <a:pt x="24" y="44"/>
                  </a:cubicBezTo>
                  <a:cubicBezTo>
                    <a:pt x="24" y="55"/>
                    <a:pt x="33" y="65"/>
                    <a:pt x="44" y="65"/>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0" name="Oval 35"/>
            <p:cNvSpPr>
              <a:spLocks noChangeArrowheads="1"/>
            </p:cNvSpPr>
            <p:nvPr/>
          </p:nvSpPr>
          <p:spPr bwMode="auto">
            <a:xfrm>
              <a:off x="869950" y="619125"/>
              <a:ext cx="87312" cy="87313"/>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1" name="Freeform 36"/>
            <p:cNvSpPr>
              <a:spLocks noEditPoints="1" noChangeArrowheads="1"/>
            </p:cNvSpPr>
            <p:nvPr/>
          </p:nvSpPr>
          <p:spPr bwMode="auto">
            <a:xfrm>
              <a:off x="1503363" y="585788"/>
              <a:ext cx="290512" cy="292100"/>
            </a:xfrm>
            <a:custGeom>
              <a:avLst/>
              <a:gdLst>
                <a:gd name="T0" fmla="*/ 53 w 106"/>
                <a:gd name="T1" fmla="*/ 0 h 106"/>
                <a:gd name="T2" fmla="*/ 106 w 106"/>
                <a:gd name="T3" fmla="*/ 53 h 106"/>
                <a:gd name="T4" fmla="*/ 53 w 106"/>
                <a:gd name="T5" fmla="*/ 106 h 106"/>
                <a:gd name="T6" fmla="*/ 0 w 106"/>
                <a:gd name="T7" fmla="*/ 53 h 106"/>
                <a:gd name="T8" fmla="*/ 53 w 106"/>
                <a:gd name="T9" fmla="*/ 0 h 106"/>
                <a:gd name="T10" fmla="*/ 53 w 106"/>
                <a:gd name="T11" fmla="*/ 87 h 106"/>
                <a:gd name="T12" fmla="*/ 86 w 106"/>
                <a:gd name="T13" fmla="*/ 53 h 106"/>
                <a:gd name="T14" fmla="*/ 53 w 106"/>
                <a:gd name="T15" fmla="*/ 20 h 106"/>
                <a:gd name="T16" fmla="*/ 19 w 106"/>
                <a:gd name="T17" fmla="*/ 53 h 106"/>
                <a:gd name="T18" fmla="*/ 53 w 106"/>
                <a:gd name="T19" fmla="*/ 8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
                <a:gd name="T31" fmla="*/ 0 h 106"/>
                <a:gd name="T32" fmla="*/ 106 w 106"/>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 h="106">
                  <a:moveTo>
                    <a:pt x="53" y="0"/>
                  </a:moveTo>
                  <a:cubicBezTo>
                    <a:pt x="82" y="0"/>
                    <a:pt x="106" y="24"/>
                    <a:pt x="106" y="53"/>
                  </a:cubicBezTo>
                  <a:cubicBezTo>
                    <a:pt x="106" y="82"/>
                    <a:pt x="82" y="106"/>
                    <a:pt x="53" y="106"/>
                  </a:cubicBezTo>
                  <a:cubicBezTo>
                    <a:pt x="24" y="106"/>
                    <a:pt x="0" y="82"/>
                    <a:pt x="0" y="53"/>
                  </a:cubicBezTo>
                  <a:cubicBezTo>
                    <a:pt x="0" y="24"/>
                    <a:pt x="24" y="0"/>
                    <a:pt x="53" y="0"/>
                  </a:cubicBezTo>
                  <a:close/>
                  <a:moveTo>
                    <a:pt x="53" y="87"/>
                  </a:moveTo>
                  <a:cubicBezTo>
                    <a:pt x="71" y="87"/>
                    <a:pt x="86" y="72"/>
                    <a:pt x="86" y="53"/>
                  </a:cubicBezTo>
                  <a:cubicBezTo>
                    <a:pt x="86" y="35"/>
                    <a:pt x="71" y="20"/>
                    <a:pt x="53" y="20"/>
                  </a:cubicBezTo>
                  <a:cubicBezTo>
                    <a:pt x="34" y="20"/>
                    <a:pt x="19" y="35"/>
                    <a:pt x="19" y="53"/>
                  </a:cubicBezTo>
                  <a:cubicBezTo>
                    <a:pt x="19" y="72"/>
                    <a:pt x="34" y="87"/>
                    <a:pt x="53" y="8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2" name="Freeform 37"/>
            <p:cNvSpPr>
              <a:spLocks noEditPoints="1" noChangeArrowheads="1"/>
            </p:cNvSpPr>
            <p:nvPr/>
          </p:nvSpPr>
          <p:spPr bwMode="auto">
            <a:xfrm>
              <a:off x="1566863" y="649288"/>
              <a:ext cx="163512" cy="165100"/>
            </a:xfrm>
            <a:custGeom>
              <a:avLst/>
              <a:gdLst>
                <a:gd name="T0" fmla="*/ 30 w 60"/>
                <a:gd name="T1" fmla="*/ 0 h 60"/>
                <a:gd name="T2" fmla="*/ 60 w 60"/>
                <a:gd name="T3" fmla="*/ 30 h 60"/>
                <a:gd name="T4" fmla="*/ 30 w 60"/>
                <a:gd name="T5" fmla="*/ 60 h 60"/>
                <a:gd name="T6" fmla="*/ 0 w 60"/>
                <a:gd name="T7" fmla="*/ 30 h 60"/>
                <a:gd name="T8" fmla="*/ 30 w 60"/>
                <a:gd name="T9" fmla="*/ 0 h 60"/>
                <a:gd name="T10" fmla="*/ 30 w 60"/>
                <a:gd name="T11" fmla="*/ 44 h 60"/>
                <a:gd name="T12" fmla="*/ 44 w 60"/>
                <a:gd name="T13" fmla="*/ 30 h 60"/>
                <a:gd name="T14" fmla="*/ 30 w 60"/>
                <a:gd name="T15" fmla="*/ 16 h 60"/>
                <a:gd name="T16" fmla="*/ 16 w 60"/>
                <a:gd name="T17" fmla="*/ 30 h 60"/>
                <a:gd name="T18" fmla="*/ 30 w 60"/>
                <a:gd name="T19" fmla="*/ 4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60"/>
                <a:gd name="T32" fmla="*/ 60 w 6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60">
                  <a:moveTo>
                    <a:pt x="30" y="0"/>
                  </a:moveTo>
                  <a:cubicBezTo>
                    <a:pt x="46" y="0"/>
                    <a:pt x="60" y="14"/>
                    <a:pt x="60" y="30"/>
                  </a:cubicBezTo>
                  <a:cubicBezTo>
                    <a:pt x="60" y="47"/>
                    <a:pt x="46" y="60"/>
                    <a:pt x="30" y="60"/>
                  </a:cubicBezTo>
                  <a:cubicBezTo>
                    <a:pt x="13" y="60"/>
                    <a:pt x="0" y="47"/>
                    <a:pt x="0" y="30"/>
                  </a:cubicBezTo>
                  <a:cubicBezTo>
                    <a:pt x="0" y="14"/>
                    <a:pt x="13" y="0"/>
                    <a:pt x="30" y="0"/>
                  </a:cubicBezTo>
                  <a:close/>
                  <a:moveTo>
                    <a:pt x="30" y="44"/>
                  </a:moveTo>
                  <a:cubicBezTo>
                    <a:pt x="37" y="44"/>
                    <a:pt x="44" y="38"/>
                    <a:pt x="44" y="30"/>
                  </a:cubicBezTo>
                  <a:cubicBezTo>
                    <a:pt x="44" y="23"/>
                    <a:pt x="37" y="16"/>
                    <a:pt x="30" y="16"/>
                  </a:cubicBezTo>
                  <a:cubicBezTo>
                    <a:pt x="22" y="16"/>
                    <a:pt x="16" y="23"/>
                    <a:pt x="16" y="30"/>
                  </a:cubicBezTo>
                  <a:cubicBezTo>
                    <a:pt x="16" y="38"/>
                    <a:pt x="22" y="44"/>
                    <a:pt x="30" y="44"/>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3" name="Oval 38"/>
            <p:cNvSpPr>
              <a:spLocks noChangeArrowheads="1"/>
            </p:cNvSpPr>
            <p:nvPr/>
          </p:nvSpPr>
          <p:spPr bwMode="auto">
            <a:xfrm>
              <a:off x="1617663" y="701675"/>
              <a:ext cx="60325" cy="60325"/>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4" name="Freeform 39"/>
            <p:cNvSpPr>
              <a:spLocks noEditPoints="1" noChangeArrowheads="1"/>
            </p:cNvSpPr>
            <p:nvPr/>
          </p:nvSpPr>
          <p:spPr bwMode="auto">
            <a:xfrm>
              <a:off x="2303463" y="585788"/>
              <a:ext cx="290512" cy="292100"/>
            </a:xfrm>
            <a:custGeom>
              <a:avLst/>
              <a:gdLst>
                <a:gd name="T0" fmla="*/ 53 w 106"/>
                <a:gd name="T1" fmla="*/ 0 h 106"/>
                <a:gd name="T2" fmla="*/ 106 w 106"/>
                <a:gd name="T3" fmla="*/ 53 h 106"/>
                <a:gd name="T4" fmla="*/ 53 w 106"/>
                <a:gd name="T5" fmla="*/ 106 h 106"/>
                <a:gd name="T6" fmla="*/ 0 w 106"/>
                <a:gd name="T7" fmla="*/ 53 h 106"/>
                <a:gd name="T8" fmla="*/ 53 w 106"/>
                <a:gd name="T9" fmla="*/ 0 h 106"/>
                <a:gd name="T10" fmla="*/ 53 w 106"/>
                <a:gd name="T11" fmla="*/ 87 h 106"/>
                <a:gd name="T12" fmla="*/ 86 w 106"/>
                <a:gd name="T13" fmla="*/ 53 h 106"/>
                <a:gd name="T14" fmla="*/ 53 w 106"/>
                <a:gd name="T15" fmla="*/ 20 h 106"/>
                <a:gd name="T16" fmla="*/ 20 w 106"/>
                <a:gd name="T17" fmla="*/ 53 h 106"/>
                <a:gd name="T18" fmla="*/ 53 w 106"/>
                <a:gd name="T19" fmla="*/ 8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
                <a:gd name="T31" fmla="*/ 0 h 106"/>
                <a:gd name="T32" fmla="*/ 106 w 106"/>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 h="106">
                  <a:moveTo>
                    <a:pt x="53" y="0"/>
                  </a:moveTo>
                  <a:cubicBezTo>
                    <a:pt x="82" y="0"/>
                    <a:pt x="106" y="24"/>
                    <a:pt x="106" y="53"/>
                  </a:cubicBezTo>
                  <a:cubicBezTo>
                    <a:pt x="106" y="82"/>
                    <a:pt x="82" y="106"/>
                    <a:pt x="53" y="106"/>
                  </a:cubicBezTo>
                  <a:cubicBezTo>
                    <a:pt x="24" y="106"/>
                    <a:pt x="0" y="82"/>
                    <a:pt x="0" y="53"/>
                  </a:cubicBezTo>
                  <a:cubicBezTo>
                    <a:pt x="0" y="24"/>
                    <a:pt x="24" y="0"/>
                    <a:pt x="53" y="0"/>
                  </a:cubicBezTo>
                  <a:close/>
                  <a:moveTo>
                    <a:pt x="53" y="87"/>
                  </a:moveTo>
                  <a:cubicBezTo>
                    <a:pt x="71" y="87"/>
                    <a:pt x="86" y="72"/>
                    <a:pt x="86" y="53"/>
                  </a:cubicBezTo>
                  <a:cubicBezTo>
                    <a:pt x="86" y="35"/>
                    <a:pt x="71" y="20"/>
                    <a:pt x="53" y="20"/>
                  </a:cubicBezTo>
                  <a:cubicBezTo>
                    <a:pt x="35" y="20"/>
                    <a:pt x="20" y="35"/>
                    <a:pt x="20" y="53"/>
                  </a:cubicBezTo>
                  <a:cubicBezTo>
                    <a:pt x="20" y="72"/>
                    <a:pt x="35" y="87"/>
                    <a:pt x="53" y="8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5" name="Freeform 40"/>
            <p:cNvSpPr>
              <a:spLocks noEditPoints="1" noChangeArrowheads="1"/>
            </p:cNvSpPr>
            <p:nvPr/>
          </p:nvSpPr>
          <p:spPr bwMode="auto">
            <a:xfrm>
              <a:off x="2366963" y="649288"/>
              <a:ext cx="165100" cy="165100"/>
            </a:xfrm>
            <a:custGeom>
              <a:avLst/>
              <a:gdLst>
                <a:gd name="T0" fmla="*/ 30 w 60"/>
                <a:gd name="T1" fmla="*/ 0 h 60"/>
                <a:gd name="T2" fmla="*/ 60 w 60"/>
                <a:gd name="T3" fmla="*/ 30 h 60"/>
                <a:gd name="T4" fmla="*/ 30 w 60"/>
                <a:gd name="T5" fmla="*/ 60 h 60"/>
                <a:gd name="T6" fmla="*/ 0 w 60"/>
                <a:gd name="T7" fmla="*/ 30 h 60"/>
                <a:gd name="T8" fmla="*/ 30 w 60"/>
                <a:gd name="T9" fmla="*/ 0 h 60"/>
                <a:gd name="T10" fmla="*/ 30 w 60"/>
                <a:gd name="T11" fmla="*/ 44 h 60"/>
                <a:gd name="T12" fmla="*/ 44 w 60"/>
                <a:gd name="T13" fmla="*/ 30 h 60"/>
                <a:gd name="T14" fmla="*/ 30 w 60"/>
                <a:gd name="T15" fmla="*/ 16 h 60"/>
                <a:gd name="T16" fmla="*/ 16 w 60"/>
                <a:gd name="T17" fmla="*/ 30 h 60"/>
                <a:gd name="T18" fmla="*/ 30 w 60"/>
                <a:gd name="T19" fmla="*/ 4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60"/>
                <a:gd name="T32" fmla="*/ 60 w 6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60">
                  <a:moveTo>
                    <a:pt x="30" y="0"/>
                  </a:moveTo>
                  <a:cubicBezTo>
                    <a:pt x="47" y="0"/>
                    <a:pt x="60" y="14"/>
                    <a:pt x="60" y="30"/>
                  </a:cubicBezTo>
                  <a:cubicBezTo>
                    <a:pt x="60" y="47"/>
                    <a:pt x="47" y="60"/>
                    <a:pt x="30" y="60"/>
                  </a:cubicBezTo>
                  <a:cubicBezTo>
                    <a:pt x="13" y="60"/>
                    <a:pt x="0" y="47"/>
                    <a:pt x="0" y="30"/>
                  </a:cubicBezTo>
                  <a:cubicBezTo>
                    <a:pt x="0" y="14"/>
                    <a:pt x="13" y="0"/>
                    <a:pt x="30" y="0"/>
                  </a:cubicBezTo>
                  <a:close/>
                  <a:moveTo>
                    <a:pt x="30" y="44"/>
                  </a:moveTo>
                  <a:cubicBezTo>
                    <a:pt x="38" y="44"/>
                    <a:pt x="44" y="38"/>
                    <a:pt x="44" y="30"/>
                  </a:cubicBezTo>
                  <a:cubicBezTo>
                    <a:pt x="44" y="23"/>
                    <a:pt x="38" y="16"/>
                    <a:pt x="30" y="16"/>
                  </a:cubicBezTo>
                  <a:cubicBezTo>
                    <a:pt x="22" y="16"/>
                    <a:pt x="16" y="23"/>
                    <a:pt x="16" y="30"/>
                  </a:cubicBezTo>
                  <a:cubicBezTo>
                    <a:pt x="16" y="38"/>
                    <a:pt x="22" y="44"/>
                    <a:pt x="30" y="44"/>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6" name="Oval 41"/>
            <p:cNvSpPr>
              <a:spLocks noChangeArrowheads="1"/>
            </p:cNvSpPr>
            <p:nvPr/>
          </p:nvSpPr>
          <p:spPr bwMode="auto">
            <a:xfrm>
              <a:off x="2419350" y="701675"/>
              <a:ext cx="60325" cy="60325"/>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7" name="Freeform 42"/>
            <p:cNvSpPr>
              <a:spLocks noEditPoints="1" noChangeArrowheads="1"/>
            </p:cNvSpPr>
            <p:nvPr/>
          </p:nvSpPr>
          <p:spPr bwMode="auto">
            <a:xfrm>
              <a:off x="41275" y="633413"/>
              <a:ext cx="244475" cy="244475"/>
            </a:xfrm>
            <a:custGeom>
              <a:avLst/>
              <a:gdLst>
                <a:gd name="T0" fmla="*/ 45 w 89"/>
                <a:gd name="T1" fmla="*/ 0 h 89"/>
                <a:gd name="T2" fmla="*/ 89 w 89"/>
                <a:gd name="T3" fmla="*/ 44 h 89"/>
                <a:gd name="T4" fmla="*/ 45 w 89"/>
                <a:gd name="T5" fmla="*/ 89 h 89"/>
                <a:gd name="T6" fmla="*/ 0 w 89"/>
                <a:gd name="T7" fmla="*/ 44 h 89"/>
                <a:gd name="T8" fmla="*/ 45 w 89"/>
                <a:gd name="T9" fmla="*/ 0 h 89"/>
                <a:gd name="T10" fmla="*/ 45 w 89"/>
                <a:gd name="T11" fmla="*/ 73 h 89"/>
                <a:gd name="T12" fmla="*/ 73 w 89"/>
                <a:gd name="T13" fmla="*/ 44 h 89"/>
                <a:gd name="T14" fmla="*/ 45 w 89"/>
                <a:gd name="T15" fmla="*/ 16 h 89"/>
                <a:gd name="T16" fmla="*/ 16 w 89"/>
                <a:gd name="T17" fmla="*/ 44 h 89"/>
                <a:gd name="T18" fmla="*/ 45 w 89"/>
                <a:gd name="T19" fmla="*/ 7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89"/>
                <a:gd name="T32" fmla="*/ 89 w 89"/>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89">
                  <a:moveTo>
                    <a:pt x="45" y="0"/>
                  </a:moveTo>
                  <a:cubicBezTo>
                    <a:pt x="69" y="0"/>
                    <a:pt x="89" y="20"/>
                    <a:pt x="89" y="44"/>
                  </a:cubicBezTo>
                  <a:cubicBezTo>
                    <a:pt x="89" y="69"/>
                    <a:pt x="69" y="89"/>
                    <a:pt x="45" y="89"/>
                  </a:cubicBezTo>
                  <a:cubicBezTo>
                    <a:pt x="20" y="89"/>
                    <a:pt x="0" y="69"/>
                    <a:pt x="0" y="44"/>
                  </a:cubicBezTo>
                  <a:cubicBezTo>
                    <a:pt x="0" y="20"/>
                    <a:pt x="20" y="0"/>
                    <a:pt x="45" y="0"/>
                  </a:cubicBezTo>
                  <a:close/>
                  <a:moveTo>
                    <a:pt x="45" y="73"/>
                  </a:moveTo>
                  <a:cubicBezTo>
                    <a:pt x="60" y="73"/>
                    <a:pt x="73" y="60"/>
                    <a:pt x="73" y="44"/>
                  </a:cubicBezTo>
                  <a:cubicBezTo>
                    <a:pt x="73" y="29"/>
                    <a:pt x="60" y="16"/>
                    <a:pt x="45" y="16"/>
                  </a:cubicBezTo>
                  <a:cubicBezTo>
                    <a:pt x="29" y="16"/>
                    <a:pt x="16" y="29"/>
                    <a:pt x="16" y="44"/>
                  </a:cubicBezTo>
                  <a:cubicBezTo>
                    <a:pt x="16" y="60"/>
                    <a:pt x="29" y="73"/>
                    <a:pt x="45" y="73"/>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8" name="Freeform 43"/>
            <p:cNvSpPr>
              <a:spLocks noEditPoints="1" noChangeArrowheads="1"/>
            </p:cNvSpPr>
            <p:nvPr/>
          </p:nvSpPr>
          <p:spPr bwMode="auto">
            <a:xfrm>
              <a:off x="93663" y="685800"/>
              <a:ext cx="139700" cy="139700"/>
            </a:xfrm>
            <a:custGeom>
              <a:avLst/>
              <a:gdLst>
                <a:gd name="T0" fmla="*/ 26 w 51"/>
                <a:gd name="T1" fmla="*/ 0 h 51"/>
                <a:gd name="T2" fmla="*/ 51 w 51"/>
                <a:gd name="T3" fmla="*/ 25 h 51"/>
                <a:gd name="T4" fmla="*/ 26 w 51"/>
                <a:gd name="T5" fmla="*/ 51 h 51"/>
                <a:gd name="T6" fmla="*/ 0 w 51"/>
                <a:gd name="T7" fmla="*/ 25 h 51"/>
                <a:gd name="T8" fmla="*/ 26 w 51"/>
                <a:gd name="T9" fmla="*/ 0 h 51"/>
                <a:gd name="T10" fmla="*/ 26 w 51"/>
                <a:gd name="T11" fmla="*/ 37 h 51"/>
                <a:gd name="T12" fmla="*/ 37 w 51"/>
                <a:gd name="T13" fmla="*/ 25 h 51"/>
                <a:gd name="T14" fmla="*/ 26 w 51"/>
                <a:gd name="T15" fmla="*/ 14 h 51"/>
                <a:gd name="T16" fmla="*/ 14 w 51"/>
                <a:gd name="T17" fmla="*/ 25 h 51"/>
                <a:gd name="T18" fmla="*/ 26 w 51"/>
                <a:gd name="T19" fmla="*/ 37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51"/>
                <a:gd name="T32" fmla="*/ 51 w 51"/>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51">
                  <a:moveTo>
                    <a:pt x="26" y="0"/>
                  </a:moveTo>
                  <a:cubicBezTo>
                    <a:pt x="40" y="0"/>
                    <a:pt x="51" y="11"/>
                    <a:pt x="51" y="25"/>
                  </a:cubicBezTo>
                  <a:cubicBezTo>
                    <a:pt x="51" y="39"/>
                    <a:pt x="40" y="51"/>
                    <a:pt x="26" y="51"/>
                  </a:cubicBezTo>
                  <a:cubicBezTo>
                    <a:pt x="12" y="51"/>
                    <a:pt x="0" y="39"/>
                    <a:pt x="0" y="25"/>
                  </a:cubicBezTo>
                  <a:cubicBezTo>
                    <a:pt x="0" y="11"/>
                    <a:pt x="12" y="0"/>
                    <a:pt x="26" y="0"/>
                  </a:cubicBezTo>
                  <a:close/>
                  <a:moveTo>
                    <a:pt x="26" y="37"/>
                  </a:moveTo>
                  <a:cubicBezTo>
                    <a:pt x="32" y="37"/>
                    <a:pt x="37" y="32"/>
                    <a:pt x="37" y="25"/>
                  </a:cubicBezTo>
                  <a:cubicBezTo>
                    <a:pt x="37" y="19"/>
                    <a:pt x="32" y="14"/>
                    <a:pt x="26" y="14"/>
                  </a:cubicBezTo>
                  <a:cubicBezTo>
                    <a:pt x="19" y="14"/>
                    <a:pt x="14" y="19"/>
                    <a:pt x="14" y="25"/>
                  </a:cubicBezTo>
                  <a:cubicBezTo>
                    <a:pt x="14" y="32"/>
                    <a:pt x="19" y="37"/>
                    <a:pt x="26" y="37"/>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9" name="Oval 44"/>
            <p:cNvSpPr>
              <a:spLocks noChangeArrowheads="1"/>
            </p:cNvSpPr>
            <p:nvPr/>
          </p:nvSpPr>
          <p:spPr bwMode="auto">
            <a:xfrm>
              <a:off x="136525" y="728663"/>
              <a:ext cx="52387" cy="52388"/>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0" name="Freeform 45"/>
            <p:cNvSpPr>
              <a:spLocks noChangeArrowheads="1"/>
            </p:cNvSpPr>
            <p:nvPr/>
          </p:nvSpPr>
          <p:spPr bwMode="auto">
            <a:xfrm>
              <a:off x="0" y="569913"/>
              <a:ext cx="327025" cy="98425"/>
            </a:xfrm>
            <a:custGeom>
              <a:avLst/>
              <a:gdLst>
                <a:gd name="T0" fmla="*/ 60 w 119"/>
                <a:gd name="T1" fmla="*/ 13 h 36"/>
                <a:gd name="T2" fmla="*/ 15 w 119"/>
                <a:gd name="T3" fmla="*/ 36 h 36"/>
                <a:gd name="T4" fmla="*/ 0 w 119"/>
                <a:gd name="T5" fmla="*/ 36 h 36"/>
                <a:gd name="T6" fmla="*/ 60 w 119"/>
                <a:gd name="T7" fmla="*/ 0 h 36"/>
                <a:gd name="T8" fmla="*/ 119 w 119"/>
                <a:gd name="T9" fmla="*/ 36 h 36"/>
                <a:gd name="T10" fmla="*/ 105 w 119"/>
                <a:gd name="T11" fmla="*/ 36 h 36"/>
                <a:gd name="T12" fmla="*/ 60 w 119"/>
                <a:gd name="T13" fmla="*/ 13 h 36"/>
                <a:gd name="T14" fmla="*/ 0 60000 65536"/>
                <a:gd name="T15" fmla="*/ 0 60000 65536"/>
                <a:gd name="T16" fmla="*/ 0 60000 65536"/>
                <a:gd name="T17" fmla="*/ 0 60000 65536"/>
                <a:gd name="T18" fmla="*/ 0 60000 65536"/>
                <a:gd name="T19" fmla="*/ 0 60000 65536"/>
                <a:gd name="T20" fmla="*/ 0 60000 65536"/>
                <a:gd name="T21" fmla="*/ 0 w 119"/>
                <a:gd name="T22" fmla="*/ 0 h 36"/>
                <a:gd name="T23" fmla="*/ 119 w 119"/>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36">
                  <a:moveTo>
                    <a:pt x="60" y="13"/>
                  </a:moveTo>
                  <a:cubicBezTo>
                    <a:pt x="41" y="13"/>
                    <a:pt x="25" y="22"/>
                    <a:pt x="15" y="36"/>
                  </a:cubicBezTo>
                  <a:cubicBezTo>
                    <a:pt x="0" y="36"/>
                    <a:pt x="0" y="36"/>
                    <a:pt x="0" y="36"/>
                  </a:cubicBezTo>
                  <a:cubicBezTo>
                    <a:pt x="12" y="15"/>
                    <a:pt x="34" y="0"/>
                    <a:pt x="60" y="0"/>
                  </a:cubicBezTo>
                  <a:cubicBezTo>
                    <a:pt x="85" y="0"/>
                    <a:pt x="108" y="15"/>
                    <a:pt x="119" y="36"/>
                  </a:cubicBezTo>
                  <a:cubicBezTo>
                    <a:pt x="105" y="36"/>
                    <a:pt x="105" y="36"/>
                    <a:pt x="105" y="36"/>
                  </a:cubicBezTo>
                  <a:cubicBezTo>
                    <a:pt x="95" y="22"/>
                    <a:pt x="78" y="13"/>
                    <a:pt x="60" y="13"/>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1" name="Freeform 46"/>
            <p:cNvSpPr>
              <a:spLocks noEditPoints="1" noChangeArrowheads="1"/>
            </p:cNvSpPr>
            <p:nvPr/>
          </p:nvSpPr>
          <p:spPr bwMode="auto">
            <a:xfrm>
              <a:off x="565150" y="646113"/>
              <a:ext cx="98425" cy="198438"/>
            </a:xfrm>
            <a:custGeom>
              <a:avLst/>
              <a:gdLst>
                <a:gd name="T0" fmla="*/ 62 w 62"/>
                <a:gd name="T1" fmla="*/ 0 h 125"/>
                <a:gd name="T2" fmla="*/ 62 w 62"/>
                <a:gd name="T3" fmla="*/ 125 h 125"/>
                <a:gd name="T4" fmla="*/ 0 w 62"/>
                <a:gd name="T5" fmla="*/ 125 h 125"/>
                <a:gd name="T6" fmla="*/ 0 w 62"/>
                <a:gd name="T7" fmla="*/ 0 h 125"/>
                <a:gd name="T8" fmla="*/ 62 w 62"/>
                <a:gd name="T9" fmla="*/ 0 h 125"/>
                <a:gd name="T10" fmla="*/ 3 w 62"/>
                <a:gd name="T11" fmla="*/ 118 h 125"/>
                <a:gd name="T12" fmla="*/ 60 w 62"/>
                <a:gd name="T13" fmla="*/ 118 h 125"/>
                <a:gd name="T14" fmla="*/ 60 w 62"/>
                <a:gd name="T15" fmla="*/ 87 h 125"/>
                <a:gd name="T16" fmla="*/ 3 w 62"/>
                <a:gd name="T17" fmla="*/ 87 h 125"/>
                <a:gd name="T18" fmla="*/ 3 w 62"/>
                <a:gd name="T19" fmla="*/ 118 h 125"/>
                <a:gd name="T20" fmla="*/ 3 w 62"/>
                <a:gd name="T21" fmla="*/ 78 h 125"/>
                <a:gd name="T22" fmla="*/ 60 w 62"/>
                <a:gd name="T23" fmla="*/ 78 h 125"/>
                <a:gd name="T24" fmla="*/ 60 w 62"/>
                <a:gd name="T25" fmla="*/ 47 h 125"/>
                <a:gd name="T26" fmla="*/ 3 w 62"/>
                <a:gd name="T27" fmla="*/ 47 h 125"/>
                <a:gd name="T28" fmla="*/ 3 w 62"/>
                <a:gd name="T29" fmla="*/ 78 h 125"/>
                <a:gd name="T30" fmla="*/ 3 w 62"/>
                <a:gd name="T31" fmla="*/ 38 h 125"/>
                <a:gd name="T32" fmla="*/ 60 w 62"/>
                <a:gd name="T33" fmla="*/ 38 h 125"/>
                <a:gd name="T34" fmla="*/ 60 w 62"/>
                <a:gd name="T35" fmla="*/ 7 h 125"/>
                <a:gd name="T36" fmla="*/ 3 w 62"/>
                <a:gd name="T37" fmla="*/ 7 h 125"/>
                <a:gd name="T38" fmla="*/ 3 w 62"/>
                <a:gd name="T39" fmla="*/ 38 h 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2"/>
                <a:gd name="T61" fmla="*/ 0 h 125"/>
                <a:gd name="T62" fmla="*/ 62 w 62"/>
                <a:gd name="T63" fmla="*/ 125 h 1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2" h="125">
                  <a:moveTo>
                    <a:pt x="62" y="0"/>
                  </a:moveTo>
                  <a:lnTo>
                    <a:pt x="62" y="125"/>
                  </a:lnTo>
                  <a:lnTo>
                    <a:pt x="0" y="125"/>
                  </a:lnTo>
                  <a:lnTo>
                    <a:pt x="0" y="0"/>
                  </a:lnTo>
                  <a:lnTo>
                    <a:pt x="62" y="0"/>
                  </a:lnTo>
                  <a:close/>
                  <a:moveTo>
                    <a:pt x="3" y="118"/>
                  </a:moveTo>
                  <a:lnTo>
                    <a:pt x="60" y="118"/>
                  </a:lnTo>
                  <a:lnTo>
                    <a:pt x="60" y="87"/>
                  </a:lnTo>
                  <a:lnTo>
                    <a:pt x="3" y="87"/>
                  </a:lnTo>
                  <a:lnTo>
                    <a:pt x="3" y="118"/>
                  </a:lnTo>
                  <a:close/>
                  <a:moveTo>
                    <a:pt x="3" y="78"/>
                  </a:moveTo>
                  <a:lnTo>
                    <a:pt x="60" y="78"/>
                  </a:lnTo>
                  <a:lnTo>
                    <a:pt x="60" y="47"/>
                  </a:lnTo>
                  <a:lnTo>
                    <a:pt x="3" y="47"/>
                  </a:lnTo>
                  <a:lnTo>
                    <a:pt x="3" y="78"/>
                  </a:lnTo>
                  <a:close/>
                  <a:moveTo>
                    <a:pt x="3" y="38"/>
                  </a:moveTo>
                  <a:lnTo>
                    <a:pt x="60" y="38"/>
                  </a:lnTo>
                  <a:lnTo>
                    <a:pt x="60" y="7"/>
                  </a:lnTo>
                  <a:lnTo>
                    <a:pt x="3" y="7"/>
                  </a:lnTo>
                  <a:lnTo>
                    <a:pt x="3" y="38"/>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2" name="Freeform 47"/>
            <p:cNvSpPr>
              <a:spLocks noEditPoints="1" noChangeArrowheads="1"/>
            </p:cNvSpPr>
            <p:nvPr/>
          </p:nvSpPr>
          <p:spPr bwMode="auto">
            <a:xfrm>
              <a:off x="561975" y="392113"/>
              <a:ext cx="153987" cy="180975"/>
            </a:xfrm>
            <a:custGeom>
              <a:avLst/>
              <a:gdLst>
                <a:gd name="T0" fmla="*/ 56 w 56"/>
                <a:gd name="T1" fmla="*/ 0 h 66"/>
                <a:gd name="T2" fmla="*/ 56 w 56"/>
                <a:gd name="T3" fmla="*/ 18 h 66"/>
                <a:gd name="T4" fmla="*/ 29 w 56"/>
                <a:gd name="T5" fmla="*/ 66 h 66"/>
                <a:gd name="T6" fmla="*/ 0 w 56"/>
                <a:gd name="T7" fmla="*/ 66 h 66"/>
                <a:gd name="T8" fmla="*/ 0 w 56"/>
                <a:gd name="T9" fmla="*/ 0 h 66"/>
                <a:gd name="T10" fmla="*/ 56 w 56"/>
                <a:gd name="T11" fmla="*/ 0 h 66"/>
                <a:gd name="T12" fmla="*/ 10 w 56"/>
                <a:gd name="T13" fmla="*/ 14 h 66"/>
                <a:gd name="T14" fmla="*/ 13 w 56"/>
                <a:gd name="T15" fmla="*/ 11 h 66"/>
                <a:gd name="T16" fmla="*/ 10 w 56"/>
                <a:gd name="T17" fmla="*/ 7 h 66"/>
                <a:gd name="T18" fmla="*/ 6 w 56"/>
                <a:gd name="T19" fmla="*/ 11 h 66"/>
                <a:gd name="T20" fmla="*/ 10 w 56"/>
                <a:gd name="T21" fmla="*/ 14 h 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
                <a:gd name="T34" fmla="*/ 0 h 66"/>
                <a:gd name="T35" fmla="*/ 56 w 56"/>
                <a:gd name="T36" fmla="*/ 66 h 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 h="66">
                  <a:moveTo>
                    <a:pt x="56" y="0"/>
                  </a:moveTo>
                  <a:cubicBezTo>
                    <a:pt x="56" y="18"/>
                    <a:pt x="56" y="18"/>
                    <a:pt x="56" y="18"/>
                  </a:cubicBezTo>
                  <a:cubicBezTo>
                    <a:pt x="56" y="18"/>
                    <a:pt x="34" y="33"/>
                    <a:pt x="29" y="66"/>
                  </a:cubicBezTo>
                  <a:cubicBezTo>
                    <a:pt x="2" y="66"/>
                    <a:pt x="0" y="66"/>
                    <a:pt x="0" y="66"/>
                  </a:cubicBezTo>
                  <a:cubicBezTo>
                    <a:pt x="0" y="0"/>
                    <a:pt x="0" y="0"/>
                    <a:pt x="0" y="0"/>
                  </a:cubicBezTo>
                  <a:lnTo>
                    <a:pt x="56" y="0"/>
                  </a:lnTo>
                  <a:close/>
                  <a:moveTo>
                    <a:pt x="10" y="14"/>
                  </a:moveTo>
                  <a:cubicBezTo>
                    <a:pt x="12" y="14"/>
                    <a:pt x="13" y="13"/>
                    <a:pt x="13" y="11"/>
                  </a:cubicBezTo>
                  <a:cubicBezTo>
                    <a:pt x="13" y="9"/>
                    <a:pt x="12" y="7"/>
                    <a:pt x="10" y="7"/>
                  </a:cubicBezTo>
                  <a:cubicBezTo>
                    <a:pt x="8" y="7"/>
                    <a:pt x="6" y="9"/>
                    <a:pt x="6" y="11"/>
                  </a:cubicBezTo>
                  <a:cubicBezTo>
                    <a:pt x="6" y="13"/>
                    <a:pt x="8" y="14"/>
                    <a:pt x="10" y="14"/>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3" name="Freeform 48"/>
            <p:cNvSpPr>
              <a:spLocks noChangeArrowheads="1"/>
            </p:cNvSpPr>
            <p:nvPr/>
          </p:nvSpPr>
          <p:spPr bwMode="auto">
            <a:xfrm>
              <a:off x="307975" y="314325"/>
              <a:ext cx="61912" cy="100013"/>
            </a:xfrm>
            <a:custGeom>
              <a:avLst/>
              <a:gdLst>
                <a:gd name="T0" fmla="*/ 0 w 23"/>
                <a:gd name="T1" fmla="*/ 25 h 36"/>
                <a:gd name="T2" fmla="*/ 12 w 23"/>
                <a:gd name="T3" fmla="*/ 36 h 36"/>
                <a:gd name="T4" fmla="*/ 12 w 23"/>
                <a:gd name="T5" fmla="*/ 36 h 36"/>
                <a:gd name="T6" fmla="*/ 23 w 23"/>
                <a:gd name="T7" fmla="*/ 25 h 36"/>
                <a:gd name="T8" fmla="*/ 23 w 23"/>
                <a:gd name="T9" fmla="*/ 12 h 36"/>
                <a:gd name="T10" fmla="*/ 12 w 23"/>
                <a:gd name="T11" fmla="*/ 0 h 36"/>
                <a:gd name="T12" fmla="*/ 12 w 23"/>
                <a:gd name="T13" fmla="*/ 0 h 36"/>
                <a:gd name="T14" fmla="*/ 0 w 23"/>
                <a:gd name="T15" fmla="*/ 12 h 36"/>
                <a:gd name="T16" fmla="*/ 0 w 23"/>
                <a:gd name="T17" fmla="*/ 25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
                <a:gd name="T28" fmla="*/ 0 h 36"/>
                <a:gd name="T29" fmla="*/ 23 w 23"/>
                <a:gd name="T30" fmla="*/ 36 h 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 h="36">
                  <a:moveTo>
                    <a:pt x="0" y="25"/>
                  </a:moveTo>
                  <a:cubicBezTo>
                    <a:pt x="0" y="31"/>
                    <a:pt x="5" y="36"/>
                    <a:pt x="12" y="36"/>
                  </a:cubicBezTo>
                  <a:cubicBezTo>
                    <a:pt x="12" y="36"/>
                    <a:pt x="12" y="36"/>
                    <a:pt x="12" y="36"/>
                  </a:cubicBezTo>
                  <a:cubicBezTo>
                    <a:pt x="18" y="36"/>
                    <a:pt x="23" y="31"/>
                    <a:pt x="23" y="25"/>
                  </a:cubicBezTo>
                  <a:cubicBezTo>
                    <a:pt x="23" y="12"/>
                    <a:pt x="23" y="12"/>
                    <a:pt x="23" y="12"/>
                  </a:cubicBezTo>
                  <a:cubicBezTo>
                    <a:pt x="23" y="5"/>
                    <a:pt x="18" y="0"/>
                    <a:pt x="12" y="0"/>
                  </a:cubicBezTo>
                  <a:cubicBezTo>
                    <a:pt x="12" y="0"/>
                    <a:pt x="12" y="0"/>
                    <a:pt x="12" y="0"/>
                  </a:cubicBezTo>
                  <a:cubicBezTo>
                    <a:pt x="5" y="0"/>
                    <a:pt x="0" y="5"/>
                    <a:pt x="0" y="12"/>
                  </a:cubicBezTo>
                  <a:lnTo>
                    <a:pt x="0" y="25"/>
                  </a:ln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4" name="Oval 49"/>
            <p:cNvSpPr>
              <a:spLocks noChangeArrowheads="1"/>
            </p:cNvSpPr>
            <p:nvPr/>
          </p:nvSpPr>
          <p:spPr bwMode="auto">
            <a:xfrm>
              <a:off x="346075" y="133350"/>
              <a:ext cx="26987" cy="2540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5" name="Oval 50"/>
            <p:cNvSpPr>
              <a:spLocks noChangeArrowheads="1"/>
            </p:cNvSpPr>
            <p:nvPr/>
          </p:nvSpPr>
          <p:spPr bwMode="auto">
            <a:xfrm>
              <a:off x="387350" y="84138"/>
              <a:ext cx="46037" cy="4445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6" name="Oval 51"/>
            <p:cNvSpPr>
              <a:spLocks noChangeArrowheads="1"/>
            </p:cNvSpPr>
            <p:nvPr/>
          </p:nvSpPr>
          <p:spPr bwMode="auto">
            <a:xfrm>
              <a:off x="376238" y="46038"/>
              <a:ext cx="15875" cy="14288"/>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7" name="Oval 52"/>
            <p:cNvSpPr>
              <a:spLocks noChangeArrowheads="1"/>
            </p:cNvSpPr>
            <p:nvPr/>
          </p:nvSpPr>
          <p:spPr bwMode="auto">
            <a:xfrm>
              <a:off x="438150" y="0"/>
              <a:ext cx="77787" cy="7620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8" name="Oval 53"/>
            <p:cNvSpPr>
              <a:spLocks noChangeArrowheads="1"/>
            </p:cNvSpPr>
            <p:nvPr/>
          </p:nvSpPr>
          <p:spPr bwMode="auto">
            <a:xfrm>
              <a:off x="452438" y="95250"/>
              <a:ext cx="14287" cy="14288"/>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9" name="Oval 54"/>
            <p:cNvSpPr>
              <a:spLocks noChangeArrowheads="1"/>
            </p:cNvSpPr>
            <p:nvPr/>
          </p:nvSpPr>
          <p:spPr bwMode="auto">
            <a:xfrm>
              <a:off x="569913" y="19050"/>
              <a:ext cx="41275" cy="41275"/>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0" name="Rectangle 55"/>
            <p:cNvSpPr>
              <a:spLocks noChangeArrowheads="1"/>
            </p:cNvSpPr>
            <p:nvPr/>
          </p:nvSpPr>
          <p:spPr bwMode="auto">
            <a:xfrm>
              <a:off x="579438" y="139700"/>
              <a:ext cx="352425" cy="38100"/>
            </a:xfrm>
            <a:prstGeom prst="rect">
              <a:avLst/>
            </a:pr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1" name="Freeform 56"/>
            <p:cNvSpPr>
              <a:spLocks noChangeArrowheads="1"/>
            </p:cNvSpPr>
            <p:nvPr/>
          </p:nvSpPr>
          <p:spPr bwMode="auto">
            <a:xfrm>
              <a:off x="500063" y="139700"/>
              <a:ext cx="117475" cy="238125"/>
            </a:xfrm>
            <a:custGeom>
              <a:avLst/>
              <a:gdLst>
                <a:gd name="T0" fmla="*/ 50 w 74"/>
                <a:gd name="T1" fmla="*/ 0 h 150"/>
                <a:gd name="T2" fmla="*/ 0 w 74"/>
                <a:gd name="T3" fmla="*/ 150 h 150"/>
                <a:gd name="T4" fmla="*/ 39 w 74"/>
                <a:gd name="T5" fmla="*/ 147 h 150"/>
                <a:gd name="T6" fmla="*/ 74 w 74"/>
                <a:gd name="T7" fmla="*/ 19 h 150"/>
                <a:gd name="T8" fmla="*/ 50 w 74"/>
                <a:gd name="T9" fmla="*/ 0 h 150"/>
                <a:gd name="T10" fmla="*/ 0 60000 65536"/>
                <a:gd name="T11" fmla="*/ 0 60000 65536"/>
                <a:gd name="T12" fmla="*/ 0 60000 65536"/>
                <a:gd name="T13" fmla="*/ 0 60000 65536"/>
                <a:gd name="T14" fmla="*/ 0 60000 65536"/>
                <a:gd name="T15" fmla="*/ 0 w 74"/>
                <a:gd name="T16" fmla="*/ 0 h 150"/>
                <a:gd name="T17" fmla="*/ 74 w 74"/>
                <a:gd name="T18" fmla="*/ 150 h 150"/>
              </a:gdLst>
              <a:ahLst/>
              <a:cxnLst>
                <a:cxn ang="T10">
                  <a:pos x="T0" y="T1"/>
                </a:cxn>
                <a:cxn ang="T11">
                  <a:pos x="T2" y="T3"/>
                </a:cxn>
                <a:cxn ang="T12">
                  <a:pos x="T4" y="T5"/>
                </a:cxn>
                <a:cxn ang="T13">
                  <a:pos x="T6" y="T7"/>
                </a:cxn>
                <a:cxn ang="T14">
                  <a:pos x="T8" y="T9"/>
                </a:cxn>
              </a:cxnLst>
              <a:rect l="T15" t="T16" r="T17" b="T18"/>
              <a:pathLst>
                <a:path w="74" h="150">
                  <a:moveTo>
                    <a:pt x="50" y="0"/>
                  </a:moveTo>
                  <a:lnTo>
                    <a:pt x="0" y="150"/>
                  </a:lnTo>
                  <a:lnTo>
                    <a:pt x="39" y="147"/>
                  </a:lnTo>
                  <a:lnTo>
                    <a:pt x="74" y="19"/>
                  </a:lnTo>
                  <a:lnTo>
                    <a:pt x="5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2" name="Freeform 57"/>
            <p:cNvSpPr>
              <a:spLocks noChangeArrowheads="1"/>
            </p:cNvSpPr>
            <p:nvPr/>
          </p:nvSpPr>
          <p:spPr bwMode="auto">
            <a:xfrm>
              <a:off x="773113" y="163513"/>
              <a:ext cx="33337" cy="209550"/>
            </a:xfrm>
            <a:custGeom>
              <a:avLst/>
              <a:gdLst>
                <a:gd name="T0" fmla="*/ 0 w 21"/>
                <a:gd name="T1" fmla="*/ 0 h 132"/>
                <a:gd name="T2" fmla="*/ 0 w 21"/>
                <a:gd name="T3" fmla="*/ 132 h 132"/>
                <a:gd name="T4" fmla="*/ 21 w 21"/>
                <a:gd name="T5" fmla="*/ 132 h 132"/>
                <a:gd name="T6" fmla="*/ 21 w 21"/>
                <a:gd name="T7" fmla="*/ 6 h 132"/>
                <a:gd name="T8" fmla="*/ 0 w 21"/>
                <a:gd name="T9" fmla="*/ 0 h 132"/>
                <a:gd name="T10" fmla="*/ 0 60000 65536"/>
                <a:gd name="T11" fmla="*/ 0 60000 65536"/>
                <a:gd name="T12" fmla="*/ 0 60000 65536"/>
                <a:gd name="T13" fmla="*/ 0 60000 65536"/>
                <a:gd name="T14" fmla="*/ 0 60000 65536"/>
                <a:gd name="T15" fmla="*/ 0 w 21"/>
                <a:gd name="T16" fmla="*/ 0 h 132"/>
                <a:gd name="T17" fmla="*/ 21 w 21"/>
                <a:gd name="T18" fmla="*/ 132 h 132"/>
              </a:gdLst>
              <a:ahLst/>
              <a:cxnLst>
                <a:cxn ang="T10">
                  <a:pos x="T0" y="T1"/>
                </a:cxn>
                <a:cxn ang="T11">
                  <a:pos x="T2" y="T3"/>
                </a:cxn>
                <a:cxn ang="T12">
                  <a:pos x="T4" y="T5"/>
                </a:cxn>
                <a:cxn ang="T13">
                  <a:pos x="T6" y="T7"/>
                </a:cxn>
                <a:cxn ang="T14">
                  <a:pos x="T8" y="T9"/>
                </a:cxn>
              </a:cxnLst>
              <a:rect l="T15" t="T16" r="T17" b="T18"/>
              <a:pathLst>
                <a:path w="21" h="132">
                  <a:moveTo>
                    <a:pt x="0" y="0"/>
                  </a:moveTo>
                  <a:lnTo>
                    <a:pt x="0" y="132"/>
                  </a:lnTo>
                  <a:lnTo>
                    <a:pt x="21" y="132"/>
                  </a:lnTo>
                  <a:lnTo>
                    <a:pt x="21" y="6"/>
                  </a:lnTo>
                  <a:lnTo>
                    <a:pt x="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3" name="Freeform 58"/>
            <p:cNvSpPr>
              <a:spLocks noChangeArrowheads="1"/>
            </p:cNvSpPr>
            <p:nvPr/>
          </p:nvSpPr>
          <p:spPr bwMode="auto">
            <a:xfrm>
              <a:off x="858838" y="169863"/>
              <a:ext cx="82550" cy="219075"/>
            </a:xfrm>
            <a:custGeom>
              <a:avLst/>
              <a:gdLst>
                <a:gd name="T0" fmla="*/ 0 w 52"/>
                <a:gd name="T1" fmla="*/ 0 h 138"/>
                <a:gd name="T2" fmla="*/ 38 w 52"/>
                <a:gd name="T3" fmla="*/ 128 h 138"/>
                <a:gd name="T4" fmla="*/ 52 w 52"/>
                <a:gd name="T5" fmla="*/ 138 h 138"/>
                <a:gd name="T6" fmla="*/ 12 w 52"/>
                <a:gd name="T7" fmla="*/ 0 h 138"/>
                <a:gd name="T8" fmla="*/ 0 w 52"/>
                <a:gd name="T9" fmla="*/ 0 h 138"/>
                <a:gd name="T10" fmla="*/ 0 60000 65536"/>
                <a:gd name="T11" fmla="*/ 0 60000 65536"/>
                <a:gd name="T12" fmla="*/ 0 60000 65536"/>
                <a:gd name="T13" fmla="*/ 0 60000 65536"/>
                <a:gd name="T14" fmla="*/ 0 60000 65536"/>
                <a:gd name="T15" fmla="*/ 0 w 52"/>
                <a:gd name="T16" fmla="*/ 0 h 138"/>
                <a:gd name="T17" fmla="*/ 52 w 52"/>
                <a:gd name="T18" fmla="*/ 138 h 138"/>
              </a:gdLst>
              <a:ahLst/>
              <a:cxnLst>
                <a:cxn ang="T10">
                  <a:pos x="T0" y="T1"/>
                </a:cxn>
                <a:cxn ang="T11">
                  <a:pos x="T2" y="T3"/>
                </a:cxn>
                <a:cxn ang="T12">
                  <a:pos x="T4" y="T5"/>
                </a:cxn>
                <a:cxn ang="T13">
                  <a:pos x="T6" y="T7"/>
                </a:cxn>
                <a:cxn ang="T14">
                  <a:pos x="T8" y="T9"/>
                </a:cxn>
              </a:cxnLst>
              <a:rect l="T15" t="T16" r="T17" b="T18"/>
              <a:pathLst>
                <a:path w="52" h="138">
                  <a:moveTo>
                    <a:pt x="0" y="0"/>
                  </a:moveTo>
                  <a:lnTo>
                    <a:pt x="38" y="128"/>
                  </a:lnTo>
                  <a:lnTo>
                    <a:pt x="52" y="138"/>
                  </a:lnTo>
                  <a:lnTo>
                    <a:pt x="12" y="0"/>
                  </a:lnTo>
                  <a:lnTo>
                    <a:pt x="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4" name="Rectangle 59"/>
            <p:cNvSpPr>
              <a:spLocks noChangeArrowheads="1"/>
            </p:cNvSpPr>
            <p:nvPr/>
          </p:nvSpPr>
          <p:spPr bwMode="auto">
            <a:xfrm>
              <a:off x="195263"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5" name="Rectangle 60"/>
            <p:cNvSpPr>
              <a:spLocks noChangeArrowheads="1"/>
            </p:cNvSpPr>
            <p:nvPr/>
          </p:nvSpPr>
          <p:spPr bwMode="auto">
            <a:xfrm>
              <a:off x="219075"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6" name="Rectangle 61"/>
            <p:cNvSpPr>
              <a:spLocks noChangeArrowheads="1"/>
            </p:cNvSpPr>
            <p:nvPr/>
          </p:nvSpPr>
          <p:spPr bwMode="auto">
            <a:xfrm>
              <a:off x="244475"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7" name="Rectangle 62"/>
            <p:cNvSpPr>
              <a:spLocks noChangeArrowheads="1"/>
            </p:cNvSpPr>
            <p:nvPr/>
          </p:nvSpPr>
          <p:spPr bwMode="auto">
            <a:xfrm>
              <a:off x="266700" y="446088"/>
              <a:ext cx="11112"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8" name="Rectangle 63"/>
            <p:cNvSpPr>
              <a:spLocks noChangeArrowheads="1"/>
            </p:cNvSpPr>
            <p:nvPr/>
          </p:nvSpPr>
          <p:spPr bwMode="auto">
            <a:xfrm>
              <a:off x="290513" y="446088"/>
              <a:ext cx="11112"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9" name="Freeform 64"/>
            <p:cNvSpPr>
              <a:spLocks noChangeArrowheads="1"/>
            </p:cNvSpPr>
            <p:nvPr/>
          </p:nvSpPr>
          <p:spPr bwMode="auto">
            <a:xfrm>
              <a:off x="738188" y="373063"/>
              <a:ext cx="425450" cy="150813"/>
            </a:xfrm>
            <a:custGeom>
              <a:avLst/>
              <a:gdLst>
                <a:gd name="T0" fmla="*/ 64 w 155"/>
                <a:gd name="T1" fmla="*/ 0 h 55"/>
                <a:gd name="T2" fmla="*/ 0 w 155"/>
                <a:gd name="T3" fmla="*/ 23 h 55"/>
                <a:gd name="T4" fmla="*/ 0 w 155"/>
                <a:gd name="T5" fmla="*/ 49 h 55"/>
                <a:gd name="T6" fmla="*/ 64 w 155"/>
                <a:gd name="T7" fmla="*/ 19 h 55"/>
                <a:gd name="T8" fmla="*/ 133 w 155"/>
                <a:gd name="T9" fmla="*/ 55 h 55"/>
                <a:gd name="T10" fmla="*/ 155 w 155"/>
                <a:gd name="T11" fmla="*/ 55 h 55"/>
                <a:gd name="T12" fmla="*/ 64 w 155"/>
                <a:gd name="T13" fmla="*/ 0 h 55"/>
                <a:gd name="T14" fmla="*/ 0 60000 65536"/>
                <a:gd name="T15" fmla="*/ 0 60000 65536"/>
                <a:gd name="T16" fmla="*/ 0 60000 65536"/>
                <a:gd name="T17" fmla="*/ 0 60000 65536"/>
                <a:gd name="T18" fmla="*/ 0 60000 65536"/>
                <a:gd name="T19" fmla="*/ 0 60000 65536"/>
                <a:gd name="T20" fmla="*/ 0 60000 65536"/>
                <a:gd name="T21" fmla="*/ 0 w 155"/>
                <a:gd name="T22" fmla="*/ 0 h 55"/>
                <a:gd name="T23" fmla="*/ 155 w 155"/>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5" h="55">
                  <a:moveTo>
                    <a:pt x="64" y="0"/>
                  </a:moveTo>
                  <a:cubicBezTo>
                    <a:pt x="40" y="0"/>
                    <a:pt x="17" y="9"/>
                    <a:pt x="0" y="23"/>
                  </a:cubicBezTo>
                  <a:cubicBezTo>
                    <a:pt x="0" y="49"/>
                    <a:pt x="0" y="49"/>
                    <a:pt x="0" y="49"/>
                  </a:cubicBezTo>
                  <a:cubicBezTo>
                    <a:pt x="15" y="31"/>
                    <a:pt x="38" y="19"/>
                    <a:pt x="64" y="19"/>
                  </a:cubicBezTo>
                  <a:cubicBezTo>
                    <a:pt x="92" y="19"/>
                    <a:pt x="117" y="33"/>
                    <a:pt x="133" y="55"/>
                  </a:cubicBezTo>
                  <a:cubicBezTo>
                    <a:pt x="155" y="55"/>
                    <a:pt x="155" y="55"/>
                    <a:pt x="155" y="55"/>
                  </a:cubicBezTo>
                  <a:cubicBezTo>
                    <a:pt x="137" y="22"/>
                    <a:pt x="103" y="0"/>
                    <a:pt x="64" y="0"/>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0" name="Rectangle 65"/>
            <p:cNvSpPr>
              <a:spLocks noChangeArrowheads="1"/>
            </p:cNvSpPr>
            <p:nvPr/>
          </p:nvSpPr>
          <p:spPr bwMode="auto">
            <a:xfrm>
              <a:off x="1304925" y="584200"/>
              <a:ext cx="22225" cy="82550"/>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grpSp>
    </p:spTree>
    <p:extLst>
      <p:ext uri="{BB962C8B-B14F-4D97-AF65-F5344CB8AC3E}">
        <p14:creationId xmlns:p14="http://schemas.microsoft.com/office/powerpoint/2010/main" val="42417992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xit" presetSubtype="4" fill="hold" nodeType="after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childTnLst>
                          </p:cTn>
                        </p:par>
                        <p:par>
                          <p:cTn id="14" fill="hold">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anim calcmode="lin" valueType="num">
                                      <p:cBhvr>
                                        <p:cTn id="18" dur="500" fill="hold"/>
                                        <p:tgtEl>
                                          <p:spTgt spid="22"/>
                                        </p:tgtEl>
                                        <p:attrNameLst>
                                          <p:attrName>ppt_x</p:attrName>
                                        </p:attrNameLst>
                                      </p:cBhvr>
                                      <p:tavLst>
                                        <p:tav tm="0">
                                          <p:val>
                                            <p:strVal val="#ppt_x"/>
                                          </p:val>
                                        </p:tav>
                                        <p:tav tm="100000">
                                          <p:val>
                                            <p:strVal val="#ppt_x"/>
                                          </p:val>
                                        </p:tav>
                                      </p:tavLst>
                                    </p:anim>
                                    <p:anim calcmode="lin" valueType="num">
                                      <p:cBhvr>
                                        <p:cTn id="19" dur="500" fill="hold"/>
                                        <p:tgtEl>
                                          <p:spTgt spid="2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 presetClass="exit" presetSubtype="4" fill="hold" grpId="1" nodeType="afterEffect">
                                  <p:stCondLst>
                                    <p:cond delay="0"/>
                                  </p:stCondLst>
                                  <p:childTnLst>
                                    <p:anim calcmode="lin" valueType="num">
                                      <p:cBhvr additive="base">
                                        <p:cTn id="22" dur="250"/>
                                        <p:tgtEl>
                                          <p:spTgt spid="22"/>
                                        </p:tgtEl>
                                        <p:attrNameLst>
                                          <p:attrName>ppt_x</p:attrName>
                                        </p:attrNameLst>
                                      </p:cBhvr>
                                      <p:tavLst>
                                        <p:tav tm="0">
                                          <p:val>
                                            <p:strVal val="ppt_x"/>
                                          </p:val>
                                        </p:tav>
                                        <p:tav tm="100000">
                                          <p:val>
                                            <p:strVal val="ppt_x"/>
                                          </p:val>
                                        </p:tav>
                                      </p:tavLst>
                                    </p:anim>
                                    <p:anim calcmode="lin" valueType="num">
                                      <p:cBhvr additive="base">
                                        <p:cTn id="23" dur="250"/>
                                        <p:tgtEl>
                                          <p:spTgt spid="22"/>
                                        </p:tgtEl>
                                        <p:attrNameLst>
                                          <p:attrName>ppt_y</p:attrName>
                                        </p:attrNameLst>
                                      </p:cBhvr>
                                      <p:tavLst>
                                        <p:tav tm="0">
                                          <p:val>
                                            <p:strVal val="ppt_y"/>
                                          </p:val>
                                        </p:tav>
                                        <p:tav tm="100000">
                                          <p:val>
                                            <p:strVal val="1+ppt_h/2"/>
                                          </p:val>
                                        </p:tav>
                                      </p:tavLst>
                                    </p:anim>
                                    <p:set>
                                      <p:cBhvr>
                                        <p:cTn id="24" dur="1" fill="hold">
                                          <p:stCondLst>
                                            <p:cond delay="24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91766" y="1126211"/>
            <a:ext cx="7560469" cy="103239"/>
            <a:chOff x="6618518" y="1126210"/>
            <a:chExt cx="10080625" cy="103239"/>
          </a:xfrm>
        </p:grpSpPr>
        <p:sp>
          <p:nvSpPr>
            <p:cNvPr id="3" name="矩形 2"/>
            <p:cNvSpPr/>
            <p:nvPr/>
          </p:nvSpPr>
          <p:spPr>
            <a:xfrm>
              <a:off x="6618518" y="1126210"/>
              <a:ext cx="1983307" cy="10323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flipV="1">
              <a:off x="8601825" y="1204049"/>
              <a:ext cx="8097318" cy="1"/>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文本框 49"/>
          <p:cNvSpPr txBox="1"/>
          <p:nvPr/>
        </p:nvSpPr>
        <p:spPr>
          <a:xfrm>
            <a:off x="4853803" y="602991"/>
            <a:ext cx="3430747" cy="523220"/>
          </a:xfrm>
          <a:prstGeom prst="rect">
            <a:avLst/>
          </a:prstGeom>
          <a:noFill/>
        </p:spPr>
        <p:txBody>
          <a:bodyPr wrap="none" rtlCol="0">
            <a:spAutoFit/>
          </a:bodyPr>
          <a:lstStyle/>
          <a:p>
            <a:r>
              <a:rPr lang="zh-CN" altLang="zh-CN" sz="2800" b="1" dirty="0">
                <a:solidFill>
                  <a:schemeClr val="bg2">
                    <a:lumMod val="25000"/>
                  </a:schemeClr>
                </a:solidFill>
              </a:rPr>
              <a:t>沉没成本与企业决策</a:t>
            </a:r>
            <a:endParaRPr lang="zh-CN" altLang="en-US" sz="2800" dirty="0">
              <a:latin typeface="方正正中黑简体" panose="02000000000000000000" pitchFamily="2" charset="-122"/>
              <a:ea typeface="方正正中黑简体" panose="02000000000000000000" pitchFamily="2" charset="-122"/>
            </a:endParaRPr>
          </a:p>
        </p:txBody>
      </p:sp>
      <p:sp>
        <p:nvSpPr>
          <p:cNvPr id="10" name="矩形 9"/>
          <p:cNvSpPr/>
          <p:nvPr/>
        </p:nvSpPr>
        <p:spPr>
          <a:xfrm>
            <a:off x="791766" y="1580513"/>
            <a:ext cx="7560469" cy="45243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dirty="0" smtClean="0"/>
              <a:t>	</a:t>
            </a:r>
            <a:r>
              <a:rPr lang="zh-CN" altLang="zh-CN" sz="2400" dirty="0"/>
              <a:t>然而，如果成本结构中有不同比例沉没成本，即便价格低于平均成本，企业可能仍然不应退出，因为退出可能意味着承受更大财务损失。极端地说，如果所有固定成本都是沉没成本，那么只要价格没有低于可变成本，企业仍然应当维持亏损经营以避免更大的财务损失。</a:t>
            </a:r>
            <a:r>
              <a:rPr lang="en-US" altLang="zh-CN" sz="2400" dirty="0"/>
              <a:t>  </a:t>
            </a:r>
            <a:r>
              <a:rPr lang="zh-CN" altLang="zh-CN" sz="2400" dirty="0"/>
              <a:t>正是沉没成本使</a:t>
            </a:r>
            <a:r>
              <a:rPr lang="en-US" altLang="zh-CN" sz="2400" dirty="0"/>
              <a:t>QC</a:t>
            </a:r>
            <a:r>
              <a:rPr lang="zh-CN" altLang="zh-CN" sz="2400" dirty="0"/>
              <a:t>难以顺利退出。</a:t>
            </a:r>
            <a:r>
              <a:rPr lang="en-US" altLang="zh-CN" sz="2400" dirty="0"/>
              <a:t>QC</a:t>
            </a:r>
            <a:r>
              <a:rPr lang="zh-CN" altLang="zh-CN" sz="2400" dirty="0"/>
              <a:t>在华饮用水项目固定投资巨大，上海、天津两家工厂总投资迄今超过</a:t>
            </a:r>
            <a:r>
              <a:rPr lang="en-US" altLang="zh-CN" sz="2400" dirty="0"/>
              <a:t>5</a:t>
            </a:r>
            <a:r>
              <a:rPr lang="zh-CN" altLang="zh-CN" sz="2400" dirty="0"/>
              <a:t>，</a:t>
            </a:r>
            <a:r>
              <a:rPr lang="en-US" altLang="zh-CN" sz="2400" dirty="0"/>
              <a:t>4</a:t>
            </a:r>
            <a:r>
              <a:rPr lang="zh-CN" altLang="zh-CN" sz="2400" dirty="0"/>
              <a:t>亿元人民币，再加上每年大约</a:t>
            </a:r>
            <a:r>
              <a:rPr lang="en-US" altLang="zh-CN" sz="2400" dirty="0"/>
              <a:t>3000</a:t>
            </a:r>
            <a:r>
              <a:rPr lang="zh-CN" altLang="zh-CN" sz="2400" dirty="0"/>
              <a:t>万元人民币广告投入，累计达</a:t>
            </a:r>
            <a:r>
              <a:rPr lang="en-US" altLang="zh-CN" sz="2400" dirty="0"/>
              <a:t>3</a:t>
            </a:r>
            <a:r>
              <a:rPr lang="zh-CN" altLang="zh-CN" sz="2400" dirty="0"/>
              <a:t>亿元人民币。如果退出，厂房、土地、通用机器设备虽有可能部分收回，但资产处置时间很长，针对饮用水的广告成本完全付之东流，沉没成本总计超过</a:t>
            </a:r>
            <a:r>
              <a:rPr lang="en-US" altLang="zh-CN" sz="2400" dirty="0"/>
              <a:t>8</a:t>
            </a:r>
            <a:r>
              <a:rPr lang="zh-CN" altLang="zh-CN" sz="2400" dirty="0"/>
              <a:t>亿元人民币。</a:t>
            </a:r>
            <a:endParaRPr lang="zh-CN" altLang="en-US" sz="2400" dirty="0"/>
          </a:p>
        </p:txBody>
      </p:sp>
      <p:grpSp>
        <p:nvGrpSpPr>
          <p:cNvPr id="7" name="组合 1"/>
          <p:cNvGrpSpPr>
            <a:grpSpLocks/>
          </p:cNvGrpSpPr>
          <p:nvPr/>
        </p:nvGrpSpPr>
        <p:grpSpPr bwMode="auto">
          <a:xfrm>
            <a:off x="5776913" y="5917697"/>
            <a:ext cx="2819400" cy="877887"/>
            <a:chOff x="0" y="0"/>
            <a:chExt cx="2819400" cy="877888"/>
          </a:xfrm>
        </p:grpSpPr>
        <p:sp>
          <p:nvSpPr>
            <p:cNvPr id="8" name="Rectangle 5"/>
            <p:cNvSpPr>
              <a:spLocks noChangeArrowheads="1"/>
            </p:cNvSpPr>
            <p:nvPr/>
          </p:nvSpPr>
          <p:spPr bwMode="auto">
            <a:xfrm>
              <a:off x="1485900" y="558800"/>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9" name="Rectangle 6"/>
            <p:cNvSpPr>
              <a:spLocks noChangeArrowheads="1"/>
            </p:cNvSpPr>
            <p:nvPr/>
          </p:nvSpPr>
          <p:spPr bwMode="auto">
            <a:xfrm>
              <a:off x="1884363" y="558800"/>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1" name="Rectangle 7"/>
            <p:cNvSpPr>
              <a:spLocks noChangeArrowheads="1"/>
            </p:cNvSpPr>
            <p:nvPr/>
          </p:nvSpPr>
          <p:spPr bwMode="auto">
            <a:xfrm>
              <a:off x="2284413" y="558800"/>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2" name="Rectangle 8"/>
            <p:cNvSpPr>
              <a:spLocks noChangeArrowheads="1"/>
            </p:cNvSpPr>
            <p:nvPr/>
          </p:nvSpPr>
          <p:spPr bwMode="auto">
            <a:xfrm>
              <a:off x="1485900" y="487363"/>
              <a:ext cx="19526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3" name="Rectangle 9"/>
            <p:cNvSpPr>
              <a:spLocks noChangeArrowheads="1"/>
            </p:cNvSpPr>
            <p:nvPr/>
          </p:nvSpPr>
          <p:spPr bwMode="auto">
            <a:xfrm>
              <a:off x="2501900" y="487363"/>
              <a:ext cx="1635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4" name="Rectangle 10"/>
            <p:cNvSpPr>
              <a:spLocks noChangeArrowheads="1"/>
            </p:cNvSpPr>
            <p:nvPr/>
          </p:nvSpPr>
          <p:spPr bwMode="auto">
            <a:xfrm>
              <a:off x="1703388" y="487363"/>
              <a:ext cx="377825"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5" name="Rectangle 11"/>
            <p:cNvSpPr>
              <a:spLocks noChangeArrowheads="1"/>
            </p:cNvSpPr>
            <p:nvPr/>
          </p:nvSpPr>
          <p:spPr bwMode="auto">
            <a:xfrm>
              <a:off x="2103438" y="487363"/>
              <a:ext cx="3794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6" name="Rectangle 12"/>
            <p:cNvSpPr>
              <a:spLocks noChangeArrowheads="1"/>
            </p:cNvSpPr>
            <p:nvPr/>
          </p:nvSpPr>
          <p:spPr bwMode="auto">
            <a:xfrm>
              <a:off x="1485900" y="414338"/>
              <a:ext cx="379412"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7" name="Rectangle 13"/>
            <p:cNvSpPr>
              <a:spLocks noChangeArrowheads="1"/>
            </p:cNvSpPr>
            <p:nvPr/>
          </p:nvSpPr>
          <p:spPr bwMode="auto">
            <a:xfrm>
              <a:off x="1884363" y="414338"/>
              <a:ext cx="381000"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8" name="Rectangle 14"/>
            <p:cNvSpPr>
              <a:spLocks noChangeArrowheads="1"/>
            </p:cNvSpPr>
            <p:nvPr/>
          </p:nvSpPr>
          <p:spPr bwMode="auto">
            <a:xfrm>
              <a:off x="2284413" y="414338"/>
              <a:ext cx="381000" cy="50800"/>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19" name="Rectangle 15"/>
            <p:cNvSpPr>
              <a:spLocks noChangeArrowheads="1"/>
            </p:cNvSpPr>
            <p:nvPr/>
          </p:nvSpPr>
          <p:spPr bwMode="auto">
            <a:xfrm>
              <a:off x="1485900" y="339725"/>
              <a:ext cx="19526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0" name="Rectangle 16"/>
            <p:cNvSpPr>
              <a:spLocks noChangeArrowheads="1"/>
            </p:cNvSpPr>
            <p:nvPr/>
          </p:nvSpPr>
          <p:spPr bwMode="auto">
            <a:xfrm>
              <a:off x="2501900" y="339725"/>
              <a:ext cx="1635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1" name="Rectangle 17"/>
            <p:cNvSpPr>
              <a:spLocks noChangeArrowheads="1"/>
            </p:cNvSpPr>
            <p:nvPr/>
          </p:nvSpPr>
          <p:spPr bwMode="auto">
            <a:xfrm>
              <a:off x="1703388" y="339725"/>
              <a:ext cx="377825"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3" name="Rectangle 18"/>
            <p:cNvSpPr>
              <a:spLocks noChangeArrowheads="1"/>
            </p:cNvSpPr>
            <p:nvPr/>
          </p:nvSpPr>
          <p:spPr bwMode="auto">
            <a:xfrm>
              <a:off x="2103438" y="339725"/>
              <a:ext cx="379412" cy="52388"/>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4" name="Rectangle 19"/>
            <p:cNvSpPr>
              <a:spLocks noChangeArrowheads="1"/>
            </p:cNvSpPr>
            <p:nvPr/>
          </p:nvSpPr>
          <p:spPr bwMode="auto">
            <a:xfrm>
              <a:off x="1485900" y="265113"/>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5" name="Rectangle 20"/>
            <p:cNvSpPr>
              <a:spLocks noChangeArrowheads="1"/>
            </p:cNvSpPr>
            <p:nvPr/>
          </p:nvSpPr>
          <p:spPr bwMode="auto">
            <a:xfrm>
              <a:off x="1884363" y="265113"/>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6" name="Rectangle 21"/>
            <p:cNvSpPr>
              <a:spLocks noChangeArrowheads="1"/>
            </p:cNvSpPr>
            <p:nvPr/>
          </p:nvSpPr>
          <p:spPr bwMode="auto">
            <a:xfrm>
              <a:off x="2284413" y="265113"/>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7" name="Rectangle 22"/>
            <p:cNvSpPr>
              <a:spLocks noChangeArrowheads="1"/>
            </p:cNvSpPr>
            <p:nvPr/>
          </p:nvSpPr>
          <p:spPr bwMode="auto">
            <a:xfrm>
              <a:off x="1485900" y="192088"/>
              <a:ext cx="19526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8" name="Rectangle 23"/>
            <p:cNvSpPr>
              <a:spLocks noChangeArrowheads="1"/>
            </p:cNvSpPr>
            <p:nvPr/>
          </p:nvSpPr>
          <p:spPr bwMode="auto">
            <a:xfrm>
              <a:off x="2501900" y="192088"/>
              <a:ext cx="16351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29" name="Rectangle 24"/>
            <p:cNvSpPr>
              <a:spLocks noChangeArrowheads="1"/>
            </p:cNvSpPr>
            <p:nvPr/>
          </p:nvSpPr>
          <p:spPr bwMode="auto">
            <a:xfrm>
              <a:off x="1703388" y="192088"/>
              <a:ext cx="377825"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0" name="Rectangle 25"/>
            <p:cNvSpPr>
              <a:spLocks noChangeArrowheads="1"/>
            </p:cNvSpPr>
            <p:nvPr/>
          </p:nvSpPr>
          <p:spPr bwMode="auto">
            <a:xfrm>
              <a:off x="2103438" y="192088"/>
              <a:ext cx="379412" cy="53975"/>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1" name="Rectangle 26"/>
            <p:cNvSpPr>
              <a:spLocks noChangeArrowheads="1"/>
            </p:cNvSpPr>
            <p:nvPr/>
          </p:nvSpPr>
          <p:spPr bwMode="auto">
            <a:xfrm>
              <a:off x="1485900" y="117475"/>
              <a:ext cx="379412"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2" name="Rectangle 27"/>
            <p:cNvSpPr>
              <a:spLocks noChangeArrowheads="1"/>
            </p:cNvSpPr>
            <p:nvPr/>
          </p:nvSpPr>
          <p:spPr bwMode="auto">
            <a:xfrm>
              <a:off x="1884363" y="117475"/>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3" name="Rectangle 28"/>
            <p:cNvSpPr>
              <a:spLocks noChangeArrowheads="1"/>
            </p:cNvSpPr>
            <p:nvPr/>
          </p:nvSpPr>
          <p:spPr bwMode="auto">
            <a:xfrm>
              <a:off x="2284413" y="117475"/>
              <a:ext cx="381000" cy="55563"/>
            </a:xfrm>
            <a:prstGeom prst="rect">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34" name="Rectangle 29"/>
            <p:cNvSpPr>
              <a:spLocks noChangeArrowheads="1"/>
            </p:cNvSpPr>
            <p:nvPr/>
          </p:nvSpPr>
          <p:spPr bwMode="auto">
            <a:xfrm>
              <a:off x="1277938" y="633413"/>
              <a:ext cx="1541462" cy="65088"/>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35" name="Rectangle 30"/>
            <p:cNvSpPr>
              <a:spLocks noChangeArrowheads="1"/>
            </p:cNvSpPr>
            <p:nvPr/>
          </p:nvSpPr>
          <p:spPr bwMode="auto">
            <a:xfrm>
              <a:off x="987425" y="606425"/>
              <a:ext cx="447675" cy="15875"/>
            </a:xfrm>
            <a:prstGeom prst="rect">
              <a:avLst/>
            </a:pr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36" name="Rectangle 31"/>
            <p:cNvSpPr>
              <a:spLocks noChangeArrowheads="1"/>
            </p:cNvSpPr>
            <p:nvPr/>
          </p:nvSpPr>
          <p:spPr bwMode="auto">
            <a:xfrm>
              <a:off x="328613" y="174625"/>
              <a:ext cx="22225" cy="168275"/>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37" name="Freeform 32"/>
            <p:cNvSpPr>
              <a:spLocks noChangeArrowheads="1"/>
            </p:cNvSpPr>
            <p:nvPr/>
          </p:nvSpPr>
          <p:spPr bwMode="auto">
            <a:xfrm>
              <a:off x="57150" y="355600"/>
              <a:ext cx="869950" cy="307975"/>
            </a:xfrm>
            <a:custGeom>
              <a:avLst/>
              <a:gdLst>
                <a:gd name="T0" fmla="*/ 317 w 317"/>
                <a:gd name="T1" fmla="*/ 0 h 112"/>
                <a:gd name="T2" fmla="*/ 167 w 317"/>
                <a:gd name="T3" fmla="*/ 0 h 112"/>
                <a:gd name="T4" fmla="*/ 161 w 317"/>
                <a:gd name="T5" fmla="*/ 7 h 112"/>
                <a:gd name="T6" fmla="*/ 37 w 317"/>
                <a:gd name="T7" fmla="*/ 7 h 112"/>
                <a:gd name="T8" fmla="*/ 4 w 317"/>
                <a:gd name="T9" fmla="*/ 23 h 112"/>
                <a:gd name="T10" fmla="*/ 4 w 317"/>
                <a:gd name="T11" fmla="*/ 55 h 112"/>
                <a:gd name="T12" fmla="*/ 15 w 317"/>
                <a:gd name="T13" fmla="*/ 85 h 112"/>
                <a:gd name="T14" fmla="*/ 54 w 317"/>
                <a:gd name="T15" fmla="*/ 85 h 112"/>
                <a:gd name="T16" fmla="*/ 80 w 317"/>
                <a:gd name="T17" fmla="*/ 107 h 112"/>
                <a:gd name="T18" fmla="*/ 167 w 317"/>
                <a:gd name="T19" fmla="*/ 107 h 112"/>
                <a:gd name="T20" fmla="*/ 183 w 317"/>
                <a:gd name="T21" fmla="*/ 112 h 112"/>
                <a:gd name="T22" fmla="*/ 227 w 317"/>
                <a:gd name="T23" fmla="*/ 112 h 112"/>
                <a:gd name="T24" fmla="*/ 256 w 317"/>
                <a:gd name="T25" fmla="*/ 47 h 112"/>
                <a:gd name="T26" fmla="*/ 313 w 317"/>
                <a:gd name="T27" fmla="*/ 16 h 112"/>
                <a:gd name="T28" fmla="*/ 316 w 317"/>
                <a:gd name="T29" fmla="*/ 2 h 112"/>
                <a:gd name="T30" fmla="*/ 317 w 317"/>
                <a:gd name="T31" fmla="*/ 0 h 1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17"/>
                <a:gd name="T49" fmla="*/ 0 h 112"/>
                <a:gd name="T50" fmla="*/ 317 w 317"/>
                <a:gd name="T51" fmla="*/ 112 h 1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17" h="112">
                  <a:moveTo>
                    <a:pt x="317" y="0"/>
                  </a:moveTo>
                  <a:cubicBezTo>
                    <a:pt x="167" y="0"/>
                    <a:pt x="167" y="0"/>
                    <a:pt x="167" y="0"/>
                  </a:cubicBezTo>
                  <a:cubicBezTo>
                    <a:pt x="161" y="7"/>
                    <a:pt x="161" y="7"/>
                    <a:pt x="161" y="7"/>
                  </a:cubicBezTo>
                  <a:cubicBezTo>
                    <a:pt x="161" y="7"/>
                    <a:pt x="68" y="2"/>
                    <a:pt x="37" y="7"/>
                  </a:cubicBezTo>
                  <a:cubicBezTo>
                    <a:pt x="28" y="8"/>
                    <a:pt x="9" y="15"/>
                    <a:pt x="4" y="23"/>
                  </a:cubicBezTo>
                  <a:cubicBezTo>
                    <a:pt x="0" y="29"/>
                    <a:pt x="3" y="47"/>
                    <a:pt x="4" y="55"/>
                  </a:cubicBezTo>
                  <a:cubicBezTo>
                    <a:pt x="6" y="63"/>
                    <a:pt x="15" y="85"/>
                    <a:pt x="15" y="85"/>
                  </a:cubicBezTo>
                  <a:cubicBezTo>
                    <a:pt x="54" y="85"/>
                    <a:pt x="54" y="85"/>
                    <a:pt x="54" y="85"/>
                  </a:cubicBezTo>
                  <a:cubicBezTo>
                    <a:pt x="80" y="107"/>
                    <a:pt x="80" y="107"/>
                    <a:pt x="80" y="107"/>
                  </a:cubicBezTo>
                  <a:cubicBezTo>
                    <a:pt x="167" y="107"/>
                    <a:pt x="167" y="107"/>
                    <a:pt x="167" y="107"/>
                  </a:cubicBezTo>
                  <a:cubicBezTo>
                    <a:pt x="183" y="112"/>
                    <a:pt x="183" y="112"/>
                    <a:pt x="183" y="112"/>
                  </a:cubicBezTo>
                  <a:cubicBezTo>
                    <a:pt x="227" y="112"/>
                    <a:pt x="227" y="112"/>
                    <a:pt x="227" y="112"/>
                  </a:cubicBezTo>
                  <a:cubicBezTo>
                    <a:pt x="227" y="112"/>
                    <a:pt x="226" y="76"/>
                    <a:pt x="256" y="47"/>
                  </a:cubicBezTo>
                  <a:cubicBezTo>
                    <a:pt x="275" y="28"/>
                    <a:pt x="313" y="16"/>
                    <a:pt x="313" y="16"/>
                  </a:cubicBezTo>
                  <a:cubicBezTo>
                    <a:pt x="316" y="2"/>
                    <a:pt x="316" y="2"/>
                    <a:pt x="316" y="2"/>
                  </a:cubicBezTo>
                  <a:lnTo>
                    <a:pt x="317"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38" name="Freeform 33"/>
            <p:cNvSpPr>
              <a:spLocks noEditPoints="1" noChangeArrowheads="1"/>
            </p:cNvSpPr>
            <p:nvPr/>
          </p:nvSpPr>
          <p:spPr bwMode="auto">
            <a:xfrm>
              <a:off x="700088" y="449263"/>
              <a:ext cx="427037" cy="428625"/>
            </a:xfrm>
            <a:custGeom>
              <a:avLst/>
              <a:gdLst>
                <a:gd name="T0" fmla="*/ 78 w 156"/>
                <a:gd name="T1" fmla="*/ 0 h 156"/>
                <a:gd name="T2" fmla="*/ 156 w 156"/>
                <a:gd name="T3" fmla="*/ 78 h 156"/>
                <a:gd name="T4" fmla="*/ 78 w 156"/>
                <a:gd name="T5" fmla="*/ 156 h 156"/>
                <a:gd name="T6" fmla="*/ 0 w 156"/>
                <a:gd name="T7" fmla="*/ 78 h 156"/>
                <a:gd name="T8" fmla="*/ 78 w 156"/>
                <a:gd name="T9" fmla="*/ 0 h 156"/>
                <a:gd name="T10" fmla="*/ 78 w 156"/>
                <a:gd name="T11" fmla="*/ 127 h 156"/>
                <a:gd name="T12" fmla="*/ 128 w 156"/>
                <a:gd name="T13" fmla="*/ 78 h 156"/>
                <a:gd name="T14" fmla="*/ 78 w 156"/>
                <a:gd name="T15" fmla="*/ 29 h 156"/>
                <a:gd name="T16" fmla="*/ 29 w 156"/>
                <a:gd name="T17" fmla="*/ 78 h 156"/>
                <a:gd name="T18" fmla="*/ 78 w 156"/>
                <a:gd name="T19" fmla="*/ 127 h 1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6"/>
                <a:gd name="T31" fmla="*/ 0 h 156"/>
                <a:gd name="T32" fmla="*/ 156 w 156"/>
                <a:gd name="T33" fmla="*/ 156 h 1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6" h="156">
                  <a:moveTo>
                    <a:pt x="78" y="0"/>
                  </a:moveTo>
                  <a:cubicBezTo>
                    <a:pt x="121" y="0"/>
                    <a:pt x="156" y="35"/>
                    <a:pt x="156" y="78"/>
                  </a:cubicBezTo>
                  <a:cubicBezTo>
                    <a:pt x="156" y="121"/>
                    <a:pt x="121" y="156"/>
                    <a:pt x="78" y="156"/>
                  </a:cubicBezTo>
                  <a:cubicBezTo>
                    <a:pt x="35" y="156"/>
                    <a:pt x="0" y="121"/>
                    <a:pt x="0" y="78"/>
                  </a:cubicBezTo>
                  <a:cubicBezTo>
                    <a:pt x="0" y="35"/>
                    <a:pt x="35" y="0"/>
                    <a:pt x="78" y="0"/>
                  </a:cubicBezTo>
                  <a:close/>
                  <a:moveTo>
                    <a:pt x="78" y="127"/>
                  </a:moveTo>
                  <a:cubicBezTo>
                    <a:pt x="106" y="127"/>
                    <a:pt x="128" y="105"/>
                    <a:pt x="128" y="78"/>
                  </a:cubicBezTo>
                  <a:cubicBezTo>
                    <a:pt x="128" y="51"/>
                    <a:pt x="106" y="29"/>
                    <a:pt x="78" y="29"/>
                  </a:cubicBezTo>
                  <a:cubicBezTo>
                    <a:pt x="51" y="29"/>
                    <a:pt x="29" y="51"/>
                    <a:pt x="29" y="78"/>
                  </a:cubicBezTo>
                  <a:cubicBezTo>
                    <a:pt x="29" y="105"/>
                    <a:pt x="51" y="127"/>
                    <a:pt x="78" y="12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39" name="Freeform 34"/>
            <p:cNvSpPr>
              <a:spLocks noEditPoints="1" noChangeArrowheads="1"/>
            </p:cNvSpPr>
            <p:nvPr/>
          </p:nvSpPr>
          <p:spPr bwMode="auto">
            <a:xfrm>
              <a:off x="792163" y="542925"/>
              <a:ext cx="244475" cy="241300"/>
            </a:xfrm>
            <a:custGeom>
              <a:avLst/>
              <a:gdLst>
                <a:gd name="T0" fmla="*/ 44 w 89"/>
                <a:gd name="T1" fmla="*/ 0 h 88"/>
                <a:gd name="T2" fmla="*/ 89 w 89"/>
                <a:gd name="T3" fmla="*/ 44 h 88"/>
                <a:gd name="T4" fmla="*/ 44 w 89"/>
                <a:gd name="T5" fmla="*/ 88 h 88"/>
                <a:gd name="T6" fmla="*/ 0 w 89"/>
                <a:gd name="T7" fmla="*/ 44 h 88"/>
                <a:gd name="T8" fmla="*/ 44 w 89"/>
                <a:gd name="T9" fmla="*/ 0 h 88"/>
                <a:gd name="T10" fmla="*/ 44 w 89"/>
                <a:gd name="T11" fmla="*/ 65 h 88"/>
                <a:gd name="T12" fmla="*/ 65 w 89"/>
                <a:gd name="T13" fmla="*/ 44 h 88"/>
                <a:gd name="T14" fmla="*/ 44 w 89"/>
                <a:gd name="T15" fmla="*/ 23 h 88"/>
                <a:gd name="T16" fmla="*/ 24 w 89"/>
                <a:gd name="T17" fmla="*/ 44 h 88"/>
                <a:gd name="T18" fmla="*/ 44 w 89"/>
                <a:gd name="T19" fmla="*/ 65 h 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88"/>
                <a:gd name="T32" fmla="*/ 89 w 89"/>
                <a:gd name="T33" fmla="*/ 88 h 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88">
                  <a:moveTo>
                    <a:pt x="44" y="0"/>
                  </a:moveTo>
                  <a:cubicBezTo>
                    <a:pt x="69" y="0"/>
                    <a:pt x="89" y="20"/>
                    <a:pt x="89" y="44"/>
                  </a:cubicBezTo>
                  <a:cubicBezTo>
                    <a:pt x="89" y="69"/>
                    <a:pt x="69" y="88"/>
                    <a:pt x="44" y="88"/>
                  </a:cubicBezTo>
                  <a:cubicBezTo>
                    <a:pt x="20" y="88"/>
                    <a:pt x="0" y="69"/>
                    <a:pt x="0" y="44"/>
                  </a:cubicBezTo>
                  <a:cubicBezTo>
                    <a:pt x="0" y="20"/>
                    <a:pt x="20" y="0"/>
                    <a:pt x="44" y="0"/>
                  </a:cubicBezTo>
                  <a:close/>
                  <a:moveTo>
                    <a:pt x="44" y="65"/>
                  </a:moveTo>
                  <a:cubicBezTo>
                    <a:pt x="56" y="65"/>
                    <a:pt x="65" y="55"/>
                    <a:pt x="65" y="44"/>
                  </a:cubicBezTo>
                  <a:cubicBezTo>
                    <a:pt x="65" y="33"/>
                    <a:pt x="56" y="23"/>
                    <a:pt x="44" y="23"/>
                  </a:cubicBezTo>
                  <a:cubicBezTo>
                    <a:pt x="33" y="23"/>
                    <a:pt x="24" y="33"/>
                    <a:pt x="24" y="44"/>
                  </a:cubicBezTo>
                  <a:cubicBezTo>
                    <a:pt x="24" y="55"/>
                    <a:pt x="33" y="65"/>
                    <a:pt x="44" y="65"/>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0" name="Oval 35"/>
            <p:cNvSpPr>
              <a:spLocks noChangeArrowheads="1"/>
            </p:cNvSpPr>
            <p:nvPr/>
          </p:nvSpPr>
          <p:spPr bwMode="auto">
            <a:xfrm>
              <a:off x="869950" y="619125"/>
              <a:ext cx="87312" cy="87313"/>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1" name="Freeform 36"/>
            <p:cNvSpPr>
              <a:spLocks noEditPoints="1" noChangeArrowheads="1"/>
            </p:cNvSpPr>
            <p:nvPr/>
          </p:nvSpPr>
          <p:spPr bwMode="auto">
            <a:xfrm>
              <a:off x="1503363" y="585788"/>
              <a:ext cx="290512" cy="292100"/>
            </a:xfrm>
            <a:custGeom>
              <a:avLst/>
              <a:gdLst>
                <a:gd name="T0" fmla="*/ 53 w 106"/>
                <a:gd name="T1" fmla="*/ 0 h 106"/>
                <a:gd name="T2" fmla="*/ 106 w 106"/>
                <a:gd name="T3" fmla="*/ 53 h 106"/>
                <a:gd name="T4" fmla="*/ 53 w 106"/>
                <a:gd name="T5" fmla="*/ 106 h 106"/>
                <a:gd name="T6" fmla="*/ 0 w 106"/>
                <a:gd name="T7" fmla="*/ 53 h 106"/>
                <a:gd name="T8" fmla="*/ 53 w 106"/>
                <a:gd name="T9" fmla="*/ 0 h 106"/>
                <a:gd name="T10" fmla="*/ 53 w 106"/>
                <a:gd name="T11" fmla="*/ 87 h 106"/>
                <a:gd name="T12" fmla="*/ 86 w 106"/>
                <a:gd name="T13" fmla="*/ 53 h 106"/>
                <a:gd name="T14" fmla="*/ 53 w 106"/>
                <a:gd name="T15" fmla="*/ 20 h 106"/>
                <a:gd name="T16" fmla="*/ 19 w 106"/>
                <a:gd name="T17" fmla="*/ 53 h 106"/>
                <a:gd name="T18" fmla="*/ 53 w 106"/>
                <a:gd name="T19" fmla="*/ 8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
                <a:gd name="T31" fmla="*/ 0 h 106"/>
                <a:gd name="T32" fmla="*/ 106 w 106"/>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 h="106">
                  <a:moveTo>
                    <a:pt x="53" y="0"/>
                  </a:moveTo>
                  <a:cubicBezTo>
                    <a:pt x="82" y="0"/>
                    <a:pt x="106" y="24"/>
                    <a:pt x="106" y="53"/>
                  </a:cubicBezTo>
                  <a:cubicBezTo>
                    <a:pt x="106" y="82"/>
                    <a:pt x="82" y="106"/>
                    <a:pt x="53" y="106"/>
                  </a:cubicBezTo>
                  <a:cubicBezTo>
                    <a:pt x="24" y="106"/>
                    <a:pt x="0" y="82"/>
                    <a:pt x="0" y="53"/>
                  </a:cubicBezTo>
                  <a:cubicBezTo>
                    <a:pt x="0" y="24"/>
                    <a:pt x="24" y="0"/>
                    <a:pt x="53" y="0"/>
                  </a:cubicBezTo>
                  <a:close/>
                  <a:moveTo>
                    <a:pt x="53" y="87"/>
                  </a:moveTo>
                  <a:cubicBezTo>
                    <a:pt x="71" y="87"/>
                    <a:pt x="86" y="72"/>
                    <a:pt x="86" y="53"/>
                  </a:cubicBezTo>
                  <a:cubicBezTo>
                    <a:pt x="86" y="35"/>
                    <a:pt x="71" y="20"/>
                    <a:pt x="53" y="20"/>
                  </a:cubicBezTo>
                  <a:cubicBezTo>
                    <a:pt x="34" y="20"/>
                    <a:pt x="19" y="35"/>
                    <a:pt x="19" y="53"/>
                  </a:cubicBezTo>
                  <a:cubicBezTo>
                    <a:pt x="19" y="72"/>
                    <a:pt x="34" y="87"/>
                    <a:pt x="53" y="8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2" name="Freeform 37"/>
            <p:cNvSpPr>
              <a:spLocks noEditPoints="1" noChangeArrowheads="1"/>
            </p:cNvSpPr>
            <p:nvPr/>
          </p:nvSpPr>
          <p:spPr bwMode="auto">
            <a:xfrm>
              <a:off x="1566863" y="649288"/>
              <a:ext cx="163512" cy="165100"/>
            </a:xfrm>
            <a:custGeom>
              <a:avLst/>
              <a:gdLst>
                <a:gd name="T0" fmla="*/ 30 w 60"/>
                <a:gd name="T1" fmla="*/ 0 h 60"/>
                <a:gd name="T2" fmla="*/ 60 w 60"/>
                <a:gd name="T3" fmla="*/ 30 h 60"/>
                <a:gd name="T4" fmla="*/ 30 w 60"/>
                <a:gd name="T5" fmla="*/ 60 h 60"/>
                <a:gd name="T6" fmla="*/ 0 w 60"/>
                <a:gd name="T7" fmla="*/ 30 h 60"/>
                <a:gd name="T8" fmla="*/ 30 w 60"/>
                <a:gd name="T9" fmla="*/ 0 h 60"/>
                <a:gd name="T10" fmla="*/ 30 w 60"/>
                <a:gd name="T11" fmla="*/ 44 h 60"/>
                <a:gd name="T12" fmla="*/ 44 w 60"/>
                <a:gd name="T13" fmla="*/ 30 h 60"/>
                <a:gd name="T14" fmla="*/ 30 w 60"/>
                <a:gd name="T15" fmla="*/ 16 h 60"/>
                <a:gd name="T16" fmla="*/ 16 w 60"/>
                <a:gd name="T17" fmla="*/ 30 h 60"/>
                <a:gd name="T18" fmla="*/ 30 w 60"/>
                <a:gd name="T19" fmla="*/ 4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60"/>
                <a:gd name="T32" fmla="*/ 60 w 6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60">
                  <a:moveTo>
                    <a:pt x="30" y="0"/>
                  </a:moveTo>
                  <a:cubicBezTo>
                    <a:pt x="46" y="0"/>
                    <a:pt x="60" y="14"/>
                    <a:pt x="60" y="30"/>
                  </a:cubicBezTo>
                  <a:cubicBezTo>
                    <a:pt x="60" y="47"/>
                    <a:pt x="46" y="60"/>
                    <a:pt x="30" y="60"/>
                  </a:cubicBezTo>
                  <a:cubicBezTo>
                    <a:pt x="13" y="60"/>
                    <a:pt x="0" y="47"/>
                    <a:pt x="0" y="30"/>
                  </a:cubicBezTo>
                  <a:cubicBezTo>
                    <a:pt x="0" y="14"/>
                    <a:pt x="13" y="0"/>
                    <a:pt x="30" y="0"/>
                  </a:cubicBezTo>
                  <a:close/>
                  <a:moveTo>
                    <a:pt x="30" y="44"/>
                  </a:moveTo>
                  <a:cubicBezTo>
                    <a:pt x="37" y="44"/>
                    <a:pt x="44" y="38"/>
                    <a:pt x="44" y="30"/>
                  </a:cubicBezTo>
                  <a:cubicBezTo>
                    <a:pt x="44" y="23"/>
                    <a:pt x="37" y="16"/>
                    <a:pt x="30" y="16"/>
                  </a:cubicBezTo>
                  <a:cubicBezTo>
                    <a:pt x="22" y="16"/>
                    <a:pt x="16" y="23"/>
                    <a:pt x="16" y="30"/>
                  </a:cubicBezTo>
                  <a:cubicBezTo>
                    <a:pt x="16" y="38"/>
                    <a:pt x="22" y="44"/>
                    <a:pt x="30" y="44"/>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3" name="Oval 38"/>
            <p:cNvSpPr>
              <a:spLocks noChangeArrowheads="1"/>
            </p:cNvSpPr>
            <p:nvPr/>
          </p:nvSpPr>
          <p:spPr bwMode="auto">
            <a:xfrm>
              <a:off x="1617663" y="701675"/>
              <a:ext cx="60325" cy="60325"/>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4" name="Freeform 39"/>
            <p:cNvSpPr>
              <a:spLocks noEditPoints="1" noChangeArrowheads="1"/>
            </p:cNvSpPr>
            <p:nvPr/>
          </p:nvSpPr>
          <p:spPr bwMode="auto">
            <a:xfrm>
              <a:off x="2303463" y="585788"/>
              <a:ext cx="290512" cy="292100"/>
            </a:xfrm>
            <a:custGeom>
              <a:avLst/>
              <a:gdLst>
                <a:gd name="T0" fmla="*/ 53 w 106"/>
                <a:gd name="T1" fmla="*/ 0 h 106"/>
                <a:gd name="T2" fmla="*/ 106 w 106"/>
                <a:gd name="T3" fmla="*/ 53 h 106"/>
                <a:gd name="T4" fmla="*/ 53 w 106"/>
                <a:gd name="T5" fmla="*/ 106 h 106"/>
                <a:gd name="T6" fmla="*/ 0 w 106"/>
                <a:gd name="T7" fmla="*/ 53 h 106"/>
                <a:gd name="T8" fmla="*/ 53 w 106"/>
                <a:gd name="T9" fmla="*/ 0 h 106"/>
                <a:gd name="T10" fmla="*/ 53 w 106"/>
                <a:gd name="T11" fmla="*/ 87 h 106"/>
                <a:gd name="T12" fmla="*/ 86 w 106"/>
                <a:gd name="T13" fmla="*/ 53 h 106"/>
                <a:gd name="T14" fmla="*/ 53 w 106"/>
                <a:gd name="T15" fmla="*/ 20 h 106"/>
                <a:gd name="T16" fmla="*/ 20 w 106"/>
                <a:gd name="T17" fmla="*/ 53 h 106"/>
                <a:gd name="T18" fmla="*/ 53 w 106"/>
                <a:gd name="T19" fmla="*/ 8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
                <a:gd name="T31" fmla="*/ 0 h 106"/>
                <a:gd name="T32" fmla="*/ 106 w 106"/>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 h="106">
                  <a:moveTo>
                    <a:pt x="53" y="0"/>
                  </a:moveTo>
                  <a:cubicBezTo>
                    <a:pt x="82" y="0"/>
                    <a:pt x="106" y="24"/>
                    <a:pt x="106" y="53"/>
                  </a:cubicBezTo>
                  <a:cubicBezTo>
                    <a:pt x="106" y="82"/>
                    <a:pt x="82" y="106"/>
                    <a:pt x="53" y="106"/>
                  </a:cubicBezTo>
                  <a:cubicBezTo>
                    <a:pt x="24" y="106"/>
                    <a:pt x="0" y="82"/>
                    <a:pt x="0" y="53"/>
                  </a:cubicBezTo>
                  <a:cubicBezTo>
                    <a:pt x="0" y="24"/>
                    <a:pt x="24" y="0"/>
                    <a:pt x="53" y="0"/>
                  </a:cubicBezTo>
                  <a:close/>
                  <a:moveTo>
                    <a:pt x="53" y="87"/>
                  </a:moveTo>
                  <a:cubicBezTo>
                    <a:pt x="71" y="87"/>
                    <a:pt x="86" y="72"/>
                    <a:pt x="86" y="53"/>
                  </a:cubicBezTo>
                  <a:cubicBezTo>
                    <a:pt x="86" y="35"/>
                    <a:pt x="71" y="20"/>
                    <a:pt x="53" y="20"/>
                  </a:cubicBezTo>
                  <a:cubicBezTo>
                    <a:pt x="35" y="20"/>
                    <a:pt x="20" y="35"/>
                    <a:pt x="20" y="53"/>
                  </a:cubicBezTo>
                  <a:cubicBezTo>
                    <a:pt x="20" y="72"/>
                    <a:pt x="35" y="87"/>
                    <a:pt x="53" y="87"/>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5" name="Freeform 40"/>
            <p:cNvSpPr>
              <a:spLocks noEditPoints="1" noChangeArrowheads="1"/>
            </p:cNvSpPr>
            <p:nvPr/>
          </p:nvSpPr>
          <p:spPr bwMode="auto">
            <a:xfrm>
              <a:off x="2366963" y="649288"/>
              <a:ext cx="165100" cy="165100"/>
            </a:xfrm>
            <a:custGeom>
              <a:avLst/>
              <a:gdLst>
                <a:gd name="T0" fmla="*/ 30 w 60"/>
                <a:gd name="T1" fmla="*/ 0 h 60"/>
                <a:gd name="T2" fmla="*/ 60 w 60"/>
                <a:gd name="T3" fmla="*/ 30 h 60"/>
                <a:gd name="T4" fmla="*/ 30 w 60"/>
                <a:gd name="T5" fmla="*/ 60 h 60"/>
                <a:gd name="T6" fmla="*/ 0 w 60"/>
                <a:gd name="T7" fmla="*/ 30 h 60"/>
                <a:gd name="T8" fmla="*/ 30 w 60"/>
                <a:gd name="T9" fmla="*/ 0 h 60"/>
                <a:gd name="T10" fmla="*/ 30 w 60"/>
                <a:gd name="T11" fmla="*/ 44 h 60"/>
                <a:gd name="T12" fmla="*/ 44 w 60"/>
                <a:gd name="T13" fmla="*/ 30 h 60"/>
                <a:gd name="T14" fmla="*/ 30 w 60"/>
                <a:gd name="T15" fmla="*/ 16 h 60"/>
                <a:gd name="T16" fmla="*/ 16 w 60"/>
                <a:gd name="T17" fmla="*/ 30 h 60"/>
                <a:gd name="T18" fmla="*/ 30 w 60"/>
                <a:gd name="T19" fmla="*/ 44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
                <a:gd name="T31" fmla="*/ 0 h 60"/>
                <a:gd name="T32" fmla="*/ 60 w 60"/>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 h="60">
                  <a:moveTo>
                    <a:pt x="30" y="0"/>
                  </a:moveTo>
                  <a:cubicBezTo>
                    <a:pt x="47" y="0"/>
                    <a:pt x="60" y="14"/>
                    <a:pt x="60" y="30"/>
                  </a:cubicBezTo>
                  <a:cubicBezTo>
                    <a:pt x="60" y="47"/>
                    <a:pt x="47" y="60"/>
                    <a:pt x="30" y="60"/>
                  </a:cubicBezTo>
                  <a:cubicBezTo>
                    <a:pt x="13" y="60"/>
                    <a:pt x="0" y="47"/>
                    <a:pt x="0" y="30"/>
                  </a:cubicBezTo>
                  <a:cubicBezTo>
                    <a:pt x="0" y="14"/>
                    <a:pt x="13" y="0"/>
                    <a:pt x="30" y="0"/>
                  </a:cubicBezTo>
                  <a:close/>
                  <a:moveTo>
                    <a:pt x="30" y="44"/>
                  </a:moveTo>
                  <a:cubicBezTo>
                    <a:pt x="38" y="44"/>
                    <a:pt x="44" y="38"/>
                    <a:pt x="44" y="30"/>
                  </a:cubicBezTo>
                  <a:cubicBezTo>
                    <a:pt x="44" y="23"/>
                    <a:pt x="38" y="16"/>
                    <a:pt x="30" y="16"/>
                  </a:cubicBezTo>
                  <a:cubicBezTo>
                    <a:pt x="22" y="16"/>
                    <a:pt x="16" y="23"/>
                    <a:pt x="16" y="30"/>
                  </a:cubicBezTo>
                  <a:cubicBezTo>
                    <a:pt x="16" y="38"/>
                    <a:pt x="22" y="44"/>
                    <a:pt x="30" y="44"/>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6" name="Oval 41"/>
            <p:cNvSpPr>
              <a:spLocks noChangeArrowheads="1"/>
            </p:cNvSpPr>
            <p:nvPr/>
          </p:nvSpPr>
          <p:spPr bwMode="auto">
            <a:xfrm>
              <a:off x="2419350" y="701675"/>
              <a:ext cx="60325" cy="60325"/>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7" name="Freeform 42"/>
            <p:cNvSpPr>
              <a:spLocks noEditPoints="1" noChangeArrowheads="1"/>
            </p:cNvSpPr>
            <p:nvPr/>
          </p:nvSpPr>
          <p:spPr bwMode="auto">
            <a:xfrm>
              <a:off x="41275" y="633413"/>
              <a:ext cx="244475" cy="244475"/>
            </a:xfrm>
            <a:custGeom>
              <a:avLst/>
              <a:gdLst>
                <a:gd name="T0" fmla="*/ 45 w 89"/>
                <a:gd name="T1" fmla="*/ 0 h 89"/>
                <a:gd name="T2" fmla="*/ 89 w 89"/>
                <a:gd name="T3" fmla="*/ 44 h 89"/>
                <a:gd name="T4" fmla="*/ 45 w 89"/>
                <a:gd name="T5" fmla="*/ 89 h 89"/>
                <a:gd name="T6" fmla="*/ 0 w 89"/>
                <a:gd name="T7" fmla="*/ 44 h 89"/>
                <a:gd name="T8" fmla="*/ 45 w 89"/>
                <a:gd name="T9" fmla="*/ 0 h 89"/>
                <a:gd name="T10" fmla="*/ 45 w 89"/>
                <a:gd name="T11" fmla="*/ 73 h 89"/>
                <a:gd name="T12" fmla="*/ 73 w 89"/>
                <a:gd name="T13" fmla="*/ 44 h 89"/>
                <a:gd name="T14" fmla="*/ 45 w 89"/>
                <a:gd name="T15" fmla="*/ 16 h 89"/>
                <a:gd name="T16" fmla="*/ 16 w 89"/>
                <a:gd name="T17" fmla="*/ 44 h 89"/>
                <a:gd name="T18" fmla="*/ 45 w 89"/>
                <a:gd name="T19" fmla="*/ 7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89"/>
                <a:gd name="T32" fmla="*/ 89 w 89"/>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89">
                  <a:moveTo>
                    <a:pt x="45" y="0"/>
                  </a:moveTo>
                  <a:cubicBezTo>
                    <a:pt x="69" y="0"/>
                    <a:pt x="89" y="20"/>
                    <a:pt x="89" y="44"/>
                  </a:cubicBezTo>
                  <a:cubicBezTo>
                    <a:pt x="89" y="69"/>
                    <a:pt x="69" y="89"/>
                    <a:pt x="45" y="89"/>
                  </a:cubicBezTo>
                  <a:cubicBezTo>
                    <a:pt x="20" y="89"/>
                    <a:pt x="0" y="69"/>
                    <a:pt x="0" y="44"/>
                  </a:cubicBezTo>
                  <a:cubicBezTo>
                    <a:pt x="0" y="20"/>
                    <a:pt x="20" y="0"/>
                    <a:pt x="45" y="0"/>
                  </a:cubicBezTo>
                  <a:close/>
                  <a:moveTo>
                    <a:pt x="45" y="73"/>
                  </a:moveTo>
                  <a:cubicBezTo>
                    <a:pt x="60" y="73"/>
                    <a:pt x="73" y="60"/>
                    <a:pt x="73" y="44"/>
                  </a:cubicBezTo>
                  <a:cubicBezTo>
                    <a:pt x="73" y="29"/>
                    <a:pt x="60" y="16"/>
                    <a:pt x="45" y="16"/>
                  </a:cubicBezTo>
                  <a:cubicBezTo>
                    <a:pt x="29" y="16"/>
                    <a:pt x="16" y="29"/>
                    <a:pt x="16" y="44"/>
                  </a:cubicBezTo>
                  <a:cubicBezTo>
                    <a:pt x="16" y="60"/>
                    <a:pt x="29" y="73"/>
                    <a:pt x="45" y="73"/>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8" name="Freeform 43"/>
            <p:cNvSpPr>
              <a:spLocks noEditPoints="1" noChangeArrowheads="1"/>
            </p:cNvSpPr>
            <p:nvPr/>
          </p:nvSpPr>
          <p:spPr bwMode="auto">
            <a:xfrm>
              <a:off x="93663" y="685800"/>
              <a:ext cx="139700" cy="139700"/>
            </a:xfrm>
            <a:custGeom>
              <a:avLst/>
              <a:gdLst>
                <a:gd name="T0" fmla="*/ 26 w 51"/>
                <a:gd name="T1" fmla="*/ 0 h 51"/>
                <a:gd name="T2" fmla="*/ 51 w 51"/>
                <a:gd name="T3" fmla="*/ 25 h 51"/>
                <a:gd name="T4" fmla="*/ 26 w 51"/>
                <a:gd name="T5" fmla="*/ 51 h 51"/>
                <a:gd name="T6" fmla="*/ 0 w 51"/>
                <a:gd name="T7" fmla="*/ 25 h 51"/>
                <a:gd name="T8" fmla="*/ 26 w 51"/>
                <a:gd name="T9" fmla="*/ 0 h 51"/>
                <a:gd name="T10" fmla="*/ 26 w 51"/>
                <a:gd name="T11" fmla="*/ 37 h 51"/>
                <a:gd name="T12" fmla="*/ 37 w 51"/>
                <a:gd name="T13" fmla="*/ 25 h 51"/>
                <a:gd name="T14" fmla="*/ 26 w 51"/>
                <a:gd name="T15" fmla="*/ 14 h 51"/>
                <a:gd name="T16" fmla="*/ 14 w 51"/>
                <a:gd name="T17" fmla="*/ 25 h 51"/>
                <a:gd name="T18" fmla="*/ 26 w 51"/>
                <a:gd name="T19" fmla="*/ 37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51"/>
                <a:gd name="T32" fmla="*/ 51 w 51"/>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51">
                  <a:moveTo>
                    <a:pt x="26" y="0"/>
                  </a:moveTo>
                  <a:cubicBezTo>
                    <a:pt x="40" y="0"/>
                    <a:pt x="51" y="11"/>
                    <a:pt x="51" y="25"/>
                  </a:cubicBezTo>
                  <a:cubicBezTo>
                    <a:pt x="51" y="39"/>
                    <a:pt x="40" y="51"/>
                    <a:pt x="26" y="51"/>
                  </a:cubicBezTo>
                  <a:cubicBezTo>
                    <a:pt x="12" y="51"/>
                    <a:pt x="0" y="39"/>
                    <a:pt x="0" y="25"/>
                  </a:cubicBezTo>
                  <a:cubicBezTo>
                    <a:pt x="0" y="11"/>
                    <a:pt x="12" y="0"/>
                    <a:pt x="26" y="0"/>
                  </a:cubicBezTo>
                  <a:close/>
                  <a:moveTo>
                    <a:pt x="26" y="37"/>
                  </a:moveTo>
                  <a:cubicBezTo>
                    <a:pt x="32" y="37"/>
                    <a:pt x="37" y="32"/>
                    <a:pt x="37" y="25"/>
                  </a:cubicBezTo>
                  <a:cubicBezTo>
                    <a:pt x="37" y="19"/>
                    <a:pt x="32" y="14"/>
                    <a:pt x="26" y="14"/>
                  </a:cubicBezTo>
                  <a:cubicBezTo>
                    <a:pt x="19" y="14"/>
                    <a:pt x="14" y="19"/>
                    <a:pt x="14" y="25"/>
                  </a:cubicBezTo>
                  <a:cubicBezTo>
                    <a:pt x="14" y="32"/>
                    <a:pt x="19" y="37"/>
                    <a:pt x="26" y="37"/>
                  </a:cubicBez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49" name="Oval 44"/>
            <p:cNvSpPr>
              <a:spLocks noChangeArrowheads="1"/>
            </p:cNvSpPr>
            <p:nvPr/>
          </p:nvSpPr>
          <p:spPr bwMode="auto">
            <a:xfrm>
              <a:off x="136525" y="728663"/>
              <a:ext cx="52387" cy="52388"/>
            </a:xfrm>
            <a:prstGeom prst="ellipse">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0" name="Freeform 45"/>
            <p:cNvSpPr>
              <a:spLocks noChangeArrowheads="1"/>
            </p:cNvSpPr>
            <p:nvPr/>
          </p:nvSpPr>
          <p:spPr bwMode="auto">
            <a:xfrm>
              <a:off x="0" y="569913"/>
              <a:ext cx="327025" cy="98425"/>
            </a:xfrm>
            <a:custGeom>
              <a:avLst/>
              <a:gdLst>
                <a:gd name="T0" fmla="*/ 60 w 119"/>
                <a:gd name="T1" fmla="*/ 13 h 36"/>
                <a:gd name="T2" fmla="*/ 15 w 119"/>
                <a:gd name="T3" fmla="*/ 36 h 36"/>
                <a:gd name="T4" fmla="*/ 0 w 119"/>
                <a:gd name="T5" fmla="*/ 36 h 36"/>
                <a:gd name="T6" fmla="*/ 60 w 119"/>
                <a:gd name="T7" fmla="*/ 0 h 36"/>
                <a:gd name="T8" fmla="*/ 119 w 119"/>
                <a:gd name="T9" fmla="*/ 36 h 36"/>
                <a:gd name="T10" fmla="*/ 105 w 119"/>
                <a:gd name="T11" fmla="*/ 36 h 36"/>
                <a:gd name="T12" fmla="*/ 60 w 119"/>
                <a:gd name="T13" fmla="*/ 13 h 36"/>
                <a:gd name="T14" fmla="*/ 0 60000 65536"/>
                <a:gd name="T15" fmla="*/ 0 60000 65536"/>
                <a:gd name="T16" fmla="*/ 0 60000 65536"/>
                <a:gd name="T17" fmla="*/ 0 60000 65536"/>
                <a:gd name="T18" fmla="*/ 0 60000 65536"/>
                <a:gd name="T19" fmla="*/ 0 60000 65536"/>
                <a:gd name="T20" fmla="*/ 0 60000 65536"/>
                <a:gd name="T21" fmla="*/ 0 w 119"/>
                <a:gd name="T22" fmla="*/ 0 h 36"/>
                <a:gd name="T23" fmla="*/ 119 w 119"/>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 h="36">
                  <a:moveTo>
                    <a:pt x="60" y="13"/>
                  </a:moveTo>
                  <a:cubicBezTo>
                    <a:pt x="41" y="13"/>
                    <a:pt x="25" y="22"/>
                    <a:pt x="15" y="36"/>
                  </a:cubicBezTo>
                  <a:cubicBezTo>
                    <a:pt x="0" y="36"/>
                    <a:pt x="0" y="36"/>
                    <a:pt x="0" y="36"/>
                  </a:cubicBezTo>
                  <a:cubicBezTo>
                    <a:pt x="12" y="15"/>
                    <a:pt x="34" y="0"/>
                    <a:pt x="60" y="0"/>
                  </a:cubicBezTo>
                  <a:cubicBezTo>
                    <a:pt x="85" y="0"/>
                    <a:pt x="108" y="15"/>
                    <a:pt x="119" y="36"/>
                  </a:cubicBezTo>
                  <a:cubicBezTo>
                    <a:pt x="105" y="36"/>
                    <a:pt x="105" y="36"/>
                    <a:pt x="105" y="36"/>
                  </a:cubicBezTo>
                  <a:cubicBezTo>
                    <a:pt x="95" y="22"/>
                    <a:pt x="78" y="13"/>
                    <a:pt x="60" y="13"/>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1" name="Freeform 46"/>
            <p:cNvSpPr>
              <a:spLocks noEditPoints="1" noChangeArrowheads="1"/>
            </p:cNvSpPr>
            <p:nvPr/>
          </p:nvSpPr>
          <p:spPr bwMode="auto">
            <a:xfrm>
              <a:off x="565150" y="646113"/>
              <a:ext cx="98425" cy="198438"/>
            </a:xfrm>
            <a:custGeom>
              <a:avLst/>
              <a:gdLst>
                <a:gd name="T0" fmla="*/ 62 w 62"/>
                <a:gd name="T1" fmla="*/ 0 h 125"/>
                <a:gd name="T2" fmla="*/ 62 w 62"/>
                <a:gd name="T3" fmla="*/ 125 h 125"/>
                <a:gd name="T4" fmla="*/ 0 w 62"/>
                <a:gd name="T5" fmla="*/ 125 h 125"/>
                <a:gd name="T6" fmla="*/ 0 w 62"/>
                <a:gd name="T7" fmla="*/ 0 h 125"/>
                <a:gd name="T8" fmla="*/ 62 w 62"/>
                <a:gd name="T9" fmla="*/ 0 h 125"/>
                <a:gd name="T10" fmla="*/ 3 w 62"/>
                <a:gd name="T11" fmla="*/ 118 h 125"/>
                <a:gd name="T12" fmla="*/ 60 w 62"/>
                <a:gd name="T13" fmla="*/ 118 h 125"/>
                <a:gd name="T14" fmla="*/ 60 w 62"/>
                <a:gd name="T15" fmla="*/ 87 h 125"/>
                <a:gd name="T16" fmla="*/ 3 w 62"/>
                <a:gd name="T17" fmla="*/ 87 h 125"/>
                <a:gd name="T18" fmla="*/ 3 w 62"/>
                <a:gd name="T19" fmla="*/ 118 h 125"/>
                <a:gd name="T20" fmla="*/ 3 w 62"/>
                <a:gd name="T21" fmla="*/ 78 h 125"/>
                <a:gd name="T22" fmla="*/ 60 w 62"/>
                <a:gd name="T23" fmla="*/ 78 h 125"/>
                <a:gd name="T24" fmla="*/ 60 w 62"/>
                <a:gd name="T25" fmla="*/ 47 h 125"/>
                <a:gd name="T26" fmla="*/ 3 w 62"/>
                <a:gd name="T27" fmla="*/ 47 h 125"/>
                <a:gd name="T28" fmla="*/ 3 w 62"/>
                <a:gd name="T29" fmla="*/ 78 h 125"/>
                <a:gd name="T30" fmla="*/ 3 w 62"/>
                <a:gd name="T31" fmla="*/ 38 h 125"/>
                <a:gd name="T32" fmla="*/ 60 w 62"/>
                <a:gd name="T33" fmla="*/ 38 h 125"/>
                <a:gd name="T34" fmla="*/ 60 w 62"/>
                <a:gd name="T35" fmla="*/ 7 h 125"/>
                <a:gd name="T36" fmla="*/ 3 w 62"/>
                <a:gd name="T37" fmla="*/ 7 h 125"/>
                <a:gd name="T38" fmla="*/ 3 w 62"/>
                <a:gd name="T39" fmla="*/ 38 h 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2"/>
                <a:gd name="T61" fmla="*/ 0 h 125"/>
                <a:gd name="T62" fmla="*/ 62 w 62"/>
                <a:gd name="T63" fmla="*/ 125 h 12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2" h="125">
                  <a:moveTo>
                    <a:pt x="62" y="0"/>
                  </a:moveTo>
                  <a:lnTo>
                    <a:pt x="62" y="125"/>
                  </a:lnTo>
                  <a:lnTo>
                    <a:pt x="0" y="125"/>
                  </a:lnTo>
                  <a:lnTo>
                    <a:pt x="0" y="0"/>
                  </a:lnTo>
                  <a:lnTo>
                    <a:pt x="62" y="0"/>
                  </a:lnTo>
                  <a:close/>
                  <a:moveTo>
                    <a:pt x="3" y="118"/>
                  </a:moveTo>
                  <a:lnTo>
                    <a:pt x="60" y="118"/>
                  </a:lnTo>
                  <a:lnTo>
                    <a:pt x="60" y="87"/>
                  </a:lnTo>
                  <a:lnTo>
                    <a:pt x="3" y="87"/>
                  </a:lnTo>
                  <a:lnTo>
                    <a:pt x="3" y="118"/>
                  </a:lnTo>
                  <a:close/>
                  <a:moveTo>
                    <a:pt x="3" y="78"/>
                  </a:moveTo>
                  <a:lnTo>
                    <a:pt x="60" y="78"/>
                  </a:lnTo>
                  <a:lnTo>
                    <a:pt x="60" y="47"/>
                  </a:lnTo>
                  <a:lnTo>
                    <a:pt x="3" y="47"/>
                  </a:lnTo>
                  <a:lnTo>
                    <a:pt x="3" y="78"/>
                  </a:lnTo>
                  <a:close/>
                  <a:moveTo>
                    <a:pt x="3" y="38"/>
                  </a:moveTo>
                  <a:lnTo>
                    <a:pt x="60" y="38"/>
                  </a:lnTo>
                  <a:lnTo>
                    <a:pt x="60" y="7"/>
                  </a:lnTo>
                  <a:lnTo>
                    <a:pt x="3" y="7"/>
                  </a:lnTo>
                  <a:lnTo>
                    <a:pt x="3" y="38"/>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2" name="Freeform 47"/>
            <p:cNvSpPr>
              <a:spLocks noEditPoints="1" noChangeArrowheads="1"/>
            </p:cNvSpPr>
            <p:nvPr/>
          </p:nvSpPr>
          <p:spPr bwMode="auto">
            <a:xfrm>
              <a:off x="561975" y="392113"/>
              <a:ext cx="153987" cy="180975"/>
            </a:xfrm>
            <a:custGeom>
              <a:avLst/>
              <a:gdLst>
                <a:gd name="T0" fmla="*/ 56 w 56"/>
                <a:gd name="T1" fmla="*/ 0 h 66"/>
                <a:gd name="T2" fmla="*/ 56 w 56"/>
                <a:gd name="T3" fmla="*/ 18 h 66"/>
                <a:gd name="T4" fmla="*/ 29 w 56"/>
                <a:gd name="T5" fmla="*/ 66 h 66"/>
                <a:gd name="T6" fmla="*/ 0 w 56"/>
                <a:gd name="T7" fmla="*/ 66 h 66"/>
                <a:gd name="T8" fmla="*/ 0 w 56"/>
                <a:gd name="T9" fmla="*/ 0 h 66"/>
                <a:gd name="T10" fmla="*/ 56 w 56"/>
                <a:gd name="T11" fmla="*/ 0 h 66"/>
                <a:gd name="T12" fmla="*/ 10 w 56"/>
                <a:gd name="T13" fmla="*/ 14 h 66"/>
                <a:gd name="T14" fmla="*/ 13 w 56"/>
                <a:gd name="T15" fmla="*/ 11 h 66"/>
                <a:gd name="T16" fmla="*/ 10 w 56"/>
                <a:gd name="T17" fmla="*/ 7 h 66"/>
                <a:gd name="T18" fmla="*/ 6 w 56"/>
                <a:gd name="T19" fmla="*/ 11 h 66"/>
                <a:gd name="T20" fmla="*/ 10 w 56"/>
                <a:gd name="T21" fmla="*/ 14 h 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
                <a:gd name="T34" fmla="*/ 0 h 66"/>
                <a:gd name="T35" fmla="*/ 56 w 56"/>
                <a:gd name="T36" fmla="*/ 66 h 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 h="66">
                  <a:moveTo>
                    <a:pt x="56" y="0"/>
                  </a:moveTo>
                  <a:cubicBezTo>
                    <a:pt x="56" y="18"/>
                    <a:pt x="56" y="18"/>
                    <a:pt x="56" y="18"/>
                  </a:cubicBezTo>
                  <a:cubicBezTo>
                    <a:pt x="56" y="18"/>
                    <a:pt x="34" y="33"/>
                    <a:pt x="29" y="66"/>
                  </a:cubicBezTo>
                  <a:cubicBezTo>
                    <a:pt x="2" y="66"/>
                    <a:pt x="0" y="66"/>
                    <a:pt x="0" y="66"/>
                  </a:cubicBezTo>
                  <a:cubicBezTo>
                    <a:pt x="0" y="0"/>
                    <a:pt x="0" y="0"/>
                    <a:pt x="0" y="0"/>
                  </a:cubicBezTo>
                  <a:lnTo>
                    <a:pt x="56" y="0"/>
                  </a:lnTo>
                  <a:close/>
                  <a:moveTo>
                    <a:pt x="10" y="14"/>
                  </a:moveTo>
                  <a:cubicBezTo>
                    <a:pt x="12" y="14"/>
                    <a:pt x="13" y="13"/>
                    <a:pt x="13" y="11"/>
                  </a:cubicBezTo>
                  <a:cubicBezTo>
                    <a:pt x="13" y="9"/>
                    <a:pt x="12" y="7"/>
                    <a:pt x="10" y="7"/>
                  </a:cubicBezTo>
                  <a:cubicBezTo>
                    <a:pt x="8" y="7"/>
                    <a:pt x="6" y="9"/>
                    <a:pt x="6" y="11"/>
                  </a:cubicBezTo>
                  <a:cubicBezTo>
                    <a:pt x="6" y="13"/>
                    <a:pt x="8" y="14"/>
                    <a:pt x="10" y="14"/>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3" name="Freeform 48"/>
            <p:cNvSpPr>
              <a:spLocks noChangeArrowheads="1"/>
            </p:cNvSpPr>
            <p:nvPr/>
          </p:nvSpPr>
          <p:spPr bwMode="auto">
            <a:xfrm>
              <a:off x="307975" y="314325"/>
              <a:ext cx="61912" cy="100013"/>
            </a:xfrm>
            <a:custGeom>
              <a:avLst/>
              <a:gdLst>
                <a:gd name="T0" fmla="*/ 0 w 23"/>
                <a:gd name="T1" fmla="*/ 25 h 36"/>
                <a:gd name="T2" fmla="*/ 12 w 23"/>
                <a:gd name="T3" fmla="*/ 36 h 36"/>
                <a:gd name="T4" fmla="*/ 12 w 23"/>
                <a:gd name="T5" fmla="*/ 36 h 36"/>
                <a:gd name="T6" fmla="*/ 23 w 23"/>
                <a:gd name="T7" fmla="*/ 25 h 36"/>
                <a:gd name="T8" fmla="*/ 23 w 23"/>
                <a:gd name="T9" fmla="*/ 12 h 36"/>
                <a:gd name="T10" fmla="*/ 12 w 23"/>
                <a:gd name="T11" fmla="*/ 0 h 36"/>
                <a:gd name="T12" fmla="*/ 12 w 23"/>
                <a:gd name="T13" fmla="*/ 0 h 36"/>
                <a:gd name="T14" fmla="*/ 0 w 23"/>
                <a:gd name="T15" fmla="*/ 12 h 36"/>
                <a:gd name="T16" fmla="*/ 0 w 23"/>
                <a:gd name="T17" fmla="*/ 25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
                <a:gd name="T28" fmla="*/ 0 h 36"/>
                <a:gd name="T29" fmla="*/ 23 w 23"/>
                <a:gd name="T30" fmla="*/ 36 h 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 h="36">
                  <a:moveTo>
                    <a:pt x="0" y="25"/>
                  </a:moveTo>
                  <a:cubicBezTo>
                    <a:pt x="0" y="31"/>
                    <a:pt x="5" y="36"/>
                    <a:pt x="12" y="36"/>
                  </a:cubicBezTo>
                  <a:cubicBezTo>
                    <a:pt x="12" y="36"/>
                    <a:pt x="12" y="36"/>
                    <a:pt x="12" y="36"/>
                  </a:cubicBezTo>
                  <a:cubicBezTo>
                    <a:pt x="18" y="36"/>
                    <a:pt x="23" y="31"/>
                    <a:pt x="23" y="25"/>
                  </a:cubicBezTo>
                  <a:cubicBezTo>
                    <a:pt x="23" y="12"/>
                    <a:pt x="23" y="12"/>
                    <a:pt x="23" y="12"/>
                  </a:cubicBezTo>
                  <a:cubicBezTo>
                    <a:pt x="23" y="5"/>
                    <a:pt x="18" y="0"/>
                    <a:pt x="12" y="0"/>
                  </a:cubicBezTo>
                  <a:cubicBezTo>
                    <a:pt x="12" y="0"/>
                    <a:pt x="12" y="0"/>
                    <a:pt x="12" y="0"/>
                  </a:cubicBezTo>
                  <a:cubicBezTo>
                    <a:pt x="5" y="0"/>
                    <a:pt x="0" y="5"/>
                    <a:pt x="0" y="12"/>
                  </a:cubicBezTo>
                  <a:lnTo>
                    <a:pt x="0" y="25"/>
                  </a:ln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54" name="Oval 49"/>
            <p:cNvSpPr>
              <a:spLocks noChangeArrowheads="1"/>
            </p:cNvSpPr>
            <p:nvPr/>
          </p:nvSpPr>
          <p:spPr bwMode="auto">
            <a:xfrm>
              <a:off x="346075" y="133350"/>
              <a:ext cx="26987" cy="2540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5" name="Oval 50"/>
            <p:cNvSpPr>
              <a:spLocks noChangeArrowheads="1"/>
            </p:cNvSpPr>
            <p:nvPr/>
          </p:nvSpPr>
          <p:spPr bwMode="auto">
            <a:xfrm>
              <a:off x="387350" y="84138"/>
              <a:ext cx="46037" cy="4445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6" name="Oval 51"/>
            <p:cNvSpPr>
              <a:spLocks noChangeArrowheads="1"/>
            </p:cNvSpPr>
            <p:nvPr/>
          </p:nvSpPr>
          <p:spPr bwMode="auto">
            <a:xfrm>
              <a:off x="376238" y="46038"/>
              <a:ext cx="15875" cy="14288"/>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7" name="Oval 52"/>
            <p:cNvSpPr>
              <a:spLocks noChangeArrowheads="1"/>
            </p:cNvSpPr>
            <p:nvPr/>
          </p:nvSpPr>
          <p:spPr bwMode="auto">
            <a:xfrm>
              <a:off x="438150" y="0"/>
              <a:ext cx="77787" cy="76200"/>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8" name="Oval 53"/>
            <p:cNvSpPr>
              <a:spLocks noChangeArrowheads="1"/>
            </p:cNvSpPr>
            <p:nvPr/>
          </p:nvSpPr>
          <p:spPr bwMode="auto">
            <a:xfrm>
              <a:off x="452438" y="95250"/>
              <a:ext cx="14287" cy="14288"/>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59" name="Oval 54"/>
            <p:cNvSpPr>
              <a:spLocks noChangeArrowheads="1"/>
            </p:cNvSpPr>
            <p:nvPr/>
          </p:nvSpPr>
          <p:spPr bwMode="auto">
            <a:xfrm>
              <a:off x="569913" y="19050"/>
              <a:ext cx="41275" cy="41275"/>
            </a:xfrm>
            <a:prstGeom prst="ellipse">
              <a:avLst/>
            </a:prstGeom>
            <a:solidFill>
              <a:srgbClr val="4C606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600">
                <a:solidFill>
                  <a:srgbClr val="000000"/>
                </a:solidFill>
                <a:sym typeface="宋体" pitchFamily="2" charset="-122"/>
              </a:endParaRPr>
            </a:p>
          </p:txBody>
        </p:sp>
        <p:sp>
          <p:nvSpPr>
            <p:cNvPr id="60" name="Rectangle 55"/>
            <p:cNvSpPr>
              <a:spLocks noChangeArrowheads="1"/>
            </p:cNvSpPr>
            <p:nvPr/>
          </p:nvSpPr>
          <p:spPr bwMode="auto">
            <a:xfrm>
              <a:off x="579438" y="139700"/>
              <a:ext cx="352425" cy="38100"/>
            </a:xfrm>
            <a:prstGeom prst="rect">
              <a:avLst/>
            </a:pr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1" name="Freeform 56"/>
            <p:cNvSpPr>
              <a:spLocks noChangeArrowheads="1"/>
            </p:cNvSpPr>
            <p:nvPr/>
          </p:nvSpPr>
          <p:spPr bwMode="auto">
            <a:xfrm>
              <a:off x="500063" y="139700"/>
              <a:ext cx="117475" cy="238125"/>
            </a:xfrm>
            <a:custGeom>
              <a:avLst/>
              <a:gdLst>
                <a:gd name="T0" fmla="*/ 50 w 74"/>
                <a:gd name="T1" fmla="*/ 0 h 150"/>
                <a:gd name="T2" fmla="*/ 0 w 74"/>
                <a:gd name="T3" fmla="*/ 150 h 150"/>
                <a:gd name="T4" fmla="*/ 39 w 74"/>
                <a:gd name="T5" fmla="*/ 147 h 150"/>
                <a:gd name="T6" fmla="*/ 74 w 74"/>
                <a:gd name="T7" fmla="*/ 19 h 150"/>
                <a:gd name="T8" fmla="*/ 50 w 74"/>
                <a:gd name="T9" fmla="*/ 0 h 150"/>
                <a:gd name="T10" fmla="*/ 0 60000 65536"/>
                <a:gd name="T11" fmla="*/ 0 60000 65536"/>
                <a:gd name="T12" fmla="*/ 0 60000 65536"/>
                <a:gd name="T13" fmla="*/ 0 60000 65536"/>
                <a:gd name="T14" fmla="*/ 0 60000 65536"/>
                <a:gd name="T15" fmla="*/ 0 w 74"/>
                <a:gd name="T16" fmla="*/ 0 h 150"/>
                <a:gd name="T17" fmla="*/ 74 w 74"/>
                <a:gd name="T18" fmla="*/ 150 h 150"/>
              </a:gdLst>
              <a:ahLst/>
              <a:cxnLst>
                <a:cxn ang="T10">
                  <a:pos x="T0" y="T1"/>
                </a:cxn>
                <a:cxn ang="T11">
                  <a:pos x="T2" y="T3"/>
                </a:cxn>
                <a:cxn ang="T12">
                  <a:pos x="T4" y="T5"/>
                </a:cxn>
                <a:cxn ang="T13">
                  <a:pos x="T6" y="T7"/>
                </a:cxn>
                <a:cxn ang="T14">
                  <a:pos x="T8" y="T9"/>
                </a:cxn>
              </a:cxnLst>
              <a:rect l="T15" t="T16" r="T17" b="T18"/>
              <a:pathLst>
                <a:path w="74" h="150">
                  <a:moveTo>
                    <a:pt x="50" y="0"/>
                  </a:moveTo>
                  <a:lnTo>
                    <a:pt x="0" y="150"/>
                  </a:lnTo>
                  <a:lnTo>
                    <a:pt x="39" y="147"/>
                  </a:lnTo>
                  <a:lnTo>
                    <a:pt x="74" y="19"/>
                  </a:lnTo>
                  <a:lnTo>
                    <a:pt x="5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2" name="Freeform 57"/>
            <p:cNvSpPr>
              <a:spLocks noChangeArrowheads="1"/>
            </p:cNvSpPr>
            <p:nvPr/>
          </p:nvSpPr>
          <p:spPr bwMode="auto">
            <a:xfrm>
              <a:off x="773113" y="163513"/>
              <a:ext cx="33337" cy="209550"/>
            </a:xfrm>
            <a:custGeom>
              <a:avLst/>
              <a:gdLst>
                <a:gd name="T0" fmla="*/ 0 w 21"/>
                <a:gd name="T1" fmla="*/ 0 h 132"/>
                <a:gd name="T2" fmla="*/ 0 w 21"/>
                <a:gd name="T3" fmla="*/ 132 h 132"/>
                <a:gd name="T4" fmla="*/ 21 w 21"/>
                <a:gd name="T5" fmla="*/ 132 h 132"/>
                <a:gd name="T6" fmla="*/ 21 w 21"/>
                <a:gd name="T7" fmla="*/ 6 h 132"/>
                <a:gd name="T8" fmla="*/ 0 w 21"/>
                <a:gd name="T9" fmla="*/ 0 h 132"/>
                <a:gd name="T10" fmla="*/ 0 60000 65536"/>
                <a:gd name="T11" fmla="*/ 0 60000 65536"/>
                <a:gd name="T12" fmla="*/ 0 60000 65536"/>
                <a:gd name="T13" fmla="*/ 0 60000 65536"/>
                <a:gd name="T14" fmla="*/ 0 60000 65536"/>
                <a:gd name="T15" fmla="*/ 0 w 21"/>
                <a:gd name="T16" fmla="*/ 0 h 132"/>
                <a:gd name="T17" fmla="*/ 21 w 21"/>
                <a:gd name="T18" fmla="*/ 132 h 132"/>
              </a:gdLst>
              <a:ahLst/>
              <a:cxnLst>
                <a:cxn ang="T10">
                  <a:pos x="T0" y="T1"/>
                </a:cxn>
                <a:cxn ang="T11">
                  <a:pos x="T2" y="T3"/>
                </a:cxn>
                <a:cxn ang="T12">
                  <a:pos x="T4" y="T5"/>
                </a:cxn>
                <a:cxn ang="T13">
                  <a:pos x="T6" y="T7"/>
                </a:cxn>
                <a:cxn ang="T14">
                  <a:pos x="T8" y="T9"/>
                </a:cxn>
              </a:cxnLst>
              <a:rect l="T15" t="T16" r="T17" b="T18"/>
              <a:pathLst>
                <a:path w="21" h="132">
                  <a:moveTo>
                    <a:pt x="0" y="0"/>
                  </a:moveTo>
                  <a:lnTo>
                    <a:pt x="0" y="132"/>
                  </a:lnTo>
                  <a:lnTo>
                    <a:pt x="21" y="132"/>
                  </a:lnTo>
                  <a:lnTo>
                    <a:pt x="21" y="6"/>
                  </a:lnTo>
                  <a:lnTo>
                    <a:pt x="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3" name="Freeform 58"/>
            <p:cNvSpPr>
              <a:spLocks noChangeArrowheads="1"/>
            </p:cNvSpPr>
            <p:nvPr/>
          </p:nvSpPr>
          <p:spPr bwMode="auto">
            <a:xfrm>
              <a:off x="858838" y="169863"/>
              <a:ext cx="82550" cy="219075"/>
            </a:xfrm>
            <a:custGeom>
              <a:avLst/>
              <a:gdLst>
                <a:gd name="T0" fmla="*/ 0 w 52"/>
                <a:gd name="T1" fmla="*/ 0 h 138"/>
                <a:gd name="T2" fmla="*/ 38 w 52"/>
                <a:gd name="T3" fmla="*/ 128 h 138"/>
                <a:gd name="T4" fmla="*/ 52 w 52"/>
                <a:gd name="T5" fmla="*/ 138 h 138"/>
                <a:gd name="T6" fmla="*/ 12 w 52"/>
                <a:gd name="T7" fmla="*/ 0 h 138"/>
                <a:gd name="T8" fmla="*/ 0 w 52"/>
                <a:gd name="T9" fmla="*/ 0 h 138"/>
                <a:gd name="T10" fmla="*/ 0 60000 65536"/>
                <a:gd name="T11" fmla="*/ 0 60000 65536"/>
                <a:gd name="T12" fmla="*/ 0 60000 65536"/>
                <a:gd name="T13" fmla="*/ 0 60000 65536"/>
                <a:gd name="T14" fmla="*/ 0 60000 65536"/>
                <a:gd name="T15" fmla="*/ 0 w 52"/>
                <a:gd name="T16" fmla="*/ 0 h 138"/>
                <a:gd name="T17" fmla="*/ 52 w 52"/>
                <a:gd name="T18" fmla="*/ 138 h 138"/>
              </a:gdLst>
              <a:ahLst/>
              <a:cxnLst>
                <a:cxn ang="T10">
                  <a:pos x="T0" y="T1"/>
                </a:cxn>
                <a:cxn ang="T11">
                  <a:pos x="T2" y="T3"/>
                </a:cxn>
                <a:cxn ang="T12">
                  <a:pos x="T4" y="T5"/>
                </a:cxn>
                <a:cxn ang="T13">
                  <a:pos x="T6" y="T7"/>
                </a:cxn>
                <a:cxn ang="T14">
                  <a:pos x="T8" y="T9"/>
                </a:cxn>
              </a:cxnLst>
              <a:rect l="T15" t="T16" r="T17" b="T18"/>
              <a:pathLst>
                <a:path w="52" h="138">
                  <a:moveTo>
                    <a:pt x="0" y="0"/>
                  </a:moveTo>
                  <a:lnTo>
                    <a:pt x="38" y="128"/>
                  </a:lnTo>
                  <a:lnTo>
                    <a:pt x="52" y="138"/>
                  </a:lnTo>
                  <a:lnTo>
                    <a:pt x="12" y="0"/>
                  </a:lnTo>
                  <a:lnTo>
                    <a:pt x="0" y="0"/>
                  </a:lnTo>
                  <a:close/>
                </a:path>
              </a:pathLst>
            </a:custGeom>
            <a:solidFill>
              <a:srgbClr val="F59D07"/>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4" name="Rectangle 59"/>
            <p:cNvSpPr>
              <a:spLocks noChangeArrowheads="1"/>
            </p:cNvSpPr>
            <p:nvPr/>
          </p:nvSpPr>
          <p:spPr bwMode="auto">
            <a:xfrm>
              <a:off x="195263"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5" name="Rectangle 60"/>
            <p:cNvSpPr>
              <a:spLocks noChangeArrowheads="1"/>
            </p:cNvSpPr>
            <p:nvPr/>
          </p:nvSpPr>
          <p:spPr bwMode="auto">
            <a:xfrm>
              <a:off x="219075"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6" name="Rectangle 61"/>
            <p:cNvSpPr>
              <a:spLocks noChangeArrowheads="1"/>
            </p:cNvSpPr>
            <p:nvPr/>
          </p:nvSpPr>
          <p:spPr bwMode="auto">
            <a:xfrm>
              <a:off x="244475" y="446088"/>
              <a:ext cx="7937"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7" name="Rectangle 62"/>
            <p:cNvSpPr>
              <a:spLocks noChangeArrowheads="1"/>
            </p:cNvSpPr>
            <p:nvPr/>
          </p:nvSpPr>
          <p:spPr bwMode="auto">
            <a:xfrm>
              <a:off x="266700" y="446088"/>
              <a:ext cx="11112"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8" name="Rectangle 63"/>
            <p:cNvSpPr>
              <a:spLocks noChangeArrowheads="1"/>
            </p:cNvSpPr>
            <p:nvPr/>
          </p:nvSpPr>
          <p:spPr bwMode="auto">
            <a:xfrm>
              <a:off x="290513" y="446088"/>
              <a:ext cx="11112" cy="74613"/>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69" name="Freeform 64"/>
            <p:cNvSpPr>
              <a:spLocks noChangeArrowheads="1"/>
            </p:cNvSpPr>
            <p:nvPr/>
          </p:nvSpPr>
          <p:spPr bwMode="auto">
            <a:xfrm>
              <a:off x="738188" y="373063"/>
              <a:ext cx="425450" cy="150813"/>
            </a:xfrm>
            <a:custGeom>
              <a:avLst/>
              <a:gdLst>
                <a:gd name="T0" fmla="*/ 64 w 155"/>
                <a:gd name="T1" fmla="*/ 0 h 55"/>
                <a:gd name="T2" fmla="*/ 0 w 155"/>
                <a:gd name="T3" fmla="*/ 23 h 55"/>
                <a:gd name="T4" fmla="*/ 0 w 155"/>
                <a:gd name="T5" fmla="*/ 49 h 55"/>
                <a:gd name="T6" fmla="*/ 64 w 155"/>
                <a:gd name="T7" fmla="*/ 19 h 55"/>
                <a:gd name="T8" fmla="*/ 133 w 155"/>
                <a:gd name="T9" fmla="*/ 55 h 55"/>
                <a:gd name="T10" fmla="*/ 155 w 155"/>
                <a:gd name="T11" fmla="*/ 55 h 55"/>
                <a:gd name="T12" fmla="*/ 64 w 155"/>
                <a:gd name="T13" fmla="*/ 0 h 55"/>
                <a:gd name="T14" fmla="*/ 0 60000 65536"/>
                <a:gd name="T15" fmla="*/ 0 60000 65536"/>
                <a:gd name="T16" fmla="*/ 0 60000 65536"/>
                <a:gd name="T17" fmla="*/ 0 60000 65536"/>
                <a:gd name="T18" fmla="*/ 0 60000 65536"/>
                <a:gd name="T19" fmla="*/ 0 60000 65536"/>
                <a:gd name="T20" fmla="*/ 0 60000 65536"/>
                <a:gd name="T21" fmla="*/ 0 w 155"/>
                <a:gd name="T22" fmla="*/ 0 h 55"/>
                <a:gd name="T23" fmla="*/ 155 w 155"/>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5" h="55">
                  <a:moveTo>
                    <a:pt x="64" y="0"/>
                  </a:moveTo>
                  <a:cubicBezTo>
                    <a:pt x="40" y="0"/>
                    <a:pt x="17" y="9"/>
                    <a:pt x="0" y="23"/>
                  </a:cubicBezTo>
                  <a:cubicBezTo>
                    <a:pt x="0" y="49"/>
                    <a:pt x="0" y="49"/>
                    <a:pt x="0" y="49"/>
                  </a:cubicBezTo>
                  <a:cubicBezTo>
                    <a:pt x="15" y="31"/>
                    <a:pt x="38" y="19"/>
                    <a:pt x="64" y="19"/>
                  </a:cubicBezTo>
                  <a:cubicBezTo>
                    <a:pt x="92" y="19"/>
                    <a:pt x="117" y="33"/>
                    <a:pt x="133" y="55"/>
                  </a:cubicBezTo>
                  <a:cubicBezTo>
                    <a:pt x="155" y="55"/>
                    <a:pt x="155" y="55"/>
                    <a:pt x="155" y="55"/>
                  </a:cubicBezTo>
                  <a:cubicBezTo>
                    <a:pt x="137" y="22"/>
                    <a:pt x="103" y="0"/>
                    <a:pt x="64" y="0"/>
                  </a:cubicBezTo>
                  <a:close/>
                </a:path>
              </a:pathLst>
            </a:cu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70" name="Rectangle 65"/>
            <p:cNvSpPr>
              <a:spLocks noChangeArrowheads="1"/>
            </p:cNvSpPr>
            <p:nvPr/>
          </p:nvSpPr>
          <p:spPr bwMode="auto">
            <a:xfrm>
              <a:off x="1304925" y="584200"/>
              <a:ext cx="22225" cy="82550"/>
            </a:xfrm>
            <a:prstGeom prst="rect">
              <a:avLst/>
            </a:prstGeom>
            <a:solidFill>
              <a:srgbClr val="343233"/>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grpSp>
    </p:spTree>
    <p:extLst>
      <p:ext uri="{BB962C8B-B14F-4D97-AF65-F5344CB8AC3E}">
        <p14:creationId xmlns:p14="http://schemas.microsoft.com/office/powerpoint/2010/main" val="26124924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xit" presetSubtype="4" fill="hold" nodeType="after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childTnLst>
                          </p:cTn>
                        </p:par>
                        <p:par>
                          <p:cTn id="14" fill="hold">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anim calcmode="lin" valueType="num">
                                      <p:cBhvr>
                                        <p:cTn id="18" dur="500" fill="hold"/>
                                        <p:tgtEl>
                                          <p:spTgt spid="22"/>
                                        </p:tgtEl>
                                        <p:attrNameLst>
                                          <p:attrName>ppt_x</p:attrName>
                                        </p:attrNameLst>
                                      </p:cBhvr>
                                      <p:tavLst>
                                        <p:tav tm="0">
                                          <p:val>
                                            <p:strVal val="#ppt_x"/>
                                          </p:val>
                                        </p:tav>
                                        <p:tav tm="100000">
                                          <p:val>
                                            <p:strVal val="#ppt_x"/>
                                          </p:val>
                                        </p:tav>
                                      </p:tavLst>
                                    </p:anim>
                                    <p:anim calcmode="lin" valueType="num">
                                      <p:cBhvr>
                                        <p:cTn id="19" dur="500" fill="hold"/>
                                        <p:tgtEl>
                                          <p:spTgt spid="2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 presetClass="exit" presetSubtype="4" fill="hold" grpId="1" nodeType="afterEffect">
                                  <p:stCondLst>
                                    <p:cond delay="0"/>
                                  </p:stCondLst>
                                  <p:childTnLst>
                                    <p:anim calcmode="lin" valueType="num">
                                      <p:cBhvr additive="base">
                                        <p:cTn id="22" dur="250"/>
                                        <p:tgtEl>
                                          <p:spTgt spid="22"/>
                                        </p:tgtEl>
                                        <p:attrNameLst>
                                          <p:attrName>ppt_x</p:attrName>
                                        </p:attrNameLst>
                                      </p:cBhvr>
                                      <p:tavLst>
                                        <p:tav tm="0">
                                          <p:val>
                                            <p:strVal val="ppt_x"/>
                                          </p:val>
                                        </p:tav>
                                        <p:tav tm="100000">
                                          <p:val>
                                            <p:strVal val="ppt_x"/>
                                          </p:val>
                                        </p:tav>
                                      </p:tavLst>
                                    </p:anim>
                                    <p:anim calcmode="lin" valueType="num">
                                      <p:cBhvr additive="base">
                                        <p:cTn id="23" dur="250"/>
                                        <p:tgtEl>
                                          <p:spTgt spid="22"/>
                                        </p:tgtEl>
                                        <p:attrNameLst>
                                          <p:attrName>ppt_y</p:attrName>
                                        </p:attrNameLst>
                                      </p:cBhvr>
                                      <p:tavLst>
                                        <p:tav tm="0">
                                          <p:val>
                                            <p:strVal val="ppt_y"/>
                                          </p:val>
                                        </p:tav>
                                        <p:tav tm="100000">
                                          <p:val>
                                            <p:strVal val="1+ppt_h/2"/>
                                          </p:val>
                                        </p:tav>
                                      </p:tavLst>
                                    </p:anim>
                                    <p:set>
                                      <p:cBhvr>
                                        <p:cTn id="24" dur="1" fill="hold">
                                          <p:stCondLst>
                                            <p:cond delay="24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Lst>
  </p:timing>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bg1"/>
            </a:solidFill>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3355</TotalTime>
  <Words>416</Words>
  <Application>Microsoft Office PowerPoint</Application>
  <PresentationFormat>全屏显示(4:3)</PresentationFormat>
  <Paragraphs>62</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23</vt:i4>
      </vt:variant>
    </vt:vector>
  </HeadingPairs>
  <TitlesOfParts>
    <vt:vector size="33" baseType="lpstr">
      <vt:lpstr>Arial</vt:lpstr>
      <vt:lpstr>宋体</vt:lpstr>
      <vt:lpstr>方正兰亭细黑_GBK</vt:lpstr>
      <vt:lpstr>Calibri</vt:lpstr>
      <vt:lpstr>方正正中黑简体</vt:lpstr>
      <vt:lpstr>Times New Roman</vt:lpstr>
      <vt:lpstr>微软雅黑</vt:lpstr>
      <vt:lpstr>Calibri Light</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Mcx</dc:creator>
  <cp:lastModifiedBy>Windows User</cp:lastModifiedBy>
  <cp:revision>283</cp:revision>
  <dcterms:created xsi:type="dcterms:W3CDTF">2014-11-23T16:31:18Z</dcterms:created>
  <dcterms:modified xsi:type="dcterms:W3CDTF">2017-03-30T06:13:31Z</dcterms:modified>
</cp:coreProperties>
</file>