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8"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AF94F-7699-4A2D-A799-4F3B4382A2D6}"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B1B55-E514-440D-A44E-7CB756768A78}" type="slidenum">
              <a:rPr lang="zh-CN" altLang="en-US" smtClean="0"/>
              <a:t>‹#›</a:t>
            </a:fld>
            <a:endParaRPr lang="zh-CN" altLang="en-US"/>
          </a:p>
        </p:txBody>
      </p:sp>
    </p:spTree>
    <p:extLst>
      <p:ext uri="{BB962C8B-B14F-4D97-AF65-F5344CB8AC3E}">
        <p14:creationId xmlns:p14="http://schemas.microsoft.com/office/powerpoint/2010/main" val="42551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656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656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120593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229512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397702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38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429050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357534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101968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367326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20370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238824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31693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3C0AADA-F6DE-42BF-BD32-B355FD534EC8}"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43517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0AADA-F6DE-42BF-BD32-B355FD534EC8}" type="datetimeFigureOut">
              <a:rPr lang="zh-CN" altLang="en-US" smtClean="0"/>
              <a:t>2017/3/29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CA923-83EA-4A57-B99F-32A5C11129D3}" type="slidenum">
              <a:rPr lang="zh-CN" altLang="en-US" smtClean="0"/>
              <a:t>‹#›</a:t>
            </a:fld>
            <a:endParaRPr lang="zh-CN" altLang="en-US"/>
          </a:p>
        </p:txBody>
      </p:sp>
    </p:spTree>
    <p:extLst>
      <p:ext uri="{BB962C8B-B14F-4D97-AF65-F5344CB8AC3E}">
        <p14:creationId xmlns:p14="http://schemas.microsoft.com/office/powerpoint/2010/main" val="3851470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68" y="960436"/>
            <a:ext cx="5616191" cy="3161328"/>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231" y="2606380"/>
            <a:ext cx="2173784" cy="4186340"/>
          </a:xfrm>
          <a:prstGeom prst="rect">
            <a:avLst/>
          </a:prstGeom>
        </p:spPr>
      </p:pic>
      <p:sp>
        <p:nvSpPr>
          <p:cNvPr id="6" name="文本框 5"/>
          <p:cNvSpPr txBox="1"/>
          <p:nvPr/>
        </p:nvSpPr>
        <p:spPr>
          <a:xfrm>
            <a:off x="493051" y="1716474"/>
            <a:ext cx="5819826" cy="646331"/>
          </a:xfrm>
          <a:prstGeom prst="rect">
            <a:avLst/>
          </a:prstGeom>
          <a:noFill/>
        </p:spPr>
        <p:txBody>
          <a:bodyPr wrap="square" rtlCol="0">
            <a:spAutoFit/>
          </a:bodyPr>
          <a:lstStyle/>
          <a:p>
            <a:pPr algn="ctr">
              <a:buNone/>
            </a:pPr>
            <a:r>
              <a:rPr lang="zh-CN" altLang="en-US" sz="3600" b="1" dirty="0">
                <a:solidFill>
                  <a:schemeClr val="accent6"/>
                </a:solidFill>
                <a:cs typeface="Arial" panose="020B0604020202020204" pitchFamily="34" charset="0"/>
              </a:rPr>
              <a:t>微点</a:t>
            </a:r>
            <a:r>
              <a:rPr lang="zh-CN" altLang="en-US" sz="3200" b="1" dirty="0">
                <a:solidFill>
                  <a:schemeClr val="accent2"/>
                </a:solidFill>
                <a:cs typeface="Arial" panose="020B0604020202020204" pitchFamily="34" charset="0"/>
              </a:rPr>
              <a:t>之力</a:t>
            </a:r>
            <a:r>
              <a:rPr lang="zh-CN" altLang="en-US" sz="3300" b="1" dirty="0">
                <a:solidFill>
                  <a:schemeClr val="accent2"/>
                </a:solidFill>
                <a:cs typeface="Arial" panose="020B0604020202020204" pitchFamily="34" charset="0"/>
              </a:rPr>
              <a:t>，</a:t>
            </a:r>
            <a:r>
              <a:rPr lang="zh-CN" altLang="en-US" sz="3200" b="1" dirty="0">
                <a:solidFill>
                  <a:schemeClr val="accent1"/>
                </a:solidFill>
                <a:cs typeface="Arial" panose="020B0604020202020204" pitchFamily="34" charset="0"/>
              </a:rPr>
              <a:t>撬动</a:t>
            </a:r>
            <a:r>
              <a:rPr lang="zh-CN" altLang="en-US" sz="3600" b="1" dirty="0">
                <a:solidFill>
                  <a:schemeClr val="accent6"/>
                </a:solidFill>
                <a:cs typeface="Arial" panose="020B0604020202020204" pitchFamily="34" charset="0"/>
              </a:rPr>
              <a:t>教育</a:t>
            </a:r>
            <a:r>
              <a:rPr lang="zh-CN" altLang="en-US" sz="3300" b="1" dirty="0">
                <a:solidFill>
                  <a:schemeClr val="accent2"/>
                </a:solidFill>
                <a:cs typeface="Arial" panose="020B0604020202020204" pitchFamily="34" charset="0"/>
              </a:rPr>
              <a:t>长远</a:t>
            </a:r>
            <a:r>
              <a:rPr lang="zh-CN" altLang="en-US" sz="3300" b="1" dirty="0">
                <a:solidFill>
                  <a:srgbClr val="00B050"/>
                </a:solidFill>
                <a:cs typeface="Arial" panose="020B0604020202020204" pitchFamily="34" charset="0"/>
              </a:rPr>
              <a:t>发展</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18312"/>
            <a:ext cx="9143244" cy="1639688"/>
          </a:xfrm>
          <a:prstGeom prst="rect">
            <a:avLst/>
          </a:prstGeom>
        </p:spPr>
      </p:pic>
      <p:sp>
        <p:nvSpPr>
          <p:cNvPr id="9" name="文本框 8"/>
          <p:cNvSpPr txBox="1"/>
          <p:nvPr/>
        </p:nvSpPr>
        <p:spPr>
          <a:xfrm>
            <a:off x="1468124" y="3042229"/>
            <a:ext cx="4031874" cy="400110"/>
          </a:xfrm>
          <a:prstGeom prst="rect">
            <a:avLst/>
          </a:prstGeom>
          <a:noFill/>
        </p:spPr>
        <p:txBody>
          <a:bodyPr wrap="none" rtlCol="0">
            <a:spAutoFit/>
          </a:bodyPr>
          <a:lstStyle/>
          <a:p>
            <a:pPr algn="ctr">
              <a:spcBef>
                <a:spcPts val="0"/>
              </a:spcBef>
              <a:buNone/>
            </a:pPr>
            <a:r>
              <a:rPr lang="zh-CN" altLang="en-US" sz="2000" dirty="0">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000" dirty="0">
              <a:latin typeface="Arial" panose="020B0604020202020204" pitchFamily="34" charset="0"/>
              <a:cs typeface="Arial" panose="020B0604020202020204" pitchFamily="34" charset="0"/>
              <a:sym typeface="Arial" panose="020B0604020202020204" pitchFamily="34" charset="0"/>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52" y="4387091"/>
            <a:ext cx="5616191" cy="905076"/>
          </a:xfrm>
          <a:prstGeom prst="rect">
            <a:avLst/>
          </a:prstGeom>
        </p:spPr>
      </p:pic>
      <p:sp>
        <p:nvSpPr>
          <p:cNvPr id="5" name="TextBox 4"/>
          <p:cNvSpPr txBox="1"/>
          <p:nvPr/>
        </p:nvSpPr>
        <p:spPr>
          <a:xfrm>
            <a:off x="783642" y="4516464"/>
            <a:ext cx="4716356" cy="584775"/>
          </a:xfrm>
          <a:prstGeom prst="rect">
            <a:avLst/>
          </a:prstGeom>
          <a:noFill/>
        </p:spPr>
        <p:txBody>
          <a:bodyPr wrap="none" rtlCol="0">
            <a:spAutoFit/>
          </a:bodyPr>
          <a:lstStyle/>
          <a:p>
            <a:r>
              <a:rPr lang="zh-CN" altLang="en-US" sz="3200" b="1" dirty="0" smtClean="0">
                <a:solidFill>
                  <a:schemeClr val="bg2">
                    <a:lumMod val="25000"/>
                  </a:schemeClr>
                </a:solidFill>
              </a:rPr>
              <a:t>案例名称：</a:t>
            </a:r>
            <a:r>
              <a:rPr lang="zh-CN" altLang="zh-CN" sz="3200" b="1" dirty="0" smtClean="0">
                <a:solidFill>
                  <a:schemeClr val="bg2">
                    <a:lumMod val="25000"/>
                  </a:schemeClr>
                </a:solidFill>
              </a:rPr>
              <a:t>雪天</a:t>
            </a:r>
            <a:r>
              <a:rPr lang="zh-CN" altLang="zh-CN" sz="3200" b="1" dirty="0">
                <a:solidFill>
                  <a:schemeClr val="bg2">
                    <a:lumMod val="25000"/>
                  </a:schemeClr>
                </a:solidFill>
              </a:rPr>
              <a:t>的</a:t>
            </a:r>
            <a:r>
              <a:rPr lang="zh-CN" altLang="zh-CN" sz="3200" b="1" dirty="0" smtClean="0">
                <a:solidFill>
                  <a:schemeClr val="bg2">
                    <a:lumMod val="25000"/>
                  </a:schemeClr>
                </a:solidFill>
              </a:rPr>
              <a:t>杂货店</a:t>
            </a:r>
            <a:endParaRPr lang="zh-CN" altLang="zh-CN" sz="3200" b="1" dirty="0">
              <a:solidFill>
                <a:schemeClr val="bg2">
                  <a:lumMod val="25000"/>
                </a:schemeClr>
              </a:solidFill>
            </a:endParaRPr>
          </a:p>
        </p:txBody>
      </p:sp>
    </p:spTree>
    <p:extLst>
      <p:ext uri="{BB962C8B-B14F-4D97-AF65-F5344CB8AC3E}">
        <p14:creationId xmlns:p14="http://schemas.microsoft.com/office/powerpoint/2010/main" val="336164225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par>
                          <p:cTn id="8" fill="hold">
                            <p:stCondLst>
                              <p:cond delay="750"/>
                            </p:stCondLst>
                            <p:childTnLst>
                              <p:par>
                                <p:cTn id="9" presetID="10" presetClass="entr" presetSubtype="0" fill="hold" grpId="0" nodeType="afterEffect">
                                  <p:stCondLst>
                                    <p:cond delay="0"/>
                                  </p:stCondLst>
                                  <p:iterate type="lt">
                                    <p:tmPct val="15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2"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2150"/>
                            </p:stCondLst>
                            <p:childTnLst>
                              <p:par>
                                <p:cTn id="18" presetID="2" presetClass="entr" presetSubtype="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1+#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315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3650"/>
                            </p:stCondLst>
                            <p:childTnLst>
                              <p:par>
                                <p:cTn id="29" presetID="16" presetClass="entr" presetSubtype="21"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3531792" y="305282"/>
            <a:ext cx="3185487" cy="646331"/>
          </a:xfrm>
          <a:prstGeom prst="rect">
            <a:avLst/>
          </a:prstGeom>
          <a:noFill/>
        </p:spPr>
        <p:txBody>
          <a:bodyPr wrap="none" rtlCol="0">
            <a:spAutoFit/>
          </a:bodyPr>
          <a:lstStyle/>
          <a:p>
            <a:pPr marL="0" lvl="1" defTabSz="914400">
              <a:defRPr/>
            </a:pPr>
            <a:r>
              <a:rPr lang="zh-CN" altLang="en-US" sz="3600" b="1" spc="300" dirty="0">
                <a:solidFill>
                  <a:schemeClr val="bg1"/>
                </a:solidFill>
                <a:latin typeface="微软雅黑" pitchFamily="34" charset="-122"/>
                <a:ea typeface="微软雅黑" pitchFamily="34" charset="-122"/>
              </a:rPr>
              <a:t>标题内容概述</a:t>
            </a:r>
          </a:p>
        </p:txBody>
      </p:sp>
      <p:sp>
        <p:nvSpPr>
          <p:cNvPr id="19" name="TextBox 1"/>
          <p:cNvSpPr txBox="1"/>
          <p:nvPr/>
        </p:nvSpPr>
        <p:spPr>
          <a:xfrm>
            <a:off x="1440256" y="341637"/>
            <a:ext cx="3262432" cy="707886"/>
          </a:xfrm>
          <a:prstGeom prst="rect">
            <a:avLst/>
          </a:prstGeom>
          <a:noFill/>
        </p:spPr>
        <p:txBody>
          <a:bodyPr wrap="none" rtlCol="0">
            <a:spAutoFit/>
          </a:bodyPr>
          <a:lstStyle/>
          <a:p>
            <a:pPr marL="0" lvl="1" defTabSz="914400">
              <a:defRPr/>
            </a:pPr>
            <a:r>
              <a:rPr lang="zh-CN" altLang="zh-CN" sz="4000" b="1" dirty="0">
                <a:solidFill>
                  <a:srgbClr val="002060"/>
                </a:solidFill>
              </a:rPr>
              <a:t>雪天的</a:t>
            </a:r>
            <a:r>
              <a:rPr lang="zh-CN" altLang="zh-CN" sz="4000" b="1" dirty="0" smtClean="0">
                <a:solidFill>
                  <a:srgbClr val="002060"/>
                </a:solidFill>
              </a:rPr>
              <a:t>杂货店</a:t>
            </a:r>
            <a:endParaRPr lang="zh-CN" altLang="zh-CN" sz="4000" b="1" dirty="0">
              <a:solidFill>
                <a:srgbClr val="002060"/>
              </a:solidFill>
            </a:endParaRPr>
          </a:p>
        </p:txBody>
      </p:sp>
      <p:grpSp>
        <p:nvGrpSpPr>
          <p:cNvPr id="7" name="组合 6"/>
          <p:cNvGrpSpPr/>
          <p:nvPr/>
        </p:nvGrpSpPr>
        <p:grpSpPr>
          <a:xfrm>
            <a:off x="939095" y="1817449"/>
            <a:ext cx="7009027" cy="4339650"/>
            <a:chOff x="1009556" y="1968260"/>
            <a:chExt cx="7009027" cy="4339650"/>
          </a:xfrm>
        </p:grpSpPr>
        <p:sp>
          <p:nvSpPr>
            <p:cNvPr id="2" name="文本框 1"/>
            <p:cNvSpPr txBox="1"/>
            <p:nvPr/>
          </p:nvSpPr>
          <p:spPr>
            <a:xfrm>
              <a:off x="1009556" y="2152926"/>
              <a:ext cx="7009027" cy="4154984"/>
            </a:xfrm>
            <a:prstGeom prst="rect">
              <a:avLst/>
            </a:prstGeom>
            <a:noFill/>
            <a:ln>
              <a:solidFill>
                <a:schemeClr val="tx2"/>
              </a:solidFill>
            </a:ln>
          </p:spPr>
          <p:txBody>
            <a:bodyPr wrap="square" rtlCol="0">
              <a:spAutoFit/>
            </a:bodyPr>
            <a:lstStyle/>
            <a:p>
              <a:endParaRPr lang="en-US" altLang="zh-CN" sz="2400" dirty="0"/>
            </a:p>
            <a:p>
              <a:r>
                <a:rPr lang="zh-CN" altLang="en-US" sz="2400" dirty="0" smtClean="0"/>
                <a:t>       </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                                                                                 </a:t>
              </a:r>
              <a:r>
                <a:rPr lang="zh-CN" altLang="en-US" dirty="0"/>
                <a:t>   </a:t>
              </a:r>
            </a:p>
          </p:txBody>
        </p:sp>
        <p:sp>
          <p:nvSpPr>
            <p:cNvPr id="3" name="文本框 2"/>
            <p:cNvSpPr txBox="1"/>
            <p:nvPr/>
          </p:nvSpPr>
          <p:spPr>
            <a:xfrm>
              <a:off x="1009556" y="1968260"/>
              <a:ext cx="1002323" cy="369332"/>
            </a:xfrm>
            <a:prstGeom prst="rect">
              <a:avLst/>
            </a:prstGeom>
            <a:solidFill>
              <a:srgbClr val="00B050"/>
            </a:solidFill>
          </p:spPr>
          <p:txBody>
            <a:bodyPr wrap="square" rtlCol="0">
              <a:spAutoFit/>
            </a:bodyPr>
            <a:lstStyle/>
            <a:p>
              <a:endParaRPr lang="zh-CN" altLang="en-US" dirty="0"/>
            </a:p>
          </p:txBody>
        </p:sp>
        <p:sp>
          <p:nvSpPr>
            <p:cNvPr id="4" name="文本框 3"/>
            <p:cNvSpPr txBox="1"/>
            <p:nvPr/>
          </p:nvSpPr>
          <p:spPr>
            <a:xfrm>
              <a:off x="1009556" y="3930162"/>
              <a:ext cx="265329" cy="958361"/>
            </a:xfrm>
            <a:prstGeom prst="rect">
              <a:avLst/>
            </a:prstGeom>
            <a:solidFill>
              <a:srgbClr val="0070C0"/>
            </a:solidFill>
          </p:spPr>
          <p:txBody>
            <a:bodyPr wrap="square" rtlCol="0">
              <a:spAutoFit/>
            </a:bodyPr>
            <a:lstStyle/>
            <a:p>
              <a:endParaRPr lang="zh-CN" altLang="en-US" dirty="0"/>
            </a:p>
          </p:txBody>
        </p:sp>
        <p:sp>
          <p:nvSpPr>
            <p:cNvPr id="5" name="文本框 4"/>
            <p:cNvSpPr txBox="1"/>
            <p:nvPr/>
          </p:nvSpPr>
          <p:spPr>
            <a:xfrm>
              <a:off x="7684477" y="5938578"/>
              <a:ext cx="334106" cy="369332"/>
            </a:xfrm>
            <a:prstGeom prst="rect">
              <a:avLst/>
            </a:prstGeom>
            <a:solidFill>
              <a:srgbClr val="FF0000"/>
            </a:solidFill>
          </p:spPr>
          <p:txBody>
            <a:bodyPr wrap="square" rtlCol="0">
              <a:spAutoFit/>
            </a:bodyPr>
            <a:lstStyle/>
            <a:p>
              <a:endParaRPr lang="zh-CN" altLang="en-US" dirty="0"/>
            </a:p>
          </p:txBody>
        </p:sp>
      </p:grpSp>
      <p:sp>
        <p:nvSpPr>
          <p:cNvPr id="8" name="任意多边形: 形状 7"/>
          <p:cNvSpPr/>
          <p:nvPr/>
        </p:nvSpPr>
        <p:spPr>
          <a:xfrm>
            <a:off x="175846" y="-17585"/>
            <a:ext cx="8959482" cy="6876796"/>
          </a:xfrm>
          <a:custGeom>
            <a:avLst/>
            <a:gdLst>
              <a:gd name="connsiteX0" fmla="*/ 0 w 8959482"/>
              <a:gd name="connsiteY0" fmla="*/ 6752493 h 6876796"/>
              <a:gd name="connsiteX1" fmla="*/ 2347546 w 8959482"/>
              <a:gd name="connsiteY1" fmla="*/ 6541477 h 6876796"/>
              <a:gd name="connsiteX2" fmla="*/ 2901462 w 8959482"/>
              <a:gd name="connsiteY2" fmla="*/ 6866793 h 6876796"/>
              <a:gd name="connsiteX3" fmla="*/ 4431323 w 8959482"/>
              <a:gd name="connsiteY3" fmla="*/ 6611816 h 6876796"/>
              <a:gd name="connsiteX4" fmla="*/ 5468816 w 8959482"/>
              <a:gd name="connsiteY4" fmla="*/ 6875585 h 6876796"/>
              <a:gd name="connsiteX5" fmla="*/ 7192108 w 8959482"/>
              <a:gd name="connsiteY5" fmla="*/ 6479931 h 6876796"/>
              <a:gd name="connsiteX6" fmla="*/ 8396654 w 8959482"/>
              <a:gd name="connsiteY6" fmla="*/ 6805247 h 6876796"/>
              <a:gd name="connsiteX7" fmla="*/ 8889023 w 8959482"/>
              <a:gd name="connsiteY7" fmla="*/ 6057900 h 6876796"/>
              <a:gd name="connsiteX8" fmla="*/ 8625254 w 8959482"/>
              <a:gd name="connsiteY8" fmla="*/ 4457700 h 6876796"/>
              <a:gd name="connsiteX9" fmla="*/ 8959362 w 8959482"/>
              <a:gd name="connsiteY9" fmla="*/ 3464170 h 6876796"/>
              <a:gd name="connsiteX10" fmla="*/ 8581292 w 8959482"/>
              <a:gd name="connsiteY10" fmla="*/ 1767254 h 6876796"/>
              <a:gd name="connsiteX11" fmla="*/ 8880231 w 8959482"/>
              <a:gd name="connsiteY11" fmla="*/ 1063870 h 6876796"/>
              <a:gd name="connsiteX12" fmla="*/ 8255977 w 8959482"/>
              <a:gd name="connsiteY12" fmla="*/ 0 h 6876796"/>
              <a:gd name="connsiteX13" fmla="*/ 8255977 w 8959482"/>
              <a:gd name="connsiteY13" fmla="*/ 0 h 687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59482" h="6876796">
                <a:moveTo>
                  <a:pt x="0" y="6752493"/>
                </a:moveTo>
                <a:cubicBezTo>
                  <a:pt x="931984" y="6637460"/>
                  <a:pt x="1863969" y="6522427"/>
                  <a:pt x="2347546" y="6541477"/>
                </a:cubicBezTo>
                <a:cubicBezTo>
                  <a:pt x="2831123" y="6560527"/>
                  <a:pt x="2554166" y="6855070"/>
                  <a:pt x="2901462" y="6866793"/>
                </a:cubicBezTo>
                <a:cubicBezTo>
                  <a:pt x="3248758" y="6878516"/>
                  <a:pt x="4003431" y="6610351"/>
                  <a:pt x="4431323" y="6611816"/>
                </a:cubicBezTo>
                <a:cubicBezTo>
                  <a:pt x="4859215" y="6613281"/>
                  <a:pt x="5008685" y="6897566"/>
                  <a:pt x="5468816" y="6875585"/>
                </a:cubicBezTo>
                <a:cubicBezTo>
                  <a:pt x="5928947" y="6853604"/>
                  <a:pt x="6704135" y="6491654"/>
                  <a:pt x="7192108" y="6479931"/>
                </a:cubicBezTo>
                <a:cubicBezTo>
                  <a:pt x="7680081" y="6468208"/>
                  <a:pt x="8113835" y="6875586"/>
                  <a:pt x="8396654" y="6805247"/>
                </a:cubicBezTo>
                <a:cubicBezTo>
                  <a:pt x="8679473" y="6734908"/>
                  <a:pt x="8850923" y="6449158"/>
                  <a:pt x="8889023" y="6057900"/>
                </a:cubicBezTo>
                <a:cubicBezTo>
                  <a:pt x="8927123" y="5666642"/>
                  <a:pt x="8613531" y="4889988"/>
                  <a:pt x="8625254" y="4457700"/>
                </a:cubicBezTo>
                <a:cubicBezTo>
                  <a:pt x="8636977" y="4025412"/>
                  <a:pt x="8966689" y="3912578"/>
                  <a:pt x="8959362" y="3464170"/>
                </a:cubicBezTo>
                <a:cubicBezTo>
                  <a:pt x="8952035" y="3015762"/>
                  <a:pt x="8594480" y="2167304"/>
                  <a:pt x="8581292" y="1767254"/>
                </a:cubicBezTo>
                <a:cubicBezTo>
                  <a:pt x="8568104" y="1367204"/>
                  <a:pt x="8934450" y="1358412"/>
                  <a:pt x="8880231" y="1063870"/>
                </a:cubicBezTo>
                <a:cubicBezTo>
                  <a:pt x="8826012" y="769328"/>
                  <a:pt x="8255977" y="0"/>
                  <a:pt x="8255977" y="0"/>
                </a:cubicBezTo>
                <a:lnTo>
                  <a:pt x="8255977" y="0"/>
                </a:lnTo>
              </a:path>
            </a:pathLst>
          </a:custGeom>
          <a:noFill/>
          <a:ln w="317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a:off x="-36974" y="228600"/>
            <a:ext cx="8961166" cy="6484071"/>
          </a:xfrm>
          <a:custGeom>
            <a:avLst/>
            <a:gdLst>
              <a:gd name="connsiteX0" fmla="*/ 0 w 8959482"/>
              <a:gd name="connsiteY0" fmla="*/ 6752493 h 6876796"/>
              <a:gd name="connsiteX1" fmla="*/ 2347546 w 8959482"/>
              <a:gd name="connsiteY1" fmla="*/ 6541477 h 6876796"/>
              <a:gd name="connsiteX2" fmla="*/ 2901462 w 8959482"/>
              <a:gd name="connsiteY2" fmla="*/ 6866793 h 6876796"/>
              <a:gd name="connsiteX3" fmla="*/ 4431323 w 8959482"/>
              <a:gd name="connsiteY3" fmla="*/ 6611816 h 6876796"/>
              <a:gd name="connsiteX4" fmla="*/ 5468816 w 8959482"/>
              <a:gd name="connsiteY4" fmla="*/ 6875585 h 6876796"/>
              <a:gd name="connsiteX5" fmla="*/ 7192108 w 8959482"/>
              <a:gd name="connsiteY5" fmla="*/ 6479931 h 6876796"/>
              <a:gd name="connsiteX6" fmla="*/ 8396654 w 8959482"/>
              <a:gd name="connsiteY6" fmla="*/ 6805247 h 6876796"/>
              <a:gd name="connsiteX7" fmla="*/ 8889023 w 8959482"/>
              <a:gd name="connsiteY7" fmla="*/ 6057900 h 6876796"/>
              <a:gd name="connsiteX8" fmla="*/ 8625254 w 8959482"/>
              <a:gd name="connsiteY8" fmla="*/ 4457700 h 6876796"/>
              <a:gd name="connsiteX9" fmla="*/ 8959362 w 8959482"/>
              <a:gd name="connsiteY9" fmla="*/ 3464170 h 6876796"/>
              <a:gd name="connsiteX10" fmla="*/ 8581292 w 8959482"/>
              <a:gd name="connsiteY10" fmla="*/ 1767254 h 6876796"/>
              <a:gd name="connsiteX11" fmla="*/ 8880231 w 8959482"/>
              <a:gd name="connsiteY11" fmla="*/ 1063870 h 6876796"/>
              <a:gd name="connsiteX12" fmla="*/ 8255977 w 8959482"/>
              <a:gd name="connsiteY12" fmla="*/ 0 h 6876796"/>
              <a:gd name="connsiteX13" fmla="*/ 8255977 w 8959482"/>
              <a:gd name="connsiteY13" fmla="*/ 0 h 687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59482" h="6876796">
                <a:moveTo>
                  <a:pt x="0" y="6752493"/>
                </a:moveTo>
                <a:cubicBezTo>
                  <a:pt x="931984" y="6637460"/>
                  <a:pt x="1863969" y="6522427"/>
                  <a:pt x="2347546" y="6541477"/>
                </a:cubicBezTo>
                <a:cubicBezTo>
                  <a:pt x="2831123" y="6560527"/>
                  <a:pt x="2554166" y="6855070"/>
                  <a:pt x="2901462" y="6866793"/>
                </a:cubicBezTo>
                <a:cubicBezTo>
                  <a:pt x="3248758" y="6878516"/>
                  <a:pt x="4003431" y="6610351"/>
                  <a:pt x="4431323" y="6611816"/>
                </a:cubicBezTo>
                <a:cubicBezTo>
                  <a:pt x="4859215" y="6613281"/>
                  <a:pt x="5008685" y="6897566"/>
                  <a:pt x="5468816" y="6875585"/>
                </a:cubicBezTo>
                <a:cubicBezTo>
                  <a:pt x="5928947" y="6853604"/>
                  <a:pt x="6704135" y="6491654"/>
                  <a:pt x="7192108" y="6479931"/>
                </a:cubicBezTo>
                <a:cubicBezTo>
                  <a:pt x="7680081" y="6468208"/>
                  <a:pt x="8113835" y="6875586"/>
                  <a:pt x="8396654" y="6805247"/>
                </a:cubicBezTo>
                <a:cubicBezTo>
                  <a:pt x="8679473" y="6734908"/>
                  <a:pt x="8850923" y="6449158"/>
                  <a:pt x="8889023" y="6057900"/>
                </a:cubicBezTo>
                <a:cubicBezTo>
                  <a:pt x="8927123" y="5666642"/>
                  <a:pt x="8613531" y="4889988"/>
                  <a:pt x="8625254" y="4457700"/>
                </a:cubicBezTo>
                <a:cubicBezTo>
                  <a:pt x="8636977" y="4025412"/>
                  <a:pt x="8966689" y="3912578"/>
                  <a:pt x="8959362" y="3464170"/>
                </a:cubicBezTo>
                <a:cubicBezTo>
                  <a:pt x="8952035" y="3015762"/>
                  <a:pt x="8594480" y="2167304"/>
                  <a:pt x="8581292" y="1767254"/>
                </a:cubicBezTo>
                <a:cubicBezTo>
                  <a:pt x="8568104" y="1367204"/>
                  <a:pt x="8934450" y="1358412"/>
                  <a:pt x="8880231" y="1063870"/>
                </a:cubicBezTo>
                <a:cubicBezTo>
                  <a:pt x="8826012" y="769328"/>
                  <a:pt x="8255977" y="0"/>
                  <a:pt x="8255977" y="0"/>
                </a:cubicBezTo>
                <a:lnTo>
                  <a:pt x="8255977" y="0"/>
                </a:lnTo>
              </a:path>
            </a:pathLst>
          </a:custGeom>
          <a:noFill/>
          <a:ln w="317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04424" y="2002115"/>
            <a:ext cx="6743698" cy="3539430"/>
          </a:xfrm>
          <a:prstGeom prst="rect">
            <a:avLst/>
          </a:prstGeom>
        </p:spPr>
        <p:txBody>
          <a:bodyPr wrap="square">
            <a:spAutoFit/>
          </a:bodyPr>
          <a:lstStyle/>
          <a:p>
            <a:r>
              <a:rPr lang="zh-CN" altLang="zh-CN" sz="2800" dirty="0">
                <a:latin typeface="+mn-ea"/>
              </a:rPr>
              <a:t>一、使用范围</a:t>
            </a:r>
            <a:r>
              <a:rPr lang="en-US" altLang="zh-CN" sz="2800" dirty="0">
                <a:latin typeface="+mn-ea"/>
              </a:rPr>
              <a:t>: </a:t>
            </a:r>
            <a:r>
              <a:rPr lang="zh-CN" altLang="zh-CN" sz="2800" dirty="0">
                <a:latin typeface="+mn-ea"/>
              </a:rPr>
              <a:t>第二章、消费者行为理论</a:t>
            </a:r>
            <a:r>
              <a:rPr lang="en-US" altLang="zh-CN" sz="2800" dirty="0">
                <a:latin typeface="+mn-ea"/>
              </a:rPr>
              <a:t>  </a:t>
            </a:r>
            <a:endParaRPr lang="zh-CN" altLang="zh-CN" sz="2800" dirty="0">
              <a:latin typeface="+mn-ea"/>
            </a:endParaRPr>
          </a:p>
          <a:p>
            <a:r>
              <a:rPr lang="zh-CN" altLang="zh-CN" sz="2800" dirty="0">
                <a:latin typeface="+mn-ea"/>
              </a:rPr>
              <a:t>二、要考核的知识点：供给与需求的变动对价格的影响</a:t>
            </a:r>
            <a:r>
              <a:rPr lang="en-US" altLang="zh-CN" sz="2800" dirty="0">
                <a:latin typeface="+mn-ea"/>
              </a:rPr>
              <a:t>  </a:t>
            </a:r>
            <a:endParaRPr lang="zh-CN" altLang="zh-CN" sz="2800" dirty="0">
              <a:latin typeface="+mn-ea"/>
            </a:endParaRPr>
          </a:p>
          <a:p>
            <a:r>
              <a:rPr lang="zh-CN" altLang="zh-CN" sz="2800" dirty="0">
                <a:latin typeface="+mn-ea"/>
              </a:rPr>
              <a:t>三、思考题</a:t>
            </a:r>
            <a:r>
              <a:rPr lang="zh-CN" altLang="zh-CN" sz="2800" dirty="0" smtClean="0">
                <a:latin typeface="+mn-ea"/>
              </a:rPr>
              <a:t>：</a:t>
            </a:r>
            <a:endParaRPr lang="en-US" altLang="zh-CN" sz="2800" dirty="0" smtClean="0">
              <a:latin typeface="+mn-ea"/>
            </a:endParaRPr>
          </a:p>
          <a:p>
            <a:r>
              <a:rPr lang="zh-CN" altLang="zh-CN" sz="2800" dirty="0" smtClean="0">
                <a:latin typeface="+mn-ea"/>
              </a:rPr>
              <a:t>（</a:t>
            </a:r>
            <a:r>
              <a:rPr lang="en-US" altLang="zh-CN" sz="2800" dirty="0">
                <a:latin typeface="+mn-ea"/>
              </a:rPr>
              <a:t>1</a:t>
            </a:r>
            <a:r>
              <a:rPr lang="zh-CN" altLang="zh-CN" sz="2800" dirty="0">
                <a:latin typeface="+mn-ea"/>
              </a:rPr>
              <a:t>）案例所揭示了市场经济的基本原理是什么？ </a:t>
            </a:r>
            <a:endParaRPr lang="en-US" altLang="zh-CN" sz="2800" dirty="0" smtClean="0">
              <a:latin typeface="+mn-ea"/>
            </a:endParaRPr>
          </a:p>
          <a:p>
            <a:r>
              <a:rPr lang="zh-CN" altLang="zh-CN" sz="2800" dirty="0" smtClean="0">
                <a:latin typeface="+mn-ea"/>
              </a:rPr>
              <a:t>（</a:t>
            </a:r>
            <a:r>
              <a:rPr lang="en-US" altLang="zh-CN" sz="2800" dirty="0">
                <a:latin typeface="+mn-ea"/>
              </a:rPr>
              <a:t>2</a:t>
            </a:r>
            <a:r>
              <a:rPr lang="zh-CN" altLang="zh-CN" sz="2800" dirty="0">
                <a:latin typeface="+mn-ea"/>
              </a:rPr>
              <a:t>）</a:t>
            </a:r>
            <a:r>
              <a:rPr lang="en-US" altLang="zh-CN" sz="2800" dirty="0">
                <a:latin typeface="+mn-ea"/>
              </a:rPr>
              <a:t>“</a:t>
            </a:r>
            <a:r>
              <a:rPr lang="zh-CN" altLang="zh-CN" sz="2800" dirty="0">
                <a:latin typeface="+mn-ea"/>
              </a:rPr>
              <a:t>看不见的手</a:t>
            </a:r>
            <a:r>
              <a:rPr lang="en-US" altLang="zh-CN" sz="2800" dirty="0">
                <a:latin typeface="+mn-ea"/>
              </a:rPr>
              <a:t>”</a:t>
            </a:r>
            <a:r>
              <a:rPr lang="zh-CN" altLang="zh-CN" sz="2800" dirty="0">
                <a:latin typeface="+mn-ea"/>
              </a:rPr>
              <a:t>在调节供求关系中的作用。 </a:t>
            </a:r>
          </a:p>
        </p:txBody>
      </p:sp>
      <p:sp>
        <p:nvSpPr>
          <p:cNvPr id="14" name="爆炸形 2 13"/>
          <p:cNvSpPr/>
          <p:nvPr/>
        </p:nvSpPr>
        <p:spPr>
          <a:xfrm>
            <a:off x="437932" y="188825"/>
            <a:ext cx="1002323" cy="95259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Tree>
    <p:extLst>
      <p:ext uri="{BB962C8B-B14F-4D97-AF65-F5344CB8AC3E}">
        <p14:creationId xmlns:p14="http://schemas.microsoft.com/office/powerpoint/2010/main" val="578005979"/>
      </p:ext>
    </p:extLst>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3531792" y="305282"/>
            <a:ext cx="3185487" cy="646331"/>
          </a:xfrm>
          <a:prstGeom prst="rect">
            <a:avLst/>
          </a:prstGeom>
          <a:noFill/>
        </p:spPr>
        <p:txBody>
          <a:bodyPr wrap="none" rtlCol="0">
            <a:spAutoFit/>
          </a:bodyPr>
          <a:lstStyle/>
          <a:p>
            <a:pPr marL="0" lvl="1" defTabSz="914400">
              <a:defRPr/>
            </a:pPr>
            <a:r>
              <a:rPr lang="zh-CN" altLang="en-US" sz="3600" b="1" spc="300" dirty="0">
                <a:solidFill>
                  <a:schemeClr val="bg1"/>
                </a:solidFill>
                <a:latin typeface="微软雅黑" pitchFamily="34" charset="-122"/>
                <a:ea typeface="微软雅黑" pitchFamily="34" charset="-122"/>
              </a:rPr>
              <a:t>标题内容概述</a:t>
            </a:r>
          </a:p>
        </p:txBody>
      </p:sp>
      <p:sp>
        <p:nvSpPr>
          <p:cNvPr id="19" name="TextBox 1"/>
          <p:cNvSpPr txBox="1"/>
          <p:nvPr/>
        </p:nvSpPr>
        <p:spPr>
          <a:xfrm>
            <a:off x="1440256" y="341637"/>
            <a:ext cx="3262432" cy="707886"/>
          </a:xfrm>
          <a:prstGeom prst="rect">
            <a:avLst/>
          </a:prstGeom>
          <a:noFill/>
        </p:spPr>
        <p:txBody>
          <a:bodyPr wrap="none" rtlCol="0">
            <a:spAutoFit/>
          </a:bodyPr>
          <a:lstStyle/>
          <a:p>
            <a:pPr marL="0" lvl="1" defTabSz="914400">
              <a:defRPr/>
            </a:pPr>
            <a:r>
              <a:rPr lang="zh-CN" altLang="zh-CN" sz="4000" b="1" dirty="0">
                <a:solidFill>
                  <a:srgbClr val="002060"/>
                </a:solidFill>
              </a:rPr>
              <a:t>雪天的</a:t>
            </a:r>
            <a:r>
              <a:rPr lang="zh-CN" altLang="zh-CN" sz="4000" b="1" dirty="0" smtClean="0">
                <a:solidFill>
                  <a:srgbClr val="002060"/>
                </a:solidFill>
              </a:rPr>
              <a:t>杂货店</a:t>
            </a:r>
            <a:endParaRPr lang="zh-CN" altLang="zh-CN" sz="4000" b="1" dirty="0">
              <a:solidFill>
                <a:srgbClr val="002060"/>
              </a:solidFill>
            </a:endParaRPr>
          </a:p>
        </p:txBody>
      </p:sp>
      <p:sp>
        <p:nvSpPr>
          <p:cNvPr id="8" name="任意多边形: 形状 7"/>
          <p:cNvSpPr/>
          <p:nvPr/>
        </p:nvSpPr>
        <p:spPr>
          <a:xfrm>
            <a:off x="175846" y="-17585"/>
            <a:ext cx="8959482" cy="6876796"/>
          </a:xfrm>
          <a:custGeom>
            <a:avLst/>
            <a:gdLst>
              <a:gd name="connsiteX0" fmla="*/ 0 w 8959482"/>
              <a:gd name="connsiteY0" fmla="*/ 6752493 h 6876796"/>
              <a:gd name="connsiteX1" fmla="*/ 2347546 w 8959482"/>
              <a:gd name="connsiteY1" fmla="*/ 6541477 h 6876796"/>
              <a:gd name="connsiteX2" fmla="*/ 2901462 w 8959482"/>
              <a:gd name="connsiteY2" fmla="*/ 6866793 h 6876796"/>
              <a:gd name="connsiteX3" fmla="*/ 4431323 w 8959482"/>
              <a:gd name="connsiteY3" fmla="*/ 6611816 h 6876796"/>
              <a:gd name="connsiteX4" fmla="*/ 5468816 w 8959482"/>
              <a:gd name="connsiteY4" fmla="*/ 6875585 h 6876796"/>
              <a:gd name="connsiteX5" fmla="*/ 7192108 w 8959482"/>
              <a:gd name="connsiteY5" fmla="*/ 6479931 h 6876796"/>
              <a:gd name="connsiteX6" fmla="*/ 8396654 w 8959482"/>
              <a:gd name="connsiteY6" fmla="*/ 6805247 h 6876796"/>
              <a:gd name="connsiteX7" fmla="*/ 8889023 w 8959482"/>
              <a:gd name="connsiteY7" fmla="*/ 6057900 h 6876796"/>
              <a:gd name="connsiteX8" fmla="*/ 8625254 w 8959482"/>
              <a:gd name="connsiteY8" fmla="*/ 4457700 h 6876796"/>
              <a:gd name="connsiteX9" fmla="*/ 8959362 w 8959482"/>
              <a:gd name="connsiteY9" fmla="*/ 3464170 h 6876796"/>
              <a:gd name="connsiteX10" fmla="*/ 8581292 w 8959482"/>
              <a:gd name="connsiteY10" fmla="*/ 1767254 h 6876796"/>
              <a:gd name="connsiteX11" fmla="*/ 8880231 w 8959482"/>
              <a:gd name="connsiteY11" fmla="*/ 1063870 h 6876796"/>
              <a:gd name="connsiteX12" fmla="*/ 8255977 w 8959482"/>
              <a:gd name="connsiteY12" fmla="*/ 0 h 6876796"/>
              <a:gd name="connsiteX13" fmla="*/ 8255977 w 8959482"/>
              <a:gd name="connsiteY13" fmla="*/ 0 h 687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59482" h="6876796">
                <a:moveTo>
                  <a:pt x="0" y="6752493"/>
                </a:moveTo>
                <a:cubicBezTo>
                  <a:pt x="931984" y="6637460"/>
                  <a:pt x="1863969" y="6522427"/>
                  <a:pt x="2347546" y="6541477"/>
                </a:cubicBezTo>
                <a:cubicBezTo>
                  <a:pt x="2831123" y="6560527"/>
                  <a:pt x="2554166" y="6855070"/>
                  <a:pt x="2901462" y="6866793"/>
                </a:cubicBezTo>
                <a:cubicBezTo>
                  <a:pt x="3248758" y="6878516"/>
                  <a:pt x="4003431" y="6610351"/>
                  <a:pt x="4431323" y="6611816"/>
                </a:cubicBezTo>
                <a:cubicBezTo>
                  <a:pt x="4859215" y="6613281"/>
                  <a:pt x="5008685" y="6897566"/>
                  <a:pt x="5468816" y="6875585"/>
                </a:cubicBezTo>
                <a:cubicBezTo>
                  <a:pt x="5928947" y="6853604"/>
                  <a:pt x="6704135" y="6491654"/>
                  <a:pt x="7192108" y="6479931"/>
                </a:cubicBezTo>
                <a:cubicBezTo>
                  <a:pt x="7680081" y="6468208"/>
                  <a:pt x="8113835" y="6875586"/>
                  <a:pt x="8396654" y="6805247"/>
                </a:cubicBezTo>
                <a:cubicBezTo>
                  <a:pt x="8679473" y="6734908"/>
                  <a:pt x="8850923" y="6449158"/>
                  <a:pt x="8889023" y="6057900"/>
                </a:cubicBezTo>
                <a:cubicBezTo>
                  <a:pt x="8927123" y="5666642"/>
                  <a:pt x="8613531" y="4889988"/>
                  <a:pt x="8625254" y="4457700"/>
                </a:cubicBezTo>
                <a:cubicBezTo>
                  <a:pt x="8636977" y="4025412"/>
                  <a:pt x="8966689" y="3912578"/>
                  <a:pt x="8959362" y="3464170"/>
                </a:cubicBezTo>
                <a:cubicBezTo>
                  <a:pt x="8952035" y="3015762"/>
                  <a:pt x="8594480" y="2167304"/>
                  <a:pt x="8581292" y="1767254"/>
                </a:cubicBezTo>
                <a:cubicBezTo>
                  <a:pt x="8568104" y="1367204"/>
                  <a:pt x="8934450" y="1358412"/>
                  <a:pt x="8880231" y="1063870"/>
                </a:cubicBezTo>
                <a:cubicBezTo>
                  <a:pt x="8826012" y="769328"/>
                  <a:pt x="8255977" y="0"/>
                  <a:pt x="8255977" y="0"/>
                </a:cubicBezTo>
                <a:lnTo>
                  <a:pt x="8255977" y="0"/>
                </a:lnTo>
              </a:path>
            </a:pathLst>
          </a:custGeom>
          <a:noFill/>
          <a:ln w="317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a:off x="-36974" y="228600"/>
            <a:ext cx="8961166" cy="6484071"/>
          </a:xfrm>
          <a:custGeom>
            <a:avLst/>
            <a:gdLst>
              <a:gd name="connsiteX0" fmla="*/ 0 w 8959482"/>
              <a:gd name="connsiteY0" fmla="*/ 6752493 h 6876796"/>
              <a:gd name="connsiteX1" fmla="*/ 2347546 w 8959482"/>
              <a:gd name="connsiteY1" fmla="*/ 6541477 h 6876796"/>
              <a:gd name="connsiteX2" fmla="*/ 2901462 w 8959482"/>
              <a:gd name="connsiteY2" fmla="*/ 6866793 h 6876796"/>
              <a:gd name="connsiteX3" fmla="*/ 4431323 w 8959482"/>
              <a:gd name="connsiteY3" fmla="*/ 6611816 h 6876796"/>
              <a:gd name="connsiteX4" fmla="*/ 5468816 w 8959482"/>
              <a:gd name="connsiteY4" fmla="*/ 6875585 h 6876796"/>
              <a:gd name="connsiteX5" fmla="*/ 7192108 w 8959482"/>
              <a:gd name="connsiteY5" fmla="*/ 6479931 h 6876796"/>
              <a:gd name="connsiteX6" fmla="*/ 8396654 w 8959482"/>
              <a:gd name="connsiteY6" fmla="*/ 6805247 h 6876796"/>
              <a:gd name="connsiteX7" fmla="*/ 8889023 w 8959482"/>
              <a:gd name="connsiteY7" fmla="*/ 6057900 h 6876796"/>
              <a:gd name="connsiteX8" fmla="*/ 8625254 w 8959482"/>
              <a:gd name="connsiteY8" fmla="*/ 4457700 h 6876796"/>
              <a:gd name="connsiteX9" fmla="*/ 8959362 w 8959482"/>
              <a:gd name="connsiteY9" fmla="*/ 3464170 h 6876796"/>
              <a:gd name="connsiteX10" fmla="*/ 8581292 w 8959482"/>
              <a:gd name="connsiteY10" fmla="*/ 1767254 h 6876796"/>
              <a:gd name="connsiteX11" fmla="*/ 8880231 w 8959482"/>
              <a:gd name="connsiteY11" fmla="*/ 1063870 h 6876796"/>
              <a:gd name="connsiteX12" fmla="*/ 8255977 w 8959482"/>
              <a:gd name="connsiteY12" fmla="*/ 0 h 6876796"/>
              <a:gd name="connsiteX13" fmla="*/ 8255977 w 8959482"/>
              <a:gd name="connsiteY13" fmla="*/ 0 h 687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59482" h="6876796">
                <a:moveTo>
                  <a:pt x="0" y="6752493"/>
                </a:moveTo>
                <a:cubicBezTo>
                  <a:pt x="931984" y="6637460"/>
                  <a:pt x="1863969" y="6522427"/>
                  <a:pt x="2347546" y="6541477"/>
                </a:cubicBezTo>
                <a:cubicBezTo>
                  <a:pt x="2831123" y="6560527"/>
                  <a:pt x="2554166" y="6855070"/>
                  <a:pt x="2901462" y="6866793"/>
                </a:cubicBezTo>
                <a:cubicBezTo>
                  <a:pt x="3248758" y="6878516"/>
                  <a:pt x="4003431" y="6610351"/>
                  <a:pt x="4431323" y="6611816"/>
                </a:cubicBezTo>
                <a:cubicBezTo>
                  <a:pt x="4859215" y="6613281"/>
                  <a:pt x="5008685" y="6897566"/>
                  <a:pt x="5468816" y="6875585"/>
                </a:cubicBezTo>
                <a:cubicBezTo>
                  <a:pt x="5928947" y="6853604"/>
                  <a:pt x="6704135" y="6491654"/>
                  <a:pt x="7192108" y="6479931"/>
                </a:cubicBezTo>
                <a:cubicBezTo>
                  <a:pt x="7680081" y="6468208"/>
                  <a:pt x="8113835" y="6875586"/>
                  <a:pt x="8396654" y="6805247"/>
                </a:cubicBezTo>
                <a:cubicBezTo>
                  <a:pt x="8679473" y="6734908"/>
                  <a:pt x="8850923" y="6449158"/>
                  <a:pt x="8889023" y="6057900"/>
                </a:cubicBezTo>
                <a:cubicBezTo>
                  <a:pt x="8927123" y="5666642"/>
                  <a:pt x="8613531" y="4889988"/>
                  <a:pt x="8625254" y="4457700"/>
                </a:cubicBezTo>
                <a:cubicBezTo>
                  <a:pt x="8636977" y="4025412"/>
                  <a:pt x="8966689" y="3912578"/>
                  <a:pt x="8959362" y="3464170"/>
                </a:cubicBezTo>
                <a:cubicBezTo>
                  <a:pt x="8952035" y="3015762"/>
                  <a:pt x="8594480" y="2167304"/>
                  <a:pt x="8581292" y="1767254"/>
                </a:cubicBezTo>
                <a:cubicBezTo>
                  <a:pt x="8568104" y="1367204"/>
                  <a:pt x="8934450" y="1358412"/>
                  <a:pt x="8880231" y="1063870"/>
                </a:cubicBezTo>
                <a:cubicBezTo>
                  <a:pt x="8826012" y="769328"/>
                  <a:pt x="8255977" y="0"/>
                  <a:pt x="8255977" y="0"/>
                </a:cubicBezTo>
                <a:lnTo>
                  <a:pt x="8255977" y="0"/>
                </a:lnTo>
              </a:path>
            </a:pathLst>
          </a:custGeom>
          <a:noFill/>
          <a:ln w="317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爆炸形 2 13"/>
          <p:cNvSpPr/>
          <p:nvPr/>
        </p:nvSpPr>
        <p:spPr>
          <a:xfrm>
            <a:off x="437932" y="188825"/>
            <a:ext cx="1002323" cy="95259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9" name="TextBox 8"/>
          <p:cNvSpPr txBox="1"/>
          <p:nvPr/>
        </p:nvSpPr>
        <p:spPr>
          <a:xfrm>
            <a:off x="784908" y="1181758"/>
            <a:ext cx="7317401"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400" dirty="0" smtClean="0"/>
              <a:t>	1967 </a:t>
            </a:r>
            <a:r>
              <a:rPr lang="zh-CN" altLang="zh-CN" sz="2400" dirty="0"/>
              <a:t>年，一场大暴雪使得芝加哥市区的交通瘫痪，外面的生活必需品难以进入，当时还是大学学生的詹姆斯在住所附近有两家杂货店，一家杂货店慈悲为怀，坚持在大雪天对店内商品不涨价，其店中的商品很快被抢购一空，因为如此低的价格难以使其以高价向外界继续采购新的商品，这家店很快就关门大吉。另外一家杂货店则将所有的商品和价格暂时提高到原来的两倍，同时这家杂货店的老板出高价请当地的孩子乘雪橇从外地运进当地市民需要的各种商品。涨价的杂货店因为能够支付较高的雇佣雪橇拉货的成本，一直在雪暴过程中保证了对居民的基本供应，同时高的价格也自然促使居民根据新的价格状况理调整自己的需求，将自己采购的物品控制在自己能够承担的、确实也是必需的范围内。</a:t>
            </a:r>
            <a:endParaRPr lang="zh-CN" altLang="en-US" sz="2400" dirty="0"/>
          </a:p>
        </p:txBody>
      </p:sp>
    </p:spTree>
    <p:extLst>
      <p:ext uri="{BB962C8B-B14F-4D97-AF65-F5344CB8AC3E}">
        <p14:creationId xmlns:p14="http://schemas.microsoft.com/office/powerpoint/2010/main" val="1020928678"/>
      </p:ext>
    </p:extLst>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100</Words>
  <Application>Microsoft Office PowerPoint</Application>
  <PresentationFormat>全屏显示(4:3)</PresentationFormat>
  <Paragraphs>26</Paragraphs>
  <Slides>3</Slides>
  <Notes>2</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sunny</dc:creator>
  <cp:lastModifiedBy>Windows User</cp:lastModifiedBy>
  <cp:revision>4</cp:revision>
  <dcterms:created xsi:type="dcterms:W3CDTF">2017-03-28T02:44:21Z</dcterms:created>
  <dcterms:modified xsi:type="dcterms:W3CDTF">2017-03-29T10:11:45Z</dcterms:modified>
</cp:coreProperties>
</file>