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595905-25A5-409F-9BBD-4B302286838A}" type="doc">
      <dgm:prSet loTypeId="urn:microsoft.com/office/officeart/2005/8/layout/venn1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110B36F6-7710-41DF-A572-C0B1CBBF9C76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0070C0"/>
              </a:solidFill>
            </a:rPr>
            <a:t>1</a:t>
          </a:r>
          <a:r>
            <a:rPr lang="zh-CN" sz="2400" dirty="0" smtClean="0">
              <a:solidFill>
                <a:srgbClr val="0070C0"/>
              </a:solidFill>
            </a:rPr>
            <a:t>、使用范围：</a:t>
          </a:r>
          <a:endParaRPr lang="zh-CN" sz="2400" dirty="0">
            <a:solidFill>
              <a:srgbClr val="0070C0"/>
            </a:solidFill>
          </a:endParaRPr>
        </a:p>
      </dgm:t>
    </dgm:pt>
    <dgm:pt modelId="{C409EBDD-5984-4B4A-85B0-4771512A648F}" type="parTrans" cxnId="{81C086CE-A77C-4B08-A19A-6A06D8C6BA0E}">
      <dgm:prSet/>
      <dgm:spPr/>
      <dgm:t>
        <a:bodyPr/>
        <a:lstStyle/>
        <a:p>
          <a:endParaRPr lang="zh-CN" altLang="en-US"/>
        </a:p>
      </dgm:t>
    </dgm:pt>
    <dgm:pt modelId="{E654FFE0-67D7-4C74-9EB5-5FE22C2C4FE7}" type="sibTrans" cxnId="{81C086CE-A77C-4B08-A19A-6A06D8C6BA0E}">
      <dgm:prSet/>
      <dgm:spPr/>
      <dgm:t>
        <a:bodyPr/>
        <a:lstStyle/>
        <a:p>
          <a:endParaRPr lang="zh-CN" altLang="en-US"/>
        </a:p>
      </dgm:t>
    </dgm:pt>
    <dgm:pt modelId="{5D3E179D-9ACE-4FCB-AE68-F887277AE89F}">
      <dgm:prSet custT="1"/>
      <dgm:spPr/>
      <dgm:t>
        <a:bodyPr/>
        <a:lstStyle/>
        <a:p>
          <a:pPr rtl="0"/>
          <a:r>
            <a:rPr lang="zh-CN" sz="2400" dirty="0" smtClean="0">
              <a:solidFill>
                <a:srgbClr val="0070C0"/>
              </a:solidFill>
            </a:rPr>
            <a:t>第四章 生产者行为理论</a:t>
          </a:r>
          <a:r>
            <a:rPr lang="en-US" sz="2400" dirty="0" smtClean="0">
              <a:solidFill>
                <a:srgbClr val="0070C0"/>
              </a:solidFill>
            </a:rPr>
            <a:t>  </a:t>
          </a:r>
          <a:endParaRPr lang="zh-CN" sz="2400" dirty="0">
            <a:solidFill>
              <a:srgbClr val="0070C0"/>
            </a:solidFill>
          </a:endParaRPr>
        </a:p>
      </dgm:t>
    </dgm:pt>
    <dgm:pt modelId="{DAA06E82-18A8-4A76-B06A-B15B49563188}" type="parTrans" cxnId="{3F1B34A2-B5FC-4812-B53C-FE7005E9EA35}">
      <dgm:prSet/>
      <dgm:spPr/>
      <dgm:t>
        <a:bodyPr/>
        <a:lstStyle/>
        <a:p>
          <a:endParaRPr lang="zh-CN" altLang="en-US"/>
        </a:p>
      </dgm:t>
    </dgm:pt>
    <dgm:pt modelId="{A86EC444-E953-44DD-ADBA-B427E7961834}" type="sibTrans" cxnId="{3F1B34A2-B5FC-4812-B53C-FE7005E9EA35}">
      <dgm:prSet/>
      <dgm:spPr/>
      <dgm:t>
        <a:bodyPr/>
        <a:lstStyle/>
        <a:p>
          <a:endParaRPr lang="zh-CN" altLang="en-US"/>
        </a:p>
      </dgm:t>
    </dgm:pt>
    <dgm:pt modelId="{ED854DB4-6CFB-4DDC-B1E4-3B7D7444B696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FFFF00"/>
              </a:solidFill>
            </a:rPr>
            <a:t>2</a:t>
          </a:r>
          <a:r>
            <a:rPr lang="zh-CN" sz="2400" dirty="0" smtClean="0">
              <a:solidFill>
                <a:srgbClr val="FFFF00"/>
              </a:solidFill>
            </a:rPr>
            <a:t>、要考核的知识点： </a:t>
          </a:r>
          <a:endParaRPr lang="zh-CN" sz="2400" dirty="0">
            <a:solidFill>
              <a:srgbClr val="FFFF00"/>
            </a:solidFill>
          </a:endParaRPr>
        </a:p>
      </dgm:t>
    </dgm:pt>
    <dgm:pt modelId="{FE4B2A0A-82E5-4D6B-8FB5-1D88B4B130B8}" type="parTrans" cxnId="{D0953759-ED60-4910-82AE-D1750D8087F4}">
      <dgm:prSet/>
      <dgm:spPr/>
      <dgm:t>
        <a:bodyPr/>
        <a:lstStyle/>
        <a:p>
          <a:endParaRPr lang="zh-CN" altLang="en-US"/>
        </a:p>
      </dgm:t>
    </dgm:pt>
    <dgm:pt modelId="{68B8970A-C3D3-4D80-A9A4-43871A395939}" type="sibTrans" cxnId="{D0953759-ED60-4910-82AE-D1750D8087F4}">
      <dgm:prSet/>
      <dgm:spPr/>
      <dgm:t>
        <a:bodyPr/>
        <a:lstStyle/>
        <a:p>
          <a:endParaRPr lang="zh-CN" altLang="en-US"/>
        </a:p>
      </dgm:t>
    </dgm:pt>
    <dgm:pt modelId="{3BD4519A-2398-41CD-8A24-BE3A0CB4F9D2}">
      <dgm:prSet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00"/>
              </a:solidFill>
            </a:rPr>
            <a:t>成本的概念</a:t>
          </a:r>
          <a:endParaRPr lang="zh-CN" altLang="en-US" sz="2400" dirty="0">
            <a:solidFill>
              <a:srgbClr val="FFFF00"/>
            </a:solidFill>
          </a:endParaRPr>
        </a:p>
      </dgm:t>
    </dgm:pt>
    <dgm:pt modelId="{562DC455-D5DD-4C52-955F-C8A088853644}" type="parTrans" cxnId="{726D2C05-356F-46E0-B4A6-BF324433A689}">
      <dgm:prSet/>
      <dgm:spPr/>
      <dgm:t>
        <a:bodyPr/>
        <a:lstStyle/>
        <a:p>
          <a:endParaRPr lang="zh-CN" altLang="en-US"/>
        </a:p>
      </dgm:t>
    </dgm:pt>
    <dgm:pt modelId="{6BEE371E-C642-482E-BF13-94CBC79D28E0}" type="sibTrans" cxnId="{726D2C05-356F-46E0-B4A6-BF324433A689}">
      <dgm:prSet/>
      <dgm:spPr/>
      <dgm:t>
        <a:bodyPr/>
        <a:lstStyle/>
        <a:p>
          <a:endParaRPr lang="zh-CN" altLang="en-US"/>
        </a:p>
      </dgm:t>
    </dgm:pt>
    <dgm:pt modelId="{A526B699-4872-46AA-AF44-E09536E7F144}">
      <dgm:prSet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00"/>
              </a:solidFill>
            </a:rPr>
            <a:t>机会成本 。 </a:t>
          </a:r>
          <a:endParaRPr lang="zh-CN" altLang="en-US" sz="2400" dirty="0">
            <a:solidFill>
              <a:srgbClr val="FFFF00"/>
            </a:solidFill>
          </a:endParaRPr>
        </a:p>
      </dgm:t>
    </dgm:pt>
    <dgm:pt modelId="{0B319E2A-6939-4605-95A5-F1673F8F500E}" type="parTrans" cxnId="{96AF4FB1-8CA6-4966-B4DE-98DE8746AB99}">
      <dgm:prSet/>
      <dgm:spPr/>
      <dgm:t>
        <a:bodyPr/>
        <a:lstStyle/>
        <a:p>
          <a:endParaRPr lang="zh-CN" altLang="en-US"/>
        </a:p>
      </dgm:t>
    </dgm:pt>
    <dgm:pt modelId="{C8F0EB18-483B-451B-B8E6-4784E4E0C816}" type="sibTrans" cxnId="{96AF4FB1-8CA6-4966-B4DE-98DE8746AB99}">
      <dgm:prSet/>
      <dgm:spPr/>
      <dgm:t>
        <a:bodyPr/>
        <a:lstStyle/>
        <a:p>
          <a:endParaRPr lang="zh-CN" altLang="en-US"/>
        </a:p>
      </dgm:t>
    </dgm:pt>
    <dgm:pt modelId="{4F53BC70-9D6E-4BCE-8981-03718DE17345}">
      <dgm:prSet custT="1"/>
      <dgm:spPr/>
      <dgm:t>
        <a:bodyPr/>
        <a:lstStyle/>
        <a:p>
          <a:pPr rtl="0"/>
          <a:r>
            <a:rPr lang="en-US" sz="2400" smtClean="0">
              <a:solidFill>
                <a:srgbClr val="FF0000"/>
              </a:solidFill>
            </a:rPr>
            <a:t>3</a:t>
          </a:r>
          <a:r>
            <a:rPr lang="zh-CN" sz="2400" smtClean="0">
              <a:solidFill>
                <a:srgbClr val="FF0000"/>
              </a:solidFill>
            </a:rPr>
            <a:t>、思考题： </a:t>
          </a:r>
          <a:endParaRPr lang="zh-CN" sz="2400">
            <a:solidFill>
              <a:srgbClr val="FF0000"/>
            </a:solidFill>
          </a:endParaRPr>
        </a:p>
      </dgm:t>
    </dgm:pt>
    <dgm:pt modelId="{1812A808-283D-4BB2-8AAC-6855F65C54B1}" type="parTrans" cxnId="{99D76D49-FE0B-4F4A-A506-2224DD8B4F8F}">
      <dgm:prSet/>
      <dgm:spPr/>
      <dgm:t>
        <a:bodyPr/>
        <a:lstStyle/>
        <a:p>
          <a:endParaRPr lang="zh-CN" altLang="en-US"/>
        </a:p>
      </dgm:t>
    </dgm:pt>
    <dgm:pt modelId="{69901D29-1C7F-42DC-839A-EADA11417DDC}" type="sibTrans" cxnId="{99D76D49-FE0B-4F4A-A506-2224DD8B4F8F}">
      <dgm:prSet/>
      <dgm:spPr/>
      <dgm:t>
        <a:bodyPr/>
        <a:lstStyle/>
        <a:p>
          <a:endParaRPr lang="zh-CN" altLang="en-US"/>
        </a:p>
      </dgm:t>
    </dgm:pt>
    <dgm:pt modelId="{3C41BC6E-B8E2-46DF-A1E1-644E6F5B34D8}">
      <dgm:prSet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0000"/>
              </a:solidFill>
            </a:rPr>
            <a:t>什么是会计成本</a:t>
          </a:r>
          <a:endParaRPr lang="zh-CN" altLang="en-US" sz="2400" dirty="0">
            <a:solidFill>
              <a:srgbClr val="FF0000"/>
            </a:solidFill>
          </a:endParaRPr>
        </a:p>
      </dgm:t>
    </dgm:pt>
    <dgm:pt modelId="{8E51F160-1B01-407B-B36D-4A29659C7100}" type="parTrans" cxnId="{B690BD43-97F7-451D-B084-6D080BD7F189}">
      <dgm:prSet/>
      <dgm:spPr/>
      <dgm:t>
        <a:bodyPr/>
        <a:lstStyle/>
        <a:p>
          <a:endParaRPr lang="zh-CN" altLang="en-US"/>
        </a:p>
      </dgm:t>
    </dgm:pt>
    <dgm:pt modelId="{40D9E8AF-DDBA-4B3F-81AE-C0F952546844}" type="sibTrans" cxnId="{B690BD43-97F7-451D-B084-6D080BD7F189}">
      <dgm:prSet/>
      <dgm:spPr/>
      <dgm:t>
        <a:bodyPr/>
        <a:lstStyle/>
        <a:p>
          <a:endParaRPr lang="zh-CN" altLang="en-US"/>
        </a:p>
      </dgm:t>
    </dgm:pt>
    <dgm:pt modelId="{6A7A5191-2B17-4E3F-A7D6-96F2259D781A}">
      <dgm:prSet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0000"/>
              </a:solidFill>
            </a:rPr>
            <a:t>什么是经济成本？</a:t>
          </a:r>
          <a:endParaRPr lang="zh-CN" altLang="en-US" sz="2400" dirty="0">
            <a:solidFill>
              <a:srgbClr val="FF0000"/>
            </a:solidFill>
          </a:endParaRPr>
        </a:p>
      </dgm:t>
    </dgm:pt>
    <dgm:pt modelId="{163C63D9-0CFF-4D25-9AF9-89006DF30E80}" type="parTrans" cxnId="{ED28CD28-59A5-4CDA-A7CF-5BCE54483D7A}">
      <dgm:prSet/>
      <dgm:spPr/>
      <dgm:t>
        <a:bodyPr/>
        <a:lstStyle/>
        <a:p>
          <a:endParaRPr lang="zh-CN" altLang="en-US"/>
        </a:p>
      </dgm:t>
    </dgm:pt>
    <dgm:pt modelId="{E7551780-9189-472D-98ED-FAB526F2358A}" type="sibTrans" cxnId="{ED28CD28-59A5-4CDA-A7CF-5BCE54483D7A}">
      <dgm:prSet/>
      <dgm:spPr/>
      <dgm:t>
        <a:bodyPr/>
        <a:lstStyle/>
        <a:p>
          <a:endParaRPr lang="zh-CN" altLang="en-US"/>
        </a:p>
      </dgm:t>
    </dgm:pt>
    <dgm:pt modelId="{ACD92A17-3A46-4119-90AA-0B93638AE015}">
      <dgm:prSet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0000"/>
              </a:solidFill>
            </a:rPr>
            <a:t>如何理解机会成本 </a:t>
          </a:r>
          <a:endParaRPr lang="zh-CN" altLang="en-US" sz="2400" dirty="0">
            <a:solidFill>
              <a:srgbClr val="FF0000"/>
            </a:solidFill>
          </a:endParaRPr>
        </a:p>
      </dgm:t>
    </dgm:pt>
    <dgm:pt modelId="{2DF09770-54B9-406B-A99F-AF245B1D73EE}" type="parTrans" cxnId="{A9F799EA-8580-45CF-8784-A6845734B6EE}">
      <dgm:prSet/>
      <dgm:spPr/>
      <dgm:t>
        <a:bodyPr/>
        <a:lstStyle/>
        <a:p>
          <a:endParaRPr lang="zh-CN" altLang="en-US"/>
        </a:p>
      </dgm:t>
    </dgm:pt>
    <dgm:pt modelId="{BCC5E52B-832B-4B59-8E19-E8B324D572EB}" type="sibTrans" cxnId="{A9F799EA-8580-45CF-8784-A6845734B6EE}">
      <dgm:prSet/>
      <dgm:spPr/>
      <dgm:t>
        <a:bodyPr/>
        <a:lstStyle/>
        <a:p>
          <a:endParaRPr lang="zh-CN" altLang="en-US"/>
        </a:p>
      </dgm:t>
    </dgm:pt>
    <dgm:pt modelId="{E0806584-A1BC-4238-813F-709A9FF0046D}">
      <dgm:prSet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0000"/>
              </a:solidFill>
            </a:rPr>
            <a:t>用学过的理论分析你自己上大学成本？</a:t>
          </a:r>
          <a:endParaRPr lang="zh-CN" altLang="en-US" sz="2400" dirty="0">
            <a:solidFill>
              <a:srgbClr val="FF0000"/>
            </a:solidFill>
          </a:endParaRPr>
        </a:p>
      </dgm:t>
    </dgm:pt>
    <dgm:pt modelId="{ACDD236A-F36F-4169-A034-82CB58A54E61}" type="parTrans" cxnId="{ED6BEBCC-B400-4F11-A974-421477407C03}">
      <dgm:prSet/>
      <dgm:spPr/>
      <dgm:t>
        <a:bodyPr/>
        <a:lstStyle/>
        <a:p>
          <a:endParaRPr lang="zh-CN" altLang="en-US"/>
        </a:p>
      </dgm:t>
    </dgm:pt>
    <dgm:pt modelId="{6A16ECF6-33A8-430D-B37E-1F2C1894A9B6}" type="sibTrans" cxnId="{ED6BEBCC-B400-4F11-A974-421477407C03}">
      <dgm:prSet/>
      <dgm:spPr/>
      <dgm:t>
        <a:bodyPr/>
        <a:lstStyle/>
        <a:p>
          <a:endParaRPr lang="zh-CN" altLang="en-US"/>
        </a:p>
      </dgm:t>
    </dgm:pt>
    <dgm:pt modelId="{2C4A47A3-AE08-40F1-90CE-F679A2DEA8DB}" type="pres">
      <dgm:prSet presAssocID="{FC595905-25A5-409F-9BBD-4B302286838A}" presName="compositeShape" presStyleCnt="0">
        <dgm:presLayoutVars>
          <dgm:chMax val="7"/>
          <dgm:dir/>
          <dgm:resizeHandles val="exact"/>
        </dgm:presLayoutVars>
      </dgm:prSet>
      <dgm:spPr/>
    </dgm:pt>
    <dgm:pt modelId="{5477550B-1E0B-44E8-933E-5EA58963A5A8}" type="pres">
      <dgm:prSet presAssocID="{110B36F6-7710-41DF-A572-C0B1CBBF9C76}" presName="circ1" presStyleLbl="vennNode1" presStyleIdx="0" presStyleCnt="3"/>
      <dgm:spPr/>
    </dgm:pt>
    <dgm:pt modelId="{5A512311-D715-4718-8060-2C06E4BED3AF}" type="pres">
      <dgm:prSet presAssocID="{110B36F6-7710-41DF-A572-C0B1CBBF9C7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2806EBB-FD2D-42D9-A0BB-8D3E66B11784}" type="pres">
      <dgm:prSet presAssocID="{ED854DB4-6CFB-4DDC-B1E4-3B7D7444B696}" presName="circ2" presStyleLbl="vennNode1" presStyleIdx="1" presStyleCnt="3"/>
      <dgm:spPr/>
    </dgm:pt>
    <dgm:pt modelId="{23E80CD9-DD39-4BE5-86D4-8D0823ABF109}" type="pres">
      <dgm:prSet presAssocID="{ED854DB4-6CFB-4DDC-B1E4-3B7D7444B69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D245979-70EA-49E8-82AD-CC8E1DF159D4}" type="pres">
      <dgm:prSet presAssocID="{4F53BC70-9D6E-4BCE-8981-03718DE17345}" presName="circ3" presStyleLbl="vennNode1" presStyleIdx="2" presStyleCnt="3" custScaleX="114598" custScaleY="125524"/>
      <dgm:spPr/>
    </dgm:pt>
    <dgm:pt modelId="{17A437A0-6113-4014-8830-C47349B591AC}" type="pres">
      <dgm:prSet presAssocID="{4F53BC70-9D6E-4BCE-8981-03718DE1734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AFCC2ED-2ED5-4EC1-A129-FC35A06A5905}" type="presOf" srcId="{6A7A5191-2B17-4E3F-A7D6-96F2259D781A}" destId="{17A437A0-6113-4014-8830-C47349B591AC}" srcOrd="1" destOrd="2" presId="urn:microsoft.com/office/officeart/2005/8/layout/venn1"/>
    <dgm:cxn modelId="{879247CD-4CCF-4608-B31F-EDEF7AA2D012}" type="presOf" srcId="{A526B699-4872-46AA-AF44-E09536E7F144}" destId="{23E80CD9-DD39-4BE5-86D4-8D0823ABF109}" srcOrd="1" destOrd="2" presId="urn:microsoft.com/office/officeart/2005/8/layout/venn1"/>
    <dgm:cxn modelId="{D0953759-ED60-4910-82AE-D1750D8087F4}" srcId="{FC595905-25A5-409F-9BBD-4B302286838A}" destId="{ED854DB4-6CFB-4DDC-B1E4-3B7D7444B696}" srcOrd="1" destOrd="0" parTransId="{FE4B2A0A-82E5-4D6B-8FB5-1D88B4B130B8}" sibTransId="{68B8970A-C3D3-4D80-A9A4-43871A395939}"/>
    <dgm:cxn modelId="{96DF853C-B71F-4B52-8333-A647B6C2902F}" type="presOf" srcId="{3BD4519A-2398-41CD-8A24-BE3A0CB4F9D2}" destId="{F2806EBB-FD2D-42D9-A0BB-8D3E66B11784}" srcOrd="0" destOrd="1" presId="urn:microsoft.com/office/officeart/2005/8/layout/venn1"/>
    <dgm:cxn modelId="{726D2C05-356F-46E0-B4A6-BF324433A689}" srcId="{ED854DB4-6CFB-4DDC-B1E4-3B7D7444B696}" destId="{3BD4519A-2398-41CD-8A24-BE3A0CB4F9D2}" srcOrd="0" destOrd="0" parTransId="{562DC455-D5DD-4C52-955F-C8A088853644}" sibTransId="{6BEE371E-C642-482E-BF13-94CBC79D28E0}"/>
    <dgm:cxn modelId="{96AF4FB1-8CA6-4966-B4DE-98DE8746AB99}" srcId="{ED854DB4-6CFB-4DDC-B1E4-3B7D7444B696}" destId="{A526B699-4872-46AA-AF44-E09536E7F144}" srcOrd="1" destOrd="0" parTransId="{0B319E2A-6939-4605-95A5-F1673F8F500E}" sibTransId="{C8F0EB18-483B-451B-B8E6-4784E4E0C816}"/>
    <dgm:cxn modelId="{8047F1AA-1A17-4527-85B3-39C2D15A164A}" type="presOf" srcId="{5D3E179D-9ACE-4FCB-AE68-F887277AE89F}" destId="{5A512311-D715-4718-8060-2C06E4BED3AF}" srcOrd="1" destOrd="1" presId="urn:microsoft.com/office/officeart/2005/8/layout/venn1"/>
    <dgm:cxn modelId="{81C086CE-A77C-4B08-A19A-6A06D8C6BA0E}" srcId="{FC595905-25A5-409F-9BBD-4B302286838A}" destId="{110B36F6-7710-41DF-A572-C0B1CBBF9C76}" srcOrd="0" destOrd="0" parTransId="{C409EBDD-5984-4B4A-85B0-4771512A648F}" sibTransId="{E654FFE0-67D7-4C74-9EB5-5FE22C2C4FE7}"/>
    <dgm:cxn modelId="{7091AD50-5D4F-4146-A068-F053F5392F15}" type="presOf" srcId="{FC595905-25A5-409F-9BBD-4B302286838A}" destId="{2C4A47A3-AE08-40F1-90CE-F679A2DEA8DB}" srcOrd="0" destOrd="0" presId="urn:microsoft.com/office/officeart/2005/8/layout/venn1"/>
    <dgm:cxn modelId="{ED28CD28-59A5-4CDA-A7CF-5BCE54483D7A}" srcId="{4F53BC70-9D6E-4BCE-8981-03718DE17345}" destId="{6A7A5191-2B17-4E3F-A7D6-96F2259D781A}" srcOrd="1" destOrd="0" parTransId="{163C63D9-0CFF-4D25-9AF9-89006DF30E80}" sibTransId="{E7551780-9189-472D-98ED-FAB526F2358A}"/>
    <dgm:cxn modelId="{E727C0BD-855C-437C-BE00-5DC1084FF763}" type="presOf" srcId="{ACD92A17-3A46-4119-90AA-0B93638AE015}" destId="{17A437A0-6113-4014-8830-C47349B591AC}" srcOrd="1" destOrd="3" presId="urn:microsoft.com/office/officeart/2005/8/layout/venn1"/>
    <dgm:cxn modelId="{CC1AD3B0-2900-46B4-A864-BA6E792B8CD8}" type="presOf" srcId="{3C41BC6E-B8E2-46DF-A1E1-644E6F5B34D8}" destId="{1D245979-70EA-49E8-82AD-CC8E1DF159D4}" srcOrd="0" destOrd="1" presId="urn:microsoft.com/office/officeart/2005/8/layout/venn1"/>
    <dgm:cxn modelId="{01867FFF-C200-4CA1-9EC9-36C1CFCE5883}" type="presOf" srcId="{110B36F6-7710-41DF-A572-C0B1CBBF9C76}" destId="{5A512311-D715-4718-8060-2C06E4BED3AF}" srcOrd="1" destOrd="0" presId="urn:microsoft.com/office/officeart/2005/8/layout/venn1"/>
    <dgm:cxn modelId="{B7C86E19-2D25-47E1-9DC1-C1B036F42CF7}" type="presOf" srcId="{3C41BC6E-B8E2-46DF-A1E1-644E6F5B34D8}" destId="{17A437A0-6113-4014-8830-C47349B591AC}" srcOrd="1" destOrd="1" presId="urn:microsoft.com/office/officeart/2005/8/layout/venn1"/>
    <dgm:cxn modelId="{16F31D1B-2EDF-4EAC-A27B-742E663CD4D3}" type="presOf" srcId="{4F53BC70-9D6E-4BCE-8981-03718DE17345}" destId="{17A437A0-6113-4014-8830-C47349B591AC}" srcOrd="1" destOrd="0" presId="urn:microsoft.com/office/officeart/2005/8/layout/venn1"/>
    <dgm:cxn modelId="{A9F799EA-8580-45CF-8784-A6845734B6EE}" srcId="{4F53BC70-9D6E-4BCE-8981-03718DE17345}" destId="{ACD92A17-3A46-4119-90AA-0B93638AE015}" srcOrd="2" destOrd="0" parTransId="{2DF09770-54B9-406B-A99F-AF245B1D73EE}" sibTransId="{BCC5E52B-832B-4B59-8E19-E8B324D572EB}"/>
    <dgm:cxn modelId="{C799FF03-2BD2-4F93-AC17-669C282341EE}" type="presOf" srcId="{ED854DB4-6CFB-4DDC-B1E4-3B7D7444B696}" destId="{23E80CD9-DD39-4BE5-86D4-8D0823ABF109}" srcOrd="1" destOrd="0" presId="urn:microsoft.com/office/officeart/2005/8/layout/venn1"/>
    <dgm:cxn modelId="{8E5AE0D7-EEC8-4E62-B202-6683A8D7C55B}" type="presOf" srcId="{ACD92A17-3A46-4119-90AA-0B93638AE015}" destId="{1D245979-70EA-49E8-82AD-CC8E1DF159D4}" srcOrd="0" destOrd="3" presId="urn:microsoft.com/office/officeart/2005/8/layout/venn1"/>
    <dgm:cxn modelId="{FBA635A7-8C0F-47B3-9AB7-E66FCAE8138B}" type="presOf" srcId="{A526B699-4872-46AA-AF44-E09536E7F144}" destId="{F2806EBB-FD2D-42D9-A0BB-8D3E66B11784}" srcOrd="0" destOrd="2" presId="urn:microsoft.com/office/officeart/2005/8/layout/venn1"/>
    <dgm:cxn modelId="{6B9B1E7F-578B-41BD-912A-3E5F0059F24A}" type="presOf" srcId="{ED854DB4-6CFB-4DDC-B1E4-3B7D7444B696}" destId="{F2806EBB-FD2D-42D9-A0BB-8D3E66B11784}" srcOrd="0" destOrd="0" presId="urn:microsoft.com/office/officeart/2005/8/layout/venn1"/>
    <dgm:cxn modelId="{B043DF5F-4C16-4EF8-AFF6-E80D7233B629}" type="presOf" srcId="{5D3E179D-9ACE-4FCB-AE68-F887277AE89F}" destId="{5477550B-1E0B-44E8-933E-5EA58963A5A8}" srcOrd="0" destOrd="1" presId="urn:microsoft.com/office/officeart/2005/8/layout/venn1"/>
    <dgm:cxn modelId="{0DFA364C-570B-4029-9317-E688AA6D110A}" type="presOf" srcId="{110B36F6-7710-41DF-A572-C0B1CBBF9C76}" destId="{5477550B-1E0B-44E8-933E-5EA58963A5A8}" srcOrd="0" destOrd="0" presId="urn:microsoft.com/office/officeart/2005/8/layout/venn1"/>
    <dgm:cxn modelId="{60A0018C-0679-430D-B83B-64148A9FD805}" type="presOf" srcId="{4F53BC70-9D6E-4BCE-8981-03718DE17345}" destId="{1D245979-70EA-49E8-82AD-CC8E1DF159D4}" srcOrd="0" destOrd="0" presId="urn:microsoft.com/office/officeart/2005/8/layout/venn1"/>
    <dgm:cxn modelId="{37E13CB3-25A6-4D4B-A1DF-9B063010F2DE}" type="presOf" srcId="{E0806584-A1BC-4238-813F-709A9FF0046D}" destId="{17A437A0-6113-4014-8830-C47349B591AC}" srcOrd="1" destOrd="4" presId="urn:microsoft.com/office/officeart/2005/8/layout/venn1"/>
    <dgm:cxn modelId="{ED6BEBCC-B400-4F11-A974-421477407C03}" srcId="{4F53BC70-9D6E-4BCE-8981-03718DE17345}" destId="{E0806584-A1BC-4238-813F-709A9FF0046D}" srcOrd="3" destOrd="0" parTransId="{ACDD236A-F36F-4169-A034-82CB58A54E61}" sibTransId="{6A16ECF6-33A8-430D-B37E-1F2C1894A9B6}"/>
    <dgm:cxn modelId="{69572332-95C6-4E76-9519-5D8F329A23B4}" type="presOf" srcId="{3BD4519A-2398-41CD-8A24-BE3A0CB4F9D2}" destId="{23E80CD9-DD39-4BE5-86D4-8D0823ABF109}" srcOrd="1" destOrd="1" presId="urn:microsoft.com/office/officeart/2005/8/layout/venn1"/>
    <dgm:cxn modelId="{6690A526-ABA5-4565-8893-633BC584A460}" type="presOf" srcId="{6A7A5191-2B17-4E3F-A7D6-96F2259D781A}" destId="{1D245979-70EA-49E8-82AD-CC8E1DF159D4}" srcOrd="0" destOrd="2" presId="urn:microsoft.com/office/officeart/2005/8/layout/venn1"/>
    <dgm:cxn modelId="{B690BD43-97F7-451D-B084-6D080BD7F189}" srcId="{4F53BC70-9D6E-4BCE-8981-03718DE17345}" destId="{3C41BC6E-B8E2-46DF-A1E1-644E6F5B34D8}" srcOrd="0" destOrd="0" parTransId="{8E51F160-1B01-407B-B36D-4A29659C7100}" sibTransId="{40D9E8AF-DDBA-4B3F-81AE-C0F952546844}"/>
    <dgm:cxn modelId="{3F1B34A2-B5FC-4812-B53C-FE7005E9EA35}" srcId="{110B36F6-7710-41DF-A572-C0B1CBBF9C76}" destId="{5D3E179D-9ACE-4FCB-AE68-F887277AE89F}" srcOrd="0" destOrd="0" parTransId="{DAA06E82-18A8-4A76-B06A-B15B49563188}" sibTransId="{A86EC444-E953-44DD-ADBA-B427E7961834}"/>
    <dgm:cxn modelId="{2D5B6B01-4C30-4C7B-A67C-E951C2487492}" type="presOf" srcId="{E0806584-A1BC-4238-813F-709A9FF0046D}" destId="{1D245979-70EA-49E8-82AD-CC8E1DF159D4}" srcOrd="0" destOrd="4" presId="urn:microsoft.com/office/officeart/2005/8/layout/venn1"/>
    <dgm:cxn modelId="{99D76D49-FE0B-4F4A-A506-2224DD8B4F8F}" srcId="{FC595905-25A5-409F-9BBD-4B302286838A}" destId="{4F53BC70-9D6E-4BCE-8981-03718DE17345}" srcOrd="2" destOrd="0" parTransId="{1812A808-283D-4BB2-8AAC-6855F65C54B1}" sibTransId="{69901D29-1C7F-42DC-839A-EADA11417DDC}"/>
    <dgm:cxn modelId="{C663CDE3-05EB-4BB5-9008-009A859D863F}" type="presParOf" srcId="{2C4A47A3-AE08-40F1-90CE-F679A2DEA8DB}" destId="{5477550B-1E0B-44E8-933E-5EA58963A5A8}" srcOrd="0" destOrd="0" presId="urn:microsoft.com/office/officeart/2005/8/layout/venn1"/>
    <dgm:cxn modelId="{B50B420F-E255-4BC2-8A73-47DAA468E7F5}" type="presParOf" srcId="{2C4A47A3-AE08-40F1-90CE-F679A2DEA8DB}" destId="{5A512311-D715-4718-8060-2C06E4BED3AF}" srcOrd="1" destOrd="0" presId="urn:microsoft.com/office/officeart/2005/8/layout/venn1"/>
    <dgm:cxn modelId="{782435A1-C644-4CD2-A76E-50325345D965}" type="presParOf" srcId="{2C4A47A3-AE08-40F1-90CE-F679A2DEA8DB}" destId="{F2806EBB-FD2D-42D9-A0BB-8D3E66B11784}" srcOrd="2" destOrd="0" presId="urn:microsoft.com/office/officeart/2005/8/layout/venn1"/>
    <dgm:cxn modelId="{B30E3F41-2CA0-4A57-B128-A64CF9CB02B7}" type="presParOf" srcId="{2C4A47A3-AE08-40F1-90CE-F679A2DEA8DB}" destId="{23E80CD9-DD39-4BE5-86D4-8D0823ABF109}" srcOrd="3" destOrd="0" presId="urn:microsoft.com/office/officeart/2005/8/layout/venn1"/>
    <dgm:cxn modelId="{BDDF8BAB-E188-40C5-8CA8-40D7CF05D9F4}" type="presParOf" srcId="{2C4A47A3-AE08-40F1-90CE-F679A2DEA8DB}" destId="{1D245979-70EA-49E8-82AD-CC8E1DF159D4}" srcOrd="4" destOrd="0" presId="urn:microsoft.com/office/officeart/2005/8/layout/venn1"/>
    <dgm:cxn modelId="{910884F3-1D91-4CE0-BE87-7ED1E9EC19C7}" type="presParOf" srcId="{2C4A47A3-AE08-40F1-90CE-F679A2DEA8DB}" destId="{17A437A0-6113-4014-8830-C47349B591A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7550B-1E0B-44E8-933E-5EA58963A5A8}">
      <dsp:nvSpPr>
        <dsp:cNvPr id="0" name=""/>
        <dsp:cNvSpPr/>
      </dsp:nvSpPr>
      <dsp:spPr>
        <a:xfrm>
          <a:off x="1581475" y="-51784"/>
          <a:ext cx="3345967" cy="3345967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70C0"/>
              </a:solidFill>
            </a:rPr>
            <a:t>1</a:t>
          </a:r>
          <a:r>
            <a:rPr lang="zh-CN" sz="2400" kern="1200" dirty="0" smtClean="0">
              <a:solidFill>
                <a:srgbClr val="0070C0"/>
              </a:solidFill>
            </a:rPr>
            <a:t>、使用范围：</a:t>
          </a:r>
          <a:endParaRPr lang="zh-CN" sz="2400" kern="1200" dirty="0">
            <a:solidFill>
              <a:srgbClr val="0070C0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kern="1200" dirty="0" smtClean="0">
              <a:solidFill>
                <a:srgbClr val="0070C0"/>
              </a:solidFill>
            </a:rPr>
            <a:t>第四章 生产者行为理论</a:t>
          </a:r>
          <a:r>
            <a:rPr lang="en-US" sz="2400" kern="1200" dirty="0" smtClean="0">
              <a:solidFill>
                <a:srgbClr val="0070C0"/>
              </a:solidFill>
            </a:rPr>
            <a:t>  </a:t>
          </a:r>
          <a:endParaRPr lang="zh-CN" sz="2400" kern="1200" dirty="0">
            <a:solidFill>
              <a:srgbClr val="0070C0"/>
            </a:solidFill>
          </a:endParaRPr>
        </a:p>
      </dsp:txBody>
      <dsp:txXfrm>
        <a:off x="2027604" y="533759"/>
        <a:ext cx="2453709" cy="1505685"/>
      </dsp:txXfrm>
    </dsp:sp>
    <dsp:sp modelId="{F2806EBB-FD2D-42D9-A0BB-8D3E66B11784}">
      <dsp:nvSpPr>
        <dsp:cNvPr id="0" name=""/>
        <dsp:cNvSpPr/>
      </dsp:nvSpPr>
      <dsp:spPr>
        <a:xfrm>
          <a:off x="2788811" y="2039445"/>
          <a:ext cx="3345967" cy="3345967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FF00"/>
              </a:solidFill>
            </a:rPr>
            <a:t>2</a:t>
          </a:r>
          <a:r>
            <a:rPr lang="zh-CN" sz="2400" kern="1200" dirty="0" smtClean="0">
              <a:solidFill>
                <a:srgbClr val="FFFF00"/>
              </a:solidFill>
            </a:rPr>
            <a:t>、要考核的知识点： </a:t>
          </a:r>
          <a:endParaRPr lang="zh-CN" sz="2400" kern="1200" dirty="0">
            <a:solidFill>
              <a:srgbClr val="FFFF00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solidFill>
                <a:srgbClr val="FFFF00"/>
              </a:solidFill>
            </a:rPr>
            <a:t>成本的概念</a:t>
          </a:r>
          <a:endParaRPr lang="zh-CN" altLang="en-US" sz="2400" kern="1200" dirty="0">
            <a:solidFill>
              <a:srgbClr val="FFFF00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solidFill>
                <a:srgbClr val="FFFF00"/>
              </a:solidFill>
            </a:rPr>
            <a:t>机会成本 。 </a:t>
          </a:r>
          <a:endParaRPr lang="zh-CN" altLang="en-US" sz="2400" kern="1200" dirty="0">
            <a:solidFill>
              <a:srgbClr val="FFFF00"/>
            </a:solidFill>
          </a:endParaRPr>
        </a:p>
      </dsp:txBody>
      <dsp:txXfrm>
        <a:off x="3812120" y="2903819"/>
        <a:ext cx="2007580" cy="1840281"/>
      </dsp:txXfrm>
    </dsp:sp>
    <dsp:sp modelId="{1D245979-70EA-49E8-82AD-CC8E1DF159D4}">
      <dsp:nvSpPr>
        <dsp:cNvPr id="0" name=""/>
        <dsp:cNvSpPr/>
      </dsp:nvSpPr>
      <dsp:spPr>
        <a:xfrm>
          <a:off x="129916" y="1612432"/>
          <a:ext cx="3834411" cy="4199991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solidFill>
                <a:srgbClr val="FF0000"/>
              </a:solidFill>
            </a:rPr>
            <a:t>3</a:t>
          </a:r>
          <a:r>
            <a:rPr lang="zh-CN" sz="2400" kern="1200" smtClean="0">
              <a:solidFill>
                <a:srgbClr val="FF0000"/>
              </a:solidFill>
            </a:rPr>
            <a:t>、思考题： </a:t>
          </a:r>
          <a:endParaRPr lang="zh-CN" sz="2400" kern="1200">
            <a:solidFill>
              <a:srgbClr val="FF0000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solidFill>
                <a:srgbClr val="FF0000"/>
              </a:solidFill>
            </a:rPr>
            <a:t>什么是会计成本</a:t>
          </a:r>
          <a:endParaRPr lang="zh-CN" altLang="en-US" sz="2400" kern="1200" dirty="0">
            <a:solidFill>
              <a:srgbClr val="FF0000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solidFill>
                <a:srgbClr val="FF0000"/>
              </a:solidFill>
            </a:rPr>
            <a:t>什么是经济成本？</a:t>
          </a:r>
          <a:endParaRPr lang="zh-CN" altLang="en-US" sz="2400" kern="1200" dirty="0">
            <a:solidFill>
              <a:srgbClr val="FF0000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solidFill>
                <a:srgbClr val="FF0000"/>
              </a:solidFill>
            </a:rPr>
            <a:t>如何理解机会成本 </a:t>
          </a:r>
          <a:endParaRPr lang="zh-CN" altLang="en-US" sz="2400" kern="1200" dirty="0">
            <a:solidFill>
              <a:srgbClr val="FF0000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solidFill>
                <a:srgbClr val="FF0000"/>
              </a:solidFill>
            </a:rPr>
            <a:t>用学过的理论分析你自己上大学成本？</a:t>
          </a:r>
          <a:endParaRPr lang="zh-CN" altLang="en-US" sz="2400" kern="1200" dirty="0">
            <a:solidFill>
              <a:srgbClr val="FF0000"/>
            </a:solidFill>
          </a:endParaRPr>
        </a:p>
      </dsp:txBody>
      <dsp:txXfrm>
        <a:off x="490990" y="2697430"/>
        <a:ext cx="2300646" cy="2309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3"/>
          <p:cNvSpPr txBox="1"/>
          <p:nvPr/>
        </p:nvSpPr>
        <p:spPr>
          <a:xfrm>
            <a:off x="179512" y="764704"/>
            <a:ext cx="6733225" cy="835951"/>
          </a:xfrm>
          <a:prstGeom prst="rect">
            <a:avLst/>
          </a:prstGeom>
          <a:noFill/>
        </p:spPr>
        <p:txBody>
          <a:bodyPr wrap="none" lIns="96347" tIns="48173" rIns="96347" bIns="48173" rtlCol="0">
            <a:sp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chemeClr val="accent6"/>
                </a:solidFill>
                <a:cs typeface="Arial" panose="020B0604020202020204" pitchFamily="34" charset="0"/>
              </a:rPr>
              <a:t>微点</a:t>
            </a:r>
            <a:r>
              <a:rPr lang="zh-CN" altLang="en-US" sz="3600" b="1" dirty="0">
                <a:solidFill>
                  <a:schemeClr val="accent2"/>
                </a:solidFill>
                <a:cs typeface="Arial" panose="020B0604020202020204" pitchFamily="34" charset="0"/>
              </a:rPr>
              <a:t>之力，</a:t>
            </a:r>
            <a:r>
              <a:rPr lang="zh-CN" altLang="en-US" sz="3600" b="1" dirty="0">
                <a:solidFill>
                  <a:schemeClr val="accent1"/>
                </a:solidFill>
                <a:cs typeface="Arial" panose="020B0604020202020204" pitchFamily="34" charset="0"/>
              </a:rPr>
              <a:t>撬动</a:t>
            </a:r>
            <a:r>
              <a:rPr lang="zh-CN" altLang="en-US" sz="4400" b="1" dirty="0">
                <a:solidFill>
                  <a:schemeClr val="accent6"/>
                </a:solidFill>
                <a:cs typeface="Arial" panose="020B0604020202020204" pitchFamily="34" charset="0"/>
              </a:rPr>
              <a:t>教育</a:t>
            </a:r>
            <a:r>
              <a:rPr lang="zh-CN" altLang="en-US" sz="3600" b="1" dirty="0">
                <a:solidFill>
                  <a:schemeClr val="accent2"/>
                </a:solidFill>
                <a:cs typeface="Arial" panose="020B0604020202020204" pitchFamily="34" charset="0"/>
              </a:rPr>
              <a:t>长远</a:t>
            </a:r>
            <a:r>
              <a:rPr lang="zh-CN" altLang="en-US" sz="3600" b="1" dirty="0">
                <a:solidFill>
                  <a:srgbClr val="00B050"/>
                </a:solidFill>
                <a:cs typeface="Arial" panose="020B0604020202020204" pitchFamily="34" charset="0"/>
              </a:rPr>
              <a:t>发展</a:t>
            </a:r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4074007" y="6233481"/>
            <a:ext cx="4570290" cy="3623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27000" tIns="27000" rIns="27000" bIns="27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设计：北京微点智育软件有限公司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9" r="19759"/>
          <a:stretch/>
        </p:blipFill>
        <p:spPr>
          <a:xfrm>
            <a:off x="80782" y="1916832"/>
            <a:ext cx="2787161" cy="35914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74007" y="3726743"/>
            <a:ext cx="4416594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zh-CN" altLang="en-US" sz="4000" dirty="0" smtClean="0"/>
              <a:t>案例：</a:t>
            </a:r>
            <a:endParaRPr lang="en-US" altLang="zh-CN" sz="4000" dirty="0" smtClean="0"/>
          </a:p>
          <a:p>
            <a:r>
              <a:rPr lang="en-US" altLang="zh-CN" sz="4000" dirty="0"/>
              <a:t> </a:t>
            </a:r>
            <a:r>
              <a:rPr lang="en-US" altLang="zh-CN" sz="4000" dirty="0" smtClean="0"/>
              <a:t>         </a:t>
            </a:r>
            <a:r>
              <a:rPr lang="zh-CN" altLang="zh-CN" sz="4000" dirty="0" smtClean="0"/>
              <a:t>上大学</a:t>
            </a:r>
            <a:r>
              <a:rPr lang="zh-CN" altLang="zh-CN" sz="4000" dirty="0"/>
              <a:t>值</a:t>
            </a:r>
            <a:r>
              <a:rPr lang="zh-CN" altLang="zh-CN" sz="4000" dirty="0" smtClean="0"/>
              <a:t>吗</a:t>
            </a:r>
            <a:r>
              <a:rPr lang="zh-CN" altLang="en-US" sz="4000" dirty="0" smtClean="0"/>
              <a:t>？</a:t>
            </a:r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850748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535613643"/>
              </p:ext>
            </p:extLst>
          </p:nvPr>
        </p:nvGraphicFramePr>
        <p:xfrm>
          <a:off x="395536" y="332656"/>
          <a:ext cx="6264696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452320" y="908720"/>
            <a:ext cx="1200329" cy="50872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</a:rPr>
              <a:t>  上大学值吗  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41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59858"/>
            <a:ext cx="5976664" cy="56323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	</a:t>
            </a:r>
            <a:r>
              <a:rPr lang="zh-CN" altLang="zh-CN" sz="2400" dirty="0" smtClean="0">
                <a:latin typeface="+mn-ea"/>
              </a:rPr>
              <a:t>从</a:t>
            </a:r>
            <a:r>
              <a:rPr lang="zh-CN" altLang="zh-CN" sz="2400" dirty="0">
                <a:latin typeface="+mn-ea"/>
              </a:rPr>
              <a:t>支付能力看，中国现阶段大学支出是世界最高的</a:t>
            </a:r>
            <a:r>
              <a:rPr lang="en-US" altLang="zh-CN" sz="2400" dirty="0">
                <a:latin typeface="+mn-ea"/>
              </a:rPr>
              <a:t> 3 </a:t>
            </a:r>
            <a:r>
              <a:rPr lang="zh-CN" altLang="zh-CN" sz="2400" dirty="0">
                <a:latin typeface="+mn-ea"/>
              </a:rPr>
              <a:t>倍以上。现在在居民的收入中教育支出占的比例是越来越多。计算一个大学生上大学四年的会计成本是上大学的学费、书费和生活费，按照现行价格标准，一个普通家庭培养一个大学生的这三项费用之和是</a:t>
            </a:r>
            <a:r>
              <a:rPr lang="en-US" altLang="zh-CN" sz="2400" dirty="0">
                <a:latin typeface="+mn-ea"/>
              </a:rPr>
              <a:t>4</a:t>
            </a:r>
            <a:r>
              <a:rPr lang="zh-CN" altLang="zh-CN" sz="2400" dirty="0">
                <a:latin typeface="+mn-ea"/>
              </a:rPr>
              <a:t>万。大学生如果不上学，会找份工作，按照现行劳动力价格标准假如也是</a:t>
            </a:r>
            <a:r>
              <a:rPr lang="en-US" altLang="zh-CN" sz="2400" dirty="0">
                <a:latin typeface="+mn-ea"/>
              </a:rPr>
              <a:t>4 </a:t>
            </a:r>
            <a:r>
              <a:rPr lang="zh-CN" altLang="zh-CN" sz="2400" dirty="0">
                <a:latin typeface="+mn-ea"/>
              </a:rPr>
              <a:t>万，也就是说一个大学生上大学四年的机会成本也是</a:t>
            </a:r>
            <a:r>
              <a:rPr lang="en-US" altLang="zh-CN" sz="2400" dirty="0">
                <a:latin typeface="+mn-ea"/>
              </a:rPr>
              <a:t>4 </a:t>
            </a:r>
            <a:r>
              <a:rPr lang="zh-CN" altLang="zh-CN" sz="2400" dirty="0">
                <a:latin typeface="+mn-ea"/>
              </a:rPr>
              <a:t>万。大学生上大学经济学概念的成本是</a:t>
            </a:r>
            <a:r>
              <a:rPr lang="en-US" altLang="zh-CN" sz="2400" dirty="0">
                <a:latin typeface="+mn-ea"/>
              </a:rPr>
              <a:t>8 </a:t>
            </a:r>
            <a:r>
              <a:rPr lang="zh-CN" altLang="zh-CN" sz="2400" dirty="0">
                <a:latin typeface="+mn-ea"/>
              </a:rPr>
              <a:t>万。这还没算上在未进大学校门前，家长为了让孩子接受最好的教育从小学到中学的择校费用。上大学成本如此之高，为什么家长还选择让孩子上大学，因为这种选择符合经济学理论，收益的最大化原则</a:t>
            </a:r>
            <a:r>
              <a:rPr lang="zh-CN" altLang="zh-CN" sz="2400" dirty="0" smtClean="0">
                <a:latin typeface="+mn-ea"/>
              </a:rPr>
              <a:t>。</a:t>
            </a:r>
            <a:endParaRPr lang="zh-CN" altLang="zh-CN" sz="24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2320" y="908720"/>
            <a:ext cx="1200329" cy="50872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</a:rPr>
              <a:t>  上大学值吗  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192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165" y="679490"/>
            <a:ext cx="5976664" cy="55457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	</a:t>
            </a:r>
            <a:r>
              <a:rPr lang="zh-CN" altLang="zh-CN" sz="2400" dirty="0"/>
              <a:t>我们算一下上大学与不上大学一生的成本与收益。不上大学</a:t>
            </a:r>
            <a:r>
              <a:rPr lang="en-US" altLang="zh-CN" sz="2400" dirty="0"/>
              <a:t>18 </a:t>
            </a:r>
            <a:r>
              <a:rPr lang="zh-CN" altLang="zh-CN" sz="2400" dirty="0"/>
              <a:t>岁工作，工作到</a:t>
            </a:r>
            <a:r>
              <a:rPr lang="en-US" altLang="zh-CN" sz="2400" dirty="0"/>
              <a:t>60 </a:t>
            </a:r>
            <a:r>
              <a:rPr lang="zh-CN" altLang="zh-CN" sz="2400" dirty="0"/>
              <a:t>岁，共</a:t>
            </a:r>
            <a:r>
              <a:rPr lang="en-US" altLang="zh-CN" sz="2400" dirty="0"/>
              <a:t>42 </a:t>
            </a:r>
            <a:r>
              <a:rPr lang="zh-CN" altLang="zh-CN" sz="2400" dirty="0"/>
              <a:t>年，平均每年收入是</a:t>
            </a:r>
            <a:r>
              <a:rPr lang="en-US" altLang="zh-CN" sz="2400" dirty="0"/>
              <a:t>1 </a:t>
            </a:r>
            <a:r>
              <a:rPr lang="zh-CN" altLang="zh-CN" sz="2400" dirty="0"/>
              <a:t>万，共</a:t>
            </a:r>
            <a:r>
              <a:rPr lang="en-US" altLang="zh-CN" sz="2400" dirty="0"/>
              <a:t>42 </a:t>
            </a:r>
            <a:r>
              <a:rPr lang="zh-CN" altLang="zh-CN" sz="2400" dirty="0"/>
              <a:t>万。上大学</a:t>
            </a:r>
            <a:r>
              <a:rPr lang="en-US" altLang="zh-CN" sz="2400" dirty="0"/>
              <a:t>22 </a:t>
            </a:r>
            <a:r>
              <a:rPr lang="zh-CN" altLang="zh-CN" sz="2400" dirty="0"/>
              <a:t>岁工作，工作到</a:t>
            </a:r>
            <a:r>
              <a:rPr lang="en-US" altLang="zh-CN" sz="2400" dirty="0"/>
              <a:t>60 </a:t>
            </a:r>
            <a:r>
              <a:rPr lang="zh-CN" altLang="zh-CN" sz="2400" dirty="0"/>
              <a:t>岁，共</a:t>
            </a:r>
            <a:r>
              <a:rPr lang="en-US" altLang="zh-CN" sz="2400" dirty="0"/>
              <a:t>38 </a:t>
            </a:r>
            <a:r>
              <a:rPr lang="zh-CN" altLang="zh-CN" sz="2400" dirty="0"/>
              <a:t>年，平均收入是</a:t>
            </a:r>
            <a:r>
              <a:rPr lang="en-US" altLang="zh-CN" sz="2400" dirty="0"/>
              <a:t>2 </a:t>
            </a:r>
            <a:r>
              <a:rPr lang="zh-CN" altLang="zh-CN" sz="2400" dirty="0"/>
              <a:t>万元，共</a:t>
            </a:r>
            <a:r>
              <a:rPr lang="en-US" altLang="zh-CN" sz="2400" dirty="0"/>
              <a:t>76 </a:t>
            </a:r>
            <a:r>
              <a:rPr lang="zh-CN" altLang="zh-CN" sz="2400" dirty="0"/>
              <a:t>万，减去上大学的经济学成本</a:t>
            </a:r>
            <a:r>
              <a:rPr lang="en-US" altLang="zh-CN" sz="2400" dirty="0"/>
              <a:t>8 </a:t>
            </a:r>
            <a:r>
              <a:rPr lang="zh-CN" altLang="zh-CN" sz="2400" dirty="0"/>
              <a:t>万，剩下</a:t>
            </a:r>
            <a:r>
              <a:rPr lang="en-US" altLang="zh-CN" sz="2400" dirty="0"/>
              <a:t>68 </a:t>
            </a:r>
            <a:r>
              <a:rPr lang="zh-CN" altLang="zh-CN" sz="2400" dirty="0"/>
              <a:t>万。与不上大学收入比较上大学多得到的收入是</a:t>
            </a:r>
            <a:r>
              <a:rPr lang="en-US" altLang="zh-CN" sz="2400" dirty="0"/>
              <a:t>26 </a:t>
            </a:r>
            <a:r>
              <a:rPr lang="zh-CN" altLang="zh-CN" sz="2400" dirty="0"/>
              <a:t>万。这还没考虑学历高所带来的名誉、地位等其它效应。为什么家长舍得在子女教育上投入，就在情理之中了。</a:t>
            </a:r>
            <a:endParaRPr lang="zh-CN" altLang="zh-CN" sz="24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2320" y="908720"/>
            <a:ext cx="1200329" cy="50872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</a:rPr>
              <a:t>  上大学值吗  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828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51543"/>
            <a:ext cx="5976664" cy="60016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	</a:t>
            </a:r>
            <a:r>
              <a:rPr lang="zh-CN" altLang="zh-CN" sz="2400" dirty="0"/>
              <a:t>这里说的</a:t>
            </a:r>
            <a:r>
              <a:rPr lang="en-US" altLang="zh-CN" sz="2400" dirty="0"/>
              <a:t>“</a:t>
            </a:r>
            <a:r>
              <a:rPr lang="zh-CN" altLang="zh-CN" sz="2400" dirty="0"/>
              <a:t>选择</a:t>
            </a:r>
            <a:r>
              <a:rPr lang="en-US" altLang="zh-CN" sz="2400" dirty="0"/>
              <a:t>”</a:t>
            </a:r>
            <a:r>
              <a:rPr lang="zh-CN" altLang="zh-CN" sz="2400" dirty="0"/>
              <a:t>是有两种机会，你能考上大学的情况下。另外我们说的只是一般情况。 但对一些特殊的人，情况就不是这样了。比如，一个有足球天才的青年，如果在高中毕业后去踢足球，每年可收入</a:t>
            </a:r>
            <a:r>
              <a:rPr lang="en-US" altLang="zh-CN" sz="2400" dirty="0"/>
              <a:t>200 </a:t>
            </a:r>
            <a:r>
              <a:rPr lang="zh-CN" altLang="zh-CN" sz="2400" dirty="0"/>
              <a:t>万人民币。这样，他上大学的机会成本就是</a:t>
            </a:r>
            <a:r>
              <a:rPr lang="en-US" altLang="zh-CN" sz="2400" dirty="0"/>
              <a:t>800 </a:t>
            </a:r>
            <a:r>
              <a:rPr lang="zh-CN" altLang="zh-CN" sz="2400" dirty="0"/>
              <a:t>万人民币。这远远高于一个大学生一生的收入。因此，有这种天才的青年，即使学校提供全额奖学金也不去上大学。这就是把机会成本作为上大学的代价。不上大学的决策就是正确的。同样，有些具备当模特气质与条件的姑娘，放弃上大学也是因为当模特时收入高，上大学机会成本太大。当你了解机会成本后就知道为什么有些年轻人不上大学的原因了。可见机会成本这个概念在我们日常生活决策是十分重要的。</a:t>
            </a:r>
            <a:endParaRPr lang="zh-CN" altLang="zh-CN" sz="24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2320" y="908720"/>
            <a:ext cx="1200329" cy="50872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</a:rPr>
              <a:t>  上大学值吗  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457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复合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复合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复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15</TotalTime>
  <Words>93</Words>
  <Application>Microsoft Office PowerPoint</Application>
  <PresentationFormat>全屏显示(4:3)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复合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Shi. Lei.</dc:creator>
  <cp:lastModifiedBy>Windows User</cp:lastModifiedBy>
  <cp:revision>4</cp:revision>
  <dcterms:created xsi:type="dcterms:W3CDTF">2017-03-30T01:59:41Z</dcterms:created>
  <dcterms:modified xsi:type="dcterms:W3CDTF">2017-03-30T02:26:02Z</dcterms:modified>
</cp:coreProperties>
</file>