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40640" y="-6985"/>
            <a:ext cx="9203055" cy="6859270"/>
          </a:xfrm>
          <a:prstGeom prst="rect">
            <a:avLst/>
          </a:prstGeom>
        </p:spPr>
      </p:pic>
      <p:sp>
        <p:nvSpPr>
          <p:cNvPr id="4" name="文本框 3"/>
          <p:cNvSpPr txBox="1"/>
          <p:nvPr/>
        </p:nvSpPr>
        <p:spPr>
          <a:xfrm>
            <a:off x="740410" y="278765"/>
            <a:ext cx="6751320" cy="613410"/>
          </a:xfrm>
          <a:prstGeom prst="rect">
            <a:avLst/>
          </a:prstGeom>
          <a:gradFill>
            <a:gsLst>
              <a:gs pos="0">
                <a:schemeClr val="accent1">
                  <a:lumMod val="60000"/>
                  <a:lumOff val="40000"/>
                </a:schemeClr>
              </a:gs>
              <a:gs pos="100000">
                <a:srgbClr val="846C21"/>
              </a:gs>
            </a:gsLst>
            <a:lin ang="5400000" scaled="0"/>
          </a:gradFill>
        </p:spPr>
        <p:txBody>
          <a:bodyPr wrap="square" rtlCol="0">
            <a:spAutoFit/>
          </a:bodyPr>
          <a:p>
            <a:pPr marL="457200" indent="-457200">
              <a:buClr>
                <a:srgbClr val="FF0000"/>
              </a:buClr>
              <a:buFont typeface="Wingdings" panose="05000000000000000000" charset="0"/>
              <a:buChar char="Ø"/>
            </a:pPr>
            <a:r>
              <a:rPr lang="zh-CN" altLang="en-US" sz="3200" b="1">
                <a:solidFill>
                  <a:srgbClr val="002060"/>
                </a:solidFill>
                <a:latin typeface="微软雅黑" panose="020B0503020204020204" charset="-122"/>
                <a:ea typeface="微软雅黑" panose="020B0503020204020204" charset="-122"/>
              </a:rPr>
              <a:t>年轻有为的助理为何被要求撤换？</a:t>
            </a:r>
            <a:endParaRPr lang="zh-CN" altLang="en-US" sz="3200" b="1">
              <a:solidFill>
                <a:srgbClr val="002060"/>
              </a:solidFill>
              <a:latin typeface="微软雅黑" panose="020B0503020204020204" charset="-122"/>
              <a:ea typeface="微软雅黑" panose="020B0503020204020204" charset="-122"/>
            </a:endParaRPr>
          </a:p>
        </p:txBody>
      </p:sp>
      <p:cxnSp>
        <p:nvCxnSpPr>
          <p:cNvPr id="5" name="直接箭头连接符 4"/>
          <p:cNvCxnSpPr/>
          <p:nvPr/>
        </p:nvCxnSpPr>
        <p:spPr>
          <a:xfrm flipV="1">
            <a:off x="554355" y="977265"/>
            <a:ext cx="8080375" cy="46355"/>
          </a:xfrm>
          <a:prstGeom prst="straightConnector1">
            <a:avLst/>
          </a:prstGeom>
          <a:ln w="2857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505460" y="1291590"/>
            <a:ext cx="8110220" cy="4914900"/>
          </a:xfrm>
          <a:prstGeom prst="rect">
            <a:avLst/>
          </a:prstGeom>
          <a:noFill/>
          <a:ln w="9525">
            <a:noFill/>
          </a:ln>
        </p:spPr>
        <p:txBody>
          <a:bodyPr wrap="square">
            <a:spAutoFit/>
          </a:bodyPr>
          <a:p>
            <a:pPr marL="0" indent="302895" algn="l">
              <a:lnSpc>
                <a:spcPct val="110000"/>
              </a:lnSpc>
            </a:pPr>
            <a:r>
              <a:rPr lang="zh-CN" altLang="en-US" sz="2400" b="0" u="none">
                <a:solidFill>
                  <a:srgbClr val="000000"/>
                </a:solidFill>
                <a:latin typeface="宋体" panose="02010600030101010101" pitchFamily="2" charset="-122"/>
                <a:ea typeface="宋体" panose="02010600030101010101" pitchFamily="2" charset="-122"/>
                <a:cs typeface="宋体" panose="02010600030101010101" pitchFamily="2" charset="-122"/>
              </a:rPr>
              <a:t>鉴于公司在发展中所出现的成本失控问题，</a:t>
            </a:r>
            <a:r>
              <a:rPr lang="en-US" altLang="zh-CN" sz="2400" b="0" u="none">
                <a:solidFill>
                  <a:srgbClr val="000000"/>
                </a:solidFill>
                <a:latin typeface="Times New Roman" panose="02020603050405020304" charset="0"/>
                <a:ea typeface="Times New Roman" panose="02020603050405020304" charset="0"/>
                <a:cs typeface="Times New Roman" panose="02020603050405020304" charset="0"/>
              </a:rPr>
              <a:t>X</a:t>
            </a:r>
            <a:r>
              <a:rPr lang="zh-CN" altLang="en-US" sz="2400" b="0" u="none">
                <a:solidFill>
                  <a:srgbClr val="000000"/>
                </a:solidFill>
                <a:latin typeface="宋体" panose="02010600030101010101" pitchFamily="2" charset="-122"/>
                <a:ea typeface="宋体" panose="02010600030101010101" pitchFamily="2" charset="-122"/>
                <a:cs typeface="宋体" panose="02010600030101010101" pitchFamily="2" charset="-122"/>
              </a:rPr>
              <a:t>公司的总经理请获得了注册会计师资格的年轻助理解决这个问题。这为助理又请了一些高明的财务分析专家、本地大学工商管理学院的著名教授组成一个诊断小组。在知晓了公司的问题之后，他们去调查成本问题和公司的生产、采购、销售等各部门的管理方法问题。经多次研究之后，小组发现了各部门中效率低的许多根源，于是，该助理把小组所发现的小组所发现的效率低的详情和拟予以纠正的措施作出提要，向总经理提出了诊断报告，并说明小组所建议的行动会给公司节约上百万元。总经理采纳了这些建议，并付诸实施。</a:t>
            </a:r>
            <a:r>
              <a:rPr lang="zh-CN" altLang="en-US" sz="24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但实施不久，负责生产、销售、采购的几位副总经理就群起围攻总经理，坚决要求撤掉那位助理。</a:t>
            </a:r>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rcRect b="3641"/>
          <a:stretch>
            <a:fillRect/>
          </a:stretch>
        </p:blipFill>
        <p:spPr>
          <a:xfrm>
            <a:off x="-1270" y="-5715"/>
            <a:ext cx="9152255" cy="6854825"/>
          </a:xfrm>
          <a:prstGeom prst="rect">
            <a:avLst/>
          </a:prstGeom>
        </p:spPr>
      </p:pic>
      <p:sp>
        <p:nvSpPr>
          <p:cNvPr id="4" name="文本框 3"/>
          <p:cNvSpPr txBox="1"/>
          <p:nvPr/>
        </p:nvSpPr>
        <p:spPr>
          <a:xfrm>
            <a:off x="740410" y="278765"/>
            <a:ext cx="6751320" cy="613410"/>
          </a:xfrm>
          <a:prstGeom prst="rect">
            <a:avLst/>
          </a:prstGeom>
          <a:gradFill>
            <a:gsLst>
              <a:gs pos="0">
                <a:schemeClr val="accent1">
                  <a:lumMod val="60000"/>
                  <a:lumOff val="40000"/>
                </a:schemeClr>
              </a:gs>
              <a:gs pos="100000">
                <a:srgbClr val="846C21"/>
              </a:gs>
            </a:gsLst>
            <a:lin ang="5400000" scaled="0"/>
          </a:gradFill>
          <a:ln>
            <a:solidFill>
              <a:schemeClr val="bg2"/>
            </a:solidFill>
          </a:ln>
        </p:spPr>
        <p:txBody>
          <a:bodyPr wrap="square" rtlCol="0">
            <a:spAutoFit/>
          </a:bodyPr>
          <a:p>
            <a:pPr marL="457200" indent="-457200">
              <a:buClr>
                <a:srgbClr val="FF0000"/>
              </a:buClr>
              <a:buFont typeface="Wingdings" panose="05000000000000000000" charset="0"/>
              <a:buChar char="Ø"/>
            </a:pPr>
            <a:r>
              <a:rPr lang="zh-CN" altLang="en-US" sz="3200" b="1">
                <a:solidFill>
                  <a:srgbClr val="002060"/>
                </a:solidFill>
                <a:latin typeface="微软雅黑" panose="020B0503020204020204" charset="-122"/>
                <a:ea typeface="微软雅黑" panose="020B0503020204020204" charset="-122"/>
              </a:rPr>
              <a:t>年轻有为的助理为何被要求撤换？</a:t>
            </a:r>
            <a:endParaRPr lang="zh-CN" altLang="en-US" sz="3200" b="1">
              <a:solidFill>
                <a:srgbClr val="002060"/>
              </a:solidFill>
              <a:latin typeface="微软雅黑" panose="020B0503020204020204" charset="-122"/>
              <a:ea typeface="微软雅黑" panose="020B0503020204020204" charset="-122"/>
            </a:endParaRPr>
          </a:p>
        </p:txBody>
      </p:sp>
      <p:cxnSp>
        <p:nvCxnSpPr>
          <p:cNvPr id="5" name="直接箭头连接符 4"/>
          <p:cNvCxnSpPr/>
          <p:nvPr/>
        </p:nvCxnSpPr>
        <p:spPr>
          <a:xfrm flipV="1">
            <a:off x="554355" y="977265"/>
            <a:ext cx="8080375" cy="46355"/>
          </a:xfrm>
          <a:prstGeom prst="straightConnector1">
            <a:avLst/>
          </a:prstGeom>
          <a:ln w="28575" cmpd="dbl">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426720" y="1296670"/>
            <a:ext cx="8110220" cy="1699260"/>
          </a:xfrm>
          <a:prstGeom prst="rect">
            <a:avLst/>
          </a:prstGeom>
          <a:noFill/>
          <a:ln w="9525">
            <a:noFill/>
          </a:ln>
        </p:spPr>
        <p:txBody>
          <a:bodyPr wrap="square">
            <a:spAutoFit/>
          </a:bodyPr>
          <a:p>
            <a:pPr marL="0" indent="302895" algn="l">
              <a:lnSpc>
                <a:spcPct val="110000"/>
              </a:lnSpc>
            </a:pPr>
            <a:r>
              <a:rPr lang="zh-CN" altLang="en-US" sz="2400" b="0" u="none">
                <a:solidFill>
                  <a:srgbClr val="000000"/>
                </a:solidFill>
                <a:latin typeface="宋体" panose="02010600030101010101" pitchFamily="2" charset="-122"/>
                <a:ea typeface="宋体" panose="02010600030101010101" pitchFamily="2" charset="-122"/>
                <a:cs typeface="宋体" panose="02010600030101010101" pitchFamily="2" charset="-122"/>
              </a:rPr>
              <a:t>请问：（</a:t>
            </a:r>
            <a:r>
              <a:rPr lang="en-US" altLang="zh-CN" sz="2400" b="0" u="none">
                <a:solidFill>
                  <a:srgbClr val="000000"/>
                </a:solidFill>
                <a:latin typeface="Times New Roman" panose="02020603050405020304" charset="0"/>
                <a:ea typeface="Times New Roman" panose="02020603050405020304" charset="0"/>
                <a:cs typeface="Times New Roman" panose="02020603050405020304" charset="0"/>
              </a:rPr>
              <a:t>1</a:t>
            </a:r>
            <a:r>
              <a:rPr lang="zh-CN" altLang="en-US" sz="2400" b="0" u="none">
                <a:solidFill>
                  <a:srgbClr val="000000"/>
                </a:solidFill>
                <a:latin typeface="宋体" panose="02010600030101010101" pitchFamily="2" charset="-122"/>
                <a:ea typeface="宋体" panose="02010600030101010101" pitchFamily="2" charset="-122"/>
                <a:cs typeface="宋体" panose="02010600030101010101" pitchFamily="2" charset="-122"/>
              </a:rPr>
              <a:t>）为什么这位助理工作做的那么好，却受到副总经理的憎恨？（</a:t>
            </a:r>
            <a:r>
              <a:rPr lang="en-US" altLang="zh-CN" sz="2400" b="0" u="none">
                <a:solidFill>
                  <a:srgbClr val="000000"/>
                </a:solidFill>
                <a:latin typeface="Times New Roman" panose="02020603050405020304" charset="0"/>
                <a:ea typeface="Times New Roman" panose="02020603050405020304" charset="0"/>
                <a:cs typeface="Times New Roman" panose="02020603050405020304" charset="0"/>
              </a:rPr>
              <a:t>2</a:t>
            </a:r>
            <a:r>
              <a:rPr lang="zh-CN" altLang="en-US" sz="2400" b="0" u="none">
                <a:solidFill>
                  <a:srgbClr val="000000"/>
                </a:solidFill>
                <a:latin typeface="宋体" panose="02010600030101010101" pitchFamily="2" charset="-122"/>
                <a:ea typeface="宋体" panose="02010600030101010101" pitchFamily="2" charset="-122"/>
                <a:cs typeface="宋体" panose="02010600030101010101" pitchFamily="2" charset="-122"/>
              </a:rPr>
              <a:t>）若诊断小组的调查结果是准确的，那么总经理、助理、副总经理及其他人应怎样才能使这些调查结果有助于解决问题？</a:t>
            </a:r>
            <a:endParaRPr lang="zh-CN" altLang="en-US" sz="2400"/>
          </a:p>
        </p:txBody>
      </p:sp>
      <p:pic>
        <p:nvPicPr>
          <p:cNvPr id="3" name="图片 2"/>
          <p:cNvPicPr>
            <a:picLocks noChangeAspect="1"/>
          </p:cNvPicPr>
          <p:nvPr/>
        </p:nvPicPr>
        <p:blipFill>
          <a:blip r:embed="rId2"/>
          <a:stretch>
            <a:fillRect/>
          </a:stretch>
        </p:blipFill>
        <p:spPr>
          <a:xfrm>
            <a:off x="2244725" y="3460115"/>
            <a:ext cx="4279265" cy="277495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413</Words>
  <Application>WPS 演示</Application>
  <PresentationFormat>宽屏</PresentationFormat>
  <Paragraphs>8</Paragraphs>
  <Slides>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vt:i4>
      </vt:variant>
    </vt:vector>
  </HeadingPairs>
  <TitlesOfParts>
    <vt:vector size="11" baseType="lpstr">
      <vt:lpstr>Arial</vt:lpstr>
      <vt:lpstr>宋体</vt:lpstr>
      <vt:lpstr>Wingdings</vt:lpstr>
      <vt:lpstr>Wingdings</vt:lpstr>
      <vt:lpstr>微软雅黑</vt:lpstr>
      <vt:lpstr>Times New Roman</vt:lpstr>
      <vt:lpstr>Calibri</vt:lpstr>
      <vt:lpstr>Calibri Light</vt:lpstr>
      <vt:lpstr>Office 主题</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郭锐</dc:creator>
  <cp:lastModifiedBy>郭锐</cp:lastModifiedBy>
  <cp:revision>3</cp:revision>
  <dcterms:created xsi:type="dcterms:W3CDTF">2015-05-05T08:02:00Z</dcterms:created>
  <dcterms:modified xsi:type="dcterms:W3CDTF">2017-03-26T04:26:32Z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