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9" y="6351"/>
            <a:ext cx="9140825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PPECLOGO-eff-0-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667001" y="1710267"/>
            <a:ext cx="835025" cy="84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PECLOGO-eff-0-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130926" y="1686984"/>
            <a:ext cx="7731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PECLOGO-eff-0-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20663" y="160867"/>
            <a:ext cx="2373312" cy="251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PECLOGO-eff-0-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919413" y="2540001"/>
            <a:ext cx="412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PECLOGO-eff-0-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210176" y="1833033"/>
            <a:ext cx="315913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ECLOGO-eff-0-1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841751" y="2647951"/>
            <a:ext cx="155575" cy="15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44888" y="1373717"/>
            <a:ext cx="773112" cy="95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2355850" y="1612901"/>
            <a:ext cx="1449388" cy="172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3649664" y="1373718"/>
            <a:ext cx="2268537" cy="294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664326" y="867834"/>
            <a:ext cx="1401763" cy="175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656263" y="2417234"/>
            <a:ext cx="4111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264526" y="1358900"/>
            <a:ext cx="411163" cy="4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019176" y="1498600"/>
            <a:ext cx="1336675" cy="15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70100" y="1894418"/>
            <a:ext cx="344488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110289" y="2057400"/>
            <a:ext cx="554037" cy="95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77026" y="1837268"/>
            <a:ext cx="284163" cy="3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075488" y="2300817"/>
            <a:ext cx="222250" cy="25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椭圆 20"/>
          <p:cNvSpPr/>
          <p:nvPr userDrawn="1"/>
        </p:nvSpPr>
        <p:spPr>
          <a:xfrm rot="2270211">
            <a:off x="4456113" y="-1574800"/>
            <a:ext cx="196850" cy="268816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1"/>
          <p:cNvSpPr/>
          <p:nvPr userDrawn="1"/>
        </p:nvSpPr>
        <p:spPr>
          <a:xfrm rot="4680544">
            <a:off x="4723341" y="-2368550"/>
            <a:ext cx="249767" cy="190500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2"/>
          <p:cNvSpPr/>
          <p:nvPr userDrawn="1"/>
        </p:nvSpPr>
        <p:spPr>
          <a:xfrm rot="2084213" flipH="1">
            <a:off x="4041776" y="-2421467"/>
            <a:ext cx="106363" cy="143933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3"/>
          <p:cNvSpPr/>
          <p:nvPr userDrawn="1"/>
        </p:nvSpPr>
        <p:spPr>
          <a:xfrm rot="3120000">
            <a:off x="4794516" y="-2206361"/>
            <a:ext cx="175683" cy="134937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4"/>
          <p:cNvSpPr/>
          <p:nvPr userDrawn="1"/>
        </p:nvSpPr>
        <p:spPr>
          <a:xfrm rot="3006897">
            <a:off x="5153820" y="-1575064"/>
            <a:ext cx="247649" cy="188912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5"/>
          <p:cNvSpPr/>
          <p:nvPr userDrawn="1"/>
        </p:nvSpPr>
        <p:spPr>
          <a:xfrm rot="1199333">
            <a:off x="4171950" y="-1940983"/>
            <a:ext cx="179388" cy="243417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6"/>
          <p:cNvSpPr/>
          <p:nvPr userDrawn="1"/>
        </p:nvSpPr>
        <p:spPr>
          <a:xfrm rot="2270211">
            <a:off x="4432300" y="-1574800"/>
            <a:ext cx="196850" cy="268816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7"/>
          <p:cNvSpPr/>
          <p:nvPr userDrawn="1"/>
        </p:nvSpPr>
        <p:spPr>
          <a:xfrm rot="4680544">
            <a:off x="4699530" y="-2368550"/>
            <a:ext cx="249767" cy="190500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8"/>
          <p:cNvSpPr/>
          <p:nvPr userDrawn="1"/>
        </p:nvSpPr>
        <p:spPr>
          <a:xfrm rot="2084213" flipH="1">
            <a:off x="4017963" y="-2421467"/>
            <a:ext cx="106362" cy="143933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9"/>
          <p:cNvSpPr/>
          <p:nvPr userDrawn="1"/>
        </p:nvSpPr>
        <p:spPr>
          <a:xfrm rot="3120000">
            <a:off x="4769116" y="-2206361"/>
            <a:ext cx="175683" cy="134937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30"/>
          <p:cNvSpPr/>
          <p:nvPr userDrawn="1"/>
        </p:nvSpPr>
        <p:spPr>
          <a:xfrm rot="3006897">
            <a:off x="5130008" y="-1575065"/>
            <a:ext cx="247649" cy="188913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1"/>
          <p:cNvSpPr/>
          <p:nvPr userDrawn="1"/>
        </p:nvSpPr>
        <p:spPr>
          <a:xfrm rot="1199333">
            <a:off x="4148138" y="-1940983"/>
            <a:ext cx="177800" cy="243417"/>
          </a:xfrm>
          <a:prstGeom prst="ellipse">
            <a:avLst/>
          </a:prstGeom>
          <a:gradFill>
            <a:gsLst>
              <a:gs pos="0">
                <a:srgbClr val="FFD85D"/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1651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687514" y="1792817"/>
            <a:ext cx="101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322388" y="1316568"/>
            <a:ext cx="1033462" cy="11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659564" y="1610784"/>
            <a:ext cx="1012825" cy="11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4583114" y="1261534"/>
            <a:ext cx="852487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5629275" y="1699685"/>
            <a:ext cx="850900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2013" y="1962151"/>
            <a:ext cx="736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480175" y="2542118"/>
            <a:ext cx="852488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839914" y="1217084"/>
            <a:ext cx="860425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70126" y="999067"/>
            <a:ext cx="860425" cy="9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130551" y="643468"/>
            <a:ext cx="1033463" cy="11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2788" y="2997201"/>
            <a:ext cx="1306512" cy="146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10151" y="2711451"/>
            <a:ext cx="1033463" cy="115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307138" y="2139951"/>
            <a:ext cx="1217612" cy="136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258889" y="2370667"/>
            <a:ext cx="858837" cy="9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73276" y="3361268"/>
            <a:ext cx="1033463" cy="11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7964" y="2976034"/>
            <a:ext cx="858837" cy="9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46314" y="4459818"/>
            <a:ext cx="1246187" cy="139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862264" y="3172884"/>
            <a:ext cx="860425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46565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4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6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1521E-8 9.80392E-7 L 0.03266 1.06961 " pathEditMode="relative" rAng="0" ptsTypes="AA">
                                      <p:cBhvr>
                                        <p:cTn id="14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" y="5348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44444E-6 -1.11111E-6 L 0.03941 1.09639 " pathEditMode="relative" rAng="0" ptsTypes="AA">
                                      <p:cBhvr>
                                        <p:cTn id="144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54806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8159 -0.17445 L -0.02482 1.21944 " pathEditMode="relative" rAng="0" ptsTypes="AA">
                                      <p:cBhvr>
                                        <p:cTn id="146" dur="4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6969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6858 -0.49194 L 0.15521 1.08306 " pathEditMode="relative" rAng="0" ptsTypes="AA">
                                      <p:cBhvr>
                                        <p:cTn id="148" dur="6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7875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6 -0.26333 L 0.15104 1.11 " pathEditMode="relative" rAng="0" ptsTypes="AA">
                                      <p:cBhvr>
                                        <p:cTn id="15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6866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11 -0.17108 L 0.0707 1.12451 " pathEditMode="relative" rAng="0" ptsTypes="AA">
                                      <p:cBhvr>
                                        <p:cTn id="152" dur="5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3" y="647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3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4.99449E-6 9.80392E-7 L 0.0725 1.09191 " pathEditMode="relative" rAng="0" ptsTypes="AA">
                                      <p:cBhvr>
                                        <p:cTn id="184" dur="6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" y="5458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00444 L 0.05122 1.16361 " pathEditMode="relative" rAng="0" ptsTypes="AA">
                                      <p:cBhvr>
                                        <p:cTn id="186" dur="6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5794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14983 -0.17445 L -0.1283 1.21944 " pathEditMode="relative" rAng="0" ptsTypes="AA">
                                      <p:cBhvr>
                                        <p:cTn id="188" dur="6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69694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6753 -0.49194 L 0.05555 1.15834 " pathEditMode="relative" rAng="0" ptsTypes="AA">
                                      <p:cBhvr>
                                        <p:cTn id="190" dur="4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8250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16962 -0.32639 L 0.23524 1.12278 " pathEditMode="relative" rAng="0" ptsTypes="AA">
                                      <p:cBhvr>
                                        <p:cTn id="192" dur="8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7244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5 -0.14333 L 0.08316 1.145 " pathEditMode="relative" rAng="0" ptsTypes="AA">
                                      <p:cBhvr>
                                        <p:cTn id="194" dur="6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6441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2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3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2124075" y="3045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142" y="3415216"/>
            <a:ext cx="2182812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23"/>
          <p:cNvSpPr txBox="1"/>
          <p:nvPr/>
        </p:nvSpPr>
        <p:spPr>
          <a:xfrm>
            <a:off x="314656" y="908720"/>
            <a:ext cx="7454577" cy="928284"/>
          </a:xfrm>
          <a:prstGeom prst="rect">
            <a:avLst/>
          </a:prstGeom>
          <a:noFill/>
        </p:spPr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FFFF00"/>
                </a:solidFill>
                <a:cs typeface="Arial" panose="020B0604020202020204" pitchFamily="34" charset="0"/>
              </a:rPr>
              <a:t>微点</a:t>
            </a:r>
            <a:r>
              <a:rPr lang="zh-CN" altLang="en-US" sz="4000" b="1" dirty="0">
                <a:solidFill>
                  <a:srgbClr val="FFFF00"/>
                </a:solidFill>
                <a:cs typeface="Arial" panose="020B0604020202020204" pitchFamily="34" charset="0"/>
              </a:rPr>
              <a:t>之力，撬动</a:t>
            </a:r>
            <a:r>
              <a:rPr lang="zh-CN" altLang="en-US" sz="4800" b="1" dirty="0">
                <a:solidFill>
                  <a:srgbClr val="FFFF00"/>
                </a:solidFill>
                <a:cs typeface="Arial" panose="020B0604020202020204" pitchFamily="34" charset="0"/>
              </a:rPr>
              <a:t>教育</a:t>
            </a:r>
            <a:r>
              <a:rPr lang="zh-CN" altLang="en-US" sz="4000" b="1" dirty="0">
                <a:solidFill>
                  <a:srgbClr val="FFFF00"/>
                </a:solidFill>
                <a:cs typeface="Arial" panose="020B0604020202020204" pitchFamily="34" charset="0"/>
              </a:rPr>
              <a:t>长远发展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900796" y="6056160"/>
            <a:ext cx="4042607" cy="362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CFF6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2000" b="1" dirty="0">
              <a:solidFill>
                <a:srgbClr val="CCFF66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80042" y="4098485"/>
            <a:ext cx="5447612" cy="1152128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191" y="431869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FFF00"/>
                </a:solidFill>
              </a:rPr>
              <a:t>歌星的高收入合理吗</a:t>
            </a:r>
          </a:p>
        </p:txBody>
      </p:sp>
    </p:spTree>
    <p:extLst>
      <p:ext uri="{BB962C8B-B14F-4D97-AF65-F5344CB8AC3E}">
        <p14:creationId xmlns:p14="http://schemas.microsoft.com/office/powerpoint/2010/main" val="28312212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479 -0.2784 L -5.55556E-7 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1392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323528" y="332656"/>
            <a:ext cx="5447612" cy="1152128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677" y="552861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FFF00"/>
                </a:solidFill>
              </a:rPr>
              <a:t>歌星的高收入合理吗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042" y="2132856"/>
            <a:ext cx="7600157" cy="37013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FF00"/>
                </a:solidFill>
              </a:rPr>
              <a:t>一、使用范围：第二章、消费者行为理论</a:t>
            </a: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FF00"/>
                </a:solidFill>
              </a:rPr>
              <a:t>二、要考核的知识点：供求定律</a:t>
            </a:r>
            <a:r>
              <a:rPr lang="en-US" altLang="zh-CN" sz="3200" b="1" dirty="0">
                <a:solidFill>
                  <a:srgbClr val="FFFF00"/>
                </a:solidFill>
              </a:rPr>
              <a:t>  </a:t>
            </a:r>
            <a:endParaRPr lang="zh-CN" altLang="zh-CN" sz="32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FF00"/>
                </a:solidFill>
              </a:rPr>
              <a:t>三、思考题</a:t>
            </a:r>
            <a:r>
              <a:rPr lang="zh-CN" altLang="zh-CN" sz="3200" b="1" dirty="0" smtClean="0">
                <a:solidFill>
                  <a:srgbClr val="FFFF00"/>
                </a:solidFill>
              </a:rPr>
              <a:t>：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 smtClean="0">
                <a:solidFill>
                  <a:srgbClr val="FFFF00"/>
                </a:solidFill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zh-CN" sz="3200" b="1" dirty="0">
                <a:solidFill>
                  <a:srgbClr val="FFFF00"/>
                </a:solidFill>
              </a:rPr>
              <a:t>）什么是供求规律？</a:t>
            </a:r>
            <a:r>
              <a:rPr lang="en-US" altLang="zh-CN" sz="3200" b="1" dirty="0">
                <a:solidFill>
                  <a:srgbClr val="FFFF00"/>
                </a:solidFill>
              </a:rPr>
              <a:t>  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 smtClean="0">
                <a:solidFill>
                  <a:srgbClr val="FFFF00"/>
                </a:solidFill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</a:rPr>
              <a:t>2</a:t>
            </a:r>
            <a:r>
              <a:rPr lang="zh-CN" altLang="zh-CN" sz="3200" b="1" dirty="0">
                <a:solidFill>
                  <a:srgbClr val="FFFF00"/>
                </a:solidFill>
              </a:rPr>
              <a:t>）为什么歌星的高收入是合理的？ 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93120"/>
      </p:ext>
    </p:extLst>
  </p:cSld>
  <p:clrMapOvr>
    <a:masterClrMapping/>
  </p:clrMapOvr>
  <p:transition spd="slow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323528" y="332656"/>
            <a:ext cx="5447612" cy="1152128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677" y="552861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FFF00"/>
                </a:solidFill>
              </a:rPr>
              <a:t>歌星的高收入合理吗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690" y="1988840"/>
            <a:ext cx="8246758" cy="415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zh-CN" sz="2400" dirty="0" smtClean="0"/>
              <a:t>某</a:t>
            </a:r>
            <a:r>
              <a:rPr lang="zh-CN" altLang="zh-CN" sz="2400" dirty="0"/>
              <a:t>歌星一场演唱会的出场费的收入是几十万元人民币，是普通人几年或几十年的收入，老百姓难免有不平衡之感，歌星的收入主要来源是门票的收入。我们分析演唱会门票的价格，如果想听演唱会的人增加了，而歌手的供给不变，则门票的价格就会上升，由于演唱会举办方与歌手都能从高价格的门票中得到更多的收益，他们还增加演唱会的场次；同理可以推出，如果没有那么多歌迷，需求减少，门票的价格必然下降，他们会减少演唱会的场次。如果歌手增加，门票的价格也会下降，演唱会的场次增加；同理可以推出，歌手减少，门票的价格也会上升，演唱会的场次会减少。这就是经济学分析的供求规律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886054"/>
      </p:ext>
    </p:extLst>
  </p:cSld>
  <p:clrMapOvr>
    <a:masterClrMapping/>
  </p:clrMapOvr>
  <p:transition spd="slow" advTm="0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 Lei.</dc:creator>
  <cp:lastModifiedBy>Windows User</cp:lastModifiedBy>
  <cp:revision>2</cp:revision>
  <dcterms:created xsi:type="dcterms:W3CDTF">2017-03-29T10:24:01Z</dcterms:created>
  <dcterms:modified xsi:type="dcterms:W3CDTF">2017-03-29T10:37:04Z</dcterms:modified>
</cp:coreProperties>
</file>