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3176" r:id="rId3"/>
    <p:sldId id="3177" r:id="rId5"/>
    <p:sldId id="3178" r:id="rId6"/>
    <p:sldId id="3179" r:id="rId7"/>
    <p:sldId id="3180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BD9"/>
    <a:srgbClr val="60A2EB"/>
    <a:srgbClr val="33843D"/>
    <a:srgbClr val="95CBF2"/>
    <a:srgbClr val="FCA503"/>
    <a:srgbClr val="9D6EAA"/>
    <a:srgbClr val="45A644"/>
    <a:srgbClr val="002436"/>
    <a:srgbClr val="00709F"/>
    <a:srgbClr val="99C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8" autoAdjust="0"/>
    <p:restoredTop sz="95317" autoAdjust="0"/>
  </p:normalViewPr>
  <p:slideViewPr>
    <p:cSldViewPr>
      <p:cViewPr>
        <p:scale>
          <a:sx n="50" d="100"/>
          <a:sy n="50" d="100"/>
        </p:scale>
        <p:origin x="1224" y="834"/>
      </p:cViewPr>
      <p:guideLst>
        <p:guide orient="horz" pos="307"/>
        <p:guide pos="2880"/>
        <p:guide pos="374"/>
        <p:guide orient="horz" pos="3966"/>
        <p:guide pos="5331"/>
        <p:guide pos="4912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7965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defTabSz="913765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540"/>
            <a:ext cx="9144000" cy="685355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/>
              <a:t>向蚂蚁学管理</a:t>
            </a:r>
            <a:endParaRPr lang="zh-CN" altLang="en-US" sz="100"/>
          </a:p>
        </p:txBody>
      </p:sp>
      <p:sp>
        <p:nvSpPr>
          <p:cNvPr id="100" name="文本框 99"/>
          <p:cNvSpPr txBox="1"/>
          <p:nvPr/>
        </p:nvSpPr>
        <p:spPr>
          <a:xfrm>
            <a:off x="593725" y="181610"/>
            <a:ext cx="3246755" cy="6134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solidFill>
              <a:srgbClr val="C00000"/>
            </a:solidFill>
          </a:ln>
        </p:spPr>
        <p:txBody>
          <a:bodyPr wrap="square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向蚂蚁学管理</a:t>
            </a:r>
            <a:endParaRPr lang="zh-CN" altLang="en-US" sz="3200" b="1" u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479" y="902589"/>
            <a:ext cx="8176316" cy="29351"/>
          </a:xfrm>
          <a:prstGeom prst="line">
            <a:avLst/>
          </a:prstGeom>
          <a:ln w="28575" cmpd="tri">
            <a:solidFill>
              <a:srgbClr val="FCA503"/>
            </a:solidFill>
            <a:prstDash val="solid"/>
          </a:ln>
          <a:effectLst>
            <a:glow rad="889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310" y="1350010"/>
            <a:ext cx="8427085" cy="3307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著名的企业管理顾问邦纳保(Eric Bonabeau)和梅耶(Christopher Meyer)最近在《哈佛商业评论》上分析，从蚂蚁和蜜蜂身上，我们可以学到很多管理学知识。</a:t>
            </a:r>
            <a:endParaRPr lang="zh-CN" altLang="en-US" sz="2400"/>
          </a:p>
          <a:p>
            <a:pPr>
              <a:lnSpc>
                <a:spcPct val="110000"/>
              </a:lnSpc>
            </a:pPr>
            <a:r>
              <a:rPr lang="zh-CN" altLang="en-US" sz="2400"/>
              <a:t>蚂蚁集结的时候能够自我组织，不需要任何领导人监督，就形成一支很好的团队。更重要的是，他们能够根据环境变动，迅速调整，找出解决问题的答案。两位学者把这种能力称为“蜂群智慧"，并且把这种智慧运用到工厂排程，人员组织，甚至策略拟定上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15114" r="16826" b="-400"/>
          <a:stretch>
            <a:fillRect/>
          </a:stretch>
        </p:blipFill>
        <p:spPr>
          <a:xfrm>
            <a:off x="5118100" y="4247515"/>
            <a:ext cx="2166620" cy="2608580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540"/>
            <a:ext cx="9144000" cy="685355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/>
              <a:t>向蚂蚁学管理</a:t>
            </a:r>
            <a:endParaRPr lang="zh-CN" altLang="en-US" sz="100"/>
          </a:p>
        </p:txBody>
      </p:sp>
      <p:sp>
        <p:nvSpPr>
          <p:cNvPr id="100" name="文本框 99"/>
          <p:cNvSpPr txBox="1"/>
          <p:nvPr/>
        </p:nvSpPr>
        <p:spPr>
          <a:xfrm>
            <a:off x="593725" y="181610"/>
            <a:ext cx="3246755" cy="6134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solidFill>
              <a:srgbClr val="C00000"/>
            </a:solidFill>
          </a:ln>
        </p:spPr>
        <p:txBody>
          <a:bodyPr wrap="square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向蚂蚁学管理</a:t>
            </a:r>
            <a:endParaRPr lang="zh-CN" altLang="en-US" sz="3200" b="1" u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479" y="902589"/>
            <a:ext cx="8176316" cy="29351"/>
          </a:xfrm>
          <a:prstGeom prst="line">
            <a:avLst/>
          </a:prstGeom>
          <a:ln w="28575" cmpd="tri">
            <a:solidFill>
              <a:srgbClr val="FCA503"/>
            </a:solidFill>
            <a:prstDash val="solid"/>
          </a:ln>
          <a:effectLst>
            <a:glow rad="889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310" y="1350010"/>
            <a:ext cx="8427085" cy="2285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举例来说，蚂蚁总能找出最短的路径,把食物搬回家。当发现食物时，两只蚂蚁同时离开巢穴，分别走两条路线到食物处。较快回来的会在其路线释放出较多的化学外激素作为记号。因此，其他同伴闻到较重的味道时，自然就会走较短的路线。这个智慧靠的是两个简单原则:留下外激素,以及追随足迹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55" y="3929380"/>
            <a:ext cx="3809365" cy="2495550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905"/>
            <a:ext cx="9144000" cy="685355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/>
              <a:t>向蚂蚁学管理</a:t>
            </a:r>
            <a:endParaRPr lang="zh-CN" altLang="en-US" sz="100"/>
          </a:p>
        </p:txBody>
      </p:sp>
      <p:sp>
        <p:nvSpPr>
          <p:cNvPr id="100" name="文本框 99"/>
          <p:cNvSpPr txBox="1"/>
          <p:nvPr/>
        </p:nvSpPr>
        <p:spPr>
          <a:xfrm>
            <a:off x="593725" y="181610"/>
            <a:ext cx="3246755" cy="6134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solidFill>
              <a:srgbClr val="C00000"/>
            </a:solidFill>
          </a:ln>
        </p:spPr>
        <p:txBody>
          <a:bodyPr wrap="square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向蚂蚁学管理</a:t>
            </a:r>
            <a:endParaRPr lang="zh-CN" altLang="en-US" sz="3200" b="1" u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479" y="902589"/>
            <a:ext cx="8176316" cy="29351"/>
          </a:xfrm>
          <a:prstGeom prst="line">
            <a:avLst/>
          </a:prstGeom>
          <a:ln w="28575" cmpd="tri">
            <a:solidFill>
              <a:srgbClr val="FCA503"/>
            </a:solidFill>
            <a:prstDash val="solid"/>
          </a:ln>
          <a:effectLst>
            <a:glow rad="889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310" y="1198880"/>
            <a:ext cx="8427085" cy="506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运用这个简单原则，可以解决复杂问题。例如,电信网络从夏威夷到巴黎必须经过很多节点，聪明的系统必须能自动避掉塞车的地方。惠普实验室发展出一个方法，设计大批软件使用者不断流动，在网络间留下资讯，就像蚂蚁留下外激素一样，电话就追随这些资讯来连接。当一个路线塞车，这条路线的使用者也会塞车，自然发出讯号，这条路线就放弃，电话改走比较顺畅的路线,让塞车迅速缓解。</a:t>
            </a:r>
            <a:endParaRPr lang="en-US" altLang="zh-CN" sz="2400"/>
          </a:p>
          <a:p>
            <a:pPr>
              <a:lnSpc>
                <a:spcPct val="130000"/>
              </a:lnSpc>
            </a:pPr>
            <a:r>
              <a:rPr lang="zh-CN" altLang="en-US" sz="2400"/>
              <a:t>    蚂蚁的另一个分工模式是弹性分工。一只蚂蚁搬食物往回走时，碰到下一只蚂蚁，会把食物交给它，自己再回头，碰到上游的蚂蚁时，将食物接过来，再交给下一只蚂蚁。蚂蚁要在哪个位置换手不一定，唯一固定的是起始点和目的地。</a:t>
            </a:r>
            <a:endParaRPr lang="zh-CN" altLang="en-US" sz="240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540"/>
            <a:ext cx="9144000" cy="685355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/>
              <a:t>向蚂蚁学管理</a:t>
            </a:r>
            <a:endParaRPr lang="zh-CN" altLang="en-US" sz="100"/>
          </a:p>
        </p:txBody>
      </p:sp>
      <p:sp>
        <p:nvSpPr>
          <p:cNvPr id="100" name="文本框 99"/>
          <p:cNvSpPr txBox="1"/>
          <p:nvPr/>
        </p:nvSpPr>
        <p:spPr>
          <a:xfrm>
            <a:off x="593725" y="181610"/>
            <a:ext cx="3246755" cy="6134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solidFill>
              <a:srgbClr val="C00000"/>
            </a:solidFill>
          </a:ln>
        </p:spPr>
        <p:txBody>
          <a:bodyPr wrap="square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向蚂蚁学管理</a:t>
            </a:r>
            <a:endParaRPr lang="zh-CN" altLang="en-US" sz="3200" b="1" u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479" y="902589"/>
            <a:ext cx="8176316" cy="29351"/>
          </a:xfrm>
          <a:prstGeom prst="line">
            <a:avLst/>
          </a:prstGeom>
          <a:ln w="28575" cmpd="tri">
            <a:solidFill>
              <a:srgbClr val="FCA503"/>
            </a:solidFill>
            <a:prstDash val="solid"/>
          </a:ln>
          <a:effectLst>
            <a:glow rad="889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310" y="1350010"/>
            <a:ext cx="8427085" cy="4733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一家大型零售连锁店就运用这个模式，来管理其物流仓储中心。以前该仓储中心用区域方式来捡货，除非上一手完成工作，下一手不能接手。以书为例，一个人专门负责装商业书，另一个人专门负责装儿童书。问题是每个人的速度可能差距非常大，订单对每一种商品的需求差异也有大小，因此总有人在等待别人完成才能接手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　经过研究，该物流中心改用 “蚂蚁模式”一个人不断拣出产品，一直到下游有空来接手工作后，再回头接手上游工作。研究人员用电脑模拟运算发现,运用这个模式时，应该将速度最快的员工放在最末端，速度最慢的放在一开始，如此是最有效率的。该仓储中心通过这种方法，生产力比之前提高了30％。</a:t>
            </a:r>
            <a:endParaRPr lang="zh-CN" altLang="en-US" sz="2400"/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540"/>
            <a:ext cx="9144000" cy="685355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"/>
              <a:t>向蚂蚁学管理</a:t>
            </a:r>
            <a:endParaRPr lang="zh-CN" altLang="en-US" sz="100"/>
          </a:p>
        </p:txBody>
      </p:sp>
      <p:sp>
        <p:nvSpPr>
          <p:cNvPr id="100" name="文本框 99"/>
          <p:cNvSpPr txBox="1"/>
          <p:nvPr/>
        </p:nvSpPr>
        <p:spPr>
          <a:xfrm>
            <a:off x="593725" y="181610"/>
            <a:ext cx="3246755" cy="6134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>
            <a:solidFill>
              <a:srgbClr val="C00000"/>
            </a:solidFill>
          </a:ln>
        </p:spPr>
        <p:txBody>
          <a:bodyPr wrap="square">
            <a:spAutoFit/>
          </a:bodyPr>
          <a:p>
            <a:pPr marL="457200" indent="-457200" algn="l">
              <a:buFont typeface="Wingdings" panose="05000000000000000000" charset="0"/>
              <a:buChar char="Ø"/>
            </a:pPr>
            <a:r>
              <a:rPr lang="zh-CN" altLang="en-US" sz="3200" b="1" u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向蚂蚁学管理</a:t>
            </a:r>
            <a:endParaRPr lang="zh-CN" altLang="en-US" sz="3200" b="1" u="non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479" y="902589"/>
            <a:ext cx="8176316" cy="29351"/>
          </a:xfrm>
          <a:prstGeom prst="line">
            <a:avLst/>
          </a:prstGeom>
          <a:ln w="28575" cmpd="tri">
            <a:solidFill>
              <a:srgbClr val="FCA503"/>
            </a:solidFill>
            <a:prstDash val="solid"/>
          </a:ln>
          <a:effectLst>
            <a:glow rad="88900">
              <a:schemeClr val="bg1">
                <a:alpha val="5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21310" y="1350010"/>
            <a:ext cx="8427085" cy="2285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    两位学者指出，这种蜂群智慧有三种优势：一、弹性，可以迅速根据环境变化进行调整；二、强韧，即使一个个体失败，整个群体仍然可以运作；三、自我组织，不需要太多从上而下的控制或管理,就能自我完成工作。这些正是今天多变的环境中企业最需要具备的特质。    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3635375"/>
            <a:ext cx="3811270" cy="2966085"/>
          </a:xfrm>
          <a:prstGeom prst="rect">
            <a:avLst/>
          </a:prstGeom>
        </p:spPr>
      </p:pic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自定义 369">
      <a:dk1>
        <a:sysClr val="windowText" lastClr="000000"/>
      </a:dk1>
      <a:lt1>
        <a:sysClr val="window" lastClr="FFFFFF"/>
      </a:lt1>
      <a:dk2>
        <a:srgbClr val="9A9BD9"/>
      </a:dk2>
      <a:lt2>
        <a:srgbClr val="E7E6E6"/>
      </a:lt2>
      <a:accent1>
        <a:srgbClr val="33843D"/>
      </a:accent1>
      <a:accent2>
        <a:srgbClr val="9A9BD9"/>
      </a:accent2>
      <a:accent3>
        <a:srgbClr val="33843D"/>
      </a:accent3>
      <a:accent4>
        <a:srgbClr val="9A9BD9"/>
      </a:accent4>
      <a:accent5>
        <a:srgbClr val="33843D"/>
      </a:accent5>
      <a:accent6>
        <a:srgbClr val="9A9BD9"/>
      </a:accent6>
      <a:hlink>
        <a:srgbClr val="33843D"/>
      </a:hlink>
      <a:folHlink>
        <a:srgbClr val="9A9BD9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1102</Words>
  <Application>WPS 演示</Application>
  <PresentationFormat>自定义</PresentationFormat>
  <Paragraphs>33</Paragraphs>
  <Slides>5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Wingdings</vt:lpstr>
      <vt:lpstr>微软雅黑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bt598</dc:title>
  <dc:creator/>
  <cp:lastModifiedBy>郭锐</cp:lastModifiedBy>
  <cp:revision>4</cp:revision>
  <dcterms:created xsi:type="dcterms:W3CDTF">2017-01-02T13:56:00Z</dcterms:created>
  <dcterms:modified xsi:type="dcterms:W3CDTF">2017-03-25T08:24:38Z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