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/>
          <p:nvPr/>
        </p:nvSpPr>
        <p:spPr>
          <a:xfrm>
            <a:off x="-1404665" y="1546039"/>
            <a:ext cx="8507749" cy="3729050"/>
          </a:xfrm>
          <a:prstGeom prst="rect">
            <a:avLst/>
          </a:prstGeom>
          <a:noFill/>
        </p:spPr>
        <p:txBody>
          <a:bodyPr wrap="none" lIns="96347" tIns="48173" rIns="96347" bIns="48173" rtlCol="0">
            <a:sp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chemeClr val="accent6"/>
                </a:solidFill>
                <a:cs typeface="Arial" panose="020B0604020202020204" pitchFamily="34" charset="0"/>
              </a:rPr>
              <a:t>微点</a:t>
            </a:r>
            <a:endParaRPr lang="en-US" altLang="zh-CN" sz="4800" b="1" dirty="0" smtClean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3600" b="1" dirty="0" smtClean="0">
                <a:solidFill>
                  <a:schemeClr val="accent2"/>
                </a:solidFill>
                <a:cs typeface="Arial" panose="020B0604020202020204" pitchFamily="34" charset="0"/>
              </a:rPr>
              <a:t>              之</a:t>
            </a:r>
            <a:r>
              <a:rPr lang="zh-CN" altLang="en-US" sz="3600" b="1" dirty="0">
                <a:solidFill>
                  <a:schemeClr val="accent2"/>
                </a:solidFill>
                <a:cs typeface="Arial" panose="020B0604020202020204" pitchFamily="34" charset="0"/>
              </a:rPr>
              <a:t>力</a:t>
            </a:r>
            <a:r>
              <a:rPr lang="zh-CN" altLang="en-US" sz="3600" b="1" dirty="0" smtClean="0">
                <a:solidFill>
                  <a:schemeClr val="accent2"/>
                </a:solidFill>
                <a:cs typeface="Arial" panose="020B0604020202020204" pitchFamily="34" charset="0"/>
              </a:rPr>
              <a:t>，</a:t>
            </a:r>
            <a:endParaRPr lang="en-US" altLang="zh-CN" sz="3600" b="1" dirty="0" smtClean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3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                          撬动</a:t>
            </a:r>
            <a:endParaRPr lang="en-US" altLang="zh-CN" sz="36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chemeClr val="accent6"/>
                </a:solidFill>
                <a:cs typeface="Arial" panose="020B0604020202020204" pitchFamily="34" charset="0"/>
              </a:rPr>
              <a:t>                                 教育</a:t>
            </a:r>
            <a:endParaRPr lang="en-US" altLang="zh-CN" sz="4400" b="1" dirty="0" smtClean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3600" b="1" dirty="0" smtClean="0">
                <a:solidFill>
                  <a:schemeClr val="accent2"/>
                </a:solidFill>
                <a:cs typeface="Arial" panose="020B0604020202020204" pitchFamily="34" charset="0"/>
              </a:rPr>
              <a:t>                                                     长远</a:t>
            </a:r>
            <a:endParaRPr lang="en-US" altLang="zh-CN" sz="3600" b="1" dirty="0" smtClean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3600" b="1" dirty="0" smtClean="0">
                <a:solidFill>
                  <a:srgbClr val="00B050"/>
                </a:solidFill>
                <a:cs typeface="Arial" panose="020B0604020202020204" pitchFamily="34" charset="0"/>
              </a:rPr>
              <a:t>                                                                发展</a:t>
            </a:r>
            <a:endParaRPr lang="zh-CN" altLang="en-US" sz="3600" b="1" dirty="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4572000" y="6096747"/>
            <a:ext cx="4094283" cy="362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27000" tIns="27000" rIns="27000" bIns="27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设计：北京微点智育软件有限公司</a:t>
            </a:r>
            <a:endParaRPr lang="en-US" altLang="zh-CN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3086" y="188640"/>
            <a:ext cx="531427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CN" altLang="zh-CN" sz="4000" dirty="0"/>
              <a:t>政府对鸡蛋的补贴弊端</a:t>
            </a:r>
          </a:p>
        </p:txBody>
      </p:sp>
    </p:spTree>
    <p:extLst>
      <p:ext uri="{BB962C8B-B14F-4D97-AF65-F5344CB8AC3E}">
        <p14:creationId xmlns:p14="http://schemas.microsoft.com/office/powerpoint/2010/main" val="3371391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28826"/>
            <a:ext cx="531427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CN" altLang="zh-CN" sz="4000" dirty="0"/>
              <a:t>政府对鸡蛋的补贴弊端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1124744"/>
            <a:ext cx="6349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使用范围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第二章 消费者行为理论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zh-CN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2. 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要考核的知识点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endParaRPr lang="en-US" altLang="zh-CN" sz="2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政府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补贴； </a:t>
            </a:r>
            <a:endParaRPr lang="en-US" altLang="zh-CN" sz="2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支持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价格； </a:t>
            </a:r>
            <a:endParaRPr lang="en-US" altLang="zh-CN" sz="2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限制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价格。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．思考题：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） 价格补贴属于什么价格政策？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） 支持价格与限制价格的利与弊。 </a:t>
            </a:r>
          </a:p>
        </p:txBody>
      </p:sp>
    </p:spTree>
    <p:extLst>
      <p:ext uri="{BB962C8B-B14F-4D97-AF65-F5344CB8AC3E}">
        <p14:creationId xmlns:p14="http://schemas.microsoft.com/office/powerpoint/2010/main" val="39194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28826"/>
            <a:ext cx="531427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CN" altLang="zh-CN" sz="4000" dirty="0"/>
              <a:t>政府对鸡蛋的补贴弊端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1131888"/>
            <a:ext cx="69127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zh-CN" altLang="zh-CN" sz="2400" dirty="0" smtClean="0">
                <a:latin typeface="+mj-ea"/>
                <a:ea typeface="+mj-ea"/>
              </a:rPr>
              <a:t>资料</a:t>
            </a:r>
            <a:r>
              <a:rPr lang="zh-CN" altLang="zh-CN" sz="2400" dirty="0">
                <a:latin typeface="+mj-ea"/>
                <a:ea typeface="+mj-ea"/>
              </a:rPr>
              <a:t>表明，</a:t>
            </a:r>
            <a:r>
              <a:rPr lang="en-US" altLang="zh-CN" sz="2400" dirty="0">
                <a:latin typeface="+mj-ea"/>
                <a:ea typeface="+mj-ea"/>
              </a:rPr>
              <a:t>1995 </a:t>
            </a:r>
            <a:r>
              <a:rPr lang="zh-CN" altLang="zh-CN" sz="2400" dirty="0">
                <a:latin typeface="+mj-ea"/>
                <a:ea typeface="+mj-ea"/>
              </a:rPr>
              <a:t>年天津市鸡蛋生产量减少</a:t>
            </a:r>
            <a:r>
              <a:rPr lang="en-US" altLang="zh-CN" sz="2400" dirty="0">
                <a:latin typeface="+mj-ea"/>
                <a:ea typeface="+mj-ea"/>
              </a:rPr>
              <a:t>1 </a:t>
            </a:r>
            <a:r>
              <a:rPr lang="zh-CN" altLang="zh-CN" sz="2400" dirty="0">
                <a:latin typeface="+mj-ea"/>
                <a:ea typeface="+mj-ea"/>
              </a:rPr>
              <a:t>亿斤，这除了生产成本上升的冲击之外，与补贴制度的缺陷是不无关系的。一方面，价格补贴的存在使鸡蛋的实际收购价达到</a:t>
            </a:r>
            <a:r>
              <a:rPr lang="en-US" altLang="zh-CN" sz="2400" dirty="0">
                <a:latin typeface="+mj-ea"/>
                <a:ea typeface="+mj-ea"/>
              </a:rPr>
              <a:t>3.5-3.80 </a:t>
            </a:r>
            <a:r>
              <a:rPr lang="zh-CN" altLang="zh-CN" sz="2400" dirty="0">
                <a:latin typeface="+mj-ea"/>
                <a:ea typeface="+mj-ea"/>
              </a:rPr>
              <a:t>元／斤的水平，当生产者手中不受管制的鸡蛋由非国营门市部征购时，生产者心目中已有了一个很高的心理价位，更希望通过此举弥补由于受到价格管制而遭受的损失（即使政府对生产者由于低价出售而遭到的损失进行了补贴，而且补贴额很高，名义收购价很低，也使生产者形成吃亏的错觉</a:t>
            </a:r>
            <a:r>
              <a:rPr lang="zh-CN" altLang="zh-CN" sz="2400" dirty="0" smtClean="0">
                <a:latin typeface="+mj-ea"/>
                <a:ea typeface="+mj-ea"/>
              </a:rPr>
              <a:t>），于是市场价被拉动到很高的水平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zh-CN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7278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28826"/>
            <a:ext cx="531427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CN" altLang="zh-CN" sz="4000" dirty="0"/>
              <a:t>政府对鸡蛋的补贴弊端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1412776"/>
            <a:ext cx="6552728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zh-CN" altLang="zh-CN" sz="2400" dirty="0" smtClean="0">
                <a:latin typeface="+mj-ea"/>
                <a:ea typeface="+mj-ea"/>
              </a:rPr>
              <a:t>另一方面</a:t>
            </a:r>
            <a:r>
              <a:rPr lang="zh-CN" altLang="zh-CN" sz="2400" dirty="0">
                <a:latin typeface="+mj-ea"/>
                <a:ea typeface="+mj-ea"/>
              </a:rPr>
              <a:t>，较低的价格刺激了需求，从而进一步加剧了供求双方的矛盾。解决这种矛盾的方法，在不受价格管制的情况下，就表现为价格的上涨。调查资料显示，当定点门市部被迫以</a:t>
            </a:r>
            <a:r>
              <a:rPr lang="en-US" altLang="zh-CN" sz="2400" dirty="0">
                <a:latin typeface="+mj-ea"/>
                <a:ea typeface="+mj-ea"/>
              </a:rPr>
              <a:t>3.30 </a:t>
            </a:r>
            <a:r>
              <a:rPr lang="zh-CN" altLang="zh-CN" sz="2400" dirty="0">
                <a:latin typeface="+mj-ea"/>
                <a:ea typeface="+mj-ea"/>
              </a:rPr>
              <a:t>元／斤的价格出售鸡蛋时，农贸市场的鸡蛋价格却一度达到了</a:t>
            </a:r>
            <a:r>
              <a:rPr lang="en-US" altLang="zh-CN" sz="2400" dirty="0">
                <a:latin typeface="+mj-ea"/>
                <a:ea typeface="+mj-ea"/>
              </a:rPr>
              <a:t>3.9-4.1 </a:t>
            </a:r>
            <a:r>
              <a:rPr lang="zh-CN" altLang="zh-CN" sz="2400" dirty="0">
                <a:latin typeface="+mj-ea"/>
                <a:ea typeface="+mj-ea"/>
              </a:rPr>
              <a:t>元／斤的水平</a:t>
            </a:r>
          </a:p>
        </p:txBody>
      </p:sp>
    </p:spTree>
    <p:extLst>
      <p:ext uri="{BB962C8B-B14F-4D97-AF65-F5344CB8AC3E}">
        <p14:creationId xmlns:p14="http://schemas.microsoft.com/office/powerpoint/2010/main" val="366125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</TotalTime>
  <Words>64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图钉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Shi. Lei.</dc:creator>
  <cp:lastModifiedBy>Windows User</cp:lastModifiedBy>
  <cp:revision>3</cp:revision>
  <dcterms:created xsi:type="dcterms:W3CDTF">2017-03-29T10:40:50Z</dcterms:created>
  <dcterms:modified xsi:type="dcterms:W3CDTF">2017-03-29T11:00:21Z</dcterms:modified>
</cp:coreProperties>
</file>