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t>2017/3/30</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t>2017/3/30</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t>2017/3/30</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t>2017/3/30</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t>2017/3/30</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t>2017/3/30</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979712" y="3501008"/>
            <a:ext cx="6552728" cy="1728192"/>
          </a:xfrm>
        </p:spPr>
        <p:style>
          <a:lnRef idx="2">
            <a:schemeClr val="accent2"/>
          </a:lnRef>
          <a:fillRef idx="1">
            <a:schemeClr val="lt1"/>
          </a:fillRef>
          <a:effectRef idx="0">
            <a:schemeClr val="accent2"/>
          </a:effectRef>
          <a:fontRef idx="minor">
            <a:schemeClr val="dk1"/>
          </a:fontRef>
        </p:style>
        <p:txBody>
          <a:bodyPr>
            <a:normAutofit/>
          </a:bodyPr>
          <a:lstStyle/>
          <a:p>
            <a:pPr algn="ctr"/>
            <a:endParaRPr lang="en-US" altLang="zh-CN" sz="3200" dirty="0" smtClean="0"/>
          </a:p>
          <a:p>
            <a:pPr algn="ctr"/>
            <a:r>
              <a:rPr lang="zh-CN" altLang="zh-CN" sz="3200" dirty="0" smtClean="0"/>
              <a:t>中国人</a:t>
            </a:r>
            <a:r>
              <a:rPr lang="zh-CN" altLang="zh-CN" sz="3200" dirty="0"/>
              <a:t>养活自己靠的农业技术进步</a:t>
            </a:r>
            <a:endParaRPr lang="zh-CN" altLang="en-US" sz="3200" dirty="0"/>
          </a:p>
        </p:txBody>
      </p:sp>
      <p:sp>
        <p:nvSpPr>
          <p:cNvPr id="4" name="TextBox 23"/>
          <p:cNvSpPr txBox="1"/>
          <p:nvPr/>
        </p:nvSpPr>
        <p:spPr>
          <a:xfrm>
            <a:off x="1470022" y="1196752"/>
            <a:ext cx="6840760" cy="789784"/>
          </a:xfrm>
          <a:prstGeom prst="rect">
            <a:avLst/>
          </a:prstGeom>
          <a:noFill/>
        </p:spPr>
        <p:txBody>
          <a:bodyPr wrap="square" lIns="96347" tIns="48173" rIns="96347" bIns="48173" rtlCol="0">
            <a:spAutoFit/>
          </a:bodyPr>
          <a:lstStyle/>
          <a:p>
            <a:pPr algn="ctr">
              <a:buNone/>
            </a:pPr>
            <a:r>
              <a:rPr lang="zh-CN" altLang="en-US" sz="4500" b="1" dirty="0">
                <a:solidFill>
                  <a:schemeClr val="accent6"/>
                </a:solidFill>
                <a:cs typeface="Arial" panose="020B0604020202020204" pitchFamily="34" charset="0"/>
              </a:rPr>
              <a:t>微点</a:t>
            </a:r>
            <a:r>
              <a:rPr lang="zh-CN" altLang="en-US" sz="3300" b="1" dirty="0">
                <a:solidFill>
                  <a:schemeClr val="accent2"/>
                </a:solidFill>
                <a:cs typeface="Arial" panose="020B0604020202020204" pitchFamily="34" charset="0"/>
              </a:rPr>
              <a:t>之力，</a:t>
            </a:r>
            <a:r>
              <a:rPr lang="zh-CN" altLang="en-US" sz="3300" b="1" dirty="0">
                <a:solidFill>
                  <a:schemeClr val="accent1"/>
                </a:solidFill>
                <a:cs typeface="Arial" panose="020B0604020202020204" pitchFamily="34" charset="0"/>
              </a:rPr>
              <a:t>撬动</a:t>
            </a:r>
            <a:r>
              <a:rPr lang="zh-CN" altLang="en-US" sz="4050" b="1" dirty="0">
                <a:solidFill>
                  <a:schemeClr val="accent6"/>
                </a:solidFill>
                <a:cs typeface="Arial" panose="020B0604020202020204" pitchFamily="34" charset="0"/>
              </a:rPr>
              <a:t>教育</a:t>
            </a:r>
            <a:r>
              <a:rPr lang="zh-CN" altLang="en-US" sz="3300" b="1" dirty="0">
                <a:solidFill>
                  <a:schemeClr val="accent2"/>
                </a:solidFill>
                <a:cs typeface="Arial" panose="020B0604020202020204" pitchFamily="34" charset="0"/>
              </a:rPr>
              <a:t>长远</a:t>
            </a:r>
            <a:r>
              <a:rPr lang="zh-CN" altLang="en-US" sz="3300" b="1" dirty="0">
                <a:solidFill>
                  <a:srgbClr val="00B050"/>
                </a:solidFill>
                <a:cs typeface="Arial" panose="020B0604020202020204" pitchFamily="34" charset="0"/>
              </a:rPr>
              <a:t>发展</a:t>
            </a:r>
          </a:p>
        </p:txBody>
      </p:sp>
      <p:sp>
        <p:nvSpPr>
          <p:cNvPr id="5" name="矩形 259"/>
          <p:cNvSpPr>
            <a:spLocks noChangeArrowheads="1"/>
          </p:cNvSpPr>
          <p:nvPr/>
        </p:nvSpPr>
        <p:spPr bwMode="auto">
          <a:xfrm>
            <a:off x="4499992" y="5933189"/>
            <a:ext cx="4176464" cy="362304"/>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000" dirty="0">
                <a:solidFill>
                  <a:srgbClr val="FF000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000"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6" name="椭圆 5"/>
          <p:cNvSpPr/>
          <p:nvPr/>
        </p:nvSpPr>
        <p:spPr>
          <a:xfrm>
            <a:off x="3923928" y="3104964"/>
            <a:ext cx="266429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案例：</a:t>
            </a:r>
            <a:endParaRPr lang="zh-CN" altLang="en-US" sz="3200" b="1" dirty="0"/>
          </a:p>
        </p:txBody>
      </p:sp>
    </p:spTree>
    <p:extLst>
      <p:ext uri="{BB962C8B-B14F-4D97-AF65-F5344CB8AC3E}">
        <p14:creationId xmlns:p14="http://schemas.microsoft.com/office/powerpoint/2010/main" val="3067595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600"/>
                                        <p:tgtEl>
                                          <p:spTgt spid="4"/>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bg/>
                                          </p:spTgt>
                                        </p:tgtEl>
                                        <p:attrNameLst>
                                          <p:attrName>style.visibility</p:attrName>
                                        </p:attrNameLst>
                                      </p:cBhvr>
                                      <p:to>
                                        <p:strVal val="visible"/>
                                      </p:to>
                                    </p:set>
                                    <p:anim calcmode="lin" valueType="num">
                                      <p:cBhvr additive="base">
                                        <p:cTn id="18"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11760" y="1196752"/>
            <a:ext cx="6120680" cy="44012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dirty="0" smtClean="0"/>
              <a:t>1</a:t>
            </a:r>
            <a:r>
              <a:rPr lang="zh-CN" altLang="en-US" sz="2800" dirty="0" smtClean="0"/>
              <a:t>、</a:t>
            </a:r>
            <a:r>
              <a:rPr lang="zh-CN" altLang="zh-CN" sz="2800" dirty="0" smtClean="0"/>
              <a:t>使用</a:t>
            </a:r>
            <a:r>
              <a:rPr lang="zh-CN" altLang="zh-CN" sz="2800" dirty="0"/>
              <a:t>范围</a:t>
            </a:r>
            <a:r>
              <a:rPr lang="zh-CN" altLang="zh-CN" sz="2800" dirty="0" smtClean="0"/>
              <a:t>：</a:t>
            </a:r>
            <a:endParaRPr lang="en-US" altLang="zh-CN" sz="2800" dirty="0" smtClean="0"/>
          </a:p>
          <a:p>
            <a:r>
              <a:rPr lang="en-US" altLang="zh-CN" sz="2800" dirty="0"/>
              <a:t>	</a:t>
            </a:r>
            <a:r>
              <a:rPr lang="zh-CN" altLang="zh-CN" sz="2800" dirty="0" smtClean="0"/>
              <a:t>第四</a:t>
            </a:r>
            <a:r>
              <a:rPr lang="zh-CN" altLang="zh-CN" sz="2800" dirty="0"/>
              <a:t>章 生产者行为理论</a:t>
            </a:r>
            <a:r>
              <a:rPr lang="en-US" altLang="zh-CN" sz="2800" dirty="0"/>
              <a:t>  </a:t>
            </a:r>
            <a:endParaRPr lang="zh-CN" altLang="zh-CN" sz="2800" dirty="0"/>
          </a:p>
          <a:p>
            <a:r>
              <a:rPr lang="en-US" altLang="zh-CN" sz="2800" dirty="0" smtClean="0"/>
              <a:t>2</a:t>
            </a:r>
            <a:r>
              <a:rPr lang="zh-CN" altLang="en-US" sz="2800" dirty="0"/>
              <a:t>、</a:t>
            </a:r>
            <a:r>
              <a:rPr lang="zh-CN" altLang="zh-CN" sz="2800" dirty="0" smtClean="0"/>
              <a:t>要</a:t>
            </a:r>
            <a:r>
              <a:rPr lang="zh-CN" altLang="zh-CN" sz="2800" dirty="0"/>
              <a:t>考核的知识点： </a:t>
            </a:r>
            <a:endParaRPr lang="en-US" altLang="zh-CN" sz="2800" dirty="0" smtClean="0"/>
          </a:p>
          <a:p>
            <a:r>
              <a:rPr lang="en-US" altLang="zh-CN" sz="2800" dirty="0"/>
              <a:t>	</a:t>
            </a:r>
            <a:r>
              <a:rPr lang="zh-CN" altLang="zh-CN" sz="2800" dirty="0" smtClean="0"/>
              <a:t>边际产量</a:t>
            </a:r>
            <a:r>
              <a:rPr lang="zh-CN" altLang="zh-CN" sz="2800" dirty="0"/>
              <a:t>递减定律适用条件； </a:t>
            </a:r>
          </a:p>
          <a:p>
            <a:r>
              <a:rPr lang="en-US" altLang="zh-CN" sz="2800" dirty="0" smtClean="0"/>
              <a:t>3</a:t>
            </a:r>
            <a:r>
              <a:rPr lang="zh-CN" altLang="en-US" sz="2800" dirty="0"/>
              <a:t>、</a:t>
            </a:r>
            <a:r>
              <a:rPr lang="zh-CN" altLang="zh-CN" sz="2800" dirty="0" smtClean="0"/>
              <a:t>思考题</a:t>
            </a:r>
            <a:r>
              <a:rPr lang="zh-CN" altLang="zh-CN" sz="2800" dirty="0"/>
              <a:t>： </a:t>
            </a:r>
          </a:p>
          <a:p>
            <a:r>
              <a:rPr lang="en-US" altLang="zh-CN" sz="2800" dirty="0" smtClean="0"/>
              <a:t>	</a:t>
            </a:r>
            <a:r>
              <a:rPr lang="zh-CN" altLang="zh-CN" sz="2800" dirty="0" smtClean="0"/>
              <a:t>（</a:t>
            </a:r>
            <a:r>
              <a:rPr lang="en-US" altLang="zh-CN" sz="2800" dirty="0"/>
              <a:t>1</a:t>
            </a:r>
            <a:r>
              <a:rPr lang="zh-CN" altLang="zh-CN" sz="2800" dirty="0"/>
              <a:t>）边际产量递减规律适用的条件是什么 </a:t>
            </a:r>
          </a:p>
          <a:p>
            <a:r>
              <a:rPr lang="en-US" altLang="zh-CN" sz="2800" dirty="0" smtClean="0"/>
              <a:t>	</a:t>
            </a:r>
            <a:r>
              <a:rPr lang="zh-CN" altLang="zh-CN" sz="2800" dirty="0" smtClean="0"/>
              <a:t>（</a:t>
            </a:r>
            <a:r>
              <a:rPr lang="en-US" altLang="zh-CN" sz="2800" dirty="0"/>
              <a:t>2</a:t>
            </a:r>
            <a:r>
              <a:rPr lang="zh-CN" altLang="zh-CN" sz="2800" dirty="0"/>
              <a:t>） 去举例说明生活中的边际产量递增的事实，是否违背了边际产量递减规律？</a:t>
            </a:r>
            <a:r>
              <a:rPr lang="en-US" altLang="zh-CN" sz="2800" dirty="0"/>
              <a:t>  </a:t>
            </a:r>
            <a:endParaRPr lang="zh-CN" altLang="zh-CN" sz="2800" dirty="0"/>
          </a:p>
        </p:txBody>
      </p:sp>
    </p:spTree>
    <p:extLst>
      <p:ext uri="{BB962C8B-B14F-4D97-AF65-F5344CB8AC3E}">
        <p14:creationId xmlns:p14="http://schemas.microsoft.com/office/powerpoint/2010/main" val="72188123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351314" y="908720"/>
            <a:ext cx="5760640" cy="4524315"/>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nSpc>
                <a:spcPct val="150000"/>
              </a:lnSpc>
            </a:pPr>
            <a:r>
              <a:rPr lang="en-US" altLang="zh-CN" sz="2400" dirty="0" smtClean="0"/>
              <a:t>	</a:t>
            </a:r>
            <a:r>
              <a:rPr lang="zh-CN" altLang="zh-CN" sz="2400" dirty="0" smtClean="0"/>
              <a:t>边际产量</a:t>
            </a:r>
            <a:r>
              <a:rPr lang="zh-CN" altLang="zh-CN" sz="2400" dirty="0"/>
              <a:t>递减规律早在</a:t>
            </a:r>
            <a:r>
              <a:rPr lang="en-US" altLang="zh-CN" sz="2400" dirty="0"/>
              <a:t> 18 </a:t>
            </a:r>
            <a:r>
              <a:rPr lang="zh-CN" altLang="zh-CN" sz="2400" dirty="0"/>
              <a:t>世纪就由经济学家提出，有人把这一规律应用到农业领域确描述出一幅人类前景悲惨的画面来：因为耕地等自然资源毕竟是有限的，要增产粮食最终只能依靠劳动力的增加，但边际产量递减规律表明，劳动力投入带来的边际粮食产量递减，于是人口不断增长的必然结果是，人类不能养活自己。</a:t>
            </a:r>
          </a:p>
        </p:txBody>
      </p:sp>
    </p:spTree>
    <p:extLst>
      <p:ext uri="{BB962C8B-B14F-4D97-AF65-F5344CB8AC3E}">
        <p14:creationId xmlns:p14="http://schemas.microsoft.com/office/powerpoint/2010/main" val="29858686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61905" y="404664"/>
            <a:ext cx="6414549" cy="61863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altLang="zh-CN" sz="2400" dirty="0" smtClean="0"/>
              <a:t>	</a:t>
            </a:r>
            <a:r>
              <a:rPr lang="zh-CN" altLang="zh-CN" sz="2400" dirty="0" smtClean="0"/>
              <a:t>无独有偶</a:t>
            </a:r>
            <a:r>
              <a:rPr lang="zh-CN" altLang="zh-CN" sz="2400" dirty="0"/>
              <a:t>，</a:t>
            </a:r>
            <a:r>
              <a:rPr lang="en-US" altLang="zh-CN" sz="2400" dirty="0"/>
              <a:t>1994 </a:t>
            </a:r>
            <a:r>
              <a:rPr lang="zh-CN" altLang="zh-CN" sz="2400" dirty="0"/>
              <a:t>年，一位叫莱斯特</a:t>
            </a:r>
            <a:r>
              <a:rPr lang="en-US" altLang="zh-CN" sz="2400" dirty="0"/>
              <a:t>?</a:t>
            </a:r>
            <a:r>
              <a:rPr lang="zh-CN" altLang="zh-CN" sz="2400" dirty="0"/>
              <a:t>布朗的人重复类似悲观的预言，发表了一本题为《谁来养活中国》的小册子，宣称人口众多的中国将面临粮食短缺，进而引发全球粮价猛涨的危机。杞人忧天的布朗是否知道袁隆平的名字，他利用科学技术发明了杂交水稻，是每亩单产达到了</a:t>
            </a:r>
            <a:r>
              <a:rPr lang="en-US" altLang="zh-CN" sz="2400" dirty="0"/>
              <a:t>405 </a:t>
            </a:r>
            <a:r>
              <a:rPr lang="zh-CN" altLang="zh-CN" sz="2400" dirty="0"/>
              <a:t>公斤，小麦从</a:t>
            </a:r>
            <a:r>
              <a:rPr lang="en-US" altLang="zh-CN" sz="2400" dirty="0"/>
              <a:t>50 </a:t>
            </a:r>
            <a:r>
              <a:rPr lang="zh-CN" altLang="zh-CN" sz="2400" dirty="0"/>
              <a:t>公斤提高到目前的</a:t>
            </a:r>
            <a:r>
              <a:rPr lang="en-US" altLang="zh-CN" sz="2400" dirty="0"/>
              <a:t>700 </a:t>
            </a:r>
            <a:r>
              <a:rPr lang="zh-CN" altLang="zh-CN" sz="2400" dirty="0"/>
              <a:t>公斤。中国有出色的农业科学家，中国人养活自己靠的农业技术进步。布朗先生实在是用错了边际产量递减规律。要记住边际产量递减规律是有条件的。</a:t>
            </a:r>
            <a:endParaRPr lang="zh-CN" altLang="en-US" sz="2400" dirty="0"/>
          </a:p>
        </p:txBody>
      </p:sp>
    </p:spTree>
    <p:extLst>
      <p:ext uri="{BB962C8B-B14F-4D97-AF65-F5344CB8AC3E}">
        <p14:creationId xmlns:p14="http://schemas.microsoft.com/office/powerpoint/2010/main" val="401774443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351314" y="908720"/>
            <a:ext cx="5760640" cy="5078313"/>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nSpc>
                <a:spcPct val="150000"/>
              </a:lnSpc>
            </a:pPr>
            <a:r>
              <a:rPr lang="en-US" altLang="zh-CN" sz="2400" dirty="0" smtClean="0"/>
              <a:t>	</a:t>
            </a:r>
            <a:r>
              <a:rPr lang="zh-CN" altLang="zh-CN" sz="2400" dirty="0"/>
              <a:t>著名经济学家克拉克较早地发现了这一规律，他曾指出，</a:t>
            </a:r>
            <a:r>
              <a:rPr lang="en-US" altLang="zh-CN" sz="2400" dirty="0"/>
              <a:t>“</a:t>
            </a:r>
            <a:r>
              <a:rPr lang="zh-CN" altLang="zh-CN" sz="2400" dirty="0"/>
              <a:t>知识是唯一不遵守效益递减规律的工具</a:t>
            </a:r>
            <a:r>
              <a:rPr lang="en-US" altLang="zh-CN" sz="2400" dirty="0"/>
              <a:t>”</a:t>
            </a:r>
            <a:r>
              <a:rPr lang="zh-CN" altLang="zh-CN" sz="2400" dirty="0"/>
              <a:t>。如美国微软公司为开发第一套视窗软件投入了</a:t>
            </a:r>
            <a:r>
              <a:rPr lang="en-US" altLang="zh-CN" sz="2400" dirty="0"/>
              <a:t>5000 </a:t>
            </a:r>
            <a:r>
              <a:rPr lang="zh-CN" altLang="zh-CN" sz="2400" dirty="0"/>
              <a:t>万元美元，其额外生产上千万套只需复制即可，成本几乎可以不计，但仍能以与第一套同样的价格发行，这样，在新经济部门，就出现了不同于传统产业部门的</a:t>
            </a:r>
            <a:r>
              <a:rPr lang="en-US" altLang="zh-CN" sz="2400" dirty="0"/>
              <a:t>“</a:t>
            </a:r>
            <a:r>
              <a:rPr lang="zh-CN" altLang="zh-CN" sz="2400" dirty="0"/>
              <a:t>边际效益递增</a:t>
            </a:r>
            <a:r>
              <a:rPr lang="en-US" altLang="zh-CN" sz="2400" dirty="0"/>
              <a:t>”</a:t>
            </a:r>
            <a:r>
              <a:rPr lang="zh-CN" altLang="zh-CN" sz="2400" dirty="0"/>
              <a:t>的情况。</a:t>
            </a:r>
          </a:p>
        </p:txBody>
      </p:sp>
    </p:spTree>
    <p:extLst>
      <p:ext uri="{BB962C8B-B14F-4D97-AF65-F5344CB8AC3E}">
        <p14:creationId xmlns:p14="http://schemas.microsoft.com/office/powerpoint/2010/main" val="427180727"/>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TotalTime>
  <Words>32</Words>
  <Application>Microsoft Office PowerPoint</Application>
  <PresentationFormat>全屏显示(4:3)</PresentationFormat>
  <Paragraphs>15</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凸显</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Lei.</dc:creator>
  <cp:lastModifiedBy>Windows User</cp:lastModifiedBy>
  <cp:revision>2</cp:revision>
  <dcterms:created xsi:type="dcterms:W3CDTF">2017-03-30T03:05:34Z</dcterms:created>
  <dcterms:modified xsi:type="dcterms:W3CDTF">2017-03-30T03:17:47Z</dcterms:modified>
</cp:coreProperties>
</file>