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8A2B0-8D26-42B7-AFB5-A4572D2EA9E2}"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zh-CN" altLang="en-US"/>
        </a:p>
      </dgm:t>
    </dgm:pt>
    <dgm:pt modelId="{C926D4ED-477F-4CED-9BE9-1025EC787956}">
      <dgm:prSet/>
      <dgm:spPr/>
      <dgm:t>
        <a:bodyPr/>
        <a:lstStyle/>
        <a:p>
          <a:pPr rtl="0"/>
          <a:r>
            <a:rPr lang="en-US" smtClean="0"/>
            <a:t>1. </a:t>
          </a:r>
          <a:r>
            <a:rPr lang="zh-CN" smtClean="0"/>
            <a:t>使用范围：</a:t>
          </a:r>
          <a:endParaRPr lang="zh-CN"/>
        </a:p>
      </dgm:t>
    </dgm:pt>
    <dgm:pt modelId="{C105E7A2-EA2B-4719-91B3-C51C4A2D3C71}" type="parTrans" cxnId="{25721955-2CAB-4587-8F86-B5B72BE2455A}">
      <dgm:prSet/>
      <dgm:spPr/>
      <dgm:t>
        <a:bodyPr/>
        <a:lstStyle/>
        <a:p>
          <a:endParaRPr lang="zh-CN" altLang="en-US"/>
        </a:p>
      </dgm:t>
    </dgm:pt>
    <dgm:pt modelId="{97A12F59-9D87-4E76-A3AB-4002DA18C295}" type="sibTrans" cxnId="{25721955-2CAB-4587-8F86-B5B72BE2455A}">
      <dgm:prSet/>
      <dgm:spPr/>
      <dgm:t>
        <a:bodyPr/>
        <a:lstStyle/>
        <a:p>
          <a:endParaRPr lang="zh-CN" altLang="en-US"/>
        </a:p>
      </dgm:t>
    </dgm:pt>
    <dgm:pt modelId="{B57180BA-B61B-4EDD-AB21-382459CC4896}">
      <dgm:prSet/>
      <dgm:spPr/>
      <dgm:t>
        <a:bodyPr/>
        <a:lstStyle/>
        <a:p>
          <a:pPr rtl="0"/>
          <a:r>
            <a:rPr lang="zh-CN" smtClean="0"/>
            <a:t>第三章 消费者行为理论</a:t>
          </a:r>
          <a:r>
            <a:rPr lang="en-US" smtClean="0"/>
            <a:t>  </a:t>
          </a:r>
          <a:endParaRPr lang="zh-CN"/>
        </a:p>
      </dgm:t>
    </dgm:pt>
    <dgm:pt modelId="{65AB9358-563A-4DC5-994C-3EB0C85D562F}" type="parTrans" cxnId="{08B46D49-6599-40E8-A9E5-3AFD50317901}">
      <dgm:prSet/>
      <dgm:spPr/>
      <dgm:t>
        <a:bodyPr/>
        <a:lstStyle/>
        <a:p>
          <a:endParaRPr lang="zh-CN" altLang="en-US"/>
        </a:p>
      </dgm:t>
    </dgm:pt>
    <dgm:pt modelId="{CB8200F3-9730-4673-9998-677EAA76BA70}" type="sibTrans" cxnId="{08B46D49-6599-40E8-A9E5-3AFD50317901}">
      <dgm:prSet/>
      <dgm:spPr/>
      <dgm:t>
        <a:bodyPr/>
        <a:lstStyle/>
        <a:p>
          <a:endParaRPr lang="zh-CN" altLang="en-US"/>
        </a:p>
      </dgm:t>
    </dgm:pt>
    <dgm:pt modelId="{24070932-9C01-4EB2-854A-C51057B23A76}">
      <dgm:prSet/>
      <dgm:spPr/>
      <dgm:t>
        <a:bodyPr/>
        <a:lstStyle/>
        <a:p>
          <a:pPr rtl="0"/>
          <a:r>
            <a:rPr lang="en-US" smtClean="0"/>
            <a:t>2. </a:t>
          </a:r>
          <a:r>
            <a:rPr lang="zh-CN" smtClean="0"/>
            <a:t>要考核的知识点：</a:t>
          </a:r>
          <a:endParaRPr lang="zh-CN"/>
        </a:p>
      </dgm:t>
    </dgm:pt>
    <dgm:pt modelId="{0565CBE6-FDDC-46AD-B6DB-78DC3FADE1A3}" type="parTrans" cxnId="{13D28E16-5843-4CE1-8DA1-43B6CD7E7B25}">
      <dgm:prSet/>
      <dgm:spPr/>
      <dgm:t>
        <a:bodyPr/>
        <a:lstStyle/>
        <a:p>
          <a:endParaRPr lang="zh-CN" altLang="en-US"/>
        </a:p>
      </dgm:t>
    </dgm:pt>
    <dgm:pt modelId="{4C138C98-D9D2-47E1-ADE9-8AB422CF13AF}" type="sibTrans" cxnId="{13D28E16-5843-4CE1-8DA1-43B6CD7E7B25}">
      <dgm:prSet/>
      <dgm:spPr/>
      <dgm:t>
        <a:bodyPr/>
        <a:lstStyle/>
        <a:p>
          <a:endParaRPr lang="zh-CN" altLang="en-US"/>
        </a:p>
      </dgm:t>
    </dgm:pt>
    <dgm:pt modelId="{D15EED18-F128-4C06-BB70-DA1165F00EED}">
      <dgm:prSet/>
      <dgm:spPr/>
      <dgm:t>
        <a:bodyPr/>
        <a:lstStyle/>
        <a:p>
          <a:pPr rtl="0"/>
          <a:r>
            <a:rPr lang="zh-CN" smtClean="0"/>
            <a:t>边际效用递减定律；</a:t>
          </a:r>
          <a:r>
            <a:rPr lang="en-US" smtClean="0"/>
            <a:t>  </a:t>
          </a:r>
          <a:endParaRPr lang="zh-CN"/>
        </a:p>
      </dgm:t>
    </dgm:pt>
    <dgm:pt modelId="{3D091A40-D999-483C-8BAA-C1829864676E}" type="parTrans" cxnId="{D1EAC717-AA38-467C-ABE2-D9BF53BF65AE}">
      <dgm:prSet/>
      <dgm:spPr/>
      <dgm:t>
        <a:bodyPr/>
        <a:lstStyle/>
        <a:p>
          <a:endParaRPr lang="zh-CN" altLang="en-US"/>
        </a:p>
      </dgm:t>
    </dgm:pt>
    <dgm:pt modelId="{83093460-16BB-4F43-A765-99F771A799D9}" type="sibTrans" cxnId="{D1EAC717-AA38-467C-ABE2-D9BF53BF65AE}">
      <dgm:prSet/>
      <dgm:spPr/>
      <dgm:t>
        <a:bodyPr/>
        <a:lstStyle/>
        <a:p>
          <a:endParaRPr lang="zh-CN" altLang="en-US"/>
        </a:p>
      </dgm:t>
    </dgm:pt>
    <dgm:pt modelId="{2D17E3D0-C891-4C65-A7F6-488A5FA2181E}">
      <dgm:prSet/>
      <dgm:spPr/>
      <dgm:t>
        <a:bodyPr/>
        <a:lstStyle/>
        <a:p>
          <a:pPr rtl="0"/>
          <a:r>
            <a:rPr lang="en-US" smtClean="0"/>
            <a:t>3</a:t>
          </a:r>
          <a:r>
            <a:rPr lang="zh-CN" smtClean="0"/>
            <a:t>．思考题： </a:t>
          </a:r>
          <a:endParaRPr lang="zh-CN"/>
        </a:p>
      </dgm:t>
    </dgm:pt>
    <dgm:pt modelId="{81D4D37E-4D21-4F5A-832F-FC62783295BB}" type="parTrans" cxnId="{77ED819F-F7D3-4833-B0A8-C456D94B598F}">
      <dgm:prSet/>
      <dgm:spPr/>
      <dgm:t>
        <a:bodyPr/>
        <a:lstStyle/>
        <a:p>
          <a:endParaRPr lang="zh-CN" altLang="en-US"/>
        </a:p>
      </dgm:t>
    </dgm:pt>
    <dgm:pt modelId="{842DEF75-C56F-4DD2-847B-DD492E4E6843}" type="sibTrans" cxnId="{77ED819F-F7D3-4833-B0A8-C456D94B598F}">
      <dgm:prSet/>
      <dgm:spPr/>
      <dgm:t>
        <a:bodyPr/>
        <a:lstStyle/>
        <a:p>
          <a:endParaRPr lang="zh-CN" altLang="en-US"/>
        </a:p>
      </dgm:t>
    </dgm:pt>
    <dgm:pt modelId="{A07FE82D-C43C-4AA8-9727-E2AE12F99D8E}">
      <dgm:prSet/>
      <dgm:spPr/>
      <dgm:t>
        <a:bodyPr/>
        <a:lstStyle/>
        <a:p>
          <a:pPr rtl="0"/>
          <a:r>
            <a:rPr lang="zh-CN" smtClean="0"/>
            <a:t>（</a:t>
          </a:r>
          <a:r>
            <a:rPr lang="en-US" smtClean="0"/>
            <a:t>1</a:t>
          </a:r>
          <a:r>
            <a:rPr lang="zh-CN" smtClean="0"/>
            <a:t>）总效用与边际效用的含义与关系是什么？ </a:t>
          </a:r>
          <a:endParaRPr lang="zh-CN"/>
        </a:p>
      </dgm:t>
    </dgm:pt>
    <dgm:pt modelId="{CD6D971F-0429-49BF-8A06-275AE22BC669}" type="parTrans" cxnId="{7EFEB3D5-9A17-4999-A761-E7FFFD98D40D}">
      <dgm:prSet/>
      <dgm:spPr/>
      <dgm:t>
        <a:bodyPr/>
        <a:lstStyle/>
        <a:p>
          <a:endParaRPr lang="zh-CN" altLang="en-US"/>
        </a:p>
      </dgm:t>
    </dgm:pt>
    <dgm:pt modelId="{A935049E-2191-465C-9515-BF905771B2F3}" type="sibTrans" cxnId="{7EFEB3D5-9A17-4999-A761-E7FFFD98D40D}">
      <dgm:prSet/>
      <dgm:spPr/>
      <dgm:t>
        <a:bodyPr/>
        <a:lstStyle/>
        <a:p>
          <a:endParaRPr lang="zh-CN" altLang="en-US"/>
        </a:p>
      </dgm:t>
    </dgm:pt>
    <dgm:pt modelId="{AB512811-E731-4247-9E9F-74FC25A44FE6}">
      <dgm:prSet/>
      <dgm:spPr/>
      <dgm:t>
        <a:bodyPr/>
        <a:lstStyle/>
        <a:p>
          <a:pPr rtl="0"/>
          <a:r>
            <a:rPr lang="zh-CN" smtClean="0"/>
            <a:t>（</a:t>
          </a:r>
          <a:r>
            <a:rPr lang="en-US" smtClean="0"/>
            <a:t>2</a:t>
          </a:r>
          <a:r>
            <a:rPr lang="zh-CN" smtClean="0"/>
            <a:t>） 如何理解边际效用递减规律？ </a:t>
          </a:r>
          <a:endParaRPr lang="zh-CN"/>
        </a:p>
      </dgm:t>
    </dgm:pt>
    <dgm:pt modelId="{A9AD278E-0C0F-48EF-9F25-B5BD8F89F898}" type="parTrans" cxnId="{4DBAF7FC-E761-4D59-8BEC-FE67349C373A}">
      <dgm:prSet/>
      <dgm:spPr/>
      <dgm:t>
        <a:bodyPr/>
        <a:lstStyle/>
        <a:p>
          <a:endParaRPr lang="zh-CN" altLang="en-US"/>
        </a:p>
      </dgm:t>
    </dgm:pt>
    <dgm:pt modelId="{C2ADD713-DDF4-4348-8649-9B88D866B6D2}" type="sibTrans" cxnId="{4DBAF7FC-E761-4D59-8BEC-FE67349C373A}">
      <dgm:prSet/>
      <dgm:spPr/>
      <dgm:t>
        <a:bodyPr/>
        <a:lstStyle/>
        <a:p>
          <a:endParaRPr lang="zh-CN" altLang="en-US"/>
        </a:p>
      </dgm:t>
    </dgm:pt>
    <dgm:pt modelId="{B4A2F878-5AB6-42E1-938B-924AA2A607B0}" type="pres">
      <dgm:prSet presAssocID="{8848A2B0-8D26-42B7-AFB5-A4572D2EA9E2}" presName="Name0" presStyleCnt="0">
        <dgm:presLayoutVars>
          <dgm:chPref val="3"/>
          <dgm:dir/>
          <dgm:animLvl val="lvl"/>
          <dgm:resizeHandles/>
        </dgm:presLayoutVars>
      </dgm:prSet>
      <dgm:spPr/>
    </dgm:pt>
    <dgm:pt modelId="{2FD793D8-3CD2-4914-BF1A-BCC58C012616}" type="pres">
      <dgm:prSet presAssocID="{C926D4ED-477F-4CED-9BE9-1025EC787956}" presName="horFlow" presStyleCnt="0"/>
      <dgm:spPr/>
    </dgm:pt>
    <dgm:pt modelId="{17CC1616-60DE-464B-8376-758B626D618A}" type="pres">
      <dgm:prSet presAssocID="{C926D4ED-477F-4CED-9BE9-1025EC787956}" presName="bigChev" presStyleLbl="node1" presStyleIdx="0" presStyleCnt="3"/>
      <dgm:spPr/>
    </dgm:pt>
    <dgm:pt modelId="{8885CB55-9F38-46F9-B0B3-110AF3FD1E89}" type="pres">
      <dgm:prSet presAssocID="{65AB9358-563A-4DC5-994C-3EB0C85D562F}" presName="parTrans" presStyleCnt="0"/>
      <dgm:spPr/>
    </dgm:pt>
    <dgm:pt modelId="{201C027D-7684-48CB-AEDF-17A11D31153E}" type="pres">
      <dgm:prSet presAssocID="{B57180BA-B61B-4EDD-AB21-382459CC4896}" presName="node" presStyleLbl="alignAccFollowNode1" presStyleIdx="0" presStyleCnt="4">
        <dgm:presLayoutVars>
          <dgm:bulletEnabled val="1"/>
        </dgm:presLayoutVars>
      </dgm:prSet>
      <dgm:spPr/>
    </dgm:pt>
    <dgm:pt modelId="{088E258E-2641-47B5-B37C-BE61DF93E510}" type="pres">
      <dgm:prSet presAssocID="{C926D4ED-477F-4CED-9BE9-1025EC787956}" presName="vSp" presStyleCnt="0"/>
      <dgm:spPr/>
    </dgm:pt>
    <dgm:pt modelId="{F85C7205-69AF-45FC-B667-B60AE6FA97D1}" type="pres">
      <dgm:prSet presAssocID="{24070932-9C01-4EB2-854A-C51057B23A76}" presName="horFlow" presStyleCnt="0"/>
      <dgm:spPr/>
    </dgm:pt>
    <dgm:pt modelId="{71D16691-2298-4B71-BD45-029BCCA89014}" type="pres">
      <dgm:prSet presAssocID="{24070932-9C01-4EB2-854A-C51057B23A76}" presName="bigChev" presStyleLbl="node1" presStyleIdx="1" presStyleCnt="3"/>
      <dgm:spPr/>
    </dgm:pt>
    <dgm:pt modelId="{4149A53F-5512-455B-9507-260BE35F40FC}" type="pres">
      <dgm:prSet presAssocID="{3D091A40-D999-483C-8BAA-C1829864676E}" presName="parTrans" presStyleCnt="0"/>
      <dgm:spPr/>
    </dgm:pt>
    <dgm:pt modelId="{C538102C-214E-46FB-8270-4F18CDD15B1A}" type="pres">
      <dgm:prSet presAssocID="{D15EED18-F128-4C06-BB70-DA1165F00EED}" presName="node" presStyleLbl="alignAccFollowNode1" presStyleIdx="1" presStyleCnt="4">
        <dgm:presLayoutVars>
          <dgm:bulletEnabled val="1"/>
        </dgm:presLayoutVars>
      </dgm:prSet>
      <dgm:spPr/>
    </dgm:pt>
    <dgm:pt modelId="{C40BA930-C466-4544-BD37-C5C318028ED7}" type="pres">
      <dgm:prSet presAssocID="{24070932-9C01-4EB2-854A-C51057B23A76}" presName="vSp" presStyleCnt="0"/>
      <dgm:spPr/>
    </dgm:pt>
    <dgm:pt modelId="{8725249B-3B16-4E02-BA80-2C1412FA57DC}" type="pres">
      <dgm:prSet presAssocID="{2D17E3D0-C891-4C65-A7F6-488A5FA2181E}" presName="horFlow" presStyleCnt="0"/>
      <dgm:spPr/>
    </dgm:pt>
    <dgm:pt modelId="{A7E3CA97-B5B6-4A84-BE91-CE89A0FE797D}" type="pres">
      <dgm:prSet presAssocID="{2D17E3D0-C891-4C65-A7F6-488A5FA2181E}" presName="bigChev" presStyleLbl="node1" presStyleIdx="2" presStyleCnt="3"/>
      <dgm:spPr/>
    </dgm:pt>
    <dgm:pt modelId="{0F94F4F4-0BF8-486B-BF1F-E860DD1493CB}" type="pres">
      <dgm:prSet presAssocID="{CD6D971F-0429-49BF-8A06-275AE22BC669}" presName="parTrans" presStyleCnt="0"/>
      <dgm:spPr/>
    </dgm:pt>
    <dgm:pt modelId="{DC853608-3E58-487C-809E-8AB74F075809}" type="pres">
      <dgm:prSet presAssocID="{A07FE82D-C43C-4AA8-9727-E2AE12F99D8E}" presName="node" presStyleLbl="alignAccFollowNode1" presStyleIdx="2" presStyleCnt="4">
        <dgm:presLayoutVars>
          <dgm:bulletEnabled val="1"/>
        </dgm:presLayoutVars>
      </dgm:prSet>
      <dgm:spPr/>
    </dgm:pt>
    <dgm:pt modelId="{719FBFE2-79D3-434A-8461-83B54B3CFC41}" type="pres">
      <dgm:prSet presAssocID="{A935049E-2191-465C-9515-BF905771B2F3}" presName="sibTrans" presStyleCnt="0"/>
      <dgm:spPr/>
    </dgm:pt>
    <dgm:pt modelId="{F281AE5E-1E8F-456D-AB93-FA104DDC0C9C}" type="pres">
      <dgm:prSet presAssocID="{AB512811-E731-4247-9E9F-74FC25A44FE6}" presName="node" presStyleLbl="alignAccFollowNode1" presStyleIdx="3" presStyleCnt="4">
        <dgm:presLayoutVars>
          <dgm:bulletEnabled val="1"/>
        </dgm:presLayoutVars>
      </dgm:prSet>
      <dgm:spPr/>
    </dgm:pt>
  </dgm:ptLst>
  <dgm:cxnLst>
    <dgm:cxn modelId="{1CA52F3C-79B2-4851-8613-6E75084B801A}" type="presOf" srcId="{8848A2B0-8D26-42B7-AFB5-A4572D2EA9E2}" destId="{B4A2F878-5AB6-42E1-938B-924AA2A607B0}" srcOrd="0" destOrd="0" presId="urn:microsoft.com/office/officeart/2005/8/layout/lProcess3"/>
    <dgm:cxn modelId="{642B3CAE-D570-401D-A554-E1EE9EF81777}" type="presOf" srcId="{C926D4ED-477F-4CED-9BE9-1025EC787956}" destId="{17CC1616-60DE-464B-8376-758B626D618A}" srcOrd="0" destOrd="0" presId="urn:microsoft.com/office/officeart/2005/8/layout/lProcess3"/>
    <dgm:cxn modelId="{D3DA6D9C-29ED-40F5-9CBA-E9B1B4232859}" type="presOf" srcId="{AB512811-E731-4247-9E9F-74FC25A44FE6}" destId="{F281AE5E-1E8F-456D-AB93-FA104DDC0C9C}" srcOrd="0" destOrd="0" presId="urn:microsoft.com/office/officeart/2005/8/layout/lProcess3"/>
    <dgm:cxn modelId="{77ED819F-F7D3-4833-B0A8-C456D94B598F}" srcId="{8848A2B0-8D26-42B7-AFB5-A4572D2EA9E2}" destId="{2D17E3D0-C891-4C65-A7F6-488A5FA2181E}" srcOrd="2" destOrd="0" parTransId="{81D4D37E-4D21-4F5A-832F-FC62783295BB}" sibTransId="{842DEF75-C56F-4DD2-847B-DD492E4E6843}"/>
    <dgm:cxn modelId="{D1EAC717-AA38-467C-ABE2-D9BF53BF65AE}" srcId="{24070932-9C01-4EB2-854A-C51057B23A76}" destId="{D15EED18-F128-4C06-BB70-DA1165F00EED}" srcOrd="0" destOrd="0" parTransId="{3D091A40-D999-483C-8BAA-C1829864676E}" sibTransId="{83093460-16BB-4F43-A765-99F771A799D9}"/>
    <dgm:cxn modelId="{7085B4E9-1F79-456B-B02D-FC8F6259C914}" type="presOf" srcId="{A07FE82D-C43C-4AA8-9727-E2AE12F99D8E}" destId="{DC853608-3E58-487C-809E-8AB74F075809}" srcOrd="0" destOrd="0" presId="urn:microsoft.com/office/officeart/2005/8/layout/lProcess3"/>
    <dgm:cxn modelId="{25721955-2CAB-4587-8F86-B5B72BE2455A}" srcId="{8848A2B0-8D26-42B7-AFB5-A4572D2EA9E2}" destId="{C926D4ED-477F-4CED-9BE9-1025EC787956}" srcOrd="0" destOrd="0" parTransId="{C105E7A2-EA2B-4719-91B3-C51C4A2D3C71}" sibTransId="{97A12F59-9D87-4E76-A3AB-4002DA18C295}"/>
    <dgm:cxn modelId="{7EFEB3D5-9A17-4999-A761-E7FFFD98D40D}" srcId="{2D17E3D0-C891-4C65-A7F6-488A5FA2181E}" destId="{A07FE82D-C43C-4AA8-9727-E2AE12F99D8E}" srcOrd="0" destOrd="0" parTransId="{CD6D971F-0429-49BF-8A06-275AE22BC669}" sibTransId="{A935049E-2191-465C-9515-BF905771B2F3}"/>
    <dgm:cxn modelId="{04D5B1E5-0F71-4372-B40B-3946F5DA9A57}" type="presOf" srcId="{2D17E3D0-C891-4C65-A7F6-488A5FA2181E}" destId="{A7E3CA97-B5B6-4A84-BE91-CE89A0FE797D}" srcOrd="0" destOrd="0" presId="urn:microsoft.com/office/officeart/2005/8/layout/lProcess3"/>
    <dgm:cxn modelId="{24ACA07A-6B07-4CCB-B289-8DF5A3EBD3EF}" type="presOf" srcId="{D15EED18-F128-4C06-BB70-DA1165F00EED}" destId="{C538102C-214E-46FB-8270-4F18CDD15B1A}" srcOrd="0" destOrd="0" presId="urn:microsoft.com/office/officeart/2005/8/layout/lProcess3"/>
    <dgm:cxn modelId="{642D8256-ABD7-4836-B4F8-BB77333BBF6E}" type="presOf" srcId="{24070932-9C01-4EB2-854A-C51057B23A76}" destId="{71D16691-2298-4B71-BD45-029BCCA89014}" srcOrd="0" destOrd="0" presId="urn:microsoft.com/office/officeart/2005/8/layout/lProcess3"/>
    <dgm:cxn modelId="{13D28E16-5843-4CE1-8DA1-43B6CD7E7B25}" srcId="{8848A2B0-8D26-42B7-AFB5-A4572D2EA9E2}" destId="{24070932-9C01-4EB2-854A-C51057B23A76}" srcOrd="1" destOrd="0" parTransId="{0565CBE6-FDDC-46AD-B6DB-78DC3FADE1A3}" sibTransId="{4C138C98-D9D2-47E1-ADE9-8AB422CF13AF}"/>
    <dgm:cxn modelId="{08B46D49-6599-40E8-A9E5-3AFD50317901}" srcId="{C926D4ED-477F-4CED-9BE9-1025EC787956}" destId="{B57180BA-B61B-4EDD-AB21-382459CC4896}" srcOrd="0" destOrd="0" parTransId="{65AB9358-563A-4DC5-994C-3EB0C85D562F}" sibTransId="{CB8200F3-9730-4673-9998-677EAA76BA70}"/>
    <dgm:cxn modelId="{4DBAF7FC-E761-4D59-8BEC-FE67349C373A}" srcId="{2D17E3D0-C891-4C65-A7F6-488A5FA2181E}" destId="{AB512811-E731-4247-9E9F-74FC25A44FE6}" srcOrd="1" destOrd="0" parTransId="{A9AD278E-0C0F-48EF-9F25-B5BD8F89F898}" sibTransId="{C2ADD713-DDF4-4348-8649-9B88D866B6D2}"/>
    <dgm:cxn modelId="{B0141AC1-7BBE-444D-8CFE-AA492E4372EC}" type="presOf" srcId="{B57180BA-B61B-4EDD-AB21-382459CC4896}" destId="{201C027D-7684-48CB-AEDF-17A11D31153E}" srcOrd="0" destOrd="0" presId="urn:microsoft.com/office/officeart/2005/8/layout/lProcess3"/>
    <dgm:cxn modelId="{23F12F9C-5F9F-4F31-8CC1-9D0666A967CB}" type="presParOf" srcId="{B4A2F878-5AB6-42E1-938B-924AA2A607B0}" destId="{2FD793D8-3CD2-4914-BF1A-BCC58C012616}" srcOrd="0" destOrd="0" presId="urn:microsoft.com/office/officeart/2005/8/layout/lProcess3"/>
    <dgm:cxn modelId="{0A466C64-3E22-45E8-8BED-299EEB39AC14}" type="presParOf" srcId="{2FD793D8-3CD2-4914-BF1A-BCC58C012616}" destId="{17CC1616-60DE-464B-8376-758B626D618A}" srcOrd="0" destOrd="0" presId="urn:microsoft.com/office/officeart/2005/8/layout/lProcess3"/>
    <dgm:cxn modelId="{3CBF7141-300A-4D04-962C-FBB0A21692D8}" type="presParOf" srcId="{2FD793D8-3CD2-4914-BF1A-BCC58C012616}" destId="{8885CB55-9F38-46F9-B0B3-110AF3FD1E89}" srcOrd="1" destOrd="0" presId="urn:microsoft.com/office/officeart/2005/8/layout/lProcess3"/>
    <dgm:cxn modelId="{6AAD68A1-02C5-4322-9063-00C3F65593EC}" type="presParOf" srcId="{2FD793D8-3CD2-4914-BF1A-BCC58C012616}" destId="{201C027D-7684-48CB-AEDF-17A11D31153E}" srcOrd="2" destOrd="0" presId="urn:microsoft.com/office/officeart/2005/8/layout/lProcess3"/>
    <dgm:cxn modelId="{5C786DC5-A28E-431B-A4E0-D0525775F636}" type="presParOf" srcId="{B4A2F878-5AB6-42E1-938B-924AA2A607B0}" destId="{088E258E-2641-47B5-B37C-BE61DF93E510}" srcOrd="1" destOrd="0" presId="urn:microsoft.com/office/officeart/2005/8/layout/lProcess3"/>
    <dgm:cxn modelId="{36ECBFF3-5B59-4B7B-B553-74CFB1581796}" type="presParOf" srcId="{B4A2F878-5AB6-42E1-938B-924AA2A607B0}" destId="{F85C7205-69AF-45FC-B667-B60AE6FA97D1}" srcOrd="2" destOrd="0" presId="urn:microsoft.com/office/officeart/2005/8/layout/lProcess3"/>
    <dgm:cxn modelId="{5F693CCD-3C13-40C0-A0A6-4DB938202363}" type="presParOf" srcId="{F85C7205-69AF-45FC-B667-B60AE6FA97D1}" destId="{71D16691-2298-4B71-BD45-029BCCA89014}" srcOrd="0" destOrd="0" presId="urn:microsoft.com/office/officeart/2005/8/layout/lProcess3"/>
    <dgm:cxn modelId="{89987435-6BC4-4884-8B6C-2BBB0A98B3DA}" type="presParOf" srcId="{F85C7205-69AF-45FC-B667-B60AE6FA97D1}" destId="{4149A53F-5512-455B-9507-260BE35F40FC}" srcOrd="1" destOrd="0" presId="urn:microsoft.com/office/officeart/2005/8/layout/lProcess3"/>
    <dgm:cxn modelId="{ADAC9876-22F6-497E-B4C8-1B8FAB6C845D}" type="presParOf" srcId="{F85C7205-69AF-45FC-B667-B60AE6FA97D1}" destId="{C538102C-214E-46FB-8270-4F18CDD15B1A}" srcOrd="2" destOrd="0" presId="urn:microsoft.com/office/officeart/2005/8/layout/lProcess3"/>
    <dgm:cxn modelId="{6B4E6852-B6A9-4261-BFC1-43A712859507}" type="presParOf" srcId="{B4A2F878-5AB6-42E1-938B-924AA2A607B0}" destId="{C40BA930-C466-4544-BD37-C5C318028ED7}" srcOrd="3" destOrd="0" presId="urn:microsoft.com/office/officeart/2005/8/layout/lProcess3"/>
    <dgm:cxn modelId="{9C9B2CF0-05FD-451C-B3BC-1F5CFED1A981}" type="presParOf" srcId="{B4A2F878-5AB6-42E1-938B-924AA2A607B0}" destId="{8725249B-3B16-4E02-BA80-2C1412FA57DC}" srcOrd="4" destOrd="0" presId="urn:microsoft.com/office/officeart/2005/8/layout/lProcess3"/>
    <dgm:cxn modelId="{D8A3B8EC-7E7E-4865-B2DB-D2B0CBCB9103}" type="presParOf" srcId="{8725249B-3B16-4E02-BA80-2C1412FA57DC}" destId="{A7E3CA97-B5B6-4A84-BE91-CE89A0FE797D}" srcOrd="0" destOrd="0" presId="urn:microsoft.com/office/officeart/2005/8/layout/lProcess3"/>
    <dgm:cxn modelId="{A1690489-3487-4559-95F1-817042C48EE8}" type="presParOf" srcId="{8725249B-3B16-4E02-BA80-2C1412FA57DC}" destId="{0F94F4F4-0BF8-486B-BF1F-E860DD1493CB}" srcOrd="1" destOrd="0" presId="urn:microsoft.com/office/officeart/2005/8/layout/lProcess3"/>
    <dgm:cxn modelId="{F21DED84-5AC4-4BFE-9FF6-B5A1A1750A67}" type="presParOf" srcId="{8725249B-3B16-4E02-BA80-2C1412FA57DC}" destId="{DC853608-3E58-487C-809E-8AB74F075809}" srcOrd="2" destOrd="0" presId="urn:microsoft.com/office/officeart/2005/8/layout/lProcess3"/>
    <dgm:cxn modelId="{67D9D982-BB5C-4A22-B0BB-D13EF6EA1032}" type="presParOf" srcId="{8725249B-3B16-4E02-BA80-2C1412FA57DC}" destId="{719FBFE2-79D3-434A-8461-83B54B3CFC41}" srcOrd="3" destOrd="0" presId="urn:microsoft.com/office/officeart/2005/8/layout/lProcess3"/>
    <dgm:cxn modelId="{B451A389-AB7C-41F2-A24B-057D1CA471C9}" type="presParOf" srcId="{8725249B-3B16-4E02-BA80-2C1412FA57DC}" destId="{F281AE5E-1E8F-456D-AB93-FA104DDC0C9C}"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C1616-60DE-464B-8376-758B626D618A}">
      <dsp:nvSpPr>
        <dsp:cNvPr id="0" name=""/>
        <dsp:cNvSpPr/>
      </dsp:nvSpPr>
      <dsp:spPr>
        <a:xfrm>
          <a:off x="2205" y="27616"/>
          <a:ext cx="3407568" cy="1363027"/>
        </a:xfrm>
        <a:prstGeom prst="chevron">
          <a:avLst/>
        </a:prstGeom>
        <a:solidFill>
          <a:schemeClr val="accent1">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0" bIns="20955" numCol="1" spcCol="1270" anchor="ctr" anchorCtr="0">
          <a:noAutofit/>
        </a:bodyPr>
        <a:lstStyle/>
        <a:p>
          <a:pPr lvl="0" algn="ctr" defTabSz="1466850" rtl="0">
            <a:lnSpc>
              <a:spcPct val="90000"/>
            </a:lnSpc>
            <a:spcBef>
              <a:spcPct val="0"/>
            </a:spcBef>
            <a:spcAft>
              <a:spcPct val="35000"/>
            </a:spcAft>
          </a:pPr>
          <a:r>
            <a:rPr lang="en-US" sz="3300" kern="1200" smtClean="0"/>
            <a:t>1. </a:t>
          </a:r>
          <a:r>
            <a:rPr lang="zh-CN" sz="3300" kern="1200" smtClean="0"/>
            <a:t>使用范围：</a:t>
          </a:r>
          <a:endParaRPr lang="zh-CN" sz="3300" kern="1200"/>
        </a:p>
      </dsp:txBody>
      <dsp:txXfrm>
        <a:off x="683719" y="27616"/>
        <a:ext cx="2044541" cy="1363027"/>
      </dsp:txXfrm>
    </dsp:sp>
    <dsp:sp modelId="{201C027D-7684-48CB-AEDF-17A11D31153E}">
      <dsp:nvSpPr>
        <dsp:cNvPr id="0" name=""/>
        <dsp:cNvSpPr/>
      </dsp:nvSpPr>
      <dsp:spPr>
        <a:xfrm>
          <a:off x="2966790" y="143473"/>
          <a:ext cx="2828282" cy="1131312"/>
        </a:xfrm>
        <a:prstGeom prst="chevron">
          <a:avLst/>
        </a:prstGeom>
        <a:solidFill>
          <a:schemeClr val="accent1">
            <a:alpha val="90000"/>
            <a:tint val="40000"/>
            <a:hueOff val="0"/>
            <a:satOff val="0"/>
            <a:lumOff val="0"/>
            <a:alphaOff val="0"/>
          </a:schemeClr>
        </a:solidFill>
        <a:ln w="282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zh-CN" sz="1800" kern="1200" smtClean="0"/>
            <a:t>第三章 消费者行为理论</a:t>
          </a:r>
          <a:r>
            <a:rPr lang="en-US" sz="1800" kern="1200" smtClean="0"/>
            <a:t>  </a:t>
          </a:r>
          <a:endParaRPr lang="zh-CN" sz="1800" kern="1200"/>
        </a:p>
      </dsp:txBody>
      <dsp:txXfrm>
        <a:off x="3532446" y="143473"/>
        <a:ext cx="1696970" cy="1131312"/>
      </dsp:txXfrm>
    </dsp:sp>
    <dsp:sp modelId="{71D16691-2298-4B71-BD45-029BCCA89014}">
      <dsp:nvSpPr>
        <dsp:cNvPr id="0" name=""/>
        <dsp:cNvSpPr/>
      </dsp:nvSpPr>
      <dsp:spPr>
        <a:xfrm>
          <a:off x="2205" y="1581467"/>
          <a:ext cx="3407568" cy="1363027"/>
        </a:xfrm>
        <a:prstGeom prst="chevron">
          <a:avLst/>
        </a:prstGeom>
        <a:solidFill>
          <a:schemeClr val="accent1">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0" bIns="20955" numCol="1" spcCol="1270" anchor="ctr" anchorCtr="0">
          <a:noAutofit/>
        </a:bodyPr>
        <a:lstStyle/>
        <a:p>
          <a:pPr lvl="0" algn="ctr" defTabSz="1466850" rtl="0">
            <a:lnSpc>
              <a:spcPct val="90000"/>
            </a:lnSpc>
            <a:spcBef>
              <a:spcPct val="0"/>
            </a:spcBef>
            <a:spcAft>
              <a:spcPct val="35000"/>
            </a:spcAft>
          </a:pPr>
          <a:r>
            <a:rPr lang="en-US" sz="3300" kern="1200" smtClean="0"/>
            <a:t>2. </a:t>
          </a:r>
          <a:r>
            <a:rPr lang="zh-CN" sz="3300" kern="1200" smtClean="0"/>
            <a:t>要考核的知识点：</a:t>
          </a:r>
          <a:endParaRPr lang="zh-CN" sz="3300" kern="1200"/>
        </a:p>
      </dsp:txBody>
      <dsp:txXfrm>
        <a:off x="683719" y="1581467"/>
        <a:ext cx="2044541" cy="1363027"/>
      </dsp:txXfrm>
    </dsp:sp>
    <dsp:sp modelId="{C538102C-214E-46FB-8270-4F18CDD15B1A}">
      <dsp:nvSpPr>
        <dsp:cNvPr id="0" name=""/>
        <dsp:cNvSpPr/>
      </dsp:nvSpPr>
      <dsp:spPr>
        <a:xfrm>
          <a:off x="2966790" y="1697325"/>
          <a:ext cx="2828282" cy="1131312"/>
        </a:xfrm>
        <a:prstGeom prst="chevron">
          <a:avLst/>
        </a:prstGeom>
        <a:solidFill>
          <a:schemeClr val="accent1">
            <a:alpha val="90000"/>
            <a:tint val="40000"/>
            <a:hueOff val="0"/>
            <a:satOff val="0"/>
            <a:lumOff val="0"/>
            <a:alphaOff val="0"/>
          </a:schemeClr>
        </a:solidFill>
        <a:ln w="282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zh-CN" sz="1800" kern="1200" smtClean="0"/>
            <a:t>边际效用递减定律；</a:t>
          </a:r>
          <a:r>
            <a:rPr lang="en-US" sz="1800" kern="1200" smtClean="0"/>
            <a:t>  </a:t>
          </a:r>
          <a:endParaRPr lang="zh-CN" sz="1800" kern="1200"/>
        </a:p>
      </dsp:txBody>
      <dsp:txXfrm>
        <a:off x="3532446" y="1697325"/>
        <a:ext cx="1696970" cy="1131312"/>
      </dsp:txXfrm>
    </dsp:sp>
    <dsp:sp modelId="{A7E3CA97-B5B6-4A84-BE91-CE89A0FE797D}">
      <dsp:nvSpPr>
        <dsp:cNvPr id="0" name=""/>
        <dsp:cNvSpPr/>
      </dsp:nvSpPr>
      <dsp:spPr>
        <a:xfrm>
          <a:off x="2205" y="3135319"/>
          <a:ext cx="3407568" cy="1363027"/>
        </a:xfrm>
        <a:prstGeom prst="chevron">
          <a:avLst/>
        </a:prstGeom>
        <a:solidFill>
          <a:schemeClr val="accent1">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0" bIns="20955" numCol="1" spcCol="1270" anchor="ctr" anchorCtr="0">
          <a:noAutofit/>
        </a:bodyPr>
        <a:lstStyle/>
        <a:p>
          <a:pPr lvl="0" algn="ctr" defTabSz="1466850" rtl="0">
            <a:lnSpc>
              <a:spcPct val="90000"/>
            </a:lnSpc>
            <a:spcBef>
              <a:spcPct val="0"/>
            </a:spcBef>
            <a:spcAft>
              <a:spcPct val="35000"/>
            </a:spcAft>
          </a:pPr>
          <a:r>
            <a:rPr lang="en-US" sz="3300" kern="1200" smtClean="0"/>
            <a:t>3</a:t>
          </a:r>
          <a:r>
            <a:rPr lang="zh-CN" sz="3300" kern="1200" smtClean="0"/>
            <a:t>．思考题： </a:t>
          </a:r>
          <a:endParaRPr lang="zh-CN" sz="3300" kern="1200"/>
        </a:p>
      </dsp:txBody>
      <dsp:txXfrm>
        <a:off x="683719" y="3135319"/>
        <a:ext cx="2044541" cy="1363027"/>
      </dsp:txXfrm>
    </dsp:sp>
    <dsp:sp modelId="{DC853608-3E58-487C-809E-8AB74F075809}">
      <dsp:nvSpPr>
        <dsp:cNvPr id="0" name=""/>
        <dsp:cNvSpPr/>
      </dsp:nvSpPr>
      <dsp:spPr>
        <a:xfrm>
          <a:off x="2966790" y="3251176"/>
          <a:ext cx="2828282" cy="1131312"/>
        </a:xfrm>
        <a:prstGeom prst="chevron">
          <a:avLst/>
        </a:prstGeom>
        <a:solidFill>
          <a:schemeClr val="accent1">
            <a:alpha val="90000"/>
            <a:tint val="40000"/>
            <a:hueOff val="0"/>
            <a:satOff val="0"/>
            <a:lumOff val="0"/>
            <a:alphaOff val="0"/>
          </a:schemeClr>
        </a:solidFill>
        <a:ln w="282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zh-CN" sz="1800" kern="1200" smtClean="0"/>
            <a:t>（</a:t>
          </a:r>
          <a:r>
            <a:rPr lang="en-US" sz="1800" kern="1200" smtClean="0"/>
            <a:t>1</a:t>
          </a:r>
          <a:r>
            <a:rPr lang="zh-CN" sz="1800" kern="1200" smtClean="0"/>
            <a:t>）总效用与边际效用的含义与关系是什么？ </a:t>
          </a:r>
          <a:endParaRPr lang="zh-CN" sz="1800" kern="1200"/>
        </a:p>
      </dsp:txBody>
      <dsp:txXfrm>
        <a:off x="3532446" y="3251176"/>
        <a:ext cx="1696970" cy="1131312"/>
      </dsp:txXfrm>
    </dsp:sp>
    <dsp:sp modelId="{F281AE5E-1E8F-456D-AB93-FA104DDC0C9C}">
      <dsp:nvSpPr>
        <dsp:cNvPr id="0" name=""/>
        <dsp:cNvSpPr/>
      </dsp:nvSpPr>
      <dsp:spPr>
        <a:xfrm>
          <a:off x="5399112" y="3251176"/>
          <a:ext cx="2828282" cy="1131312"/>
        </a:xfrm>
        <a:prstGeom prst="chevron">
          <a:avLst/>
        </a:prstGeom>
        <a:solidFill>
          <a:schemeClr val="accent1">
            <a:alpha val="90000"/>
            <a:tint val="40000"/>
            <a:hueOff val="0"/>
            <a:satOff val="0"/>
            <a:lumOff val="0"/>
            <a:alphaOff val="0"/>
          </a:schemeClr>
        </a:solidFill>
        <a:ln w="282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zh-CN" sz="1800" kern="1200" smtClean="0"/>
            <a:t>（</a:t>
          </a:r>
          <a:r>
            <a:rPr lang="en-US" sz="1800" kern="1200" smtClean="0"/>
            <a:t>2</a:t>
          </a:r>
          <a:r>
            <a:rPr lang="zh-CN" sz="1800" kern="1200" smtClean="0"/>
            <a:t>） 如何理解边际效用递减规律？ </a:t>
          </a:r>
          <a:endParaRPr lang="zh-CN" sz="1800" kern="1200"/>
        </a:p>
      </dsp:txBody>
      <dsp:txXfrm>
        <a:off x="5964768" y="3251176"/>
        <a:ext cx="1696970" cy="113131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zh-CN" alt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0C913308-F349-4B6D-A68A-DD1791B4A57B}" type="slidenum">
              <a:rPr lang="zh-CN" altLang="en-US" smtClean="0"/>
              <a:t>‹#›</a:t>
            </a:fld>
            <a:endParaRPr lang="zh-CN" alt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096000" y="6356350"/>
            <a:ext cx="762000" cy="365125"/>
          </a:xfrm>
        </p:spPr>
        <p:txBody>
          <a:bodyPr/>
          <a:lstStyle/>
          <a:p>
            <a:fld id="{0C913308-F349-4B6D-A68A-DD1791B4A57B}" type="slidenum">
              <a:rPr lang="zh-CN" altLang="en-US" smtClean="0"/>
              <a:t>‹#›</a:t>
            </a:fld>
            <a:endParaRPr lang="zh-CN" alt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11"/>
          </p:nvPr>
        </p:nvSpPr>
        <p:spPr>
          <a:xfrm>
            <a:off x="5791200" y="6356350"/>
            <a:ext cx="2895600" cy="365125"/>
          </a:xfrm>
        </p:spPr>
        <p:txBody>
          <a:bodyPr/>
          <a:lstStyle/>
          <a:p>
            <a:endParaRPr lang="zh-CN" alt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0C913308-F349-4B6D-A68A-DD1791B4A57B}" type="slidenum">
              <a:rPr lang="zh-CN" altLang="en-US" smtClean="0"/>
              <a:t>‹#›</a:t>
            </a:fld>
            <a:endParaRPr lang="zh-CN" alt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30820CF-B880-4189-942D-D702A7CBA730}" type="datetimeFigureOut">
              <a:rPr lang="zh-CN" altLang="en-US" smtClean="0"/>
              <a:t>2017/3/29</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0C913308-F349-4B6D-A68A-DD1791B4A57B}" type="slidenum">
              <a:rPr lang="zh-CN" altLang="en-US" smtClean="0"/>
              <a:t>‹#›</a:t>
            </a:fld>
            <a:endParaRPr lang="zh-CN" alt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3"/>
          <p:cNvSpPr txBox="1"/>
          <p:nvPr/>
        </p:nvSpPr>
        <p:spPr>
          <a:xfrm>
            <a:off x="716089" y="836712"/>
            <a:ext cx="7427325" cy="928284"/>
          </a:xfrm>
          <a:prstGeom prst="rect">
            <a:avLst/>
          </a:prstGeom>
          <a:noFill/>
        </p:spPr>
        <p:txBody>
          <a:bodyPr wrap="none" lIns="96347" tIns="48173" rIns="96347" bIns="48173" rtlCol="0">
            <a:spAutoFit/>
          </a:bodyPr>
          <a:lstStyle/>
          <a:p>
            <a:pPr algn="ctr">
              <a:buNone/>
            </a:pPr>
            <a:r>
              <a:rPr lang="zh-CN" altLang="en-US" sz="5400" b="1" dirty="0">
                <a:solidFill>
                  <a:schemeClr val="accent6"/>
                </a:solidFill>
                <a:cs typeface="Arial" panose="020B0604020202020204" pitchFamily="34" charset="0"/>
              </a:rPr>
              <a:t>微点</a:t>
            </a:r>
            <a:r>
              <a:rPr lang="zh-CN" altLang="en-US" sz="4000" b="1" dirty="0">
                <a:solidFill>
                  <a:schemeClr val="accent2"/>
                </a:solidFill>
                <a:cs typeface="Arial" panose="020B0604020202020204" pitchFamily="34" charset="0"/>
              </a:rPr>
              <a:t>之力，</a:t>
            </a:r>
            <a:r>
              <a:rPr lang="zh-CN" altLang="en-US" sz="4000" b="1" dirty="0">
                <a:solidFill>
                  <a:schemeClr val="accent1"/>
                </a:solidFill>
                <a:cs typeface="Arial" panose="020B0604020202020204" pitchFamily="34" charset="0"/>
              </a:rPr>
              <a:t>撬动</a:t>
            </a:r>
            <a:r>
              <a:rPr lang="zh-CN" altLang="en-US" sz="4800" b="1" dirty="0">
                <a:solidFill>
                  <a:schemeClr val="accent6"/>
                </a:solidFill>
                <a:cs typeface="Arial" panose="020B0604020202020204" pitchFamily="34" charset="0"/>
              </a:rPr>
              <a:t>教育</a:t>
            </a:r>
            <a:r>
              <a:rPr lang="zh-CN" altLang="en-US" sz="4000" b="1" dirty="0">
                <a:solidFill>
                  <a:schemeClr val="accent2"/>
                </a:solidFill>
                <a:cs typeface="Arial" panose="020B0604020202020204" pitchFamily="34" charset="0"/>
              </a:rPr>
              <a:t>长远</a:t>
            </a:r>
            <a:r>
              <a:rPr lang="zh-CN" altLang="en-US" sz="4000" b="1" dirty="0">
                <a:solidFill>
                  <a:srgbClr val="00B050"/>
                </a:solidFill>
                <a:cs typeface="Arial" panose="020B0604020202020204" pitchFamily="34" charset="0"/>
              </a:rPr>
              <a:t>发展</a:t>
            </a:r>
          </a:p>
        </p:txBody>
      </p:sp>
      <p:sp>
        <p:nvSpPr>
          <p:cNvPr id="5" name="矩形 259"/>
          <p:cNvSpPr>
            <a:spLocks noChangeArrowheads="1"/>
          </p:cNvSpPr>
          <p:nvPr/>
        </p:nvSpPr>
        <p:spPr bwMode="auto">
          <a:xfrm>
            <a:off x="4860032" y="6021288"/>
            <a:ext cx="4066234" cy="362304"/>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2000" dirty="0">
                <a:solidFill>
                  <a:srgbClr val="92D050"/>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2000" dirty="0">
              <a:solidFill>
                <a:srgbClr val="92D050"/>
              </a:solidFill>
              <a:latin typeface="Arial" panose="020B0604020202020204" pitchFamily="34" charset="0"/>
              <a:cs typeface="Arial" panose="020B0604020202020204" pitchFamily="34" charset="0"/>
              <a:sym typeface="Arial" panose="020B0604020202020204" pitchFamily="34" charset="0"/>
            </a:endParaRPr>
          </a:p>
        </p:txBody>
      </p:sp>
      <p:sp>
        <p:nvSpPr>
          <p:cNvPr id="6" name="矩形 5"/>
          <p:cNvSpPr/>
          <p:nvPr/>
        </p:nvSpPr>
        <p:spPr>
          <a:xfrm>
            <a:off x="1806620" y="3561003"/>
            <a:ext cx="7109639" cy="175432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zh-CN" altLang="en-US" sz="5400" dirty="0" smtClean="0"/>
              <a:t>案例：</a:t>
            </a:r>
            <a:endParaRPr lang="en-US" altLang="zh-CN" sz="5400" dirty="0" smtClean="0"/>
          </a:p>
          <a:p>
            <a:r>
              <a:rPr lang="en-US" altLang="zh-CN" sz="5400" dirty="0" smtClean="0"/>
              <a:t>        </a:t>
            </a:r>
            <a:r>
              <a:rPr lang="zh-CN" altLang="zh-CN" sz="5400" dirty="0" smtClean="0"/>
              <a:t>吃</a:t>
            </a:r>
            <a:r>
              <a:rPr lang="zh-CN" altLang="zh-CN" sz="5400" dirty="0"/>
              <a:t>三个面包的感觉</a:t>
            </a:r>
          </a:p>
        </p:txBody>
      </p:sp>
    </p:spTree>
    <p:extLst>
      <p:ext uri="{BB962C8B-B14F-4D97-AF65-F5344CB8AC3E}">
        <p14:creationId xmlns:p14="http://schemas.microsoft.com/office/powerpoint/2010/main" val="12815128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600"/>
                                        <p:tgtEl>
                                          <p:spTgt spid="4"/>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吃三个面包的感觉</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384794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2898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628800"/>
            <a:ext cx="8640960" cy="4785395"/>
          </a:xfrm>
        </p:spPr>
        <p:txBody>
          <a:bodyPr>
            <a:noAutofit/>
          </a:bodyPr>
          <a:lstStyle/>
          <a:p>
            <a:pPr>
              <a:lnSpc>
                <a:spcPct val="150000"/>
              </a:lnSpc>
            </a:pPr>
            <a:r>
              <a:rPr lang="zh-CN" altLang="zh-CN" dirty="0"/>
              <a:t>美国总统罗斯福连任三届后，曾有记者问他有何感想，总统一言不发，只是拿出一块三明治面包让记者吃，这位记者不明白总统的用意，又不便问，只好吃了。接着总统拿出第二块，记者还是勉强吃了。紧接着总统拿出第三块，记者为了不撑破肚皮，赶紧婉言谢绝。这时罗斯福总统微微一笑：</a:t>
            </a:r>
            <a:r>
              <a:rPr lang="en-US" altLang="zh-CN" dirty="0"/>
              <a:t>“</a:t>
            </a:r>
            <a:r>
              <a:rPr lang="zh-CN" altLang="zh-CN" dirty="0"/>
              <a:t>现在你知道我连任三届总统的滋味了吧，这个故事揭示了经济学中的一个重要的原理：边际效用递减规律。为什么记者不再吃第三个面包是因为再吃不会增加效用，反而是负效用</a:t>
            </a:r>
            <a:r>
              <a:rPr lang="zh-CN" altLang="zh-CN" dirty="0" smtClean="0"/>
              <a:t>。</a:t>
            </a:r>
            <a:endParaRPr lang="zh-CN" altLang="zh-CN" dirty="0"/>
          </a:p>
        </p:txBody>
      </p:sp>
      <p:sp>
        <p:nvSpPr>
          <p:cNvPr id="4" name="标题 1"/>
          <p:cNvSpPr>
            <a:spLocks noGrp="1"/>
          </p:cNvSpPr>
          <p:nvPr>
            <p:ph type="title"/>
          </p:nvPr>
        </p:nvSpPr>
        <p:spPr>
          <a:xfrm>
            <a:off x="457200" y="182880"/>
            <a:ext cx="8229600" cy="1111664"/>
          </a:xfrm>
        </p:spPr>
        <p:txBody>
          <a:bodyPr/>
          <a:lstStyle/>
          <a:p>
            <a:r>
              <a:rPr lang="zh-CN" altLang="zh-CN" dirty="0">
                <a:effectLst/>
              </a:rPr>
              <a:t>吃三个面包的感觉</a:t>
            </a:r>
            <a:endParaRPr lang="zh-CN" altLang="en-US" dirty="0"/>
          </a:p>
        </p:txBody>
      </p:sp>
    </p:spTree>
    <p:extLst>
      <p:ext uri="{BB962C8B-B14F-4D97-AF65-F5344CB8AC3E}">
        <p14:creationId xmlns:p14="http://schemas.microsoft.com/office/powerpoint/2010/main" val="252610074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628800"/>
            <a:ext cx="8640960" cy="4785395"/>
          </a:xfrm>
        </p:spPr>
        <p:txBody>
          <a:bodyPr>
            <a:noAutofit/>
          </a:bodyPr>
          <a:lstStyle/>
          <a:p>
            <a:pPr>
              <a:lnSpc>
                <a:spcPct val="150000"/>
              </a:lnSpc>
            </a:pPr>
            <a:r>
              <a:rPr lang="zh-CN" altLang="zh-CN" dirty="0"/>
              <a:t>还比如，水是非常宝贵的，没有水，人们就会死亡，但是你连续喝超过了你能饮用的数量时，那么多余的水就没有什么用途了，再喝边际价值几乎为零，或是在零以下。现在我们的生活富裕了，我们都有体验</a:t>
            </a:r>
            <a:r>
              <a:rPr lang="en-US" altLang="zh-CN" dirty="0"/>
              <a:t>“</a:t>
            </a:r>
            <a:r>
              <a:rPr lang="zh-CN" altLang="zh-CN" dirty="0"/>
              <a:t>天天吃着山珍海味也吃不出当年饺子的香味</a:t>
            </a:r>
            <a:r>
              <a:rPr lang="en-US" altLang="zh-CN" dirty="0"/>
              <a:t>”</a:t>
            </a:r>
            <a:r>
              <a:rPr lang="zh-CN" altLang="zh-CN" dirty="0"/>
              <a:t>。这就是边际效用递减规律。设想如果不是递减而是递增会是什么结果，吃一万个面包也不饱</a:t>
            </a:r>
            <a:r>
              <a:rPr lang="zh-CN" altLang="zh-CN" dirty="0" smtClean="0"/>
              <a:t>。</a:t>
            </a:r>
            <a:endParaRPr lang="zh-CN" altLang="zh-CN" dirty="0"/>
          </a:p>
        </p:txBody>
      </p:sp>
      <p:sp>
        <p:nvSpPr>
          <p:cNvPr id="4" name="标题 1"/>
          <p:cNvSpPr>
            <a:spLocks noGrp="1"/>
          </p:cNvSpPr>
          <p:nvPr>
            <p:ph type="title"/>
          </p:nvPr>
        </p:nvSpPr>
        <p:spPr>
          <a:xfrm>
            <a:off x="457200" y="182880"/>
            <a:ext cx="8229600" cy="1111664"/>
          </a:xfrm>
        </p:spPr>
        <p:txBody>
          <a:bodyPr/>
          <a:lstStyle/>
          <a:p>
            <a:r>
              <a:rPr lang="zh-CN" altLang="zh-CN" dirty="0">
                <a:effectLst/>
              </a:rPr>
              <a:t>吃三个面包的感觉</a:t>
            </a:r>
            <a:endParaRPr lang="zh-CN" altLang="en-US" dirty="0"/>
          </a:p>
        </p:txBody>
      </p:sp>
    </p:spTree>
    <p:extLst>
      <p:ext uri="{BB962C8B-B14F-4D97-AF65-F5344CB8AC3E}">
        <p14:creationId xmlns:p14="http://schemas.microsoft.com/office/powerpoint/2010/main" val="410975234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00808"/>
            <a:ext cx="8640960" cy="4785395"/>
          </a:xfrm>
        </p:spPr>
        <p:txBody>
          <a:bodyPr>
            <a:noAutofit/>
          </a:bodyPr>
          <a:lstStyle/>
          <a:p>
            <a:pPr>
              <a:lnSpc>
                <a:spcPct val="150000"/>
              </a:lnSpc>
            </a:pPr>
            <a:r>
              <a:rPr lang="zh-CN" altLang="zh-CN" dirty="0"/>
              <a:t>吸毒就接近效用递增，毒吸的越多越上隐。吸毒的人觉得吸毒比其它消费相比认为毒品给他的享受超过了其它的各种享受。所以吸毒的人会卖掉家产，抛妻弃子，宁可食不充饥，衣不遮体，毒却不可不吸。所以说，幸亏我们生活在效用递减的世界里，在购买消费达到一定数量后因效用递减就会停止下来。</a:t>
            </a:r>
          </a:p>
        </p:txBody>
      </p:sp>
      <p:sp>
        <p:nvSpPr>
          <p:cNvPr id="4" name="标题 1"/>
          <p:cNvSpPr>
            <a:spLocks noGrp="1"/>
          </p:cNvSpPr>
          <p:nvPr>
            <p:ph type="title"/>
          </p:nvPr>
        </p:nvSpPr>
        <p:spPr>
          <a:xfrm>
            <a:off x="457200" y="182880"/>
            <a:ext cx="8229600" cy="1111664"/>
          </a:xfrm>
        </p:spPr>
        <p:txBody>
          <a:bodyPr/>
          <a:lstStyle/>
          <a:p>
            <a:r>
              <a:rPr lang="zh-CN" altLang="zh-CN" dirty="0">
                <a:effectLst/>
              </a:rPr>
              <a:t>吃三个面包的感觉</a:t>
            </a:r>
            <a:endParaRPr lang="zh-CN" altLang="en-US" dirty="0"/>
          </a:p>
        </p:txBody>
      </p:sp>
    </p:spTree>
    <p:extLst>
      <p:ext uri="{BB962C8B-B14F-4D97-AF65-F5344CB8AC3E}">
        <p14:creationId xmlns:p14="http://schemas.microsoft.com/office/powerpoint/2010/main" val="2516135188"/>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TM01790490[[fn=迪凯特]]</Template>
  <TotalTime>0</TotalTime>
  <Words>429</Words>
  <Application>Microsoft Office PowerPoint</Application>
  <PresentationFormat>全屏显示(4:3)</PresentationFormat>
  <Paragraphs>18</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Decatur</vt:lpstr>
      <vt:lpstr>PowerPoint 演示文稿</vt:lpstr>
      <vt:lpstr>吃三个面包的感觉</vt:lpstr>
      <vt:lpstr>吃三个面包的感觉</vt:lpstr>
      <vt:lpstr>吃三个面包的感觉</vt:lpstr>
      <vt:lpstr>吃三个面包的感觉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 Lei.</dc:creator>
  <cp:lastModifiedBy>Windows User</cp:lastModifiedBy>
  <cp:revision>1</cp:revision>
  <dcterms:created xsi:type="dcterms:W3CDTF">2017-03-29T15:45:37Z</dcterms:created>
  <dcterms:modified xsi:type="dcterms:W3CDTF">2017-03-29T15:54:19Z</dcterms:modified>
</cp:coreProperties>
</file>