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71" r:id="rId4"/>
    <p:sldId id="257" r:id="rId5"/>
    <p:sldId id="258" r:id="rId6"/>
    <p:sldId id="270" r:id="rId7"/>
    <p:sldId id="268" r:id="rId8"/>
    <p:sldId id="269" r:id="rId9"/>
    <p:sldId id="267" r:id="rId10"/>
    <p:sldId id="265" r:id="rId11"/>
    <p:sldId id="266" r:id="rId12"/>
    <p:sldId id="264" r:id="rId13"/>
    <p:sldId id="263" r:id="rId14"/>
    <p:sldId id="262" r:id="rId15"/>
    <p:sldId id="261" r:id="rId16"/>
    <p:sldId id="260" r:id="rId17"/>
    <p:sldId id="272"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342" y="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D12F00-20C7-4812-9D1B-23C57A9B9A0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93C6ACC-4C92-4E50-AD1E-48A747ECB7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65CAB38-511B-4E8B-BCB6-F3819A4A440E}"/>
              </a:ext>
            </a:extLst>
          </p:cNvPr>
          <p:cNvSpPr>
            <a:spLocks noGrp="1"/>
          </p:cNvSpPr>
          <p:nvPr>
            <p:ph type="dt" sz="half" idx="10"/>
          </p:nvPr>
        </p:nvSpPr>
        <p:spPr/>
        <p:txBody>
          <a:bodyPr/>
          <a:lstStyle/>
          <a:p>
            <a:fld id="{CBEE57E8-225E-4CEB-8975-94B90B1347B5}" type="datetimeFigureOut">
              <a:rPr lang="zh-CN" altLang="en-US" smtClean="0"/>
              <a:t>2021/5/19</a:t>
            </a:fld>
            <a:endParaRPr lang="zh-CN" altLang="en-US"/>
          </a:p>
        </p:txBody>
      </p:sp>
      <p:sp>
        <p:nvSpPr>
          <p:cNvPr id="5" name="页脚占位符 4">
            <a:extLst>
              <a:ext uri="{FF2B5EF4-FFF2-40B4-BE49-F238E27FC236}">
                <a16:creationId xmlns:a16="http://schemas.microsoft.com/office/drawing/2014/main" id="{88E44BE5-39CD-4E84-B7E8-A8B77149909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3733DF-B3DC-4228-A513-3560C9A10F65}"/>
              </a:ext>
            </a:extLst>
          </p:cNvPr>
          <p:cNvSpPr>
            <a:spLocks noGrp="1"/>
          </p:cNvSpPr>
          <p:nvPr>
            <p:ph type="sldNum" sz="quarter" idx="12"/>
          </p:nvPr>
        </p:nvSpPr>
        <p:spPr/>
        <p:txBody>
          <a:bodyPr/>
          <a:lstStyle/>
          <a:p>
            <a:fld id="{4F86DDE5-E158-4AD6-8B44-B4D7143E032D}" type="slidenum">
              <a:rPr lang="zh-CN" altLang="en-US" smtClean="0"/>
              <a:t>‹#›</a:t>
            </a:fld>
            <a:endParaRPr lang="zh-CN" altLang="en-US"/>
          </a:p>
        </p:txBody>
      </p:sp>
    </p:spTree>
    <p:extLst>
      <p:ext uri="{BB962C8B-B14F-4D97-AF65-F5344CB8AC3E}">
        <p14:creationId xmlns:p14="http://schemas.microsoft.com/office/powerpoint/2010/main" val="202519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094FCA-03B7-44BE-8DC3-54B59B73648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66294A6-9EC7-4716-9ECC-9879F14319E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D2D6E73-96BD-4DBC-8126-FBCFAA139319}"/>
              </a:ext>
            </a:extLst>
          </p:cNvPr>
          <p:cNvSpPr>
            <a:spLocks noGrp="1"/>
          </p:cNvSpPr>
          <p:nvPr>
            <p:ph type="dt" sz="half" idx="10"/>
          </p:nvPr>
        </p:nvSpPr>
        <p:spPr/>
        <p:txBody>
          <a:bodyPr/>
          <a:lstStyle/>
          <a:p>
            <a:fld id="{CBEE57E8-225E-4CEB-8975-94B90B1347B5}" type="datetimeFigureOut">
              <a:rPr lang="zh-CN" altLang="en-US" smtClean="0"/>
              <a:t>2021/5/19</a:t>
            </a:fld>
            <a:endParaRPr lang="zh-CN" altLang="en-US"/>
          </a:p>
        </p:txBody>
      </p:sp>
      <p:sp>
        <p:nvSpPr>
          <p:cNvPr id="5" name="页脚占位符 4">
            <a:extLst>
              <a:ext uri="{FF2B5EF4-FFF2-40B4-BE49-F238E27FC236}">
                <a16:creationId xmlns:a16="http://schemas.microsoft.com/office/drawing/2014/main" id="{BC9D143E-7EBC-4ED5-97C4-FFC334DAF0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9FB295-7F1B-4038-93E3-35B1A40D853D}"/>
              </a:ext>
            </a:extLst>
          </p:cNvPr>
          <p:cNvSpPr>
            <a:spLocks noGrp="1"/>
          </p:cNvSpPr>
          <p:nvPr>
            <p:ph type="sldNum" sz="quarter" idx="12"/>
          </p:nvPr>
        </p:nvSpPr>
        <p:spPr/>
        <p:txBody>
          <a:bodyPr/>
          <a:lstStyle/>
          <a:p>
            <a:fld id="{4F86DDE5-E158-4AD6-8B44-B4D7143E032D}" type="slidenum">
              <a:rPr lang="zh-CN" altLang="en-US" smtClean="0"/>
              <a:t>‹#›</a:t>
            </a:fld>
            <a:endParaRPr lang="zh-CN" altLang="en-US"/>
          </a:p>
        </p:txBody>
      </p:sp>
    </p:spTree>
    <p:extLst>
      <p:ext uri="{BB962C8B-B14F-4D97-AF65-F5344CB8AC3E}">
        <p14:creationId xmlns:p14="http://schemas.microsoft.com/office/powerpoint/2010/main" val="351908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084A677-5963-43B3-814F-7A31941C10C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C29BD3C-6EFE-4444-B834-80819EE0CFF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AD31AB2-F374-41F5-9522-AB5547A14663}"/>
              </a:ext>
            </a:extLst>
          </p:cNvPr>
          <p:cNvSpPr>
            <a:spLocks noGrp="1"/>
          </p:cNvSpPr>
          <p:nvPr>
            <p:ph type="dt" sz="half" idx="10"/>
          </p:nvPr>
        </p:nvSpPr>
        <p:spPr/>
        <p:txBody>
          <a:bodyPr/>
          <a:lstStyle/>
          <a:p>
            <a:fld id="{CBEE57E8-225E-4CEB-8975-94B90B1347B5}" type="datetimeFigureOut">
              <a:rPr lang="zh-CN" altLang="en-US" smtClean="0"/>
              <a:t>2021/5/19</a:t>
            </a:fld>
            <a:endParaRPr lang="zh-CN" altLang="en-US"/>
          </a:p>
        </p:txBody>
      </p:sp>
      <p:sp>
        <p:nvSpPr>
          <p:cNvPr id="5" name="页脚占位符 4">
            <a:extLst>
              <a:ext uri="{FF2B5EF4-FFF2-40B4-BE49-F238E27FC236}">
                <a16:creationId xmlns:a16="http://schemas.microsoft.com/office/drawing/2014/main" id="{DD29D646-55E9-42A3-BD00-CE6B55730A9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BD9055-3F07-484A-A3F2-951C448132E9}"/>
              </a:ext>
            </a:extLst>
          </p:cNvPr>
          <p:cNvSpPr>
            <a:spLocks noGrp="1"/>
          </p:cNvSpPr>
          <p:nvPr>
            <p:ph type="sldNum" sz="quarter" idx="12"/>
          </p:nvPr>
        </p:nvSpPr>
        <p:spPr/>
        <p:txBody>
          <a:bodyPr/>
          <a:lstStyle/>
          <a:p>
            <a:fld id="{4F86DDE5-E158-4AD6-8B44-B4D7143E032D}" type="slidenum">
              <a:rPr lang="zh-CN" altLang="en-US" smtClean="0"/>
              <a:t>‹#›</a:t>
            </a:fld>
            <a:endParaRPr lang="zh-CN" altLang="en-US"/>
          </a:p>
        </p:txBody>
      </p:sp>
    </p:spTree>
    <p:extLst>
      <p:ext uri="{BB962C8B-B14F-4D97-AF65-F5344CB8AC3E}">
        <p14:creationId xmlns:p14="http://schemas.microsoft.com/office/powerpoint/2010/main" val="4108405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2965C9-4D68-47EC-BC04-AE8C2F2FAD3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6DD1BFD-8CBA-4693-A1B7-29A2D67455F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79F4AB7-A5D3-445C-BD58-48786ECE7F95}"/>
              </a:ext>
            </a:extLst>
          </p:cNvPr>
          <p:cNvSpPr>
            <a:spLocks noGrp="1"/>
          </p:cNvSpPr>
          <p:nvPr>
            <p:ph type="dt" sz="half" idx="10"/>
          </p:nvPr>
        </p:nvSpPr>
        <p:spPr/>
        <p:txBody>
          <a:bodyPr/>
          <a:lstStyle/>
          <a:p>
            <a:fld id="{CBEE57E8-225E-4CEB-8975-94B90B1347B5}" type="datetimeFigureOut">
              <a:rPr lang="zh-CN" altLang="en-US" smtClean="0"/>
              <a:t>2021/5/19</a:t>
            </a:fld>
            <a:endParaRPr lang="zh-CN" altLang="en-US"/>
          </a:p>
        </p:txBody>
      </p:sp>
      <p:sp>
        <p:nvSpPr>
          <p:cNvPr id="5" name="页脚占位符 4">
            <a:extLst>
              <a:ext uri="{FF2B5EF4-FFF2-40B4-BE49-F238E27FC236}">
                <a16:creationId xmlns:a16="http://schemas.microsoft.com/office/drawing/2014/main" id="{CF41DA30-AB84-4DA5-8BC0-9A944C5378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ECDC394-6C9A-45DB-A2BB-03BB2746E9E5}"/>
              </a:ext>
            </a:extLst>
          </p:cNvPr>
          <p:cNvSpPr>
            <a:spLocks noGrp="1"/>
          </p:cNvSpPr>
          <p:nvPr>
            <p:ph type="sldNum" sz="quarter" idx="12"/>
          </p:nvPr>
        </p:nvSpPr>
        <p:spPr/>
        <p:txBody>
          <a:bodyPr/>
          <a:lstStyle/>
          <a:p>
            <a:fld id="{4F86DDE5-E158-4AD6-8B44-B4D7143E032D}" type="slidenum">
              <a:rPr lang="zh-CN" altLang="en-US" smtClean="0"/>
              <a:t>‹#›</a:t>
            </a:fld>
            <a:endParaRPr lang="zh-CN" altLang="en-US"/>
          </a:p>
        </p:txBody>
      </p:sp>
    </p:spTree>
    <p:extLst>
      <p:ext uri="{BB962C8B-B14F-4D97-AF65-F5344CB8AC3E}">
        <p14:creationId xmlns:p14="http://schemas.microsoft.com/office/powerpoint/2010/main" val="1500338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E0FE03-1B12-4881-9FBC-6760FA35B2D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31A38C3-8878-4B76-84EE-EF5BBC9E73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3F282E4-B7E1-46E8-8F3F-16AAA183C612}"/>
              </a:ext>
            </a:extLst>
          </p:cNvPr>
          <p:cNvSpPr>
            <a:spLocks noGrp="1"/>
          </p:cNvSpPr>
          <p:nvPr>
            <p:ph type="dt" sz="half" idx="10"/>
          </p:nvPr>
        </p:nvSpPr>
        <p:spPr/>
        <p:txBody>
          <a:bodyPr/>
          <a:lstStyle/>
          <a:p>
            <a:fld id="{CBEE57E8-225E-4CEB-8975-94B90B1347B5}" type="datetimeFigureOut">
              <a:rPr lang="zh-CN" altLang="en-US" smtClean="0"/>
              <a:t>2021/5/19</a:t>
            </a:fld>
            <a:endParaRPr lang="zh-CN" altLang="en-US"/>
          </a:p>
        </p:txBody>
      </p:sp>
      <p:sp>
        <p:nvSpPr>
          <p:cNvPr id="5" name="页脚占位符 4">
            <a:extLst>
              <a:ext uri="{FF2B5EF4-FFF2-40B4-BE49-F238E27FC236}">
                <a16:creationId xmlns:a16="http://schemas.microsoft.com/office/drawing/2014/main" id="{E5B10AC8-9142-4623-8CEB-35D03A92BA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5A93F90-DF48-4571-A256-3C90CF733DC3}"/>
              </a:ext>
            </a:extLst>
          </p:cNvPr>
          <p:cNvSpPr>
            <a:spLocks noGrp="1"/>
          </p:cNvSpPr>
          <p:nvPr>
            <p:ph type="sldNum" sz="quarter" idx="12"/>
          </p:nvPr>
        </p:nvSpPr>
        <p:spPr/>
        <p:txBody>
          <a:bodyPr/>
          <a:lstStyle/>
          <a:p>
            <a:fld id="{4F86DDE5-E158-4AD6-8B44-B4D7143E032D}" type="slidenum">
              <a:rPr lang="zh-CN" altLang="en-US" smtClean="0"/>
              <a:t>‹#›</a:t>
            </a:fld>
            <a:endParaRPr lang="zh-CN" altLang="en-US"/>
          </a:p>
        </p:txBody>
      </p:sp>
    </p:spTree>
    <p:extLst>
      <p:ext uri="{BB962C8B-B14F-4D97-AF65-F5344CB8AC3E}">
        <p14:creationId xmlns:p14="http://schemas.microsoft.com/office/powerpoint/2010/main" val="1590343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4ADA0C-202C-4A7E-9E64-F67E1C9E225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D50DF60-8570-4E2A-8D7B-E6EA77EA4AB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1E3B445-AB66-42CE-AFC0-24A8D081F56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FC4910F-76E9-4326-80E5-553DD333E19D}"/>
              </a:ext>
            </a:extLst>
          </p:cNvPr>
          <p:cNvSpPr>
            <a:spLocks noGrp="1"/>
          </p:cNvSpPr>
          <p:nvPr>
            <p:ph type="dt" sz="half" idx="10"/>
          </p:nvPr>
        </p:nvSpPr>
        <p:spPr/>
        <p:txBody>
          <a:bodyPr/>
          <a:lstStyle/>
          <a:p>
            <a:fld id="{CBEE57E8-225E-4CEB-8975-94B90B1347B5}" type="datetimeFigureOut">
              <a:rPr lang="zh-CN" altLang="en-US" smtClean="0"/>
              <a:t>2021/5/19</a:t>
            </a:fld>
            <a:endParaRPr lang="zh-CN" altLang="en-US"/>
          </a:p>
        </p:txBody>
      </p:sp>
      <p:sp>
        <p:nvSpPr>
          <p:cNvPr id="6" name="页脚占位符 5">
            <a:extLst>
              <a:ext uri="{FF2B5EF4-FFF2-40B4-BE49-F238E27FC236}">
                <a16:creationId xmlns:a16="http://schemas.microsoft.com/office/drawing/2014/main" id="{A2A6D37D-6910-473B-AFAA-DDEEFCC50D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0311953-5042-48F2-8F36-AF7330D62E52}"/>
              </a:ext>
            </a:extLst>
          </p:cNvPr>
          <p:cNvSpPr>
            <a:spLocks noGrp="1"/>
          </p:cNvSpPr>
          <p:nvPr>
            <p:ph type="sldNum" sz="quarter" idx="12"/>
          </p:nvPr>
        </p:nvSpPr>
        <p:spPr/>
        <p:txBody>
          <a:bodyPr/>
          <a:lstStyle/>
          <a:p>
            <a:fld id="{4F86DDE5-E158-4AD6-8B44-B4D7143E032D}" type="slidenum">
              <a:rPr lang="zh-CN" altLang="en-US" smtClean="0"/>
              <a:t>‹#›</a:t>
            </a:fld>
            <a:endParaRPr lang="zh-CN" altLang="en-US"/>
          </a:p>
        </p:txBody>
      </p:sp>
    </p:spTree>
    <p:extLst>
      <p:ext uri="{BB962C8B-B14F-4D97-AF65-F5344CB8AC3E}">
        <p14:creationId xmlns:p14="http://schemas.microsoft.com/office/powerpoint/2010/main" val="772417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64AE9D-CD63-45B6-9F66-EC3706DD8B3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3963599-FE29-44B9-B6C2-B90ABC4D3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09A811F-F0E8-46D4-88DF-4CAB3A3891E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926929D-8166-4BD1-A64E-20517EB766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8D4CC48-DCA1-49E5-BF90-22B6EA39C46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A3D3DA5-35E8-48E7-AC04-4CACD5F8DA4F}"/>
              </a:ext>
            </a:extLst>
          </p:cNvPr>
          <p:cNvSpPr>
            <a:spLocks noGrp="1"/>
          </p:cNvSpPr>
          <p:nvPr>
            <p:ph type="dt" sz="half" idx="10"/>
          </p:nvPr>
        </p:nvSpPr>
        <p:spPr/>
        <p:txBody>
          <a:bodyPr/>
          <a:lstStyle/>
          <a:p>
            <a:fld id="{CBEE57E8-225E-4CEB-8975-94B90B1347B5}" type="datetimeFigureOut">
              <a:rPr lang="zh-CN" altLang="en-US" smtClean="0"/>
              <a:t>2021/5/19</a:t>
            </a:fld>
            <a:endParaRPr lang="zh-CN" altLang="en-US"/>
          </a:p>
        </p:txBody>
      </p:sp>
      <p:sp>
        <p:nvSpPr>
          <p:cNvPr id="8" name="页脚占位符 7">
            <a:extLst>
              <a:ext uri="{FF2B5EF4-FFF2-40B4-BE49-F238E27FC236}">
                <a16:creationId xmlns:a16="http://schemas.microsoft.com/office/drawing/2014/main" id="{3B5C272C-5958-4CA6-B24A-B01EBA37DE5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1491CC9-54B9-478D-B9DA-5E634851E5AC}"/>
              </a:ext>
            </a:extLst>
          </p:cNvPr>
          <p:cNvSpPr>
            <a:spLocks noGrp="1"/>
          </p:cNvSpPr>
          <p:nvPr>
            <p:ph type="sldNum" sz="quarter" idx="12"/>
          </p:nvPr>
        </p:nvSpPr>
        <p:spPr/>
        <p:txBody>
          <a:bodyPr/>
          <a:lstStyle/>
          <a:p>
            <a:fld id="{4F86DDE5-E158-4AD6-8B44-B4D7143E032D}" type="slidenum">
              <a:rPr lang="zh-CN" altLang="en-US" smtClean="0"/>
              <a:t>‹#›</a:t>
            </a:fld>
            <a:endParaRPr lang="zh-CN" altLang="en-US"/>
          </a:p>
        </p:txBody>
      </p:sp>
    </p:spTree>
    <p:extLst>
      <p:ext uri="{BB962C8B-B14F-4D97-AF65-F5344CB8AC3E}">
        <p14:creationId xmlns:p14="http://schemas.microsoft.com/office/powerpoint/2010/main" val="1957425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E9E93D-E583-4C19-8187-C6D8920E61A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09AD20B-14DD-462A-8066-A5E7911F981C}"/>
              </a:ext>
            </a:extLst>
          </p:cNvPr>
          <p:cNvSpPr>
            <a:spLocks noGrp="1"/>
          </p:cNvSpPr>
          <p:nvPr>
            <p:ph type="dt" sz="half" idx="10"/>
          </p:nvPr>
        </p:nvSpPr>
        <p:spPr/>
        <p:txBody>
          <a:bodyPr/>
          <a:lstStyle/>
          <a:p>
            <a:fld id="{CBEE57E8-225E-4CEB-8975-94B90B1347B5}" type="datetimeFigureOut">
              <a:rPr lang="zh-CN" altLang="en-US" smtClean="0"/>
              <a:t>2021/5/19</a:t>
            </a:fld>
            <a:endParaRPr lang="zh-CN" altLang="en-US"/>
          </a:p>
        </p:txBody>
      </p:sp>
      <p:sp>
        <p:nvSpPr>
          <p:cNvPr id="4" name="页脚占位符 3">
            <a:extLst>
              <a:ext uri="{FF2B5EF4-FFF2-40B4-BE49-F238E27FC236}">
                <a16:creationId xmlns:a16="http://schemas.microsoft.com/office/drawing/2014/main" id="{67796BFF-DCBC-4E1E-A64B-541CB235C03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8B5DE2F-7FF4-4CD5-95DF-9ECBAC9E3759}"/>
              </a:ext>
            </a:extLst>
          </p:cNvPr>
          <p:cNvSpPr>
            <a:spLocks noGrp="1"/>
          </p:cNvSpPr>
          <p:nvPr>
            <p:ph type="sldNum" sz="quarter" idx="12"/>
          </p:nvPr>
        </p:nvSpPr>
        <p:spPr/>
        <p:txBody>
          <a:bodyPr/>
          <a:lstStyle/>
          <a:p>
            <a:fld id="{4F86DDE5-E158-4AD6-8B44-B4D7143E032D}" type="slidenum">
              <a:rPr lang="zh-CN" altLang="en-US" smtClean="0"/>
              <a:t>‹#›</a:t>
            </a:fld>
            <a:endParaRPr lang="zh-CN" altLang="en-US"/>
          </a:p>
        </p:txBody>
      </p:sp>
    </p:spTree>
    <p:extLst>
      <p:ext uri="{BB962C8B-B14F-4D97-AF65-F5344CB8AC3E}">
        <p14:creationId xmlns:p14="http://schemas.microsoft.com/office/powerpoint/2010/main" val="818708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7CDD9F8-09C2-4A33-A77B-F9E5542A2E0F}"/>
              </a:ext>
            </a:extLst>
          </p:cNvPr>
          <p:cNvSpPr>
            <a:spLocks noGrp="1"/>
          </p:cNvSpPr>
          <p:nvPr>
            <p:ph type="dt" sz="half" idx="10"/>
          </p:nvPr>
        </p:nvSpPr>
        <p:spPr/>
        <p:txBody>
          <a:bodyPr/>
          <a:lstStyle/>
          <a:p>
            <a:fld id="{CBEE57E8-225E-4CEB-8975-94B90B1347B5}" type="datetimeFigureOut">
              <a:rPr lang="zh-CN" altLang="en-US" smtClean="0"/>
              <a:t>2021/5/19</a:t>
            </a:fld>
            <a:endParaRPr lang="zh-CN" altLang="en-US"/>
          </a:p>
        </p:txBody>
      </p:sp>
      <p:sp>
        <p:nvSpPr>
          <p:cNvPr id="3" name="页脚占位符 2">
            <a:extLst>
              <a:ext uri="{FF2B5EF4-FFF2-40B4-BE49-F238E27FC236}">
                <a16:creationId xmlns:a16="http://schemas.microsoft.com/office/drawing/2014/main" id="{170A24AA-A4E3-43F7-882E-4F88D215488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19FE890-D967-4C4A-A03B-9E825BF80286}"/>
              </a:ext>
            </a:extLst>
          </p:cNvPr>
          <p:cNvSpPr>
            <a:spLocks noGrp="1"/>
          </p:cNvSpPr>
          <p:nvPr>
            <p:ph type="sldNum" sz="quarter" idx="12"/>
          </p:nvPr>
        </p:nvSpPr>
        <p:spPr/>
        <p:txBody>
          <a:bodyPr/>
          <a:lstStyle/>
          <a:p>
            <a:fld id="{4F86DDE5-E158-4AD6-8B44-B4D7143E032D}" type="slidenum">
              <a:rPr lang="zh-CN" altLang="en-US" smtClean="0"/>
              <a:t>‹#›</a:t>
            </a:fld>
            <a:endParaRPr lang="zh-CN" altLang="en-US"/>
          </a:p>
        </p:txBody>
      </p:sp>
    </p:spTree>
    <p:extLst>
      <p:ext uri="{BB962C8B-B14F-4D97-AF65-F5344CB8AC3E}">
        <p14:creationId xmlns:p14="http://schemas.microsoft.com/office/powerpoint/2010/main" val="1241087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7078A9-7106-487B-8C15-55762025D2C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A2D85B2-FF48-42F5-A956-CA7C93E7EF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A2F3E8D-B07C-46A8-A55F-5DCC60EED3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0429ACE-214D-468F-A330-8FFCE67EC030}"/>
              </a:ext>
            </a:extLst>
          </p:cNvPr>
          <p:cNvSpPr>
            <a:spLocks noGrp="1"/>
          </p:cNvSpPr>
          <p:nvPr>
            <p:ph type="dt" sz="half" idx="10"/>
          </p:nvPr>
        </p:nvSpPr>
        <p:spPr/>
        <p:txBody>
          <a:bodyPr/>
          <a:lstStyle/>
          <a:p>
            <a:fld id="{CBEE57E8-225E-4CEB-8975-94B90B1347B5}" type="datetimeFigureOut">
              <a:rPr lang="zh-CN" altLang="en-US" smtClean="0"/>
              <a:t>2021/5/19</a:t>
            </a:fld>
            <a:endParaRPr lang="zh-CN" altLang="en-US"/>
          </a:p>
        </p:txBody>
      </p:sp>
      <p:sp>
        <p:nvSpPr>
          <p:cNvPr id="6" name="页脚占位符 5">
            <a:extLst>
              <a:ext uri="{FF2B5EF4-FFF2-40B4-BE49-F238E27FC236}">
                <a16:creationId xmlns:a16="http://schemas.microsoft.com/office/drawing/2014/main" id="{A0E76450-E682-4A88-B483-FCC854372B3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AC64BA7-5225-4D38-821C-7907E0948777}"/>
              </a:ext>
            </a:extLst>
          </p:cNvPr>
          <p:cNvSpPr>
            <a:spLocks noGrp="1"/>
          </p:cNvSpPr>
          <p:nvPr>
            <p:ph type="sldNum" sz="quarter" idx="12"/>
          </p:nvPr>
        </p:nvSpPr>
        <p:spPr/>
        <p:txBody>
          <a:bodyPr/>
          <a:lstStyle/>
          <a:p>
            <a:fld id="{4F86DDE5-E158-4AD6-8B44-B4D7143E032D}" type="slidenum">
              <a:rPr lang="zh-CN" altLang="en-US" smtClean="0"/>
              <a:t>‹#›</a:t>
            </a:fld>
            <a:endParaRPr lang="zh-CN" altLang="en-US"/>
          </a:p>
        </p:txBody>
      </p:sp>
    </p:spTree>
    <p:extLst>
      <p:ext uri="{BB962C8B-B14F-4D97-AF65-F5344CB8AC3E}">
        <p14:creationId xmlns:p14="http://schemas.microsoft.com/office/powerpoint/2010/main" val="763174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1CFE3E-FA58-4B7E-9C73-928C36382B1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BE254F5-F39F-4E21-AD83-6113ED0191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DA63698-2C42-466F-999E-8115FEC601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28946C5-B436-402F-B678-9360F2C418E7}"/>
              </a:ext>
            </a:extLst>
          </p:cNvPr>
          <p:cNvSpPr>
            <a:spLocks noGrp="1"/>
          </p:cNvSpPr>
          <p:nvPr>
            <p:ph type="dt" sz="half" idx="10"/>
          </p:nvPr>
        </p:nvSpPr>
        <p:spPr/>
        <p:txBody>
          <a:bodyPr/>
          <a:lstStyle/>
          <a:p>
            <a:fld id="{CBEE57E8-225E-4CEB-8975-94B90B1347B5}" type="datetimeFigureOut">
              <a:rPr lang="zh-CN" altLang="en-US" smtClean="0"/>
              <a:t>2021/5/19</a:t>
            </a:fld>
            <a:endParaRPr lang="zh-CN" altLang="en-US"/>
          </a:p>
        </p:txBody>
      </p:sp>
      <p:sp>
        <p:nvSpPr>
          <p:cNvPr id="6" name="页脚占位符 5">
            <a:extLst>
              <a:ext uri="{FF2B5EF4-FFF2-40B4-BE49-F238E27FC236}">
                <a16:creationId xmlns:a16="http://schemas.microsoft.com/office/drawing/2014/main" id="{9AA5801D-238F-40CB-A7A8-658E60F01EF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870EEFA-E938-4124-B475-869CABD08C9A}"/>
              </a:ext>
            </a:extLst>
          </p:cNvPr>
          <p:cNvSpPr>
            <a:spLocks noGrp="1"/>
          </p:cNvSpPr>
          <p:nvPr>
            <p:ph type="sldNum" sz="quarter" idx="12"/>
          </p:nvPr>
        </p:nvSpPr>
        <p:spPr/>
        <p:txBody>
          <a:bodyPr/>
          <a:lstStyle/>
          <a:p>
            <a:fld id="{4F86DDE5-E158-4AD6-8B44-B4D7143E032D}" type="slidenum">
              <a:rPr lang="zh-CN" altLang="en-US" smtClean="0"/>
              <a:t>‹#›</a:t>
            </a:fld>
            <a:endParaRPr lang="zh-CN" altLang="en-US"/>
          </a:p>
        </p:txBody>
      </p:sp>
    </p:spTree>
    <p:extLst>
      <p:ext uri="{BB962C8B-B14F-4D97-AF65-F5344CB8AC3E}">
        <p14:creationId xmlns:p14="http://schemas.microsoft.com/office/powerpoint/2010/main" val="217152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7B272FF-19C6-4B2B-A15A-A57CBA22CF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AC2B94B-0A84-4540-B693-D58367A265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E5DF888-C735-4C46-B7FF-3E107CF794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EE57E8-225E-4CEB-8975-94B90B1347B5}" type="datetimeFigureOut">
              <a:rPr lang="zh-CN" altLang="en-US" smtClean="0"/>
              <a:t>2021/5/19</a:t>
            </a:fld>
            <a:endParaRPr lang="zh-CN" altLang="en-US"/>
          </a:p>
        </p:txBody>
      </p:sp>
      <p:sp>
        <p:nvSpPr>
          <p:cNvPr id="5" name="页脚占位符 4">
            <a:extLst>
              <a:ext uri="{FF2B5EF4-FFF2-40B4-BE49-F238E27FC236}">
                <a16:creationId xmlns:a16="http://schemas.microsoft.com/office/drawing/2014/main" id="{A9DEC14B-59F0-4F18-A579-BF477E7F19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38DFB44-CFCF-4E95-AD58-4D324F99D4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86DDE5-E158-4AD6-8B44-B4D7143E032D}" type="slidenum">
              <a:rPr lang="zh-CN" altLang="en-US" smtClean="0"/>
              <a:t>‹#›</a:t>
            </a:fld>
            <a:endParaRPr lang="zh-CN" altLang="en-US"/>
          </a:p>
        </p:txBody>
      </p:sp>
    </p:spTree>
    <p:extLst>
      <p:ext uri="{BB962C8B-B14F-4D97-AF65-F5344CB8AC3E}">
        <p14:creationId xmlns:p14="http://schemas.microsoft.com/office/powerpoint/2010/main" val="3395183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shivamb/real-or-fake-fake-jobposting-predi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AleksanderWWW/Data_mining-Fake_job/blob/master/DatasetReport.7z"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4F4D304B-59BC-4820-8BD8-7D7B6544D2C9}"/>
              </a:ext>
            </a:extLst>
          </p:cNvPr>
          <p:cNvSpPr>
            <a:spLocks noGrp="1"/>
          </p:cNvSpPr>
          <p:nvPr>
            <p:ph type="ctrTitle"/>
          </p:nvPr>
        </p:nvSpPr>
        <p:spPr>
          <a:xfrm>
            <a:off x="441960" y="2879453"/>
            <a:ext cx="6457183" cy="2274388"/>
          </a:xfrm>
        </p:spPr>
        <p:txBody>
          <a:bodyPr anchor="t">
            <a:normAutofit/>
          </a:bodyPr>
          <a:lstStyle/>
          <a:p>
            <a:r>
              <a:rPr lang="en-US" altLang="zh-CN" sz="4400" dirty="0">
                <a:latin typeface="Abadi" panose="020B0604020104020204" pitchFamily="34" charset="0"/>
              </a:rPr>
              <a:t>Data Mining Final Project 2021</a:t>
            </a:r>
            <a:br>
              <a:rPr lang="en-US" altLang="zh-CN" sz="5000" dirty="0">
                <a:latin typeface="Abadi" panose="020B0604020104020204" pitchFamily="34" charset="0"/>
              </a:rPr>
            </a:br>
            <a:r>
              <a:rPr lang="en-US" altLang="zh-CN" sz="5000" dirty="0">
                <a:latin typeface="Abadi" panose="020B0604020104020204" pitchFamily="34" charset="0"/>
              </a:rPr>
              <a:t> </a:t>
            </a:r>
            <a:endParaRPr lang="zh-CN" altLang="en-US" sz="5000" dirty="0">
              <a:latin typeface="Abadi" panose="020B0604020104020204" pitchFamily="34" charset="0"/>
            </a:endParaRPr>
          </a:p>
        </p:txBody>
      </p:sp>
      <p:sp>
        <p:nvSpPr>
          <p:cNvPr id="3" name="副标题 2">
            <a:extLst>
              <a:ext uri="{FF2B5EF4-FFF2-40B4-BE49-F238E27FC236}">
                <a16:creationId xmlns:a16="http://schemas.microsoft.com/office/drawing/2014/main" id="{857F1988-F767-4971-9737-7EAEDFF91E51}"/>
              </a:ext>
            </a:extLst>
          </p:cNvPr>
          <p:cNvSpPr>
            <a:spLocks noGrp="1"/>
          </p:cNvSpPr>
          <p:nvPr>
            <p:ph type="subTitle" idx="1"/>
          </p:nvPr>
        </p:nvSpPr>
        <p:spPr>
          <a:xfrm>
            <a:off x="1331480" y="1234285"/>
            <a:ext cx="5013661" cy="1683292"/>
          </a:xfrm>
        </p:spPr>
        <p:txBody>
          <a:bodyPr anchor="b">
            <a:normAutofit/>
          </a:bodyPr>
          <a:lstStyle/>
          <a:p>
            <a:pPr algn="l"/>
            <a:r>
              <a:rPr lang="zh-CN" altLang="en-US" b="0" i="0" dirty="0">
                <a:effectLst/>
                <a:latin typeface="Helvetica Neue"/>
              </a:rPr>
              <a:t>👱‍♂️</a:t>
            </a:r>
            <a:r>
              <a:rPr lang="en-US" altLang="zh-CN" b="0" i="0" dirty="0">
                <a:effectLst/>
                <a:latin typeface="Helvetica Neue"/>
              </a:rPr>
              <a:t>Aleksander Wojnarowicz(AW77438)</a:t>
            </a:r>
          </a:p>
          <a:p>
            <a:pPr algn="l"/>
            <a:r>
              <a:rPr lang="zh-CN" altLang="en-US" b="0" i="0" dirty="0">
                <a:effectLst/>
                <a:latin typeface="Helvetica Neue"/>
              </a:rPr>
              <a:t>👱‍♀️</a:t>
            </a:r>
            <a:r>
              <a:rPr lang="en-US" altLang="zh-CN" b="0" i="0" dirty="0">
                <a:effectLst/>
                <a:latin typeface="Helvetica Neue"/>
              </a:rPr>
              <a:t>Yuqing Liu(YL110057)</a:t>
            </a:r>
          </a:p>
          <a:p>
            <a:pPr algn="l"/>
            <a:endParaRPr lang="zh-CN" altLang="en-US" dirty="0"/>
          </a:p>
        </p:txBody>
      </p:sp>
      <p:grpSp>
        <p:nvGrpSpPr>
          <p:cNvPr id="12" name="Group 11">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13"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61715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9C3AAE7-6FFD-46F5-ADEF-683A7F84C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4A178C5-0CE8-40CC-9EC7-9B5C2429E2DF}"/>
              </a:ext>
            </a:extLst>
          </p:cNvPr>
          <p:cNvPicPr>
            <a:picLocks noChangeAspect="1"/>
          </p:cNvPicPr>
          <p:nvPr/>
        </p:nvPicPr>
        <p:blipFill rotWithShape="1">
          <a:blip r:embed="rId2"/>
          <a:srcRect t="979" r="-2" b="223"/>
          <a:stretch/>
        </p:blipFill>
        <p:spPr>
          <a:xfrm>
            <a:off x="3504644" y="10"/>
            <a:ext cx="8687357" cy="6437136"/>
          </a:xfrm>
          <a:custGeom>
            <a:avLst/>
            <a:gdLst/>
            <a:ahLst/>
            <a:cxnLst/>
            <a:rect l="l" t="t" r="r" b="b"/>
            <a:pathLst>
              <a:path w="8687357" h="6437146">
                <a:moveTo>
                  <a:pt x="3944493" y="3980202"/>
                </a:moveTo>
                <a:cubicBezTo>
                  <a:pt x="3944493" y="3980202"/>
                  <a:pt x="3944493" y="3980202"/>
                  <a:pt x="5117486" y="3980944"/>
                </a:cubicBezTo>
                <a:cubicBezTo>
                  <a:pt x="5193569" y="3981041"/>
                  <a:pt x="5262972" y="4020215"/>
                  <a:pt x="5301098" y="4086251"/>
                </a:cubicBezTo>
                <a:cubicBezTo>
                  <a:pt x="5301098" y="4086251"/>
                  <a:pt x="5301098" y="4086251"/>
                  <a:pt x="5889509" y="5105408"/>
                </a:cubicBezTo>
                <a:cubicBezTo>
                  <a:pt x="5926364" y="5169243"/>
                  <a:pt x="5926858" y="5251135"/>
                  <a:pt x="5887630" y="5314873"/>
                </a:cubicBezTo>
                <a:cubicBezTo>
                  <a:pt x="5887630" y="5314873"/>
                  <a:pt x="5887630" y="5314873"/>
                  <a:pt x="5303047" y="6333287"/>
                </a:cubicBezTo>
                <a:cubicBezTo>
                  <a:pt x="5267284" y="6397959"/>
                  <a:pt x="5197106" y="6438477"/>
                  <a:pt x="5123215" y="6437113"/>
                </a:cubicBezTo>
                <a:cubicBezTo>
                  <a:pt x="5123215" y="6437113"/>
                  <a:pt x="5123215" y="6437113"/>
                  <a:pt x="3948952" y="6434170"/>
                </a:cubicBezTo>
                <a:cubicBezTo>
                  <a:pt x="3874139" y="6436273"/>
                  <a:pt x="3803467" y="6394898"/>
                  <a:pt x="3766612" y="6331063"/>
                </a:cubicBezTo>
                <a:cubicBezTo>
                  <a:pt x="3766612" y="6331063"/>
                  <a:pt x="3766612" y="6331063"/>
                  <a:pt x="3178202" y="5311907"/>
                </a:cubicBezTo>
                <a:cubicBezTo>
                  <a:pt x="3140076" y="5245870"/>
                  <a:pt x="3140850" y="5166180"/>
                  <a:pt x="3178808" y="5100241"/>
                </a:cubicBezTo>
                <a:cubicBezTo>
                  <a:pt x="3178808" y="5100241"/>
                  <a:pt x="3178808" y="5100241"/>
                  <a:pt x="3764660" y="4084028"/>
                </a:cubicBezTo>
                <a:cubicBezTo>
                  <a:pt x="3800424" y="4019355"/>
                  <a:pt x="3870604" y="3978838"/>
                  <a:pt x="3944493" y="3980202"/>
                </a:cubicBezTo>
                <a:close/>
                <a:moveTo>
                  <a:pt x="5699720" y="3489582"/>
                </a:moveTo>
                <a:cubicBezTo>
                  <a:pt x="5699720" y="3489582"/>
                  <a:pt x="5699720" y="3489582"/>
                  <a:pt x="6163751" y="3489876"/>
                </a:cubicBezTo>
                <a:cubicBezTo>
                  <a:pt x="6193849" y="3489915"/>
                  <a:pt x="6221305" y="3505412"/>
                  <a:pt x="6236387" y="3531535"/>
                </a:cubicBezTo>
                <a:cubicBezTo>
                  <a:pt x="6236387" y="3531535"/>
                  <a:pt x="6236387" y="3531535"/>
                  <a:pt x="6469160" y="3934709"/>
                </a:cubicBezTo>
                <a:cubicBezTo>
                  <a:pt x="6483740" y="3959962"/>
                  <a:pt x="6483935" y="3992359"/>
                  <a:pt x="6468416" y="4017573"/>
                </a:cubicBezTo>
                <a:cubicBezTo>
                  <a:pt x="6468416" y="4017573"/>
                  <a:pt x="6468416" y="4017573"/>
                  <a:pt x="6237158" y="4420453"/>
                </a:cubicBezTo>
                <a:cubicBezTo>
                  <a:pt x="6223010" y="4446037"/>
                  <a:pt x="6195248" y="4462066"/>
                  <a:pt x="6166018" y="4461526"/>
                </a:cubicBezTo>
                <a:cubicBezTo>
                  <a:pt x="6166018" y="4461526"/>
                  <a:pt x="6166018" y="4461526"/>
                  <a:pt x="5701483" y="4460362"/>
                </a:cubicBezTo>
                <a:cubicBezTo>
                  <a:pt x="5671888" y="4461195"/>
                  <a:pt x="5643930" y="4444826"/>
                  <a:pt x="5629350" y="4419573"/>
                </a:cubicBezTo>
                <a:cubicBezTo>
                  <a:pt x="5629350" y="4419573"/>
                  <a:pt x="5629350" y="4419573"/>
                  <a:pt x="5396578" y="4016399"/>
                </a:cubicBezTo>
                <a:cubicBezTo>
                  <a:pt x="5381495" y="3990276"/>
                  <a:pt x="5381802" y="3958751"/>
                  <a:pt x="5396817" y="3932665"/>
                </a:cubicBezTo>
                <a:cubicBezTo>
                  <a:pt x="5396817" y="3932665"/>
                  <a:pt x="5396817" y="3932665"/>
                  <a:pt x="5628579" y="3530655"/>
                </a:cubicBezTo>
                <a:cubicBezTo>
                  <a:pt x="5642727" y="3505071"/>
                  <a:pt x="5670489" y="3489043"/>
                  <a:pt x="5699720" y="3489582"/>
                </a:cubicBezTo>
                <a:close/>
                <a:moveTo>
                  <a:pt x="6388346" y="3258305"/>
                </a:moveTo>
                <a:cubicBezTo>
                  <a:pt x="6388346" y="3258305"/>
                  <a:pt x="6388346" y="3258305"/>
                  <a:pt x="6555837" y="3258411"/>
                </a:cubicBezTo>
                <a:cubicBezTo>
                  <a:pt x="6566700" y="3258425"/>
                  <a:pt x="6576611" y="3264018"/>
                  <a:pt x="6582055" y="3273448"/>
                </a:cubicBezTo>
                <a:cubicBezTo>
                  <a:pt x="6582055" y="3273448"/>
                  <a:pt x="6582055" y="3273448"/>
                  <a:pt x="6666073" y="3418972"/>
                </a:cubicBezTo>
                <a:cubicBezTo>
                  <a:pt x="6671336" y="3428087"/>
                  <a:pt x="6671406" y="3439780"/>
                  <a:pt x="6665805" y="3448882"/>
                </a:cubicBezTo>
                <a:cubicBezTo>
                  <a:pt x="6665805" y="3448882"/>
                  <a:pt x="6665805" y="3448882"/>
                  <a:pt x="6582333" y="3594300"/>
                </a:cubicBezTo>
                <a:cubicBezTo>
                  <a:pt x="6577226" y="3603534"/>
                  <a:pt x="6567205" y="3609320"/>
                  <a:pt x="6556655" y="3609125"/>
                </a:cubicBezTo>
                <a:cubicBezTo>
                  <a:pt x="6556655" y="3609125"/>
                  <a:pt x="6556655" y="3609125"/>
                  <a:pt x="6388983" y="3608705"/>
                </a:cubicBezTo>
                <a:cubicBezTo>
                  <a:pt x="6378300" y="3609004"/>
                  <a:pt x="6368209" y="3603097"/>
                  <a:pt x="6362947" y="3593982"/>
                </a:cubicBezTo>
                <a:cubicBezTo>
                  <a:pt x="6362947" y="3593982"/>
                  <a:pt x="6362947" y="3593982"/>
                  <a:pt x="6278928" y="3448458"/>
                </a:cubicBezTo>
                <a:cubicBezTo>
                  <a:pt x="6273484" y="3439028"/>
                  <a:pt x="6273595" y="3427649"/>
                  <a:pt x="6279015" y="3418234"/>
                </a:cubicBezTo>
                <a:cubicBezTo>
                  <a:pt x="6279015" y="3418234"/>
                  <a:pt x="6279015" y="3418234"/>
                  <a:pt x="6362668" y="3273130"/>
                </a:cubicBezTo>
                <a:cubicBezTo>
                  <a:pt x="6367774" y="3263896"/>
                  <a:pt x="6377796" y="3258110"/>
                  <a:pt x="6388346" y="3258305"/>
                </a:cubicBezTo>
                <a:close/>
                <a:moveTo>
                  <a:pt x="7497241" y="2884843"/>
                </a:moveTo>
                <a:cubicBezTo>
                  <a:pt x="7497241" y="2884843"/>
                  <a:pt x="7497241" y="2884843"/>
                  <a:pt x="8049718" y="2885192"/>
                </a:cubicBezTo>
                <a:cubicBezTo>
                  <a:pt x="8085553" y="2885238"/>
                  <a:pt x="8118242" y="2903689"/>
                  <a:pt x="8136199" y="2934792"/>
                </a:cubicBezTo>
                <a:cubicBezTo>
                  <a:pt x="8136199" y="2934792"/>
                  <a:pt x="8136199" y="2934792"/>
                  <a:pt x="8413339" y="3414812"/>
                </a:cubicBezTo>
                <a:cubicBezTo>
                  <a:pt x="8430697" y="3444878"/>
                  <a:pt x="8430931" y="3483449"/>
                  <a:pt x="8412454" y="3513469"/>
                </a:cubicBezTo>
                <a:cubicBezTo>
                  <a:pt x="8412454" y="3513469"/>
                  <a:pt x="8412454" y="3513469"/>
                  <a:pt x="8137117" y="3993140"/>
                </a:cubicBezTo>
                <a:cubicBezTo>
                  <a:pt x="8120272" y="4023600"/>
                  <a:pt x="8087218" y="4042684"/>
                  <a:pt x="8052417" y="4042042"/>
                </a:cubicBezTo>
                <a:cubicBezTo>
                  <a:pt x="8052417" y="4042042"/>
                  <a:pt x="8052417" y="4042042"/>
                  <a:pt x="7499342" y="4040655"/>
                </a:cubicBezTo>
                <a:cubicBezTo>
                  <a:pt x="7464105" y="4041646"/>
                  <a:pt x="7430818" y="4022159"/>
                  <a:pt x="7413460" y="3992093"/>
                </a:cubicBezTo>
                <a:cubicBezTo>
                  <a:pt x="7413460" y="3992093"/>
                  <a:pt x="7413460" y="3992093"/>
                  <a:pt x="7136320" y="3512072"/>
                </a:cubicBezTo>
                <a:cubicBezTo>
                  <a:pt x="7118363" y="3480970"/>
                  <a:pt x="7118728" y="3443435"/>
                  <a:pt x="7136605" y="3412378"/>
                </a:cubicBezTo>
                <a:cubicBezTo>
                  <a:pt x="7136605" y="3412378"/>
                  <a:pt x="7136605" y="3412378"/>
                  <a:pt x="7412541" y="2933744"/>
                </a:cubicBezTo>
                <a:cubicBezTo>
                  <a:pt x="7429386" y="2903284"/>
                  <a:pt x="7462440" y="2884200"/>
                  <a:pt x="7497241" y="2884843"/>
                </a:cubicBezTo>
                <a:close/>
                <a:moveTo>
                  <a:pt x="6393234" y="2508974"/>
                </a:moveTo>
                <a:cubicBezTo>
                  <a:pt x="6393234" y="2508974"/>
                  <a:pt x="6393234" y="2508974"/>
                  <a:pt x="6710430" y="2509175"/>
                </a:cubicBezTo>
                <a:cubicBezTo>
                  <a:pt x="6731004" y="2509201"/>
                  <a:pt x="6749772" y="2519794"/>
                  <a:pt x="6760082" y="2537652"/>
                </a:cubicBezTo>
                <a:cubicBezTo>
                  <a:pt x="6760082" y="2537652"/>
                  <a:pt x="6760082" y="2537652"/>
                  <a:pt x="6919197" y="2813248"/>
                </a:cubicBezTo>
                <a:cubicBezTo>
                  <a:pt x="6929164" y="2830511"/>
                  <a:pt x="6929297" y="2852655"/>
                  <a:pt x="6918689" y="2869891"/>
                </a:cubicBezTo>
                <a:cubicBezTo>
                  <a:pt x="6918689" y="2869891"/>
                  <a:pt x="6918689" y="2869891"/>
                  <a:pt x="6760609" y="3145286"/>
                </a:cubicBezTo>
                <a:cubicBezTo>
                  <a:pt x="6750938" y="3162775"/>
                  <a:pt x="6731960" y="3173731"/>
                  <a:pt x="6711979" y="3173363"/>
                </a:cubicBezTo>
                <a:cubicBezTo>
                  <a:pt x="6711979" y="3173363"/>
                  <a:pt x="6711979" y="3173363"/>
                  <a:pt x="6394440" y="3172566"/>
                </a:cubicBezTo>
                <a:cubicBezTo>
                  <a:pt x="6374209" y="3173135"/>
                  <a:pt x="6355098" y="3161947"/>
                  <a:pt x="6345132" y="3144685"/>
                </a:cubicBezTo>
                <a:cubicBezTo>
                  <a:pt x="6345132" y="3144685"/>
                  <a:pt x="6345132" y="3144685"/>
                  <a:pt x="6186016" y="2869088"/>
                </a:cubicBezTo>
                <a:cubicBezTo>
                  <a:pt x="6175706" y="2851231"/>
                  <a:pt x="6175916" y="2829681"/>
                  <a:pt x="6186180" y="2811850"/>
                </a:cubicBezTo>
                <a:cubicBezTo>
                  <a:pt x="6186180" y="2811850"/>
                  <a:pt x="6186180" y="2811850"/>
                  <a:pt x="6344604" y="2537051"/>
                </a:cubicBezTo>
                <a:cubicBezTo>
                  <a:pt x="6354275" y="2519562"/>
                  <a:pt x="6373253" y="2508605"/>
                  <a:pt x="6393234" y="2508974"/>
                </a:cubicBezTo>
                <a:close/>
                <a:moveTo>
                  <a:pt x="7097611" y="923368"/>
                </a:moveTo>
                <a:cubicBezTo>
                  <a:pt x="7097611" y="923368"/>
                  <a:pt x="7097611" y="923368"/>
                  <a:pt x="7989180" y="923932"/>
                </a:cubicBezTo>
                <a:cubicBezTo>
                  <a:pt x="8047009" y="924007"/>
                  <a:pt x="8099761" y="953781"/>
                  <a:pt x="8128740" y="1003975"/>
                </a:cubicBezTo>
                <a:cubicBezTo>
                  <a:pt x="8128740" y="1003975"/>
                  <a:pt x="8128740" y="1003975"/>
                  <a:pt x="8575979" y="1778616"/>
                </a:cubicBezTo>
                <a:cubicBezTo>
                  <a:pt x="8603992" y="1827135"/>
                  <a:pt x="8604367" y="1889380"/>
                  <a:pt x="8574552" y="1937826"/>
                </a:cubicBezTo>
                <a:cubicBezTo>
                  <a:pt x="8574552" y="1937826"/>
                  <a:pt x="8574552" y="1937826"/>
                  <a:pt x="8130222" y="2711903"/>
                </a:cubicBezTo>
                <a:cubicBezTo>
                  <a:pt x="8103038" y="2761059"/>
                  <a:pt x="8049698" y="2791855"/>
                  <a:pt x="7993536" y="2790819"/>
                </a:cubicBezTo>
                <a:cubicBezTo>
                  <a:pt x="7993536" y="2790819"/>
                  <a:pt x="7993536" y="2790819"/>
                  <a:pt x="7101000" y="2788581"/>
                </a:cubicBezTo>
                <a:cubicBezTo>
                  <a:pt x="7044137" y="2790179"/>
                  <a:pt x="6990420" y="2758731"/>
                  <a:pt x="6962407" y="2710212"/>
                </a:cubicBezTo>
                <a:cubicBezTo>
                  <a:pt x="6962407" y="2710212"/>
                  <a:pt x="6962407" y="2710212"/>
                  <a:pt x="6515168" y="1935570"/>
                </a:cubicBezTo>
                <a:cubicBezTo>
                  <a:pt x="6486189" y="1885378"/>
                  <a:pt x="6486779" y="1824806"/>
                  <a:pt x="6515628" y="1774688"/>
                </a:cubicBezTo>
                <a:cubicBezTo>
                  <a:pt x="6515628" y="1774688"/>
                  <a:pt x="6515628" y="1774688"/>
                  <a:pt x="6960925" y="1002284"/>
                </a:cubicBezTo>
                <a:cubicBezTo>
                  <a:pt x="6988108" y="953127"/>
                  <a:pt x="7041448" y="922332"/>
                  <a:pt x="7097611" y="923368"/>
                </a:cubicBezTo>
                <a:close/>
                <a:moveTo>
                  <a:pt x="6548358" y="0"/>
                </a:moveTo>
                <a:lnTo>
                  <a:pt x="8687357" y="0"/>
                </a:lnTo>
                <a:lnTo>
                  <a:pt x="8687357" y="844465"/>
                </a:lnTo>
                <a:lnTo>
                  <a:pt x="8501061" y="843998"/>
                </a:lnTo>
                <a:cubicBezTo>
                  <a:pt x="8177202" y="843186"/>
                  <a:pt x="7793370" y="842224"/>
                  <a:pt x="7338457" y="841084"/>
                </a:cubicBezTo>
                <a:cubicBezTo>
                  <a:pt x="7152970" y="846300"/>
                  <a:pt x="6977743" y="743716"/>
                  <a:pt x="6886366" y="585445"/>
                </a:cubicBezTo>
                <a:cubicBezTo>
                  <a:pt x="6886366" y="585445"/>
                  <a:pt x="6886366" y="585445"/>
                  <a:pt x="6580991" y="56520"/>
                </a:cubicBezTo>
                <a:close/>
                <a:moveTo>
                  <a:pt x="405083" y="0"/>
                </a:moveTo>
                <a:lnTo>
                  <a:pt x="6450872" y="0"/>
                </a:lnTo>
                <a:lnTo>
                  <a:pt x="6535542" y="146650"/>
                </a:lnTo>
                <a:cubicBezTo>
                  <a:pt x="6615681" y="285455"/>
                  <a:pt x="6701163" y="433514"/>
                  <a:pt x="6792344" y="591444"/>
                </a:cubicBezTo>
                <a:cubicBezTo>
                  <a:pt x="6883721" y="749715"/>
                  <a:pt x="6884949" y="952757"/>
                  <a:pt x="6787688" y="1110786"/>
                </a:cubicBezTo>
                <a:cubicBezTo>
                  <a:pt x="6787688" y="1110786"/>
                  <a:pt x="6787688" y="1110786"/>
                  <a:pt x="5338288" y="3635817"/>
                </a:cubicBezTo>
                <a:cubicBezTo>
                  <a:pt x="5249615" y="3796165"/>
                  <a:pt x="5075616" y="3896623"/>
                  <a:pt x="4892415" y="3893242"/>
                </a:cubicBezTo>
                <a:cubicBezTo>
                  <a:pt x="4892415" y="3893242"/>
                  <a:pt x="4892415" y="3893242"/>
                  <a:pt x="1980974" y="3885943"/>
                </a:cubicBezTo>
                <a:cubicBezTo>
                  <a:pt x="1795486" y="3891159"/>
                  <a:pt x="1620261" y="3788575"/>
                  <a:pt x="1528883" y="3630305"/>
                </a:cubicBezTo>
                <a:cubicBezTo>
                  <a:pt x="1528883" y="3630305"/>
                  <a:pt x="1528883" y="3630305"/>
                  <a:pt x="69993" y="1103432"/>
                </a:cubicBezTo>
                <a:cubicBezTo>
                  <a:pt x="-24536" y="939704"/>
                  <a:pt x="-22612" y="742120"/>
                  <a:pt x="71498" y="578633"/>
                </a:cubicBezTo>
                <a:cubicBezTo>
                  <a:pt x="71498" y="578633"/>
                  <a:pt x="71498" y="578633"/>
                  <a:pt x="375546" y="51235"/>
                </a:cubicBezTo>
                <a:close/>
              </a:path>
            </a:pathLst>
          </a:custGeom>
        </p:spPr>
      </p:pic>
      <p:sp>
        <p:nvSpPr>
          <p:cNvPr id="3" name="副标题 2">
            <a:extLst>
              <a:ext uri="{FF2B5EF4-FFF2-40B4-BE49-F238E27FC236}">
                <a16:creationId xmlns:a16="http://schemas.microsoft.com/office/drawing/2014/main" id="{AF375E62-E1B7-47A6-9CB3-9B0925339D9E}"/>
              </a:ext>
            </a:extLst>
          </p:cNvPr>
          <p:cNvSpPr>
            <a:spLocks noGrp="1"/>
          </p:cNvSpPr>
          <p:nvPr>
            <p:ph type="subTitle" idx="1"/>
          </p:nvPr>
        </p:nvSpPr>
        <p:spPr>
          <a:xfrm>
            <a:off x="1017896" y="1188720"/>
            <a:ext cx="5741043" cy="4373880"/>
          </a:xfrm>
        </p:spPr>
        <p:txBody>
          <a:bodyPr anchor="b">
            <a:normAutofit/>
          </a:bodyPr>
          <a:lstStyle/>
          <a:p>
            <a:pPr algn="l"/>
            <a:r>
              <a:rPr lang="en-US" altLang="zh-CN" sz="1800" dirty="0">
                <a:latin typeface="Calibri" panose="020F0502020204030204" pitchFamily="34" charset="0"/>
                <a:cs typeface="Calibri" panose="020F0502020204030204" pitchFamily="34" charset="0"/>
              </a:rPr>
              <a:t>3. Data Processing</a:t>
            </a:r>
          </a:p>
          <a:p>
            <a:pPr algn="l"/>
            <a:r>
              <a:rPr lang="en-US" altLang="zh-CN" sz="1800" dirty="0">
                <a:latin typeface="Calibri" panose="020F0502020204030204" pitchFamily="34" charset="0"/>
                <a:cs typeface="Calibri" panose="020F0502020204030204" pitchFamily="34" charset="0"/>
              </a:rPr>
              <a:t> 3.1 Key-Value</a:t>
            </a:r>
          </a:p>
          <a:p>
            <a:pPr algn="l"/>
            <a:r>
              <a:rPr lang="en-US" altLang="zh-CN" sz="1800" dirty="0">
                <a:latin typeface="Calibri" panose="020F0502020204030204" pitchFamily="34" charset="0"/>
                <a:cs typeface="Calibri" panose="020F0502020204030204" pitchFamily="34" charset="0"/>
              </a:rPr>
              <a:t>        # # Descriptive related variables converted to length</a:t>
            </a:r>
          </a:p>
          <a:p>
            <a:pPr algn="l"/>
            <a:r>
              <a:rPr lang="en-US" altLang="zh-CN" sz="1800" dirty="0">
                <a:latin typeface="Calibri" panose="020F0502020204030204" pitchFamily="34" charset="0"/>
                <a:cs typeface="Calibri" panose="020F0502020204030204" pitchFamily="34" charset="0"/>
              </a:rPr>
              <a:t>  3.2 One-hot encode</a:t>
            </a:r>
          </a:p>
          <a:p>
            <a:pPr algn="l"/>
            <a:r>
              <a:rPr lang="en-US" altLang="zh-CN" sz="1800" dirty="0">
                <a:latin typeface="Calibri" panose="020F0502020204030204" pitchFamily="34" charset="0"/>
                <a:cs typeface="Calibri" panose="020F0502020204030204" pitchFamily="34" charset="0"/>
              </a:rPr>
              <a:t>      # Ordinal variables</a:t>
            </a:r>
          </a:p>
          <a:p>
            <a:pPr algn="l"/>
            <a:r>
              <a:rPr lang="en-US" altLang="zh-CN" sz="1800" dirty="0">
                <a:latin typeface="Calibri" panose="020F0502020204030204" pitchFamily="34" charset="0"/>
                <a:cs typeface="Calibri" panose="020F0502020204030204" pitchFamily="34" charset="0"/>
              </a:rPr>
              <a:t>      # Discrete variable</a:t>
            </a:r>
          </a:p>
          <a:p>
            <a:pPr algn="l"/>
            <a:r>
              <a:rPr lang="en-US" altLang="zh-CN" sz="1800" dirty="0">
                <a:latin typeface="Calibri" panose="020F0502020204030204" pitchFamily="34" charset="0"/>
                <a:cs typeface="Calibri" panose="020F0502020204030204" pitchFamily="34" charset="0"/>
              </a:rPr>
              <a:t>  3.3 PCA</a:t>
            </a:r>
          </a:p>
          <a:p>
            <a:pPr algn="l"/>
            <a:r>
              <a:rPr lang="en-US" altLang="zh-CN" sz="1800" dirty="0">
                <a:latin typeface="Calibri" panose="020F0502020204030204" pitchFamily="34" charset="0"/>
                <a:cs typeface="Calibri" panose="020F0502020204030204" pitchFamily="34" charset="0"/>
              </a:rPr>
              <a:t>  3.4 Standard Scale</a:t>
            </a:r>
          </a:p>
          <a:p>
            <a:pPr algn="l"/>
            <a:r>
              <a:rPr lang="en-US" altLang="zh-CN" sz="1800" dirty="0">
                <a:latin typeface="Calibri" panose="020F0502020204030204" pitchFamily="34" charset="0"/>
                <a:cs typeface="Calibri" panose="020F0502020204030204" pitchFamily="34" charset="0"/>
              </a:rPr>
              <a:t>  3.5 </a:t>
            </a:r>
            <a:r>
              <a:rPr lang="en-US" altLang="zh-CN" sz="1800" dirty="0" err="1">
                <a:latin typeface="Calibri" panose="020F0502020204030204" pitchFamily="34" charset="0"/>
                <a:cs typeface="Calibri" panose="020F0502020204030204" pitchFamily="34" charset="0"/>
              </a:rPr>
              <a:t>Upsampling</a:t>
            </a:r>
            <a:endParaRPr lang="en-US" altLang="zh-CN" sz="1800" dirty="0">
              <a:latin typeface="Calibri" panose="020F0502020204030204" pitchFamily="34" charset="0"/>
              <a:cs typeface="Calibri" panose="020F0502020204030204" pitchFamily="34" charset="0"/>
            </a:endParaRPr>
          </a:p>
          <a:p>
            <a:pPr algn="l"/>
            <a:r>
              <a:rPr lang="en-US" altLang="zh-CN" sz="1800" dirty="0">
                <a:latin typeface="Calibri" panose="020F0502020204030204" pitchFamily="34" charset="0"/>
                <a:cs typeface="Calibri" panose="020F0502020204030204" pitchFamily="34" charset="0"/>
              </a:rPr>
              <a:t>  3.6 Clone</a:t>
            </a:r>
          </a:p>
          <a:p>
            <a:pPr algn="l"/>
            <a:r>
              <a:rPr lang="en-US" altLang="zh-CN" sz="1800" dirty="0">
                <a:latin typeface="Calibri" panose="020F0502020204030204" pitchFamily="34" charset="0"/>
                <a:cs typeface="Calibri" panose="020F0502020204030204" pitchFamily="34" charset="0"/>
              </a:rPr>
              <a:t>  3.7 Feature Selection</a:t>
            </a:r>
          </a:p>
          <a:p>
            <a:pPr algn="l"/>
            <a:endParaRPr lang="zh-CN" altLang="en-US" sz="600" dirty="0"/>
          </a:p>
        </p:txBody>
      </p:sp>
    </p:spTree>
    <p:extLst>
      <p:ext uri="{BB962C8B-B14F-4D97-AF65-F5344CB8AC3E}">
        <p14:creationId xmlns:p14="http://schemas.microsoft.com/office/powerpoint/2010/main" val="4030145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5"/>
                                        </p:tgtEl>
                                        <p:attrNameLst>
                                          <p:attrName>style.visibility</p:attrName>
                                        </p:attrNameLst>
                                      </p:cBhvr>
                                      <p:to>
                                        <p:strVal val="visible"/>
                                      </p:to>
                                    </p:set>
                                    <p:animEffect transition="in" filter="fade">
                                      <p:cBhvr>
                                        <p:cTn id="10" dur="7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2000"/>
                                  </p:stCondLst>
                                  <p:iterate type="lt">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4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2000"/>
                                  </p:stCondLst>
                                  <p:iterate type="lt">
                                    <p:tmPct val="10000"/>
                                  </p:iterate>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4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2000"/>
                                  </p:stCondLst>
                                  <p:iterate type="lt">
                                    <p:tmPct val="10000"/>
                                  </p:iterate>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4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2000"/>
                                  </p:stCondLst>
                                  <p:iterate type="lt">
                                    <p:tmPct val="10000"/>
                                  </p:iterate>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4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2000"/>
                                  </p:stCondLst>
                                  <p:iterate type="lt">
                                    <p:tmPct val="10000"/>
                                  </p:iterate>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400"/>
                                        <p:tgtEl>
                                          <p:spTgt spid="3">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2000"/>
                                  </p:stCondLst>
                                  <p:iterate type="lt">
                                    <p:tmPct val="10000"/>
                                  </p:iterate>
                                  <p:childTnLst>
                                    <p:set>
                                      <p:cBhvr>
                                        <p:cTn id="49" dur="1" fill="hold">
                                          <p:stCondLst>
                                            <p:cond delay="0"/>
                                          </p:stCondLst>
                                        </p:cTn>
                                        <p:tgtEl>
                                          <p:spTgt spid="3">
                                            <p:txEl>
                                              <p:pRg st="8" end="8"/>
                                            </p:txEl>
                                          </p:spTgt>
                                        </p:tgtEl>
                                        <p:attrNameLst>
                                          <p:attrName>style.visibility</p:attrName>
                                        </p:attrNameLst>
                                      </p:cBhvr>
                                      <p:to>
                                        <p:strVal val="visible"/>
                                      </p:to>
                                    </p:set>
                                    <p:animEffect transition="in" filter="fade">
                                      <p:cBhvr>
                                        <p:cTn id="50" dur="400"/>
                                        <p:tgtEl>
                                          <p:spTgt spid="3">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2000"/>
                                  </p:stCondLst>
                                  <p:iterate type="lt">
                                    <p:tmPct val="10000"/>
                                  </p:iterate>
                                  <p:childTnLst>
                                    <p:set>
                                      <p:cBhvr>
                                        <p:cTn id="54" dur="1" fill="hold">
                                          <p:stCondLst>
                                            <p:cond delay="0"/>
                                          </p:stCondLst>
                                        </p:cTn>
                                        <p:tgtEl>
                                          <p:spTgt spid="3">
                                            <p:txEl>
                                              <p:pRg st="9" end="9"/>
                                            </p:txEl>
                                          </p:spTgt>
                                        </p:tgtEl>
                                        <p:attrNameLst>
                                          <p:attrName>style.visibility</p:attrName>
                                        </p:attrNameLst>
                                      </p:cBhvr>
                                      <p:to>
                                        <p:strVal val="visible"/>
                                      </p:to>
                                    </p:set>
                                    <p:animEffect transition="in" filter="fade">
                                      <p:cBhvr>
                                        <p:cTn id="55" dur="400"/>
                                        <p:tgtEl>
                                          <p:spTgt spid="3">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2000"/>
                                  </p:stCondLst>
                                  <p:iterate type="lt">
                                    <p:tmPct val="10000"/>
                                  </p:iterate>
                                  <p:childTnLst>
                                    <p:set>
                                      <p:cBhvr>
                                        <p:cTn id="59" dur="1" fill="hold">
                                          <p:stCondLst>
                                            <p:cond delay="0"/>
                                          </p:stCondLst>
                                        </p:cTn>
                                        <p:tgtEl>
                                          <p:spTgt spid="3">
                                            <p:txEl>
                                              <p:pRg st="10" end="10"/>
                                            </p:txEl>
                                          </p:spTgt>
                                        </p:tgtEl>
                                        <p:attrNameLst>
                                          <p:attrName>style.visibility</p:attrName>
                                        </p:attrNameLst>
                                      </p:cBhvr>
                                      <p:to>
                                        <p:strVal val="visible"/>
                                      </p:to>
                                    </p:set>
                                    <p:animEffect transition="in" filter="fade">
                                      <p:cBhvr>
                                        <p:cTn id="60" dur="4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5" name="Freeform: Shape 14">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图片 4" descr="图表, 折线图&#10;&#10;描述已自动生成">
            <a:extLst>
              <a:ext uri="{FF2B5EF4-FFF2-40B4-BE49-F238E27FC236}">
                <a16:creationId xmlns:a16="http://schemas.microsoft.com/office/drawing/2014/main" id="{41B85643-7FA4-4C12-BB91-5CEC617A4A77}"/>
              </a:ext>
            </a:extLst>
          </p:cNvPr>
          <p:cNvPicPr>
            <a:picLocks noChangeAspect="1"/>
          </p:cNvPicPr>
          <p:nvPr/>
        </p:nvPicPr>
        <p:blipFill>
          <a:blip r:embed="rId2"/>
          <a:stretch>
            <a:fillRect/>
          </a:stretch>
        </p:blipFill>
        <p:spPr>
          <a:xfrm>
            <a:off x="1946590" y="912502"/>
            <a:ext cx="7719214" cy="4322760"/>
          </a:xfrm>
          <a:prstGeom prst="rect">
            <a:avLst/>
          </a:prstGeom>
        </p:spPr>
      </p:pic>
      <p:grpSp>
        <p:nvGrpSpPr>
          <p:cNvPr id="20" name="Group 19">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1" name="Freeform: Shape 20">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7293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9C3AAE7-6FFD-46F5-ADEF-683A7F84C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图片 6">
            <a:extLst>
              <a:ext uri="{FF2B5EF4-FFF2-40B4-BE49-F238E27FC236}">
                <a16:creationId xmlns:a16="http://schemas.microsoft.com/office/drawing/2014/main" id="{FFD60E0A-9007-4DEB-AB3D-0B62B049B088}"/>
              </a:ext>
            </a:extLst>
          </p:cNvPr>
          <p:cNvPicPr>
            <a:picLocks noChangeAspect="1"/>
          </p:cNvPicPr>
          <p:nvPr/>
        </p:nvPicPr>
        <p:blipFill rotWithShape="1">
          <a:blip r:embed="rId2"/>
          <a:srcRect t="144" r="-1" b="-1"/>
          <a:stretch/>
        </p:blipFill>
        <p:spPr>
          <a:xfrm>
            <a:off x="3504644" y="10"/>
            <a:ext cx="8687357" cy="6437136"/>
          </a:xfrm>
          <a:custGeom>
            <a:avLst/>
            <a:gdLst/>
            <a:ahLst/>
            <a:cxnLst/>
            <a:rect l="l" t="t" r="r" b="b"/>
            <a:pathLst>
              <a:path w="8687357" h="6437146">
                <a:moveTo>
                  <a:pt x="3944493" y="3980202"/>
                </a:moveTo>
                <a:cubicBezTo>
                  <a:pt x="3944493" y="3980202"/>
                  <a:pt x="3944493" y="3980202"/>
                  <a:pt x="5117486" y="3980944"/>
                </a:cubicBezTo>
                <a:cubicBezTo>
                  <a:pt x="5193569" y="3981041"/>
                  <a:pt x="5262972" y="4020215"/>
                  <a:pt x="5301098" y="4086251"/>
                </a:cubicBezTo>
                <a:cubicBezTo>
                  <a:pt x="5301098" y="4086251"/>
                  <a:pt x="5301098" y="4086251"/>
                  <a:pt x="5889509" y="5105408"/>
                </a:cubicBezTo>
                <a:cubicBezTo>
                  <a:pt x="5926364" y="5169243"/>
                  <a:pt x="5926858" y="5251135"/>
                  <a:pt x="5887630" y="5314873"/>
                </a:cubicBezTo>
                <a:cubicBezTo>
                  <a:pt x="5887630" y="5314873"/>
                  <a:pt x="5887630" y="5314873"/>
                  <a:pt x="5303047" y="6333287"/>
                </a:cubicBezTo>
                <a:cubicBezTo>
                  <a:pt x="5267284" y="6397959"/>
                  <a:pt x="5197106" y="6438477"/>
                  <a:pt x="5123215" y="6437113"/>
                </a:cubicBezTo>
                <a:cubicBezTo>
                  <a:pt x="5123215" y="6437113"/>
                  <a:pt x="5123215" y="6437113"/>
                  <a:pt x="3948952" y="6434170"/>
                </a:cubicBezTo>
                <a:cubicBezTo>
                  <a:pt x="3874139" y="6436273"/>
                  <a:pt x="3803467" y="6394898"/>
                  <a:pt x="3766612" y="6331063"/>
                </a:cubicBezTo>
                <a:cubicBezTo>
                  <a:pt x="3766612" y="6331063"/>
                  <a:pt x="3766612" y="6331063"/>
                  <a:pt x="3178202" y="5311907"/>
                </a:cubicBezTo>
                <a:cubicBezTo>
                  <a:pt x="3140076" y="5245870"/>
                  <a:pt x="3140850" y="5166180"/>
                  <a:pt x="3178808" y="5100241"/>
                </a:cubicBezTo>
                <a:cubicBezTo>
                  <a:pt x="3178808" y="5100241"/>
                  <a:pt x="3178808" y="5100241"/>
                  <a:pt x="3764660" y="4084028"/>
                </a:cubicBezTo>
                <a:cubicBezTo>
                  <a:pt x="3800424" y="4019355"/>
                  <a:pt x="3870604" y="3978838"/>
                  <a:pt x="3944493" y="3980202"/>
                </a:cubicBezTo>
                <a:close/>
                <a:moveTo>
                  <a:pt x="5699720" y="3489582"/>
                </a:moveTo>
                <a:cubicBezTo>
                  <a:pt x="5699720" y="3489582"/>
                  <a:pt x="5699720" y="3489582"/>
                  <a:pt x="6163751" y="3489876"/>
                </a:cubicBezTo>
                <a:cubicBezTo>
                  <a:pt x="6193849" y="3489915"/>
                  <a:pt x="6221305" y="3505412"/>
                  <a:pt x="6236387" y="3531535"/>
                </a:cubicBezTo>
                <a:cubicBezTo>
                  <a:pt x="6236387" y="3531535"/>
                  <a:pt x="6236387" y="3531535"/>
                  <a:pt x="6469160" y="3934709"/>
                </a:cubicBezTo>
                <a:cubicBezTo>
                  <a:pt x="6483740" y="3959962"/>
                  <a:pt x="6483935" y="3992359"/>
                  <a:pt x="6468416" y="4017573"/>
                </a:cubicBezTo>
                <a:cubicBezTo>
                  <a:pt x="6468416" y="4017573"/>
                  <a:pt x="6468416" y="4017573"/>
                  <a:pt x="6237158" y="4420453"/>
                </a:cubicBezTo>
                <a:cubicBezTo>
                  <a:pt x="6223010" y="4446037"/>
                  <a:pt x="6195248" y="4462066"/>
                  <a:pt x="6166018" y="4461526"/>
                </a:cubicBezTo>
                <a:cubicBezTo>
                  <a:pt x="6166018" y="4461526"/>
                  <a:pt x="6166018" y="4461526"/>
                  <a:pt x="5701483" y="4460362"/>
                </a:cubicBezTo>
                <a:cubicBezTo>
                  <a:pt x="5671888" y="4461195"/>
                  <a:pt x="5643930" y="4444826"/>
                  <a:pt x="5629350" y="4419573"/>
                </a:cubicBezTo>
                <a:cubicBezTo>
                  <a:pt x="5629350" y="4419573"/>
                  <a:pt x="5629350" y="4419573"/>
                  <a:pt x="5396578" y="4016399"/>
                </a:cubicBezTo>
                <a:cubicBezTo>
                  <a:pt x="5381495" y="3990276"/>
                  <a:pt x="5381802" y="3958751"/>
                  <a:pt x="5396817" y="3932665"/>
                </a:cubicBezTo>
                <a:cubicBezTo>
                  <a:pt x="5396817" y="3932665"/>
                  <a:pt x="5396817" y="3932665"/>
                  <a:pt x="5628579" y="3530655"/>
                </a:cubicBezTo>
                <a:cubicBezTo>
                  <a:pt x="5642727" y="3505071"/>
                  <a:pt x="5670489" y="3489043"/>
                  <a:pt x="5699720" y="3489582"/>
                </a:cubicBezTo>
                <a:close/>
                <a:moveTo>
                  <a:pt x="6388346" y="3258305"/>
                </a:moveTo>
                <a:cubicBezTo>
                  <a:pt x="6388346" y="3258305"/>
                  <a:pt x="6388346" y="3258305"/>
                  <a:pt x="6555837" y="3258411"/>
                </a:cubicBezTo>
                <a:cubicBezTo>
                  <a:pt x="6566700" y="3258425"/>
                  <a:pt x="6576611" y="3264018"/>
                  <a:pt x="6582055" y="3273448"/>
                </a:cubicBezTo>
                <a:cubicBezTo>
                  <a:pt x="6582055" y="3273448"/>
                  <a:pt x="6582055" y="3273448"/>
                  <a:pt x="6666073" y="3418972"/>
                </a:cubicBezTo>
                <a:cubicBezTo>
                  <a:pt x="6671336" y="3428087"/>
                  <a:pt x="6671406" y="3439780"/>
                  <a:pt x="6665805" y="3448882"/>
                </a:cubicBezTo>
                <a:cubicBezTo>
                  <a:pt x="6665805" y="3448882"/>
                  <a:pt x="6665805" y="3448882"/>
                  <a:pt x="6582333" y="3594300"/>
                </a:cubicBezTo>
                <a:cubicBezTo>
                  <a:pt x="6577226" y="3603534"/>
                  <a:pt x="6567205" y="3609320"/>
                  <a:pt x="6556655" y="3609125"/>
                </a:cubicBezTo>
                <a:cubicBezTo>
                  <a:pt x="6556655" y="3609125"/>
                  <a:pt x="6556655" y="3609125"/>
                  <a:pt x="6388983" y="3608705"/>
                </a:cubicBezTo>
                <a:cubicBezTo>
                  <a:pt x="6378300" y="3609004"/>
                  <a:pt x="6368209" y="3603097"/>
                  <a:pt x="6362947" y="3593982"/>
                </a:cubicBezTo>
                <a:cubicBezTo>
                  <a:pt x="6362947" y="3593982"/>
                  <a:pt x="6362947" y="3593982"/>
                  <a:pt x="6278928" y="3448458"/>
                </a:cubicBezTo>
                <a:cubicBezTo>
                  <a:pt x="6273484" y="3439028"/>
                  <a:pt x="6273595" y="3427649"/>
                  <a:pt x="6279015" y="3418234"/>
                </a:cubicBezTo>
                <a:cubicBezTo>
                  <a:pt x="6279015" y="3418234"/>
                  <a:pt x="6279015" y="3418234"/>
                  <a:pt x="6362668" y="3273130"/>
                </a:cubicBezTo>
                <a:cubicBezTo>
                  <a:pt x="6367774" y="3263896"/>
                  <a:pt x="6377796" y="3258110"/>
                  <a:pt x="6388346" y="3258305"/>
                </a:cubicBezTo>
                <a:close/>
                <a:moveTo>
                  <a:pt x="7497241" y="2884843"/>
                </a:moveTo>
                <a:cubicBezTo>
                  <a:pt x="7497241" y="2884843"/>
                  <a:pt x="7497241" y="2884843"/>
                  <a:pt x="8049718" y="2885192"/>
                </a:cubicBezTo>
                <a:cubicBezTo>
                  <a:pt x="8085553" y="2885238"/>
                  <a:pt x="8118242" y="2903689"/>
                  <a:pt x="8136199" y="2934792"/>
                </a:cubicBezTo>
                <a:cubicBezTo>
                  <a:pt x="8136199" y="2934792"/>
                  <a:pt x="8136199" y="2934792"/>
                  <a:pt x="8413339" y="3414812"/>
                </a:cubicBezTo>
                <a:cubicBezTo>
                  <a:pt x="8430697" y="3444878"/>
                  <a:pt x="8430931" y="3483449"/>
                  <a:pt x="8412454" y="3513469"/>
                </a:cubicBezTo>
                <a:cubicBezTo>
                  <a:pt x="8412454" y="3513469"/>
                  <a:pt x="8412454" y="3513469"/>
                  <a:pt x="8137117" y="3993140"/>
                </a:cubicBezTo>
                <a:cubicBezTo>
                  <a:pt x="8120272" y="4023600"/>
                  <a:pt x="8087218" y="4042684"/>
                  <a:pt x="8052417" y="4042042"/>
                </a:cubicBezTo>
                <a:cubicBezTo>
                  <a:pt x="8052417" y="4042042"/>
                  <a:pt x="8052417" y="4042042"/>
                  <a:pt x="7499342" y="4040655"/>
                </a:cubicBezTo>
                <a:cubicBezTo>
                  <a:pt x="7464105" y="4041646"/>
                  <a:pt x="7430818" y="4022159"/>
                  <a:pt x="7413460" y="3992093"/>
                </a:cubicBezTo>
                <a:cubicBezTo>
                  <a:pt x="7413460" y="3992093"/>
                  <a:pt x="7413460" y="3992093"/>
                  <a:pt x="7136320" y="3512072"/>
                </a:cubicBezTo>
                <a:cubicBezTo>
                  <a:pt x="7118363" y="3480970"/>
                  <a:pt x="7118728" y="3443435"/>
                  <a:pt x="7136605" y="3412378"/>
                </a:cubicBezTo>
                <a:cubicBezTo>
                  <a:pt x="7136605" y="3412378"/>
                  <a:pt x="7136605" y="3412378"/>
                  <a:pt x="7412541" y="2933744"/>
                </a:cubicBezTo>
                <a:cubicBezTo>
                  <a:pt x="7429386" y="2903284"/>
                  <a:pt x="7462440" y="2884200"/>
                  <a:pt x="7497241" y="2884843"/>
                </a:cubicBezTo>
                <a:close/>
                <a:moveTo>
                  <a:pt x="6393234" y="2508974"/>
                </a:moveTo>
                <a:cubicBezTo>
                  <a:pt x="6393234" y="2508974"/>
                  <a:pt x="6393234" y="2508974"/>
                  <a:pt x="6710430" y="2509175"/>
                </a:cubicBezTo>
                <a:cubicBezTo>
                  <a:pt x="6731004" y="2509201"/>
                  <a:pt x="6749772" y="2519794"/>
                  <a:pt x="6760082" y="2537652"/>
                </a:cubicBezTo>
                <a:cubicBezTo>
                  <a:pt x="6760082" y="2537652"/>
                  <a:pt x="6760082" y="2537652"/>
                  <a:pt x="6919197" y="2813248"/>
                </a:cubicBezTo>
                <a:cubicBezTo>
                  <a:pt x="6929164" y="2830511"/>
                  <a:pt x="6929297" y="2852655"/>
                  <a:pt x="6918689" y="2869891"/>
                </a:cubicBezTo>
                <a:cubicBezTo>
                  <a:pt x="6918689" y="2869891"/>
                  <a:pt x="6918689" y="2869891"/>
                  <a:pt x="6760609" y="3145286"/>
                </a:cubicBezTo>
                <a:cubicBezTo>
                  <a:pt x="6750938" y="3162775"/>
                  <a:pt x="6731960" y="3173731"/>
                  <a:pt x="6711979" y="3173363"/>
                </a:cubicBezTo>
                <a:cubicBezTo>
                  <a:pt x="6711979" y="3173363"/>
                  <a:pt x="6711979" y="3173363"/>
                  <a:pt x="6394440" y="3172566"/>
                </a:cubicBezTo>
                <a:cubicBezTo>
                  <a:pt x="6374209" y="3173135"/>
                  <a:pt x="6355098" y="3161947"/>
                  <a:pt x="6345132" y="3144685"/>
                </a:cubicBezTo>
                <a:cubicBezTo>
                  <a:pt x="6345132" y="3144685"/>
                  <a:pt x="6345132" y="3144685"/>
                  <a:pt x="6186016" y="2869088"/>
                </a:cubicBezTo>
                <a:cubicBezTo>
                  <a:pt x="6175706" y="2851231"/>
                  <a:pt x="6175916" y="2829681"/>
                  <a:pt x="6186180" y="2811850"/>
                </a:cubicBezTo>
                <a:cubicBezTo>
                  <a:pt x="6186180" y="2811850"/>
                  <a:pt x="6186180" y="2811850"/>
                  <a:pt x="6344604" y="2537051"/>
                </a:cubicBezTo>
                <a:cubicBezTo>
                  <a:pt x="6354275" y="2519562"/>
                  <a:pt x="6373253" y="2508605"/>
                  <a:pt x="6393234" y="2508974"/>
                </a:cubicBezTo>
                <a:close/>
                <a:moveTo>
                  <a:pt x="7097611" y="923368"/>
                </a:moveTo>
                <a:cubicBezTo>
                  <a:pt x="7097611" y="923368"/>
                  <a:pt x="7097611" y="923368"/>
                  <a:pt x="7989180" y="923932"/>
                </a:cubicBezTo>
                <a:cubicBezTo>
                  <a:pt x="8047009" y="924007"/>
                  <a:pt x="8099761" y="953781"/>
                  <a:pt x="8128740" y="1003975"/>
                </a:cubicBezTo>
                <a:cubicBezTo>
                  <a:pt x="8128740" y="1003975"/>
                  <a:pt x="8128740" y="1003975"/>
                  <a:pt x="8575979" y="1778616"/>
                </a:cubicBezTo>
                <a:cubicBezTo>
                  <a:pt x="8603992" y="1827135"/>
                  <a:pt x="8604367" y="1889380"/>
                  <a:pt x="8574552" y="1937826"/>
                </a:cubicBezTo>
                <a:cubicBezTo>
                  <a:pt x="8574552" y="1937826"/>
                  <a:pt x="8574552" y="1937826"/>
                  <a:pt x="8130222" y="2711903"/>
                </a:cubicBezTo>
                <a:cubicBezTo>
                  <a:pt x="8103038" y="2761059"/>
                  <a:pt x="8049698" y="2791855"/>
                  <a:pt x="7993536" y="2790819"/>
                </a:cubicBezTo>
                <a:cubicBezTo>
                  <a:pt x="7993536" y="2790819"/>
                  <a:pt x="7993536" y="2790819"/>
                  <a:pt x="7101000" y="2788581"/>
                </a:cubicBezTo>
                <a:cubicBezTo>
                  <a:pt x="7044137" y="2790179"/>
                  <a:pt x="6990420" y="2758731"/>
                  <a:pt x="6962407" y="2710212"/>
                </a:cubicBezTo>
                <a:cubicBezTo>
                  <a:pt x="6962407" y="2710212"/>
                  <a:pt x="6962407" y="2710212"/>
                  <a:pt x="6515168" y="1935570"/>
                </a:cubicBezTo>
                <a:cubicBezTo>
                  <a:pt x="6486189" y="1885378"/>
                  <a:pt x="6486779" y="1824806"/>
                  <a:pt x="6515628" y="1774688"/>
                </a:cubicBezTo>
                <a:cubicBezTo>
                  <a:pt x="6515628" y="1774688"/>
                  <a:pt x="6515628" y="1774688"/>
                  <a:pt x="6960925" y="1002284"/>
                </a:cubicBezTo>
                <a:cubicBezTo>
                  <a:pt x="6988108" y="953127"/>
                  <a:pt x="7041448" y="922332"/>
                  <a:pt x="7097611" y="923368"/>
                </a:cubicBezTo>
                <a:close/>
                <a:moveTo>
                  <a:pt x="6548358" y="0"/>
                </a:moveTo>
                <a:lnTo>
                  <a:pt x="8687357" y="0"/>
                </a:lnTo>
                <a:lnTo>
                  <a:pt x="8687357" y="844465"/>
                </a:lnTo>
                <a:lnTo>
                  <a:pt x="8501061" y="843998"/>
                </a:lnTo>
                <a:cubicBezTo>
                  <a:pt x="8177202" y="843186"/>
                  <a:pt x="7793370" y="842224"/>
                  <a:pt x="7338457" y="841084"/>
                </a:cubicBezTo>
                <a:cubicBezTo>
                  <a:pt x="7152970" y="846300"/>
                  <a:pt x="6977743" y="743716"/>
                  <a:pt x="6886366" y="585445"/>
                </a:cubicBezTo>
                <a:cubicBezTo>
                  <a:pt x="6886366" y="585445"/>
                  <a:pt x="6886366" y="585445"/>
                  <a:pt x="6580991" y="56520"/>
                </a:cubicBezTo>
                <a:close/>
                <a:moveTo>
                  <a:pt x="405083" y="0"/>
                </a:moveTo>
                <a:lnTo>
                  <a:pt x="6450872" y="0"/>
                </a:lnTo>
                <a:lnTo>
                  <a:pt x="6535542" y="146650"/>
                </a:lnTo>
                <a:cubicBezTo>
                  <a:pt x="6615681" y="285455"/>
                  <a:pt x="6701163" y="433514"/>
                  <a:pt x="6792344" y="591444"/>
                </a:cubicBezTo>
                <a:cubicBezTo>
                  <a:pt x="6883721" y="749715"/>
                  <a:pt x="6884949" y="952757"/>
                  <a:pt x="6787688" y="1110786"/>
                </a:cubicBezTo>
                <a:cubicBezTo>
                  <a:pt x="6787688" y="1110786"/>
                  <a:pt x="6787688" y="1110786"/>
                  <a:pt x="5338288" y="3635817"/>
                </a:cubicBezTo>
                <a:cubicBezTo>
                  <a:pt x="5249615" y="3796165"/>
                  <a:pt x="5075616" y="3896623"/>
                  <a:pt x="4892415" y="3893242"/>
                </a:cubicBezTo>
                <a:cubicBezTo>
                  <a:pt x="4892415" y="3893242"/>
                  <a:pt x="4892415" y="3893242"/>
                  <a:pt x="1980974" y="3885943"/>
                </a:cubicBezTo>
                <a:cubicBezTo>
                  <a:pt x="1795486" y="3891159"/>
                  <a:pt x="1620261" y="3788575"/>
                  <a:pt x="1528883" y="3630305"/>
                </a:cubicBezTo>
                <a:cubicBezTo>
                  <a:pt x="1528883" y="3630305"/>
                  <a:pt x="1528883" y="3630305"/>
                  <a:pt x="69993" y="1103432"/>
                </a:cubicBezTo>
                <a:cubicBezTo>
                  <a:pt x="-24536" y="939704"/>
                  <a:pt x="-22612" y="742120"/>
                  <a:pt x="71498" y="578633"/>
                </a:cubicBezTo>
                <a:cubicBezTo>
                  <a:pt x="71498" y="578633"/>
                  <a:pt x="71498" y="578633"/>
                  <a:pt x="375546" y="51235"/>
                </a:cubicBezTo>
                <a:close/>
              </a:path>
            </a:pathLst>
          </a:custGeom>
        </p:spPr>
      </p:pic>
      <p:sp>
        <p:nvSpPr>
          <p:cNvPr id="4" name="标题 1">
            <a:extLst>
              <a:ext uri="{FF2B5EF4-FFF2-40B4-BE49-F238E27FC236}">
                <a16:creationId xmlns:a16="http://schemas.microsoft.com/office/drawing/2014/main" id="{32B675B1-3742-4E38-AC03-489E6053DDBD}"/>
              </a:ext>
            </a:extLst>
          </p:cNvPr>
          <p:cNvSpPr>
            <a:spLocks noGrp="1"/>
          </p:cNvSpPr>
          <p:nvPr>
            <p:ph type="subTitle" idx="1"/>
          </p:nvPr>
        </p:nvSpPr>
        <p:spPr>
          <a:xfrm>
            <a:off x="1094097" y="2934269"/>
            <a:ext cx="3491552" cy="1121738"/>
          </a:xfrm>
        </p:spPr>
        <p:txBody>
          <a:bodyPr anchor="b">
            <a:normAutofit/>
          </a:bodyPr>
          <a:lstStyle/>
          <a:p>
            <a:pPr algn="l"/>
            <a:r>
              <a:rPr lang="en-US" altLang="zh-CN">
                <a:latin typeface="Calibri" panose="020F0502020204030204" pitchFamily="34" charset="0"/>
                <a:cs typeface="Calibri" panose="020F0502020204030204" pitchFamily="34" charset="0"/>
              </a:rPr>
              <a:t>4. Build the Model</a:t>
            </a:r>
          </a:p>
          <a:p>
            <a:pPr algn="l"/>
            <a:endParaRPr lang="zh-CN" altLang="en-US"/>
          </a:p>
        </p:txBody>
      </p:sp>
    </p:spTree>
    <p:extLst>
      <p:ext uri="{BB962C8B-B14F-4D97-AF65-F5344CB8AC3E}">
        <p14:creationId xmlns:p14="http://schemas.microsoft.com/office/powerpoint/2010/main" val="3185617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E05B451-9575-473D-98F5-E8904AAD8D80}"/>
              </a:ext>
            </a:extLst>
          </p:cNvPr>
          <p:cNvSpPr>
            <a:spLocks noGrp="1"/>
          </p:cNvSpPr>
          <p:nvPr>
            <p:ph type="ctrTitle"/>
          </p:nvPr>
        </p:nvSpPr>
        <p:spPr>
          <a:xfrm>
            <a:off x="477981" y="1122363"/>
            <a:ext cx="4023360" cy="3204134"/>
          </a:xfrm>
        </p:spPr>
        <p:txBody>
          <a:bodyPr anchor="b">
            <a:normAutofit/>
          </a:bodyPr>
          <a:lstStyle/>
          <a:p>
            <a:r>
              <a:rPr lang="en-US" altLang="zh-CN" sz="4000" i="0" dirty="0">
                <a:effectLst/>
                <a:latin typeface="Calibri" panose="020F0502020204030204" pitchFamily="34" charset="0"/>
                <a:cs typeface="Calibri" panose="020F0502020204030204" pitchFamily="34" charset="0"/>
              </a:rPr>
              <a:t>PCA_LR</a:t>
            </a:r>
            <a:endParaRPr lang="zh-CN" altLang="en-US" sz="4000" dirty="0">
              <a:latin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图片 4">
            <a:extLst>
              <a:ext uri="{FF2B5EF4-FFF2-40B4-BE49-F238E27FC236}">
                <a16:creationId xmlns:a16="http://schemas.microsoft.com/office/drawing/2014/main" id="{C7026F85-C92C-4864-A354-F7332FAD78A9}"/>
              </a:ext>
            </a:extLst>
          </p:cNvPr>
          <p:cNvPicPr>
            <a:picLocks noChangeAspect="1"/>
          </p:cNvPicPr>
          <p:nvPr/>
        </p:nvPicPr>
        <p:blipFill>
          <a:blip r:embed="rId2"/>
          <a:stretch>
            <a:fillRect/>
          </a:stretch>
        </p:blipFill>
        <p:spPr>
          <a:xfrm>
            <a:off x="4864608" y="1162537"/>
            <a:ext cx="6846363" cy="4381671"/>
          </a:xfrm>
          <a:prstGeom prst="rect">
            <a:avLst/>
          </a:prstGeom>
        </p:spPr>
      </p:pic>
    </p:spTree>
    <p:extLst>
      <p:ext uri="{BB962C8B-B14F-4D97-AF65-F5344CB8AC3E}">
        <p14:creationId xmlns:p14="http://schemas.microsoft.com/office/powerpoint/2010/main" val="2798998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E05B451-9575-473D-98F5-E8904AAD8D80}"/>
              </a:ext>
            </a:extLst>
          </p:cNvPr>
          <p:cNvSpPr>
            <a:spLocks noGrp="1"/>
          </p:cNvSpPr>
          <p:nvPr>
            <p:ph type="ctrTitle"/>
          </p:nvPr>
        </p:nvSpPr>
        <p:spPr>
          <a:xfrm>
            <a:off x="477981" y="1122363"/>
            <a:ext cx="4023360" cy="3204134"/>
          </a:xfrm>
        </p:spPr>
        <p:txBody>
          <a:bodyPr anchor="b">
            <a:normAutofit/>
          </a:bodyPr>
          <a:lstStyle/>
          <a:p>
            <a:r>
              <a:rPr lang="en-US" altLang="zh-CN" sz="4000" i="0" dirty="0">
                <a:effectLst/>
                <a:latin typeface="Calibri" panose="020F0502020204030204" pitchFamily="34" charset="0"/>
                <a:ea typeface="+mn-ea"/>
                <a:cs typeface="Calibri" panose="020F0502020204030204" pitchFamily="34" charset="0"/>
              </a:rPr>
              <a:t>PCA_ Decision Tree</a:t>
            </a:r>
            <a:endParaRPr lang="zh-CN" altLang="en-US" sz="4000" dirty="0">
              <a:latin typeface="Calibri" panose="020F0502020204030204" pitchFamily="34" charset="0"/>
              <a:ea typeface="+mn-ea"/>
              <a:cs typeface="Calibri" panose="020F0502020204030204" pitchFamily="34" charset="0"/>
            </a:endParaRP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图片 4">
            <a:extLst>
              <a:ext uri="{FF2B5EF4-FFF2-40B4-BE49-F238E27FC236}">
                <a16:creationId xmlns:a16="http://schemas.microsoft.com/office/drawing/2014/main" id="{CF44215E-F6D9-4400-BA74-78CDB8ECEA9E}"/>
              </a:ext>
            </a:extLst>
          </p:cNvPr>
          <p:cNvPicPr>
            <a:picLocks noChangeAspect="1"/>
          </p:cNvPicPr>
          <p:nvPr/>
        </p:nvPicPr>
        <p:blipFill>
          <a:blip r:embed="rId2"/>
          <a:stretch>
            <a:fillRect/>
          </a:stretch>
        </p:blipFill>
        <p:spPr>
          <a:xfrm>
            <a:off x="5354790" y="625683"/>
            <a:ext cx="5865999" cy="5455380"/>
          </a:xfrm>
          <a:prstGeom prst="rect">
            <a:avLst/>
          </a:prstGeom>
        </p:spPr>
      </p:pic>
    </p:spTree>
    <p:extLst>
      <p:ext uri="{BB962C8B-B14F-4D97-AF65-F5344CB8AC3E}">
        <p14:creationId xmlns:p14="http://schemas.microsoft.com/office/powerpoint/2010/main" val="929828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E05B451-9575-473D-98F5-E8904AAD8D80}"/>
              </a:ext>
            </a:extLst>
          </p:cNvPr>
          <p:cNvSpPr>
            <a:spLocks noGrp="1"/>
          </p:cNvSpPr>
          <p:nvPr>
            <p:ph type="ctrTitle"/>
          </p:nvPr>
        </p:nvSpPr>
        <p:spPr>
          <a:xfrm>
            <a:off x="259041" y="1342786"/>
            <a:ext cx="4023360" cy="3204134"/>
          </a:xfrm>
        </p:spPr>
        <p:txBody>
          <a:bodyPr anchor="b">
            <a:normAutofit/>
          </a:bodyPr>
          <a:lstStyle/>
          <a:p>
            <a:r>
              <a:rPr lang="en-US" altLang="zh-CN" sz="4000" i="0" dirty="0">
                <a:effectLst/>
                <a:latin typeface="Helvetica Neue"/>
              </a:rPr>
              <a:t>Bagging</a:t>
            </a:r>
            <a:endParaRPr lang="zh-CN" altLang="en-US" sz="4400" dirty="0"/>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图片 4">
            <a:extLst>
              <a:ext uri="{FF2B5EF4-FFF2-40B4-BE49-F238E27FC236}">
                <a16:creationId xmlns:a16="http://schemas.microsoft.com/office/drawing/2014/main" id="{C6ED1F52-C8A4-4357-BA4C-2EBFFE7F260D}"/>
              </a:ext>
            </a:extLst>
          </p:cNvPr>
          <p:cNvPicPr>
            <a:picLocks noChangeAspect="1"/>
          </p:cNvPicPr>
          <p:nvPr/>
        </p:nvPicPr>
        <p:blipFill>
          <a:blip r:embed="rId2"/>
          <a:stretch>
            <a:fillRect/>
          </a:stretch>
        </p:blipFill>
        <p:spPr>
          <a:xfrm>
            <a:off x="4864608" y="751755"/>
            <a:ext cx="6846363" cy="5203235"/>
          </a:xfrm>
          <a:prstGeom prst="rect">
            <a:avLst/>
          </a:prstGeom>
        </p:spPr>
      </p:pic>
    </p:spTree>
    <p:extLst>
      <p:ext uri="{BB962C8B-B14F-4D97-AF65-F5344CB8AC3E}">
        <p14:creationId xmlns:p14="http://schemas.microsoft.com/office/powerpoint/2010/main" val="468113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C4E306-BC28-4A7B-871B-1926F6FA6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C3ECC9B4-989C-4F71-A6BC-DEBC1D9FD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52322" cy="6858000"/>
          </a:xfrm>
          <a:custGeom>
            <a:avLst/>
            <a:gdLst>
              <a:gd name="connsiteX0" fmla="*/ 0 w 8452322"/>
              <a:gd name="connsiteY0" fmla="*/ 0 h 6858000"/>
              <a:gd name="connsiteX1" fmla="*/ 7447992 w 8452322"/>
              <a:gd name="connsiteY1" fmla="*/ 0 h 6858000"/>
              <a:gd name="connsiteX2" fmla="*/ 7501089 w 8452322"/>
              <a:gd name="connsiteY2" fmla="*/ 79009 h 6858000"/>
              <a:gd name="connsiteX3" fmla="*/ 8452322 w 8452322"/>
              <a:gd name="connsiteY3" fmla="*/ 3429001 h 6858000"/>
              <a:gd name="connsiteX4" fmla="*/ 7501089 w 8452322"/>
              <a:gd name="connsiteY4" fmla="*/ 6778993 h 6858000"/>
              <a:gd name="connsiteX5" fmla="*/ 7447994 w 8452322"/>
              <a:gd name="connsiteY5" fmla="*/ 6858000 h 6858000"/>
              <a:gd name="connsiteX6" fmla="*/ 0 w 845232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2322" h="6858000">
                <a:moveTo>
                  <a:pt x="0" y="0"/>
                </a:moveTo>
                <a:lnTo>
                  <a:pt x="7447992" y="0"/>
                </a:lnTo>
                <a:lnTo>
                  <a:pt x="7501089" y="79009"/>
                </a:lnTo>
                <a:cubicBezTo>
                  <a:pt x="8098524" y="1013167"/>
                  <a:pt x="8452322" y="2172770"/>
                  <a:pt x="8452322" y="3429001"/>
                </a:cubicBezTo>
                <a:cubicBezTo>
                  <a:pt x="8452322" y="4685233"/>
                  <a:pt x="8098524" y="5844836"/>
                  <a:pt x="7501089" y="6778993"/>
                </a:cubicBezTo>
                <a:lnTo>
                  <a:pt x="7447994" y="6858000"/>
                </a:lnTo>
                <a:lnTo>
                  <a:pt x="0" y="6858000"/>
                </a:lnTo>
                <a:close/>
              </a:path>
            </a:pathLst>
          </a:custGeom>
          <a:ln w="9525">
            <a:solidFill>
              <a:srgbClr val="EFEFEF"/>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20AF01B-D099-4710-BF18-E2832A9B6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43572" cy="6858000"/>
          </a:xfrm>
          <a:custGeom>
            <a:avLst/>
            <a:gdLst>
              <a:gd name="connsiteX0" fmla="*/ 0 w 8443572"/>
              <a:gd name="connsiteY0" fmla="*/ 0 h 6858000"/>
              <a:gd name="connsiteX1" fmla="*/ 7439242 w 8443572"/>
              <a:gd name="connsiteY1" fmla="*/ 0 h 6858000"/>
              <a:gd name="connsiteX2" fmla="*/ 7492339 w 8443572"/>
              <a:gd name="connsiteY2" fmla="*/ 79009 h 6858000"/>
              <a:gd name="connsiteX3" fmla="*/ 8443572 w 8443572"/>
              <a:gd name="connsiteY3" fmla="*/ 3429001 h 6858000"/>
              <a:gd name="connsiteX4" fmla="*/ 7492339 w 8443572"/>
              <a:gd name="connsiteY4" fmla="*/ 6778993 h 6858000"/>
              <a:gd name="connsiteX5" fmla="*/ 7439244 w 8443572"/>
              <a:gd name="connsiteY5" fmla="*/ 6858000 h 6858000"/>
              <a:gd name="connsiteX6" fmla="*/ 0 w 84435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3572" h="6858000">
                <a:moveTo>
                  <a:pt x="0" y="0"/>
                </a:moveTo>
                <a:lnTo>
                  <a:pt x="7439242" y="0"/>
                </a:lnTo>
                <a:lnTo>
                  <a:pt x="7492339" y="79009"/>
                </a:lnTo>
                <a:cubicBezTo>
                  <a:pt x="8089774" y="1013167"/>
                  <a:pt x="8443572" y="2172770"/>
                  <a:pt x="8443572" y="3429001"/>
                </a:cubicBezTo>
                <a:cubicBezTo>
                  <a:pt x="8443572" y="4685233"/>
                  <a:pt x="8089774" y="5844836"/>
                  <a:pt x="7492339" y="6778993"/>
                </a:cubicBezTo>
                <a:lnTo>
                  <a:pt x="743924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3E05B451-9575-473D-98F5-E8904AAD8D80}"/>
              </a:ext>
            </a:extLst>
          </p:cNvPr>
          <p:cNvSpPr>
            <a:spLocks noGrp="1"/>
          </p:cNvSpPr>
          <p:nvPr>
            <p:ph type="ctrTitle"/>
          </p:nvPr>
        </p:nvSpPr>
        <p:spPr>
          <a:xfrm>
            <a:off x="616893" y="1238250"/>
            <a:ext cx="7003107" cy="4381500"/>
          </a:xfrm>
        </p:spPr>
        <p:txBody>
          <a:bodyPr anchor="ctr">
            <a:normAutofit/>
          </a:bodyPr>
          <a:lstStyle/>
          <a:p>
            <a:pPr algn="l"/>
            <a:r>
              <a:rPr lang="en-US" altLang="zh-CN" dirty="0">
                <a:latin typeface="Calibri" panose="020F0502020204030204" pitchFamily="34" charset="0"/>
                <a:cs typeface="Calibri" panose="020F0502020204030204" pitchFamily="34" charset="0"/>
              </a:rPr>
              <a:t>Summary</a:t>
            </a:r>
            <a:endParaRPr lang="zh-CN" altLang="en-US" dirty="0">
              <a:latin typeface="Calibri" panose="020F0502020204030204" pitchFamily="34" charset="0"/>
              <a:cs typeface="Calibri" panose="020F0502020204030204" pitchFamily="34" charset="0"/>
            </a:endParaRPr>
          </a:p>
        </p:txBody>
      </p:sp>
      <p:sp>
        <p:nvSpPr>
          <p:cNvPr id="3" name="副标题 2">
            <a:extLst>
              <a:ext uri="{FF2B5EF4-FFF2-40B4-BE49-F238E27FC236}">
                <a16:creationId xmlns:a16="http://schemas.microsoft.com/office/drawing/2014/main" id="{AF375E62-E1B7-47A6-9CB3-9B0925339D9E}"/>
              </a:ext>
            </a:extLst>
          </p:cNvPr>
          <p:cNvSpPr>
            <a:spLocks noGrp="1"/>
          </p:cNvSpPr>
          <p:nvPr>
            <p:ph type="subTitle" idx="1"/>
          </p:nvPr>
        </p:nvSpPr>
        <p:spPr>
          <a:xfrm>
            <a:off x="8791575" y="1238250"/>
            <a:ext cx="3000375" cy="4381500"/>
          </a:xfrm>
        </p:spPr>
        <p:txBody>
          <a:bodyPr anchor="ctr">
            <a:normAutofit/>
          </a:bodyPr>
          <a:lstStyle/>
          <a:p>
            <a:pPr algn="l">
              <a:buFont typeface="Arial" panose="020B0604020202020204" pitchFamily="34" charset="0"/>
              <a:buChar char="•"/>
            </a:pPr>
            <a:r>
              <a:rPr lang="en-US" altLang="zh-CN" sz="2800" b="0" i="0">
                <a:effectLst/>
                <a:latin typeface="Helvetica Neue"/>
              </a:rPr>
              <a:t> LR | 0.447</a:t>
            </a:r>
          </a:p>
          <a:p>
            <a:pPr algn="l">
              <a:buFont typeface="Arial" panose="020B0604020202020204" pitchFamily="34" charset="0"/>
              <a:buChar char="•"/>
            </a:pPr>
            <a:r>
              <a:rPr lang="en-US" altLang="zh-CN" sz="2800" b="0" i="0">
                <a:effectLst/>
                <a:latin typeface="Helvetica Neue"/>
              </a:rPr>
              <a:t> DT | 0.879</a:t>
            </a:r>
          </a:p>
          <a:p>
            <a:pPr algn="l">
              <a:buFont typeface="Arial" panose="020B0604020202020204" pitchFamily="34" charset="0"/>
              <a:buChar char="•"/>
            </a:pPr>
            <a:r>
              <a:rPr lang="en-US" altLang="zh-CN" sz="2800" b="0" i="0">
                <a:effectLst/>
                <a:latin typeface="Helvetica Neue"/>
              </a:rPr>
              <a:t> BA | 0.961 </a:t>
            </a:r>
          </a:p>
          <a:p>
            <a:pPr algn="l"/>
            <a:endParaRPr lang="zh-CN" altLang="en-US" sz="2800"/>
          </a:p>
        </p:txBody>
      </p:sp>
      <p:sp>
        <p:nvSpPr>
          <p:cNvPr id="14" name="Rectangle 13">
            <a:extLst>
              <a:ext uri="{FF2B5EF4-FFF2-40B4-BE49-F238E27FC236}">
                <a16:creationId xmlns:a16="http://schemas.microsoft.com/office/drawing/2014/main" id="{B0E4BB4F-99AB-4C4E-A763-C5AC5273D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27916"/>
            <a:ext cx="128016" cy="1188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8581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6">
            <a:extLst>
              <a:ext uri="{FF2B5EF4-FFF2-40B4-BE49-F238E27FC236}">
                <a16:creationId xmlns:a16="http://schemas.microsoft.com/office/drawing/2014/main" id="{F1C4E306-BC28-4A7B-871B-1926F6FA6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Freeform: Shape 8">
            <a:extLst>
              <a:ext uri="{FF2B5EF4-FFF2-40B4-BE49-F238E27FC236}">
                <a16:creationId xmlns:a16="http://schemas.microsoft.com/office/drawing/2014/main" id="{C3ECC9B4-989C-4F71-A6BC-DEBC1D9FD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52322" cy="6858000"/>
          </a:xfrm>
          <a:custGeom>
            <a:avLst/>
            <a:gdLst>
              <a:gd name="connsiteX0" fmla="*/ 0 w 8452322"/>
              <a:gd name="connsiteY0" fmla="*/ 0 h 6858000"/>
              <a:gd name="connsiteX1" fmla="*/ 7447992 w 8452322"/>
              <a:gd name="connsiteY1" fmla="*/ 0 h 6858000"/>
              <a:gd name="connsiteX2" fmla="*/ 7501089 w 8452322"/>
              <a:gd name="connsiteY2" fmla="*/ 79009 h 6858000"/>
              <a:gd name="connsiteX3" fmla="*/ 8452322 w 8452322"/>
              <a:gd name="connsiteY3" fmla="*/ 3429001 h 6858000"/>
              <a:gd name="connsiteX4" fmla="*/ 7501089 w 8452322"/>
              <a:gd name="connsiteY4" fmla="*/ 6778993 h 6858000"/>
              <a:gd name="connsiteX5" fmla="*/ 7447994 w 8452322"/>
              <a:gd name="connsiteY5" fmla="*/ 6858000 h 6858000"/>
              <a:gd name="connsiteX6" fmla="*/ 0 w 845232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2322" h="6858000">
                <a:moveTo>
                  <a:pt x="0" y="0"/>
                </a:moveTo>
                <a:lnTo>
                  <a:pt x="7447992" y="0"/>
                </a:lnTo>
                <a:lnTo>
                  <a:pt x="7501089" y="79009"/>
                </a:lnTo>
                <a:cubicBezTo>
                  <a:pt x="8098524" y="1013167"/>
                  <a:pt x="8452322" y="2172770"/>
                  <a:pt x="8452322" y="3429001"/>
                </a:cubicBezTo>
                <a:cubicBezTo>
                  <a:pt x="8452322" y="4685233"/>
                  <a:pt x="8098524" y="5844836"/>
                  <a:pt x="7501089" y="6778993"/>
                </a:cubicBezTo>
                <a:lnTo>
                  <a:pt x="7447994" y="6858000"/>
                </a:lnTo>
                <a:lnTo>
                  <a:pt x="0" y="6858000"/>
                </a:lnTo>
                <a:close/>
              </a:path>
            </a:pathLst>
          </a:custGeom>
          <a:ln w="9525">
            <a:solidFill>
              <a:srgbClr val="EFEFEF"/>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Freeform: Shape 10">
            <a:extLst>
              <a:ext uri="{FF2B5EF4-FFF2-40B4-BE49-F238E27FC236}">
                <a16:creationId xmlns:a16="http://schemas.microsoft.com/office/drawing/2014/main" id="{E20AF01B-D099-4710-BF18-E2832A9B6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43572" cy="6858000"/>
          </a:xfrm>
          <a:custGeom>
            <a:avLst/>
            <a:gdLst>
              <a:gd name="connsiteX0" fmla="*/ 0 w 8443572"/>
              <a:gd name="connsiteY0" fmla="*/ 0 h 6858000"/>
              <a:gd name="connsiteX1" fmla="*/ 7439242 w 8443572"/>
              <a:gd name="connsiteY1" fmla="*/ 0 h 6858000"/>
              <a:gd name="connsiteX2" fmla="*/ 7492339 w 8443572"/>
              <a:gd name="connsiteY2" fmla="*/ 79009 h 6858000"/>
              <a:gd name="connsiteX3" fmla="*/ 8443572 w 8443572"/>
              <a:gd name="connsiteY3" fmla="*/ 3429001 h 6858000"/>
              <a:gd name="connsiteX4" fmla="*/ 7492339 w 8443572"/>
              <a:gd name="connsiteY4" fmla="*/ 6778993 h 6858000"/>
              <a:gd name="connsiteX5" fmla="*/ 7439244 w 8443572"/>
              <a:gd name="connsiteY5" fmla="*/ 6858000 h 6858000"/>
              <a:gd name="connsiteX6" fmla="*/ 0 w 84435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3572" h="6858000">
                <a:moveTo>
                  <a:pt x="0" y="0"/>
                </a:moveTo>
                <a:lnTo>
                  <a:pt x="7439242" y="0"/>
                </a:lnTo>
                <a:lnTo>
                  <a:pt x="7492339" y="79009"/>
                </a:lnTo>
                <a:cubicBezTo>
                  <a:pt x="8089774" y="1013167"/>
                  <a:pt x="8443572" y="2172770"/>
                  <a:pt x="8443572" y="3429001"/>
                </a:cubicBezTo>
                <a:cubicBezTo>
                  <a:pt x="8443572" y="4685233"/>
                  <a:pt x="8089774" y="5844836"/>
                  <a:pt x="7492339" y="6778993"/>
                </a:cubicBezTo>
                <a:lnTo>
                  <a:pt x="743924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文本框 1">
            <a:extLst>
              <a:ext uri="{FF2B5EF4-FFF2-40B4-BE49-F238E27FC236}">
                <a16:creationId xmlns:a16="http://schemas.microsoft.com/office/drawing/2014/main" id="{DEFB5D8F-3C30-45B8-B626-F4F05F2281A0}"/>
              </a:ext>
            </a:extLst>
          </p:cNvPr>
          <p:cNvSpPr txBox="1"/>
          <p:nvPr/>
        </p:nvSpPr>
        <p:spPr>
          <a:xfrm>
            <a:off x="616893" y="1238250"/>
            <a:ext cx="7003107" cy="43815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zh-CN" sz="7200" kern="1200">
                <a:solidFill>
                  <a:schemeClr val="tx1"/>
                </a:solidFill>
                <a:latin typeface="+mj-lt"/>
                <a:ea typeface="+mj-ea"/>
                <a:cs typeface="+mj-cs"/>
              </a:rPr>
              <a:t>Thank you for your attention!</a:t>
            </a:r>
          </a:p>
        </p:txBody>
      </p:sp>
      <p:sp>
        <p:nvSpPr>
          <p:cNvPr id="32" name="Rectangle 12">
            <a:extLst>
              <a:ext uri="{FF2B5EF4-FFF2-40B4-BE49-F238E27FC236}">
                <a16:creationId xmlns:a16="http://schemas.microsoft.com/office/drawing/2014/main" id="{B0E4BB4F-99AB-4C4E-A763-C5AC5273D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27916"/>
            <a:ext cx="128016" cy="1188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1488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D9C3AAE7-6FFD-46F5-ADEF-683A7F84C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FBBD1E23-EFFE-45DD-9D11-764E104F40A0}"/>
              </a:ext>
            </a:extLst>
          </p:cNvPr>
          <p:cNvPicPr>
            <a:picLocks noChangeAspect="1"/>
          </p:cNvPicPr>
          <p:nvPr/>
        </p:nvPicPr>
        <p:blipFill rotWithShape="1">
          <a:blip r:embed="rId2"/>
          <a:srcRect l="3614" r="5628" b="1"/>
          <a:stretch/>
        </p:blipFill>
        <p:spPr>
          <a:xfrm rot="5400000">
            <a:off x="6643483" y="677643"/>
            <a:ext cx="6374026" cy="4723009"/>
          </a:xfrm>
          <a:custGeom>
            <a:avLst/>
            <a:gdLst/>
            <a:ahLst/>
            <a:cxnLst/>
            <a:rect l="l" t="t" r="r" b="b"/>
            <a:pathLst>
              <a:path w="8687357" h="6437146">
                <a:moveTo>
                  <a:pt x="3944493" y="3980202"/>
                </a:moveTo>
                <a:cubicBezTo>
                  <a:pt x="3944493" y="3980202"/>
                  <a:pt x="3944493" y="3980202"/>
                  <a:pt x="5117486" y="3980944"/>
                </a:cubicBezTo>
                <a:cubicBezTo>
                  <a:pt x="5193569" y="3981041"/>
                  <a:pt x="5262972" y="4020215"/>
                  <a:pt x="5301098" y="4086251"/>
                </a:cubicBezTo>
                <a:cubicBezTo>
                  <a:pt x="5301098" y="4086251"/>
                  <a:pt x="5301098" y="4086251"/>
                  <a:pt x="5889509" y="5105408"/>
                </a:cubicBezTo>
                <a:cubicBezTo>
                  <a:pt x="5926364" y="5169243"/>
                  <a:pt x="5926858" y="5251135"/>
                  <a:pt x="5887630" y="5314873"/>
                </a:cubicBezTo>
                <a:cubicBezTo>
                  <a:pt x="5887630" y="5314873"/>
                  <a:pt x="5887630" y="5314873"/>
                  <a:pt x="5303047" y="6333287"/>
                </a:cubicBezTo>
                <a:cubicBezTo>
                  <a:pt x="5267284" y="6397959"/>
                  <a:pt x="5197106" y="6438477"/>
                  <a:pt x="5123215" y="6437113"/>
                </a:cubicBezTo>
                <a:cubicBezTo>
                  <a:pt x="5123215" y="6437113"/>
                  <a:pt x="5123215" y="6437113"/>
                  <a:pt x="3948952" y="6434170"/>
                </a:cubicBezTo>
                <a:cubicBezTo>
                  <a:pt x="3874139" y="6436273"/>
                  <a:pt x="3803467" y="6394898"/>
                  <a:pt x="3766612" y="6331063"/>
                </a:cubicBezTo>
                <a:cubicBezTo>
                  <a:pt x="3766612" y="6331063"/>
                  <a:pt x="3766612" y="6331063"/>
                  <a:pt x="3178202" y="5311907"/>
                </a:cubicBezTo>
                <a:cubicBezTo>
                  <a:pt x="3140076" y="5245870"/>
                  <a:pt x="3140850" y="5166180"/>
                  <a:pt x="3178808" y="5100241"/>
                </a:cubicBezTo>
                <a:cubicBezTo>
                  <a:pt x="3178808" y="5100241"/>
                  <a:pt x="3178808" y="5100241"/>
                  <a:pt x="3764660" y="4084028"/>
                </a:cubicBezTo>
                <a:cubicBezTo>
                  <a:pt x="3800424" y="4019355"/>
                  <a:pt x="3870604" y="3978838"/>
                  <a:pt x="3944493" y="3980202"/>
                </a:cubicBezTo>
                <a:close/>
                <a:moveTo>
                  <a:pt x="5699720" y="3489582"/>
                </a:moveTo>
                <a:cubicBezTo>
                  <a:pt x="5699720" y="3489582"/>
                  <a:pt x="5699720" y="3489582"/>
                  <a:pt x="6163751" y="3489876"/>
                </a:cubicBezTo>
                <a:cubicBezTo>
                  <a:pt x="6193849" y="3489915"/>
                  <a:pt x="6221305" y="3505412"/>
                  <a:pt x="6236387" y="3531535"/>
                </a:cubicBezTo>
                <a:cubicBezTo>
                  <a:pt x="6236387" y="3531535"/>
                  <a:pt x="6236387" y="3531535"/>
                  <a:pt x="6469160" y="3934709"/>
                </a:cubicBezTo>
                <a:cubicBezTo>
                  <a:pt x="6483740" y="3959962"/>
                  <a:pt x="6483935" y="3992359"/>
                  <a:pt x="6468416" y="4017573"/>
                </a:cubicBezTo>
                <a:cubicBezTo>
                  <a:pt x="6468416" y="4017573"/>
                  <a:pt x="6468416" y="4017573"/>
                  <a:pt x="6237158" y="4420453"/>
                </a:cubicBezTo>
                <a:cubicBezTo>
                  <a:pt x="6223010" y="4446037"/>
                  <a:pt x="6195248" y="4462066"/>
                  <a:pt x="6166018" y="4461526"/>
                </a:cubicBezTo>
                <a:cubicBezTo>
                  <a:pt x="6166018" y="4461526"/>
                  <a:pt x="6166018" y="4461526"/>
                  <a:pt x="5701483" y="4460362"/>
                </a:cubicBezTo>
                <a:cubicBezTo>
                  <a:pt x="5671888" y="4461195"/>
                  <a:pt x="5643930" y="4444826"/>
                  <a:pt x="5629350" y="4419573"/>
                </a:cubicBezTo>
                <a:cubicBezTo>
                  <a:pt x="5629350" y="4419573"/>
                  <a:pt x="5629350" y="4419573"/>
                  <a:pt x="5396578" y="4016399"/>
                </a:cubicBezTo>
                <a:cubicBezTo>
                  <a:pt x="5381495" y="3990276"/>
                  <a:pt x="5381802" y="3958751"/>
                  <a:pt x="5396817" y="3932665"/>
                </a:cubicBezTo>
                <a:cubicBezTo>
                  <a:pt x="5396817" y="3932665"/>
                  <a:pt x="5396817" y="3932665"/>
                  <a:pt x="5628579" y="3530655"/>
                </a:cubicBezTo>
                <a:cubicBezTo>
                  <a:pt x="5642727" y="3505071"/>
                  <a:pt x="5670489" y="3489043"/>
                  <a:pt x="5699720" y="3489582"/>
                </a:cubicBezTo>
                <a:close/>
                <a:moveTo>
                  <a:pt x="6388346" y="3258305"/>
                </a:moveTo>
                <a:cubicBezTo>
                  <a:pt x="6388346" y="3258305"/>
                  <a:pt x="6388346" y="3258305"/>
                  <a:pt x="6555837" y="3258411"/>
                </a:cubicBezTo>
                <a:cubicBezTo>
                  <a:pt x="6566700" y="3258425"/>
                  <a:pt x="6576611" y="3264018"/>
                  <a:pt x="6582055" y="3273448"/>
                </a:cubicBezTo>
                <a:cubicBezTo>
                  <a:pt x="6582055" y="3273448"/>
                  <a:pt x="6582055" y="3273448"/>
                  <a:pt x="6666073" y="3418972"/>
                </a:cubicBezTo>
                <a:cubicBezTo>
                  <a:pt x="6671336" y="3428087"/>
                  <a:pt x="6671406" y="3439780"/>
                  <a:pt x="6665805" y="3448882"/>
                </a:cubicBezTo>
                <a:cubicBezTo>
                  <a:pt x="6665805" y="3448882"/>
                  <a:pt x="6665805" y="3448882"/>
                  <a:pt x="6582333" y="3594300"/>
                </a:cubicBezTo>
                <a:cubicBezTo>
                  <a:pt x="6577226" y="3603534"/>
                  <a:pt x="6567205" y="3609320"/>
                  <a:pt x="6556655" y="3609125"/>
                </a:cubicBezTo>
                <a:cubicBezTo>
                  <a:pt x="6556655" y="3609125"/>
                  <a:pt x="6556655" y="3609125"/>
                  <a:pt x="6388983" y="3608705"/>
                </a:cubicBezTo>
                <a:cubicBezTo>
                  <a:pt x="6378300" y="3609004"/>
                  <a:pt x="6368209" y="3603097"/>
                  <a:pt x="6362947" y="3593982"/>
                </a:cubicBezTo>
                <a:cubicBezTo>
                  <a:pt x="6362947" y="3593982"/>
                  <a:pt x="6362947" y="3593982"/>
                  <a:pt x="6278928" y="3448458"/>
                </a:cubicBezTo>
                <a:cubicBezTo>
                  <a:pt x="6273484" y="3439028"/>
                  <a:pt x="6273595" y="3427649"/>
                  <a:pt x="6279015" y="3418234"/>
                </a:cubicBezTo>
                <a:cubicBezTo>
                  <a:pt x="6279015" y="3418234"/>
                  <a:pt x="6279015" y="3418234"/>
                  <a:pt x="6362668" y="3273130"/>
                </a:cubicBezTo>
                <a:cubicBezTo>
                  <a:pt x="6367774" y="3263896"/>
                  <a:pt x="6377796" y="3258110"/>
                  <a:pt x="6388346" y="3258305"/>
                </a:cubicBezTo>
                <a:close/>
                <a:moveTo>
                  <a:pt x="7497241" y="2884843"/>
                </a:moveTo>
                <a:cubicBezTo>
                  <a:pt x="7497241" y="2884843"/>
                  <a:pt x="7497241" y="2884843"/>
                  <a:pt x="8049718" y="2885192"/>
                </a:cubicBezTo>
                <a:cubicBezTo>
                  <a:pt x="8085553" y="2885238"/>
                  <a:pt x="8118242" y="2903689"/>
                  <a:pt x="8136199" y="2934792"/>
                </a:cubicBezTo>
                <a:cubicBezTo>
                  <a:pt x="8136199" y="2934792"/>
                  <a:pt x="8136199" y="2934792"/>
                  <a:pt x="8413339" y="3414812"/>
                </a:cubicBezTo>
                <a:cubicBezTo>
                  <a:pt x="8430697" y="3444878"/>
                  <a:pt x="8430931" y="3483449"/>
                  <a:pt x="8412454" y="3513469"/>
                </a:cubicBezTo>
                <a:cubicBezTo>
                  <a:pt x="8412454" y="3513469"/>
                  <a:pt x="8412454" y="3513469"/>
                  <a:pt x="8137117" y="3993140"/>
                </a:cubicBezTo>
                <a:cubicBezTo>
                  <a:pt x="8120272" y="4023600"/>
                  <a:pt x="8087218" y="4042684"/>
                  <a:pt x="8052417" y="4042042"/>
                </a:cubicBezTo>
                <a:cubicBezTo>
                  <a:pt x="8052417" y="4042042"/>
                  <a:pt x="8052417" y="4042042"/>
                  <a:pt x="7499342" y="4040655"/>
                </a:cubicBezTo>
                <a:cubicBezTo>
                  <a:pt x="7464105" y="4041646"/>
                  <a:pt x="7430818" y="4022159"/>
                  <a:pt x="7413460" y="3992093"/>
                </a:cubicBezTo>
                <a:cubicBezTo>
                  <a:pt x="7413460" y="3992093"/>
                  <a:pt x="7413460" y="3992093"/>
                  <a:pt x="7136320" y="3512072"/>
                </a:cubicBezTo>
                <a:cubicBezTo>
                  <a:pt x="7118363" y="3480970"/>
                  <a:pt x="7118728" y="3443435"/>
                  <a:pt x="7136605" y="3412378"/>
                </a:cubicBezTo>
                <a:cubicBezTo>
                  <a:pt x="7136605" y="3412378"/>
                  <a:pt x="7136605" y="3412378"/>
                  <a:pt x="7412541" y="2933744"/>
                </a:cubicBezTo>
                <a:cubicBezTo>
                  <a:pt x="7429386" y="2903284"/>
                  <a:pt x="7462440" y="2884200"/>
                  <a:pt x="7497241" y="2884843"/>
                </a:cubicBezTo>
                <a:close/>
                <a:moveTo>
                  <a:pt x="6393234" y="2508974"/>
                </a:moveTo>
                <a:cubicBezTo>
                  <a:pt x="6393234" y="2508974"/>
                  <a:pt x="6393234" y="2508974"/>
                  <a:pt x="6710430" y="2509175"/>
                </a:cubicBezTo>
                <a:cubicBezTo>
                  <a:pt x="6731004" y="2509201"/>
                  <a:pt x="6749772" y="2519794"/>
                  <a:pt x="6760082" y="2537652"/>
                </a:cubicBezTo>
                <a:cubicBezTo>
                  <a:pt x="6760082" y="2537652"/>
                  <a:pt x="6760082" y="2537652"/>
                  <a:pt x="6919197" y="2813248"/>
                </a:cubicBezTo>
                <a:cubicBezTo>
                  <a:pt x="6929164" y="2830511"/>
                  <a:pt x="6929297" y="2852655"/>
                  <a:pt x="6918689" y="2869891"/>
                </a:cubicBezTo>
                <a:cubicBezTo>
                  <a:pt x="6918689" y="2869891"/>
                  <a:pt x="6918689" y="2869891"/>
                  <a:pt x="6760609" y="3145286"/>
                </a:cubicBezTo>
                <a:cubicBezTo>
                  <a:pt x="6750938" y="3162775"/>
                  <a:pt x="6731960" y="3173731"/>
                  <a:pt x="6711979" y="3173363"/>
                </a:cubicBezTo>
                <a:cubicBezTo>
                  <a:pt x="6711979" y="3173363"/>
                  <a:pt x="6711979" y="3173363"/>
                  <a:pt x="6394440" y="3172566"/>
                </a:cubicBezTo>
                <a:cubicBezTo>
                  <a:pt x="6374209" y="3173135"/>
                  <a:pt x="6355098" y="3161947"/>
                  <a:pt x="6345132" y="3144685"/>
                </a:cubicBezTo>
                <a:cubicBezTo>
                  <a:pt x="6345132" y="3144685"/>
                  <a:pt x="6345132" y="3144685"/>
                  <a:pt x="6186016" y="2869088"/>
                </a:cubicBezTo>
                <a:cubicBezTo>
                  <a:pt x="6175706" y="2851231"/>
                  <a:pt x="6175916" y="2829681"/>
                  <a:pt x="6186180" y="2811850"/>
                </a:cubicBezTo>
                <a:cubicBezTo>
                  <a:pt x="6186180" y="2811850"/>
                  <a:pt x="6186180" y="2811850"/>
                  <a:pt x="6344604" y="2537051"/>
                </a:cubicBezTo>
                <a:cubicBezTo>
                  <a:pt x="6354275" y="2519562"/>
                  <a:pt x="6373253" y="2508605"/>
                  <a:pt x="6393234" y="2508974"/>
                </a:cubicBezTo>
                <a:close/>
                <a:moveTo>
                  <a:pt x="7097611" y="923368"/>
                </a:moveTo>
                <a:cubicBezTo>
                  <a:pt x="7097611" y="923368"/>
                  <a:pt x="7097611" y="923368"/>
                  <a:pt x="7989180" y="923932"/>
                </a:cubicBezTo>
                <a:cubicBezTo>
                  <a:pt x="8047009" y="924007"/>
                  <a:pt x="8099761" y="953781"/>
                  <a:pt x="8128740" y="1003975"/>
                </a:cubicBezTo>
                <a:cubicBezTo>
                  <a:pt x="8128740" y="1003975"/>
                  <a:pt x="8128740" y="1003975"/>
                  <a:pt x="8575979" y="1778616"/>
                </a:cubicBezTo>
                <a:cubicBezTo>
                  <a:pt x="8603992" y="1827135"/>
                  <a:pt x="8604367" y="1889380"/>
                  <a:pt x="8574552" y="1937826"/>
                </a:cubicBezTo>
                <a:cubicBezTo>
                  <a:pt x="8574552" y="1937826"/>
                  <a:pt x="8574552" y="1937826"/>
                  <a:pt x="8130222" y="2711903"/>
                </a:cubicBezTo>
                <a:cubicBezTo>
                  <a:pt x="8103038" y="2761059"/>
                  <a:pt x="8049698" y="2791855"/>
                  <a:pt x="7993536" y="2790819"/>
                </a:cubicBezTo>
                <a:cubicBezTo>
                  <a:pt x="7993536" y="2790819"/>
                  <a:pt x="7993536" y="2790819"/>
                  <a:pt x="7101000" y="2788581"/>
                </a:cubicBezTo>
                <a:cubicBezTo>
                  <a:pt x="7044137" y="2790179"/>
                  <a:pt x="6990420" y="2758731"/>
                  <a:pt x="6962407" y="2710212"/>
                </a:cubicBezTo>
                <a:cubicBezTo>
                  <a:pt x="6962407" y="2710212"/>
                  <a:pt x="6962407" y="2710212"/>
                  <a:pt x="6515168" y="1935570"/>
                </a:cubicBezTo>
                <a:cubicBezTo>
                  <a:pt x="6486189" y="1885378"/>
                  <a:pt x="6486779" y="1824806"/>
                  <a:pt x="6515628" y="1774688"/>
                </a:cubicBezTo>
                <a:cubicBezTo>
                  <a:pt x="6515628" y="1774688"/>
                  <a:pt x="6515628" y="1774688"/>
                  <a:pt x="6960925" y="1002284"/>
                </a:cubicBezTo>
                <a:cubicBezTo>
                  <a:pt x="6988108" y="953127"/>
                  <a:pt x="7041448" y="922332"/>
                  <a:pt x="7097611" y="923368"/>
                </a:cubicBezTo>
                <a:close/>
                <a:moveTo>
                  <a:pt x="6548358" y="0"/>
                </a:moveTo>
                <a:lnTo>
                  <a:pt x="8687357" y="0"/>
                </a:lnTo>
                <a:lnTo>
                  <a:pt x="8687357" y="844465"/>
                </a:lnTo>
                <a:lnTo>
                  <a:pt x="8501061" y="843998"/>
                </a:lnTo>
                <a:cubicBezTo>
                  <a:pt x="8177202" y="843186"/>
                  <a:pt x="7793370" y="842224"/>
                  <a:pt x="7338457" y="841084"/>
                </a:cubicBezTo>
                <a:cubicBezTo>
                  <a:pt x="7152970" y="846300"/>
                  <a:pt x="6977743" y="743716"/>
                  <a:pt x="6886366" y="585445"/>
                </a:cubicBezTo>
                <a:cubicBezTo>
                  <a:pt x="6886366" y="585445"/>
                  <a:pt x="6886366" y="585445"/>
                  <a:pt x="6580991" y="56520"/>
                </a:cubicBezTo>
                <a:close/>
                <a:moveTo>
                  <a:pt x="405083" y="0"/>
                </a:moveTo>
                <a:lnTo>
                  <a:pt x="6450872" y="0"/>
                </a:lnTo>
                <a:lnTo>
                  <a:pt x="6535542" y="146650"/>
                </a:lnTo>
                <a:cubicBezTo>
                  <a:pt x="6615681" y="285455"/>
                  <a:pt x="6701163" y="433514"/>
                  <a:pt x="6792344" y="591444"/>
                </a:cubicBezTo>
                <a:cubicBezTo>
                  <a:pt x="6883721" y="749715"/>
                  <a:pt x="6884949" y="952757"/>
                  <a:pt x="6787688" y="1110786"/>
                </a:cubicBezTo>
                <a:cubicBezTo>
                  <a:pt x="6787688" y="1110786"/>
                  <a:pt x="6787688" y="1110786"/>
                  <a:pt x="5338288" y="3635817"/>
                </a:cubicBezTo>
                <a:cubicBezTo>
                  <a:pt x="5249615" y="3796165"/>
                  <a:pt x="5075616" y="3896623"/>
                  <a:pt x="4892415" y="3893242"/>
                </a:cubicBezTo>
                <a:cubicBezTo>
                  <a:pt x="4892415" y="3893242"/>
                  <a:pt x="4892415" y="3893242"/>
                  <a:pt x="1980974" y="3885943"/>
                </a:cubicBezTo>
                <a:cubicBezTo>
                  <a:pt x="1795486" y="3891159"/>
                  <a:pt x="1620261" y="3788575"/>
                  <a:pt x="1528883" y="3630305"/>
                </a:cubicBezTo>
                <a:cubicBezTo>
                  <a:pt x="1528883" y="3630305"/>
                  <a:pt x="1528883" y="3630305"/>
                  <a:pt x="69993" y="1103432"/>
                </a:cubicBezTo>
                <a:cubicBezTo>
                  <a:pt x="-24536" y="939704"/>
                  <a:pt x="-22612" y="742120"/>
                  <a:pt x="71498" y="578633"/>
                </a:cubicBezTo>
                <a:cubicBezTo>
                  <a:pt x="71498" y="578633"/>
                  <a:pt x="71498" y="578633"/>
                  <a:pt x="375546" y="51235"/>
                </a:cubicBezTo>
                <a:close/>
              </a:path>
            </a:pathLst>
          </a:custGeom>
        </p:spPr>
      </p:pic>
      <p:sp>
        <p:nvSpPr>
          <p:cNvPr id="3" name="副标题 2">
            <a:extLst>
              <a:ext uri="{FF2B5EF4-FFF2-40B4-BE49-F238E27FC236}">
                <a16:creationId xmlns:a16="http://schemas.microsoft.com/office/drawing/2014/main" id="{AF375E62-E1B7-47A6-9CB3-9B0925339D9E}"/>
              </a:ext>
            </a:extLst>
          </p:cNvPr>
          <p:cNvSpPr>
            <a:spLocks noGrp="1"/>
          </p:cNvSpPr>
          <p:nvPr>
            <p:ph type="subTitle" idx="1"/>
          </p:nvPr>
        </p:nvSpPr>
        <p:spPr>
          <a:xfrm>
            <a:off x="629276" y="1524000"/>
            <a:ext cx="8255644" cy="4274820"/>
          </a:xfrm>
        </p:spPr>
        <p:txBody>
          <a:bodyPr anchor="b">
            <a:normAutofit/>
          </a:bodyPr>
          <a:lstStyle/>
          <a:p>
            <a:pPr algn="l"/>
            <a:r>
              <a:rPr lang="en-US" altLang="zh-CN" sz="1400" b="1" i="0" dirty="0">
                <a:effectLst/>
                <a:latin typeface="Calibri" panose="020F0502020204030204" pitchFamily="34" charset="0"/>
                <a:cs typeface="Calibri" panose="020F0502020204030204" pitchFamily="34" charset="0"/>
              </a:rPr>
              <a:t>1.1  Motivation</a:t>
            </a:r>
          </a:p>
          <a:p>
            <a:pPr algn="l"/>
            <a:r>
              <a:rPr lang="en-US" altLang="zh-CN" sz="1400" b="0" i="0" dirty="0">
                <a:effectLst/>
                <a:latin typeface="Calibri" panose="020F0502020204030204" pitchFamily="34" charset="0"/>
                <a:cs typeface="Calibri" panose="020F0502020204030204" pitchFamily="34" charset="0"/>
              </a:rPr>
              <a:t>In the past few years, people have used intuition to distinguish fake job postings. For example, unusually high salaries may suggest false job postings. Nowadays, big data technology allows us to process these usage models to release job data more reliably and identify fake data. The goal of our project is to train a classifier to identify fake or real job postings using functions such as salary range, benefits, </a:t>
            </a:r>
            <a:r>
              <a:rPr lang="en-US" altLang="zh-CN" sz="1400" b="0" i="0" dirty="0" err="1">
                <a:effectLst/>
                <a:latin typeface="Calibri" panose="020F0502020204030204" pitchFamily="34" charset="0"/>
                <a:cs typeface="Calibri" panose="020F0502020204030204" pitchFamily="34" charset="0"/>
              </a:rPr>
              <a:t>Required_experience</a:t>
            </a:r>
            <a:r>
              <a:rPr lang="en-US" altLang="zh-CN" sz="1400" b="0" i="0" dirty="0">
                <a:effectLst/>
                <a:latin typeface="Calibri" panose="020F0502020204030204" pitchFamily="34" charset="0"/>
                <a:cs typeface="Calibri" panose="020F0502020204030204" pitchFamily="34" charset="0"/>
              </a:rPr>
              <a:t>, </a:t>
            </a:r>
            <a:r>
              <a:rPr lang="en-US" altLang="zh-CN" sz="1400" b="0" i="0" dirty="0" err="1">
                <a:effectLst/>
                <a:latin typeface="Calibri" panose="020F0502020204030204" pitchFamily="34" charset="0"/>
                <a:cs typeface="Calibri" panose="020F0502020204030204" pitchFamily="34" charset="0"/>
              </a:rPr>
              <a:t>Required_education</a:t>
            </a:r>
            <a:r>
              <a:rPr lang="en-US" altLang="zh-CN" sz="1400" b="0" i="0" dirty="0">
                <a:effectLst/>
                <a:latin typeface="Calibri" panose="020F0502020204030204" pitchFamily="34" charset="0"/>
                <a:cs typeface="Calibri" panose="020F0502020204030204" pitchFamily="34" charset="0"/>
              </a:rPr>
              <a:t>, etc.</a:t>
            </a:r>
          </a:p>
          <a:p>
            <a:pPr algn="l"/>
            <a:r>
              <a:rPr lang="en-US" altLang="zh-CN" sz="1400" b="1" i="0" dirty="0">
                <a:effectLst/>
                <a:latin typeface="Calibri" panose="020F0502020204030204" pitchFamily="34" charset="0"/>
                <a:cs typeface="Calibri" panose="020F0502020204030204" pitchFamily="34" charset="0"/>
              </a:rPr>
              <a:t>1.2  Dataset Description</a:t>
            </a:r>
          </a:p>
          <a:p>
            <a:pPr algn="l"/>
            <a:r>
              <a:rPr lang="en-US" altLang="zh-CN" sz="1400" b="0" i="0" dirty="0">
                <a:effectLst/>
                <a:latin typeface="Calibri" panose="020F0502020204030204" pitchFamily="34" charset="0"/>
                <a:cs typeface="Calibri" panose="020F0502020204030204" pitchFamily="34" charset="0"/>
              </a:rPr>
              <a:t>This dataset contains 18K job descriptions out of which about 800 are fake. The data consists of both textual information and meta-information about the jobs. The dataset can be used to create classification models which can learn the job descriptions which are fraudulent.</a:t>
            </a:r>
          </a:p>
          <a:p>
            <a:pPr algn="l"/>
            <a:r>
              <a:rPr lang="en-US" altLang="zh-CN" sz="1400" b="0" i="0" dirty="0">
                <a:effectLst/>
                <a:latin typeface="Calibri" panose="020F0502020204030204" pitchFamily="34" charset="0"/>
                <a:cs typeface="Calibri" panose="020F0502020204030204" pitchFamily="34" charset="0"/>
              </a:rPr>
              <a:t>Link: </a:t>
            </a:r>
            <a:r>
              <a:rPr lang="en-US" altLang="zh-CN" sz="1400" b="0" i="0" u="sng" dirty="0">
                <a:effectLst/>
                <a:latin typeface="Calibri" panose="020F0502020204030204" pitchFamily="34" charset="0"/>
                <a:cs typeface="Calibri" panose="020F0502020204030204" pitchFamily="34" charset="0"/>
                <a:hlinkClick r:id="rId3"/>
              </a:rPr>
              <a:t>https://www.kaggle.com/shivamb/real-or-fake-fake-jobposting-prediction</a:t>
            </a:r>
            <a:endParaRPr lang="en-US" altLang="zh-CN" sz="1400" b="0" i="0" dirty="0">
              <a:effectLst/>
              <a:latin typeface="Calibri" panose="020F0502020204030204" pitchFamily="34" charset="0"/>
              <a:cs typeface="Calibri" panose="020F0502020204030204" pitchFamily="34" charset="0"/>
            </a:endParaRPr>
          </a:p>
          <a:p>
            <a:pPr algn="l"/>
            <a:r>
              <a:rPr lang="en-US" altLang="zh-CN" sz="1400" b="1" i="0" dirty="0">
                <a:effectLst/>
                <a:latin typeface="Calibri" panose="020F0502020204030204" pitchFamily="34" charset="0"/>
                <a:cs typeface="Calibri" panose="020F0502020204030204" pitchFamily="34" charset="0"/>
              </a:rPr>
              <a:t>1.3  Description of Task</a:t>
            </a:r>
          </a:p>
          <a:p>
            <a:pPr algn="l"/>
            <a:r>
              <a:rPr lang="en-US" altLang="zh-CN" sz="1400" b="0" i="0" dirty="0">
                <a:effectLst/>
                <a:latin typeface="Calibri" panose="020F0502020204030204" pitchFamily="34" charset="0"/>
                <a:cs typeface="Calibri" panose="020F0502020204030204" pitchFamily="34" charset="0"/>
              </a:rPr>
              <a:t>Our task is to </a:t>
            </a:r>
            <a:r>
              <a:rPr lang="en-US" altLang="zh-CN" sz="1400" b="0" i="0" dirty="0" err="1">
                <a:effectLst/>
                <a:latin typeface="Calibri" panose="020F0502020204030204" pitchFamily="34" charset="0"/>
                <a:cs typeface="Calibri" panose="020F0502020204030204" pitchFamily="34" charset="0"/>
              </a:rPr>
              <a:t>bulid</a:t>
            </a:r>
            <a:r>
              <a:rPr lang="en-US" altLang="zh-CN" sz="1400" b="0" i="0" dirty="0">
                <a:effectLst/>
                <a:latin typeface="Calibri" panose="020F0502020204030204" pitchFamily="34" charset="0"/>
                <a:cs typeface="Calibri" panose="020F0502020204030204" pitchFamily="34" charset="0"/>
              </a:rPr>
              <a:t> some models to predict whether the job is fake or not.</a:t>
            </a:r>
          </a:p>
          <a:p>
            <a:pPr algn="l"/>
            <a:r>
              <a:rPr lang="en-US" altLang="zh-CN" sz="1400" b="1" i="0" dirty="0">
                <a:effectLst/>
                <a:latin typeface="Calibri" panose="020F0502020204030204" pitchFamily="34" charset="0"/>
                <a:cs typeface="Calibri" panose="020F0502020204030204" pitchFamily="34" charset="0"/>
              </a:rPr>
              <a:t>1.4  </a:t>
            </a:r>
            <a:r>
              <a:rPr lang="en-US" altLang="zh-CN" sz="1400" b="1" i="0" dirty="0" err="1">
                <a:effectLst/>
                <a:latin typeface="Calibri" panose="020F0502020204030204" pitchFamily="34" charset="0"/>
                <a:cs typeface="Calibri" panose="020F0502020204030204" pitchFamily="34" charset="0"/>
              </a:rPr>
              <a:t>Descripe</a:t>
            </a:r>
            <a:r>
              <a:rPr lang="en-US" altLang="zh-CN" sz="1400" b="1" i="0" dirty="0">
                <a:effectLst/>
                <a:latin typeface="Calibri" panose="020F0502020204030204" pitchFamily="34" charset="0"/>
                <a:cs typeface="Calibri" panose="020F0502020204030204" pitchFamily="34" charset="0"/>
              </a:rPr>
              <a:t> Target Variables</a:t>
            </a:r>
          </a:p>
          <a:p>
            <a:pPr algn="l">
              <a:buFont typeface="Arial" panose="020B0604020202020204" pitchFamily="34" charset="0"/>
              <a:buChar char="•"/>
            </a:pPr>
            <a:r>
              <a:rPr lang="en-US" altLang="zh-CN" sz="1400" b="0" i="0" dirty="0">
                <a:effectLst/>
                <a:latin typeface="Calibri" panose="020F0502020204030204" pitchFamily="34" charset="0"/>
                <a:cs typeface="Calibri" panose="020F0502020204030204" pitchFamily="34" charset="0"/>
              </a:rPr>
              <a:t> fraudulent - the job is fake or not? (binary: 'yes', 'no’)</a:t>
            </a:r>
          </a:p>
          <a:p>
            <a:pPr algn="l"/>
            <a:endParaRPr lang="en-US" altLang="zh-CN" sz="600" b="0" i="0" dirty="0">
              <a:effectLst/>
              <a:latin typeface="Calibri" panose="020F0502020204030204" pitchFamily="34" charset="0"/>
              <a:cs typeface="Calibri" panose="020F0502020204030204" pitchFamily="34" charset="0"/>
            </a:endParaRPr>
          </a:p>
          <a:p>
            <a:pPr algn="l"/>
            <a:endParaRPr lang="en-US" altLang="zh-CN" sz="600" dirty="0">
              <a:latin typeface="Abadi" panose="020B0604020104020204" pitchFamily="34" charset="0"/>
            </a:endParaRPr>
          </a:p>
          <a:p>
            <a:pPr algn="l"/>
            <a:endParaRPr lang="zh-CN" altLang="en-US" sz="600" dirty="0"/>
          </a:p>
        </p:txBody>
      </p:sp>
    </p:spTree>
    <p:extLst>
      <p:ext uri="{BB962C8B-B14F-4D97-AF65-F5344CB8AC3E}">
        <p14:creationId xmlns:p14="http://schemas.microsoft.com/office/powerpoint/2010/main" val="42775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4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2000"/>
                                  </p:stCondLst>
                                  <p:iterate type="lt">
                                    <p:tmPct val="10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4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2000"/>
                                  </p:stCondLst>
                                  <p:iterate type="lt">
                                    <p:tmPct val="10000"/>
                                  </p:iterate>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4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2000"/>
                                  </p:stCondLst>
                                  <p:iterate type="lt">
                                    <p:tmPct val="10000"/>
                                  </p:iterate>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4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2000"/>
                                  </p:stCondLst>
                                  <p:iterate type="lt">
                                    <p:tmPct val="10000"/>
                                  </p:iterate>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4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2000"/>
                                  </p:stCondLst>
                                  <p:iterate type="lt">
                                    <p:tmPct val="10000"/>
                                  </p:iterate>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4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2000"/>
                                  </p:stCondLst>
                                  <p:iterate type="lt">
                                    <p:tmPct val="10000"/>
                                  </p:iterate>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4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Freeform: Shape 74">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7" name="Freeform: Shape 76">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3E05B451-9575-473D-98F5-E8904AAD8D80}"/>
              </a:ext>
            </a:extLst>
          </p:cNvPr>
          <p:cNvSpPr>
            <a:spLocks noGrp="1"/>
          </p:cNvSpPr>
          <p:nvPr>
            <p:ph type="ctrTitle"/>
          </p:nvPr>
        </p:nvSpPr>
        <p:spPr>
          <a:xfrm>
            <a:off x="477981" y="1122363"/>
            <a:ext cx="4023360" cy="3204134"/>
          </a:xfrm>
        </p:spPr>
        <p:txBody>
          <a:bodyPr anchor="b">
            <a:normAutofit/>
          </a:bodyPr>
          <a:lstStyle/>
          <a:p>
            <a:pPr algn="l"/>
            <a:r>
              <a:rPr lang="en-US" altLang="zh-CN" sz="4800" b="1" i="0" dirty="0">
                <a:effectLst/>
                <a:latin typeface="Helvetica Neue"/>
              </a:rPr>
              <a:t>                          </a:t>
            </a:r>
            <a:r>
              <a:rPr lang="en-US" altLang="zh-CN" sz="4800" i="0" dirty="0">
                <a:effectLst/>
                <a:latin typeface="Helvetica Neue"/>
              </a:rPr>
              <a:t>Features Explanation</a:t>
            </a:r>
            <a:endParaRPr lang="zh-CN" altLang="en-US" sz="4800" dirty="0"/>
          </a:p>
        </p:txBody>
      </p:sp>
      <p:sp>
        <p:nvSpPr>
          <p:cNvPr id="79" name="Rectangle 7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1" name="Rectangle 8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8" name="Picture 4" descr="表格&#10;&#10;描述已自动生成">
            <a:extLst>
              <a:ext uri="{FF2B5EF4-FFF2-40B4-BE49-F238E27FC236}">
                <a16:creationId xmlns:a16="http://schemas.microsoft.com/office/drawing/2014/main" id="{647C71CF-B1B0-4272-BF92-D3A3AC2495B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14356" y="96592"/>
            <a:ext cx="6408836" cy="6632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007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E05B451-9575-473D-98F5-E8904AAD8D80}"/>
              </a:ext>
            </a:extLst>
          </p:cNvPr>
          <p:cNvSpPr>
            <a:spLocks noGrp="1"/>
          </p:cNvSpPr>
          <p:nvPr>
            <p:ph type="ctrTitle"/>
          </p:nvPr>
        </p:nvSpPr>
        <p:spPr>
          <a:xfrm>
            <a:off x="481029" y="1214315"/>
            <a:ext cx="4023360" cy="655182"/>
          </a:xfrm>
        </p:spPr>
        <p:txBody>
          <a:bodyPr anchor="b">
            <a:normAutofit fontScale="90000"/>
          </a:bodyPr>
          <a:lstStyle/>
          <a:p>
            <a:pPr algn="l"/>
            <a:r>
              <a:rPr lang="en-US" altLang="zh-CN" sz="4800" dirty="0">
                <a:solidFill>
                  <a:schemeClr val="accent1"/>
                </a:solidFill>
              </a:rPr>
              <a:t>&gt;</a:t>
            </a:r>
            <a:r>
              <a:rPr lang="en-US" altLang="zh-CN" sz="4800" dirty="0">
                <a:solidFill>
                  <a:srgbClr val="FF0000"/>
                </a:solidFill>
              </a:rPr>
              <a:t>&gt;</a:t>
            </a:r>
            <a:r>
              <a:rPr lang="en-US" altLang="zh-CN" sz="4800" dirty="0"/>
              <a:t>STEPS</a:t>
            </a:r>
            <a:endParaRPr lang="zh-CN" altLang="en-US" sz="4800" dirty="0"/>
          </a:p>
        </p:txBody>
      </p:sp>
      <p:sp>
        <p:nvSpPr>
          <p:cNvPr id="3" name="副标题 2">
            <a:extLst>
              <a:ext uri="{FF2B5EF4-FFF2-40B4-BE49-F238E27FC236}">
                <a16:creationId xmlns:a16="http://schemas.microsoft.com/office/drawing/2014/main" id="{AF375E62-E1B7-47A6-9CB3-9B0925339D9E}"/>
              </a:ext>
            </a:extLst>
          </p:cNvPr>
          <p:cNvSpPr>
            <a:spLocks noGrp="1"/>
          </p:cNvSpPr>
          <p:nvPr>
            <p:ph type="subTitle" idx="1"/>
          </p:nvPr>
        </p:nvSpPr>
        <p:spPr>
          <a:xfrm>
            <a:off x="477980" y="2543577"/>
            <a:ext cx="5137959" cy="4849210"/>
          </a:xfrm>
        </p:spPr>
        <p:txBody>
          <a:bodyPr>
            <a:normAutofit/>
          </a:bodyPr>
          <a:lstStyle/>
          <a:p>
            <a:pPr algn="l"/>
            <a:r>
              <a:rPr lang="en-US" altLang="zh-CN" sz="2000" dirty="0">
                <a:latin typeface="Calibri" panose="020F0502020204030204" pitchFamily="34" charset="0"/>
                <a:cs typeface="Calibri" panose="020F0502020204030204" pitchFamily="34" charset="0"/>
              </a:rPr>
              <a:t>1. Cleaning Dataset</a:t>
            </a:r>
          </a:p>
          <a:p>
            <a:pPr algn="l"/>
            <a:r>
              <a:rPr lang="en-US" altLang="zh-CN" sz="2000" dirty="0">
                <a:latin typeface="Calibri" panose="020F0502020204030204" pitchFamily="34" charset="0"/>
                <a:cs typeface="Calibri" panose="020F0502020204030204" pitchFamily="34" charset="0"/>
              </a:rPr>
              <a:t>2. EDA</a:t>
            </a:r>
          </a:p>
          <a:p>
            <a:pPr algn="l"/>
            <a:r>
              <a:rPr lang="en-US" altLang="zh-CN" sz="2000" dirty="0">
                <a:latin typeface="Calibri" panose="020F0502020204030204" pitchFamily="34" charset="0"/>
                <a:cs typeface="Calibri" panose="020F0502020204030204" pitchFamily="34" charset="0"/>
              </a:rPr>
              <a:t>3. Data Processing</a:t>
            </a:r>
          </a:p>
          <a:p>
            <a:pPr algn="l"/>
            <a:r>
              <a:rPr lang="en-US" altLang="zh-CN" sz="2000" dirty="0">
                <a:latin typeface="Calibri" panose="020F0502020204030204" pitchFamily="34" charset="0"/>
                <a:cs typeface="Calibri" panose="020F0502020204030204" pitchFamily="34" charset="0"/>
              </a:rPr>
              <a:t>4. Build the Model</a:t>
            </a:r>
          </a:p>
          <a:p>
            <a:pPr algn="l"/>
            <a:r>
              <a:rPr lang="en-US" altLang="zh-CN" sz="2000" dirty="0">
                <a:latin typeface="Calibri" panose="020F0502020204030204" pitchFamily="34" charset="0"/>
                <a:cs typeface="Calibri" panose="020F0502020204030204" pitchFamily="34" charset="0"/>
              </a:rPr>
              <a:t>5. Summary</a:t>
            </a:r>
            <a:endParaRPr lang="zh-CN" altLang="en-US" sz="600" dirty="0">
              <a:latin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图片 4" descr="图片包含 桌子, 游戏机, 乐高&#10;&#10;描述已自动生成">
            <a:extLst>
              <a:ext uri="{FF2B5EF4-FFF2-40B4-BE49-F238E27FC236}">
                <a16:creationId xmlns:a16="http://schemas.microsoft.com/office/drawing/2014/main" id="{8FC6E29C-47EC-406A-8661-4000C236E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4608" y="820219"/>
            <a:ext cx="6846363" cy="5066307"/>
          </a:xfrm>
          <a:prstGeom prst="rect">
            <a:avLst/>
          </a:prstGeom>
        </p:spPr>
      </p:pic>
    </p:spTree>
    <p:extLst>
      <p:ext uri="{BB962C8B-B14F-4D97-AF65-F5344CB8AC3E}">
        <p14:creationId xmlns:p14="http://schemas.microsoft.com/office/powerpoint/2010/main" val="4223730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3E05B451-9575-473D-98F5-E8904AAD8D80}"/>
              </a:ext>
            </a:extLst>
          </p:cNvPr>
          <p:cNvSpPr>
            <a:spLocks noGrp="1"/>
          </p:cNvSpPr>
          <p:nvPr>
            <p:ph type="ctrTitle"/>
          </p:nvPr>
        </p:nvSpPr>
        <p:spPr>
          <a:xfrm>
            <a:off x="643467" y="1698171"/>
            <a:ext cx="3962061" cy="4516360"/>
          </a:xfrm>
        </p:spPr>
        <p:txBody>
          <a:bodyPr vert="horz" lIns="91440" tIns="45720" rIns="91440" bIns="45720" rtlCol="0" anchor="t">
            <a:normAutofit/>
          </a:bodyPr>
          <a:lstStyle/>
          <a:p>
            <a:pPr algn="l"/>
            <a:r>
              <a:rPr lang="en-US" altLang="zh-CN" sz="3600" kern="1200">
                <a:solidFill>
                  <a:schemeClr val="tx1"/>
                </a:solidFill>
                <a:latin typeface="+mj-lt"/>
                <a:ea typeface="+mj-ea"/>
                <a:cs typeface="+mj-cs"/>
              </a:rPr>
              <a:t>Cleaning Dataset</a:t>
            </a:r>
          </a:p>
        </p:txBody>
      </p:sp>
      <p:sp>
        <p:nvSpPr>
          <p:cNvPr id="19" name="Rectangle 18">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Rectangle 24">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副标题 2">
            <a:extLst>
              <a:ext uri="{FF2B5EF4-FFF2-40B4-BE49-F238E27FC236}">
                <a16:creationId xmlns:a16="http://schemas.microsoft.com/office/drawing/2014/main" id="{AF375E62-E1B7-47A6-9CB3-9B0925339D9E}"/>
              </a:ext>
            </a:extLst>
          </p:cNvPr>
          <p:cNvSpPr>
            <a:spLocks noGrp="1"/>
          </p:cNvSpPr>
          <p:nvPr>
            <p:ph type="subTitle" idx="1"/>
          </p:nvPr>
        </p:nvSpPr>
        <p:spPr>
          <a:xfrm>
            <a:off x="4671060" y="845820"/>
            <a:ext cx="6877473" cy="5368711"/>
          </a:xfrm>
        </p:spPr>
        <p:txBody>
          <a:bodyPr vert="horz" lIns="91440" tIns="45720" rIns="91440" bIns="45720" rtlCol="0">
            <a:normAutofit/>
          </a:bodyPr>
          <a:lstStyle/>
          <a:p>
            <a:pPr algn="l"/>
            <a:r>
              <a:rPr lang="en-US" altLang="zh-CN" sz="1700" dirty="0">
                <a:latin typeface="Calibri" panose="020F0502020204030204" pitchFamily="34" charset="0"/>
                <a:cs typeface="Calibri" panose="020F0502020204030204" pitchFamily="34" charset="0"/>
              </a:rPr>
              <a:t> </a:t>
            </a:r>
            <a:r>
              <a:rPr lang="en-US" altLang="zh-CN" sz="1800" dirty="0">
                <a:latin typeface="Calibri" panose="020F0502020204030204" pitchFamily="34" charset="0"/>
                <a:cs typeface="Calibri" panose="020F0502020204030204" pitchFamily="34" charset="0"/>
              </a:rPr>
              <a:t>Dataset Report</a:t>
            </a:r>
            <a:r>
              <a:rPr lang="en-US" altLang="zh-CN" sz="1700" dirty="0">
                <a:latin typeface="Calibri" panose="020F0502020204030204" pitchFamily="34" charset="0"/>
                <a:cs typeface="Calibri" panose="020F0502020204030204" pitchFamily="34" charset="0"/>
              </a:rPr>
              <a:t>: </a:t>
            </a:r>
            <a:r>
              <a:rPr lang="en-US" altLang="zh-CN" sz="1700" u="sng" dirty="0">
                <a:latin typeface="Calibri" panose="020F0502020204030204" pitchFamily="34" charset="0"/>
                <a:cs typeface="Calibri" panose="020F0502020204030204" pitchFamily="34" charset="0"/>
                <a:hlinkClick r:id="rId2"/>
              </a:rPr>
              <a:t>https://github.com/AleksanderWWW/Data_mining-Fake_job/blob/master/DatasetReport.7z</a:t>
            </a:r>
            <a:endParaRPr lang="en-US" altLang="zh-CN" sz="1700" u="sng" dirty="0">
              <a:latin typeface="Calibri" panose="020F0502020204030204" pitchFamily="34" charset="0"/>
              <a:cs typeface="Calibri" panose="020F0502020204030204" pitchFamily="34" charset="0"/>
            </a:endParaRPr>
          </a:p>
          <a:p>
            <a:pPr algn="l"/>
            <a:r>
              <a:rPr lang="en-US" altLang="zh-CN" sz="1800" dirty="0">
                <a:latin typeface="Calibri" panose="020F0502020204030204" pitchFamily="34" charset="0"/>
                <a:cs typeface="Calibri" panose="020F0502020204030204" pitchFamily="34" charset="0"/>
              </a:rPr>
              <a:t> Cleaning Dataset</a:t>
            </a:r>
          </a:p>
          <a:p>
            <a:pPr algn="l"/>
            <a:r>
              <a:rPr lang="en-US" altLang="zh-CN" sz="1700" dirty="0">
                <a:latin typeface="Calibri" panose="020F0502020204030204" pitchFamily="34" charset="0"/>
                <a:cs typeface="Calibri" panose="020F0502020204030204" pitchFamily="34" charset="0"/>
              </a:rPr>
              <a:t>    1.1 Removing Missing</a:t>
            </a:r>
          </a:p>
          <a:p>
            <a:pPr algn="l"/>
            <a:r>
              <a:rPr lang="en-US" altLang="zh-CN" sz="1700" dirty="0">
                <a:latin typeface="Calibri" panose="020F0502020204030204" pitchFamily="34" charset="0"/>
                <a:cs typeface="Calibri" panose="020F0502020204030204" pitchFamily="34" charset="0"/>
              </a:rPr>
              <a:t>       # Delete unnamed col</a:t>
            </a:r>
          </a:p>
          <a:p>
            <a:pPr algn="l"/>
            <a:r>
              <a:rPr lang="en-US" altLang="zh-CN" sz="1700" dirty="0">
                <a:latin typeface="Calibri" panose="020F0502020204030204" pitchFamily="34" charset="0"/>
                <a:cs typeface="Calibri" panose="020F0502020204030204" pitchFamily="34" charset="0"/>
              </a:rPr>
              <a:t>       # Delete </a:t>
            </a:r>
            <a:r>
              <a:rPr lang="en-US" altLang="zh-CN" sz="1700" i="1" dirty="0">
                <a:latin typeface="Calibri" panose="020F0502020204030204" pitchFamily="34" charset="0"/>
                <a:cs typeface="Calibri" panose="020F0502020204030204" pitchFamily="34" charset="0"/>
              </a:rPr>
              <a:t>'telecommuting</a:t>
            </a:r>
            <a:r>
              <a:rPr lang="zh-CN" altLang="en-US" sz="1700" i="1" dirty="0">
                <a:latin typeface="Calibri" panose="020F0502020204030204" pitchFamily="34" charset="0"/>
                <a:cs typeface="Calibri" panose="020F0502020204030204" pitchFamily="34" charset="0"/>
              </a:rPr>
              <a:t>、</a:t>
            </a:r>
            <a:r>
              <a:rPr lang="en-US" altLang="zh-CN" sz="1700" i="1" dirty="0" err="1">
                <a:latin typeface="Calibri" panose="020F0502020204030204" pitchFamily="34" charset="0"/>
                <a:cs typeface="Calibri" panose="020F0502020204030204" pitchFamily="34" charset="0"/>
              </a:rPr>
              <a:t>has_company_logo</a:t>
            </a:r>
            <a:r>
              <a:rPr lang="zh-CN" altLang="en-US" sz="1700" i="1" dirty="0">
                <a:latin typeface="Calibri" panose="020F0502020204030204" pitchFamily="34" charset="0"/>
                <a:cs typeface="Calibri" panose="020F0502020204030204" pitchFamily="34" charset="0"/>
              </a:rPr>
              <a:t>、</a:t>
            </a:r>
            <a:r>
              <a:rPr lang="en-US" altLang="zh-CN" sz="1700" i="1" dirty="0" err="1">
                <a:latin typeface="Calibri" panose="020F0502020204030204" pitchFamily="34" charset="0"/>
                <a:cs typeface="Calibri" panose="020F0502020204030204" pitchFamily="34" charset="0"/>
              </a:rPr>
              <a:t>has_questions</a:t>
            </a:r>
            <a:r>
              <a:rPr lang="zh-CN" altLang="en-US" sz="1700" i="1" dirty="0">
                <a:latin typeface="Calibri" panose="020F0502020204030204" pitchFamily="34" charset="0"/>
                <a:cs typeface="Calibri" panose="020F0502020204030204" pitchFamily="34" charset="0"/>
              </a:rPr>
              <a:t>、</a:t>
            </a:r>
            <a:r>
              <a:rPr lang="en-US" altLang="zh-CN" sz="1700" i="1" dirty="0">
                <a:latin typeface="Calibri" panose="020F0502020204030204" pitchFamily="34" charset="0"/>
                <a:cs typeface="Calibri" panose="020F0502020204030204" pitchFamily="34" charset="0"/>
              </a:rPr>
              <a:t>fraudulent</a:t>
            </a:r>
            <a:r>
              <a:rPr lang="en-US" altLang="zh-CN" sz="1700" dirty="0">
                <a:latin typeface="Calibri" panose="020F0502020204030204" pitchFamily="34" charset="0"/>
                <a:cs typeface="Calibri" panose="020F0502020204030204" pitchFamily="34" charset="0"/>
              </a:rPr>
              <a:t>' not 1 or 0</a:t>
            </a:r>
          </a:p>
          <a:p>
            <a:pPr algn="l"/>
            <a:r>
              <a:rPr lang="en-US" altLang="zh-CN" sz="1700" dirty="0">
                <a:latin typeface="Calibri" panose="020F0502020204030204" pitchFamily="34" charset="0"/>
                <a:cs typeface="Calibri" panose="020F0502020204030204" pitchFamily="34" charset="0"/>
              </a:rPr>
              <a:t>       # Unbalanced Dataset</a:t>
            </a:r>
          </a:p>
          <a:p>
            <a:pPr algn="l"/>
            <a:r>
              <a:rPr lang="en-US" altLang="zh-CN" sz="1700" dirty="0">
                <a:latin typeface="Calibri" panose="020F0502020204030204" pitchFamily="34" charset="0"/>
                <a:cs typeface="Calibri" panose="020F0502020204030204" pitchFamily="34" charset="0"/>
              </a:rPr>
              <a:t>    1.2 Imputing Missing</a:t>
            </a:r>
          </a:p>
          <a:p>
            <a:pPr algn="l"/>
            <a:r>
              <a:rPr lang="en-US" altLang="zh-CN" sz="1700" dirty="0">
                <a:latin typeface="Calibri" panose="020F0502020204030204" pitchFamily="34" charset="0"/>
                <a:cs typeface="Calibri" panose="020F0502020204030204" pitchFamily="34" charset="0"/>
              </a:rPr>
              <a:t>    1.3 Handling Special Variable</a:t>
            </a:r>
          </a:p>
          <a:p>
            <a:pPr algn="l"/>
            <a:r>
              <a:rPr lang="en-US" altLang="zh-CN" sz="1700" dirty="0">
                <a:latin typeface="Calibri" panose="020F0502020204030204" pitchFamily="34" charset="0"/>
                <a:cs typeface="Calibri" panose="020F0502020204030204" pitchFamily="34" charset="0"/>
              </a:rPr>
              <a:t>       # Salary&gt;&gt; Max &amp; Min</a:t>
            </a:r>
          </a:p>
          <a:p>
            <a:pPr algn="l"/>
            <a:r>
              <a:rPr lang="en-US" altLang="zh-CN" sz="1700" dirty="0">
                <a:latin typeface="Calibri" panose="020F0502020204030204" pitchFamily="34" charset="0"/>
                <a:cs typeface="Calibri" panose="020F0502020204030204" pitchFamily="34" charset="0"/>
              </a:rPr>
              <a:t>       # Convert numeric variable format from str to numeric</a:t>
            </a:r>
          </a:p>
        </p:txBody>
      </p:sp>
      <p:sp>
        <p:nvSpPr>
          <p:cNvPr id="27" name="Isosceles Triangle 26">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Isosceles Triangle 28">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38235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05B451-9575-473D-98F5-E8904AAD8D80}"/>
              </a:ext>
            </a:extLst>
          </p:cNvPr>
          <p:cNvSpPr>
            <a:spLocks noGrp="1"/>
          </p:cNvSpPr>
          <p:nvPr>
            <p:ph type="ctrTitle"/>
          </p:nvPr>
        </p:nvSpPr>
        <p:spPr>
          <a:xfrm>
            <a:off x="1023870" y="308266"/>
            <a:ext cx="9193369" cy="965915"/>
          </a:xfrm>
        </p:spPr>
        <p:txBody>
          <a:bodyPr>
            <a:normAutofit/>
          </a:bodyPr>
          <a:lstStyle/>
          <a:p>
            <a:r>
              <a:rPr lang="en-US" altLang="zh-CN" sz="4000" dirty="0"/>
              <a:t>EDA</a:t>
            </a:r>
            <a:endParaRPr lang="zh-CN" altLang="en-US" sz="4000" dirty="0"/>
          </a:p>
        </p:txBody>
      </p:sp>
      <p:sp>
        <p:nvSpPr>
          <p:cNvPr id="3" name="副标题 2">
            <a:extLst>
              <a:ext uri="{FF2B5EF4-FFF2-40B4-BE49-F238E27FC236}">
                <a16:creationId xmlns:a16="http://schemas.microsoft.com/office/drawing/2014/main" id="{AF375E62-E1B7-47A6-9CB3-9B0925339D9E}"/>
              </a:ext>
            </a:extLst>
          </p:cNvPr>
          <p:cNvSpPr>
            <a:spLocks noGrp="1"/>
          </p:cNvSpPr>
          <p:nvPr>
            <p:ph type="subTitle" idx="1"/>
          </p:nvPr>
        </p:nvSpPr>
        <p:spPr>
          <a:xfrm>
            <a:off x="850005" y="1339403"/>
            <a:ext cx="10869769" cy="5273898"/>
          </a:xfrm>
        </p:spPr>
        <p:txBody>
          <a:bodyPr/>
          <a:lstStyle/>
          <a:p>
            <a:pPr algn="l"/>
            <a:r>
              <a:rPr lang="en-US" altLang="zh-CN" sz="1600" i="0" dirty="0">
                <a:solidFill>
                  <a:srgbClr val="000000"/>
                </a:solidFill>
                <a:effectLst/>
                <a:latin typeface="Helvetica Neue"/>
              </a:rPr>
              <a:t>     Education Related Variables</a:t>
            </a:r>
          </a:p>
          <a:p>
            <a:pPr algn="l"/>
            <a:endParaRPr lang="zh-CN" altLang="en-US" dirty="0"/>
          </a:p>
        </p:txBody>
      </p:sp>
      <p:pic>
        <p:nvPicPr>
          <p:cNvPr id="5" name="图片 4">
            <a:extLst>
              <a:ext uri="{FF2B5EF4-FFF2-40B4-BE49-F238E27FC236}">
                <a16:creationId xmlns:a16="http://schemas.microsoft.com/office/drawing/2014/main" id="{1C6E4350-5F52-47E0-ADC4-A01FD8FA9A81}"/>
              </a:ext>
            </a:extLst>
          </p:cNvPr>
          <p:cNvPicPr>
            <a:picLocks noChangeAspect="1"/>
          </p:cNvPicPr>
          <p:nvPr/>
        </p:nvPicPr>
        <p:blipFill>
          <a:blip r:embed="rId2"/>
          <a:stretch>
            <a:fillRect/>
          </a:stretch>
        </p:blipFill>
        <p:spPr>
          <a:xfrm>
            <a:off x="723919" y="1639480"/>
            <a:ext cx="9894712" cy="4742002"/>
          </a:xfrm>
          <a:prstGeom prst="rect">
            <a:avLst/>
          </a:prstGeom>
        </p:spPr>
      </p:pic>
    </p:spTree>
    <p:extLst>
      <p:ext uri="{BB962C8B-B14F-4D97-AF65-F5344CB8AC3E}">
        <p14:creationId xmlns:p14="http://schemas.microsoft.com/office/powerpoint/2010/main" val="18375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3E05B451-9575-473D-98F5-E8904AAD8D80}"/>
              </a:ext>
            </a:extLst>
          </p:cNvPr>
          <p:cNvSpPr>
            <a:spLocks noGrp="1"/>
          </p:cNvSpPr>
          <p:nvPr>
            <p:ph type="ctrTitle"/>
          </p:nvPr>
        </p:nvSpPr>
        <p:spPr>
          <a:xfrm>
            <a:off x="643467" y="321734"/>
            <a:ext cx="10905066" cy="1135737"/>
          </a:xfrm>
        </p:spPr>
        <p:txBody>
          <a:bodyPr vert="horz" lIns="91440" tIns="45720" rIns="91440" bIns="45720" rtlCol="0" anchor="ctr">
            <a:normAutofit/>
          </a:bodyPr>
          <a:lstStyle/>
          <a:p>
            <a:pPr algn="l"/>
            <a:r>
              <a:rPr lang="en-US" altLang="zh-CN" sz="3600"/>
              <a:t>   </a:t>
            </a:r>
          </a:p>
        </p:txBody>
      </p:sp>
      <p:sp>
        <p:nvSpPr>
          <p:cNvPr id="6" name="文本框 5">
            <a:extLst>
              <a:ext uri="{FF2B5EF4-FFF2-40B4-BE49-F238E27FC236}">
                <a16:creationId xmlns:a16="http://schemas.microsoft.com/office/drawing/2014/main" id="{6ECD02F4-C7A6-4481-A9D4-53840AE9408E}"/>
              </a:ext>
            </a:extLst>
          </p:cNvPr>
          <p:cNvSpPr txBox="1"/>
          <p:nvPr/>
        </p:nvSpPr>
        <p:spPr>
          <a:xfrm>
            <a:off x="643469" y="1782981"/>
            <a:ext cx="4008384"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ltLang="zh-CN" sz="2000" b="1" i="0">
                <a:effectLst/>
              </a:rPr>
              <a:t>Real Posts</a:t>
            </a:r>
          </a:p>
          <a:p>
            <a:pPr indent="-228600">
              <a:lnSpc>
                <a:spcPct val="90000"/>
              </a:lnSpc>
              <a:spcAft>
                <a:spcPts val="600"/>
              </a:spcAft>
              <a:buFont typeface="Arial" panose="020B0604020202020204" pitchFamily="34" charset="0"/>
              <a:buChar char="•"/>
            </a:pPr>
            <a:endParaRPr lang="en-US" altLang="zh-CN" sz="2000" b="1" i="0">
              <a:effectLst/>
            </a:endParaRPr>
          </a:p>
          <a:p>
            <a:pPr indent="-228600">
              <a:lnSpc>
                <a:spcPct val="90000"/>
              </a:lnSpc>
              <a:spcAft>
                <a:spcPts val="600"/>
              </a:spcAft>
              <a:buFont typeface="Arial" panose="020B0604020202020204" pitchFamily="34" charset="0"/>
              <a:buChar char="•"/>
            </a:pPr>
            <a:endParaRPr lang="en-US" altLang="zh-CN" sz="2000" b="1"/>
          </a:p>
          <a:p>
            <a:pPr indent="-228600">
              <a:lnSpc>
                <a:spcPct val="90000"/>
              </a:lnSpc>
              <a:spcAft>
                <a:spcPts val="600"/>
              </a:spcAft>
              <a:buFont typeface="Arial" panose="020B0604020202020204" pitchFamily="34" charset="0"/>
              <a:buChar char="•"/>
            </a:pPr>
            <a:endParaRPr lang="en-US" altLang="zh-CN" sz="2000" b="1" i="0">
              <a:effectLst/>
            </a:endParaRPr>
          </a:p>
          <a:p>
            <a:pPr indent="-228600">
              <a:lnSpc>
                <a:spcPct val="90000"/>
              </a:lnSpc>
              <a:spcAft>
                <a:spcPts val="600"/>
              </a:spcAft>
              <a:buFont typeface="Arial" panose="020B0604020202020204" pitchFamily="34" charset="0"/>
              <a:buChar char="•"/>
            </a:pPr>
            <a:endParaRPr lang="en-US" altLang="zh-CN" sz="2000" b="1"/>
          </a:p>
          <a:p>
            <a:pPr indent="-228600">
              <a:lnSpc>
                <a:spcPct val="90000"/>
              </a:lnSpc>
              <a:spcAft>
                <a:spcPts val="600"/>
              </a:spcAft>
              <a:buFont typeface="Arial" panose="020B0604020202020204" pitchFamily="34" charset="0"/>
              <a:buChar char="•"/>
            </a:pPr>
            <a:endParaRPr lang="en-US" altLang="zh-CN" sz="2000" b="1" i="0">
              <a:effectLst/>
            </a:endParaRPr>
          </a:p>
          <a:p>
            <a:pPr indent="-228600">
              <a:lnSpc>
                <a:spcPct val="90000"/>
              </a:lnSpc>
              <a:spcAft>
                <a:spcPts val="600"/>
              </a:spcAft>
              <a:buFont typeface="Arial" panose="020B0604020202020204" pitchFamily="34" charset="0"/>
              <a:buChar char="•"/>
            </a:pPr>
            <a:endParaRPr lang="en-US" altLang="zh-CN" sz="2000" b="1"/>
          </a:p>
          <a:p>
            <a:pPr indent="-228600">
              <a:lnSpc>
                <a:spcPct val="90000"/>
              </a:lnSpc>
              <a:spcAft>
                <a:spcPts val="600"/>
              </a:spcAft>
              <a:buFont typeface="Arial" panose="020B0604020202020204" pitchFamily="34" charset="0"/>
              <a:buChar char="•"/>
            </a:pPr>
            <a:endParaRPr lang="en-US" altLang="zh-CN" sz="2000" b="1" i="0">
              <a:effectLst/>
            </a:endParaRPr>
          </a:p>
          <a:p>
            <a:pPr indent="-228600">
              <a:lnSpc>
                <a:spcPct val="90000"/>
              </a:lnSpc>
              <a:spcAft>
                <a:spcPts val="600"/>
              </a:spcAft>
              <a:buFont typeface="Arial" panose="020B0604020202020204" pitchFamily="34" charset="0"/>
              <a:buChar char="•"/>
            </a:pPr>
            <a:r>
              <a:rPr lang="en-US" altLang="zh-CN" sz="2000" b="1" i="0">
                <a:effectLst/>
              </a:rPr>
              <a:t>Fradulent Posts</a:t>
            </a:r>
          </a:p>
          <a:p>
            <a:pPr indent="-228600">
              <a:lnSpc>
                <a:spcPct val="90000"/>
              </a:lnSpc>
              <a:spcAft>
                <a:spcPts val="600"/>
              </a:spcAft>
              <a:buFont typeface="Arial" panose="020B0604020202020204" pitchFamily="34" charset="0"/>
              <a:buChar char="•"/>
            </a:pPr>
            <a:endParaRPr lang="en-US" altLang="zh-CN" sz="2000" b="1"/>
          </a:p>
          <a:p>
            <a:pPr indent="-228600">
              <a:lnSpc>
                <a:spcPct val="90000"/>
              </a:lnSpc>
              <a:spcAft>
                <a:spcPts val="600"/>
              </a:spcAft>
              <a:buFont typeface="Arial" panose="020B0604020202020204" pitchFamily="34" charset="0"/>
              <a:buChar char="•"/>
            </a:pPr>
            <a:endParaRPr lang="en-US" altLang="zh-CN" sz="2000" b="1" i="0">
              <a:effectLst/>
            </a:endParaRPr>
          </a:p>
          <a:p>
            <a:pPr indent="-228600">
              <a:lnSpc>
                <a:spcPct val="90000"/>
              </a:lnSpc>
              <a:spcAft>
                <a:spcPts val="600"/>
              </a:spcAft>
              <a:buFont typeface="Arial" panose="020B0604020202020204" pitchFamily="34" charset="0"/>
              <a:buChar char="•"/>
            </a:pPr>
            <a:endParaRPr lang="en-US" altLang="zh-CN" sz="2000" b="1"/>
          </a:p>
          <a:p>
            <a:pPr indent="-228600">
              <a:lnSpc>
                <a:spcPct val="90000"/>
              </a:lnSpc>
              <a:spcAft>
                <a:spcPts val="600"/>
              </a:spcAft>
              <a:buFont typeface="Arial" panose="020B0604020202020204" pitchFamily="34" charset="0"/>
              <a:buChar char="•"/>
            </a:pPr>
            <a:endParaRPr lang="en-US" altLang="zh-CN" sz="2000" b="1" i="0">
              <a:effectLst/>
            </a:endParaRPr>
          </a:p>
          <a:p>
            <a:pPr indent="-228600">
              <a:lnSpc>
                <a:spcPct val="90000"/>
              </a:lnSpc>
              <a:spcAft>
                <a:spcPts val="600"/>
              </a:spcAft>
              <a:buFont typeface="Arial" panose="020B0604020202020204" pitchFamily="34" charset="0"/>
              <a:buChar char="•"/>
            </a:pPr>
            <a:endParaRPr lang="en-US" altLang="zh-CN" sz="2000" b="1"/>
          </a:p>
          <a:p>
            <a:pPr indent="-228600">
              <a:lnSpc>
                <a:spcPct val="90000"/>
              </a:lnSpc>
              <a:spcAft>
                <a:spcPts val="600"/>
              </a:spcAft>
              <a:buFont typeface="Arial" panose="020B0604020202020204" pitchFamily="34" charset="0"/>
              <a:buChar char="•"/>
            </a:pPr>
            <a:endParaRPr lang="en-US" altLang="zh-CN" sz="2000" b="1" i="0">
              <a:effectLst/>
            </a:endParaRPr>
          </a:p>
          <a:p>
            <a:pPr indent="-228600">
              <a:lnSpc>
                <a:spcPct val="90000"/>
              </a:lnSpc>
              <a:spcAft>
                <a:spcPts val="600"/>
              </a:spcAft>
              <a:buFont typeface="Arial" panose="020B0604020202020204" pitchFamily="34" charset="0"/>
              <a:buChar char="•"/>
            </a:pPr>
            <a:endParaRPr lang="en-US" altLang="zh-CN" sz="2000" b="1"/>
          </a:p>
          <a:p>
            <a:pPr indent="-228600">
              <a:lnSpc>
                <a:spcPct val="90000"/>
              </a:lnSpc>
              <a:spcAft>
                <a:spcPts val="600"/>
              </a:spcAft>
              <a:buFont typeface="Arial" panose="020B0604020202020204" pitchFamily="34" charset="0"/>
              <a:buChar char="•"/>
            </a:pPr>
            <a:endParaRPr lang="en-US" altLang="zh-CN" sz="2000" b="1" i="0">
              <a:effectLst/>
            </a:endParaRPr>
          </a:p>
          <a:p>
            <a:pPr indent="-228600">
              <a:lnSpc>
                <a:spcPct val="90000"/>
              </a:lnSpc>
              <a:spcAft>
                <a:spcPts val="600"/>
              </a:spcAft>
              <a:buFont typeface="Arial" panose="020B0604020202020204" pitchFamily="34" charset="0"/>
              <a:buChar char="•"/>
            </a:pPr>
            <a:endParaRPr lang="en-US" altLang="zh-CN" sz="2000" b="1"/>
          </a:p>
          <a:p>
            <a:pPr indent="-228600">
              <a:lnSpc>
                <a:spcPct val="90000"/>
              </a:lnSpc>
              <a:spcAft>
                <a:spcPts val="600"/>
              </a:spcAft>
              <a:buFont typeface="Arial" panose="020B0604020202020204" pitchFamily="34" charset="0"/>
              <a:buChar char="•"/>
            </a:pPr>
            <a:endParaRPr lang="en-US" altLang="zh-CN" sz="2000" b="1" i="0">
              <a:effectLst/>
            </a:endParaRPr>
          </a:p>
          <a:p>
            <a:pPr indent="-228600">
              <a:lnSpc>
                <a:spcPct val="90000"/>
              </a:lnSpc>
              <a:spcAft>
                <a:spcPts val="600"/>
              </a:spcAft>
              <a:buFont typeface="Arial" panose="020B0604020202020204" pitchFamily="34" charset="0"/>
              <a:buChar char="•"/>
            </a:pPr>
            <a:endParaRPr lang="en-US" altLang="zh-CN" sz="2000" b="1"/>
          </a:p>
          <a:p>
            <a:pPr indent="-228600">
              <a:lnSpc>
                <a:spcPct val="90000"/>
              </a:lnSpc>
              <a:spcAft>
                <a:spcPts val="600"/>
              </a:spcAft>
              <a:buFont typeface="Arial" panose="020B0604020202020204" pitchFamily="34" charset="0"/>
              <a:buChar char="•"/>
            </a:pPr>
            <a:endParaRPr lang="en-US" altLang="zh-CN" sz="2000" b="1" i="0">
              <a:effectLst/>
            </a:endParaRPr>
          </a:p>
          <a:p>
            <a:pPr indent="-228600">
              <a:lnSpc>
                <a:spcPct val="90000"/>
              </a:lnSpc>
              <a:spcAft>
                <a:spcPts val="600"/>
              </a:spcAft>
              <a:buFont typeface="Arial" panose="020B0604020202020204" pitchFamily="34" charset="0"/>
              <a:buChar char="•"/>
            </a:pPr>
            <a:endParaRPr lang="en-US" altLang="zh-CN" sz="2000" b="1" i="0">
              <a:effectLst/>
            </a:endParaRPr>
          </a:p>
        </p:txBody>
      </p:sp>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 name="图片 7">
            <a:extLst>
              <a:ext uri="{FF2B5EF4-FFF2-40B4-BE49-F238E27FC236}">
                <a16:creationId xmlns:a16="http://schemas.microsoft.com/office/drawing/2014/main" id="{306B8F0F-086D-4C05-86D5-7B3DCE2FD371}"/>
              </a:ext>
            </a:extLst>
          </p:cNvPr>
          <p:cNvPicPr>
            <a:picLocks noChangeAspect="1"/>
          </p:cNvPicPr>
          <p:nvPr/>
        </p:nvPicPr>
        <p:blipFill>
          <a:blip r:embed="rId2"/>
          <a:stretch>
            <a:fillRect/>
          </a:stretch>
        </p:blipFill>
        <p:spPr>
          <a:xfrm>
            <a:off x="5234359" y="1457471"/>
            <a:ext cx="6253211" cy="2063558"/>
          </a:xfrm>
          <a:prstGeom prst="rect">
            <a:avLst/>
          </a:prstGeom>
        </p:spPr>
      </p:pic>
      <p:grpSp>
        <p:nvGrpSpPr>
          <p:cNvPr id="21" name="Group 2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图片 9">
            <a:extLst>
              <a:ext uri="{FF2B5EF4-FFF2-40B4-BE49-F238E27FC236}">
                <a16:creationId xmlns:a16="http://schemas.microsoft.com/office/drawing/2014/main" id="{0C0073AB-C95E-4D2B-AE7D-71DA2D7D09C5}"/>
              </a:ext>
            </a:extLst>
          </p:cNvPr>
          <p:cNvPicPr>
            <a:picLocks noChangeAspect="1"/>
          </p:cNvPicPr>
          <p:nvPr/>
        </p:nvPicPr>
        <p:blipFill>
          <a:blip r:embed="rId3"/>
          <a:stretch>
            <a:fillRect/>
          </a:stretch>
        </p:blipFill>
        <p:spPr>
          <a:xfrm>
            <a:off x="5295320" y="4125575"/>
            <a:ext cx="6253212" cy="1954128"/>
          </a:xfrm>
          <a:prstGeom prst="rect">
            <a:avLst/>
          </a:prstGeom>
        </p:spPr>
      </p:pic>
    </p:spTree>
    <p:extLst>
      <p:ext uri="{BB962C8B-B14F-4D97-AF65-F5344CB8AC3E}">
        <p14:creationId xmlns:p14="http://schemas.microsoft.com/office/powerpoint/2010/main" val="1572544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3E05B451-9575-473D-98F5-E8904AAD8D80}"/>
              </a:ext>
            </a:extLst>
          </p:cNvPr>
          <p:cNvSpPr>
            <a:spLocks noGrp="1"/>
          </p:cNvSpPr>
          <p:nvPr>
            <p:ph type="ctrTitle"/>
          </p:nvPr>
        </p:nvSpPr>
        <p:spPr>
          <a:xfrm>
            <a:off x="477981" y="1122363"/>
            <a:ext cx="4023360" cy="3204134"/>
          </a:xfrm>
        </p:spPr>
        <p:txBody>
          <a:bodyPr anchor="b">
            <a:normAutofit/>
          </a:bodyPr>
          <a:lstStyle/>
          <a:p>
            <a:r>
              <a:rPr lang="en-US" altLang="zh-CN" sz="3600" i="0" dirty="0">
                <a:effectLst/>
                <a:latin typeface="Calibri" panose="020F0502020204030204" pitchFamily="34" charset="0"/>
                <a:cs typeface="Calibri" panose="020F0502020204030204" pitchFamily="34" charset="0"/>
              </a:rPr>
              <a:t>Text information variables</a:t>
            </a:r>
            <a:endParaRPr lang="zh-CN" altLang="en-US" sz="3600" dirty="0">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图片 4" descr="图表, 直方图&#10;&#10;描述已自动生成">
            <a:extLst>
              <a:ext uri="{FF2B5EF4-FFF2-40B4-BE49-F238E27FC236}">
                <a16:creationId xmlns:a16="http://schemas.microsoft.com/office/drawing/2014/main" id="{73BE37E3-9073-4366-8C4A-133BB8777C44}"/>
              </a:ext>
            </a:extLst>
          </p:cNvPr>
          <p:cNvPicPr>
            <a:picLocks noChangeAspect="1"/>
          </p:cNvPicPr>
          <p:nvPr/>
        </p:nvPicPr>
        <p:blipFill>
          <a:blip r:embed="rId2"/>
          <a:stretch>
            <a:fillRect/>
          </a:stretch>
        </p:blipFill>
        <p:spPr>
          <a:xfrm>
            <a:off x="5414356" y="1430723"/>
            <a:ext cx="6408836" cy="3845301"/>
          </a:xfrm>
          <a:prstGeom prst="rect">
            <a:avLst/>
          </a:prstGeom>
        </p:spPr>
      </p:pic>
    </p:spTree>
    <p:extLst>
      <p:ext uri="{BB962C8B-B14F-4D97-AF65-F5344CB8AC3E}">
        <p14:creationId xmlns:p14="http://schemas.microsoft.com/office/powerpoint/2010/main" val="3153065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图片 4" descr="图表, 直方图&#10;&#10;描述已自动生成">
            <a:extLst>
              <a:ext uri="{FF2B5EF4-FFF2-40B4-BE49-F238E27FC236}">
                <a16:creationId xmlns:a16="http://schemas.microsoft.com/office/drawing/2014/main" id="{D16BCCE3-6292-40B0-88B8-15FC9C240694}"/>
              </a:ext>
            </a:extLst>
          </p:cNvPr>
          <p:cNvPicPr>
            <a:picLocks noChangeAspect="1"/>
          </p:cNvPicPr>
          <p:nvPr/>
        </p:nvPicPr>
        <p:blipFill>
          <a:blip r:embed="rId2"/>
          <a:stretch>
            <a:fillRect/>
          </a:stretch>
        </p:blipFill>
        <p:spPr>
          <a:xfrm>
            <a:off x="5414356" y="1350613"/>
            <a:ext cx="6408836" cy="4005521"/>
          </a:xfrm>
          <a:prstGeom prst="rect">
            <a:avLst/>
          </a:prstGeom>
        </p:spPr>
      </p:pic>
    </p:spTree>
    <p:extLst>
      <p:ext uri="{BB962C8B-B14F-4D97-AF65-F5344CB8AC3E}">
        <p14:creationId xmlns:p14="http://schemas.microsoft.com/office/powerpoint/2010/main" val="2369605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418</Words>
  <Application>Microsoft Office PowerPoint</Application>
  <PresentationFormat>宽屏</PresentationFormat>
  <Paragraphs>75</Paragraphs>
  <Slides>17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Helvetica Neue</vt:lpstr>
      <vt:lpstr>等线</vt:lpstr>
      <vt:lpstr>等线 Light</vt:lpstr>
      <vt:lpstr>Abadi</vt:lpstr>
      <vt:lpstr>Arial</vt:lpstr>
      <vt:lpstr>Calibri</vt:lpstr>
      <vt:lpstr>Office 主题​​</vt:lpstr>
      <vt:lpstr>Data Mining Final Project 2021  </vt:lpstr>
      <vt:lpstr>PowerPoint 演示文稿</vt:lpstr>
      <vt:lpstr>                          Features Explanation</vt:lpstr>
      <vt:lpstr>&gt;&gt;STEPS</vt:lpstr>
      <vt:lpstr>Cleaning Dataset</vt:lpstr>
      <vt:lpstr>EDA</vt:lpstr>
      <vt:lpstr>   </vt:lpstr>
      <vt:lpstr>Text information variables</vt:lpstr>
      <vt:lpstr>PowerPoint 演示文稿</vt:lpstr>
      <vt:lpstr>PowerPoint 演示文稿</vt:lpstr>
      <vt:lpstr>PowerPoint 演示文稿</vt:lpstr>
      <vt:lpstr>PowerPoint 演示文稿</vt:lpstr>
      <vt:lpstr>PCA_LR</vt:lpstr>
      <vt:lpstr>PCA_ Decision Tree</vt:lpstr>
      <vt:lpstr>Bagging</vt:lpstr>
      <vt:lpstr>Summary</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雨晴 刘</dc:creator>
  <cp:lastModifiedBy>雨晴 刘</cp:lastModifiedBy>
  <cp:revision>15</cp:revision>
  <dcterms:created xsi:type="dcterms:W3CDTF">2021-05-18T08:53:57Z</dcterms:created>
  <dcterms:modified xsi:type="dcterms:W3CDTF">2021-05-19T09:10:49Z</dcterms:modified>
</cp:coreProperties>
</file>