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7AE45-984E-10B2-CC3F-376648F1D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45A3A9-F57E-A3D6-24D0-E4B24505F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75448-3D86-4DF9-1795-04825CBF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B01-F5A9-496B-BE1F-70E0B564DD90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B6C74-7ADE-70A9-9979-C530363A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D07CC-C8DA-C70D-74FB-ACDACDD9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4D36-F2C1-4967-97D7-B7C62593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9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23D60-C570-FD7F-1D4D-E49BE274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B706E3-BDBF-B688-8C09-3004C66D6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3375F-7269-CDC8-0D8C-1DD0F9E3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B01-F5A9-496B-BE1F-70E0B564DD90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01E2A-13AE-4133-DC89-8167ADA6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0D84D-8A2F-33CA-7086-98B1579F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4D36-F2C1-4967-97D7-B7C62593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2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1B3700-9819-86B0-2261-152973B82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B756CB-BAD5-5F32-A668-9700D5688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5F431-B88B-8991-72A5-C024BA85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B01-F5A9-496B-BE1F-70E0B564DD90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628C7-AA2A-AD2C-E4A5-0FCDF62B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29409-6BF1-8FA3-0315-93024F4A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4D36-F2C1-4967-97D7-B7C62593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4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2D891-E92E-5E2A-A02E-FE28D3A7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9515F-A4EC-9FB2-E25D-22FDE861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21292-13AC-B5E6-5D4D-6846F9AC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B01-F5A9-496B-BE1F-70E0B564DD90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71F0B-70E3-BF21-BC9B-46819C3F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9FADF-8D38-2447-3920-5730AAB7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4D36-F2C1-4967-97D7-B7C62593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3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1B351-1230-8093-9D5A-CAE401FA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9FAE6-9721-491A-0ACD-5DC839DA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D634B-C17F-447D-DDDC-6BAB6B46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B01-F5A9-496B-BE1F-70E0B564DD90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21E3B-F2BB-6EB8-0A93-804257F7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5466A-2C79-A8D3-7DAC-B081D39E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4D36-F2C1-4967-97D7-B7C62593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5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C3B7-FBD5-902C-7F0D-6322FC7C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AD395-01A6-4143-024F-A64E0EE7C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9A38D0-84EC-2B49-7CBF-AF22997ED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ED3B38-3728-D80A-BB58-B714F41F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B01-F5A9-496B-BE1F-70E0B564DD90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F03874-AE59-8F11-5AB9-1F8ED1F6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E3C61-9C7C-266E-E231-BDA909FE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4D36-F2C1-4967-97D7-B7C62593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7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DD6A5-8A2C-48A5-27C6-06513AA1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546B9-4714-01D6-35B1-A3CD7842E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BBFB23-8379-FDB4-C189-2DAA52E49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E9AB3E-A4E5-9555-933B-DC5084930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44E793-C59B-578B-52ED-1704A7E8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0BC322-146A-76C1-AD1E-C30C4335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B01-F5A9-496B-BE1F-70E0B564DD90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DAD90D-0D1D-1830-813B-158629EA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0FB8B2-7884-3B0E-B6D8-C7039683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4D36-F2C1-4967-97D7-B7C62593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BC1A2-6514-87FC-963D-7D1DAE35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F4AA0D-9015-30C6-3209-F8E2C632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B01-F5A9-496B-BE1F-70E0B564DD90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22A5E8-8D23-A5A9-84A7-023B3588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E7D495-4444-2EDD-FE8C-B4C7BF0D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4D36-F2C1-4967-97D7-B7C62593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9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2EE5CD-9394-2D02-CFDF-42C45F39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B01-F5A9-496B-BE1F-70E0B564DD90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7414D9-FDFA-F142-D973-CDB01243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906430-14F8-BB81-B3E8-A33CF835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4D36-F2C1-4967-97D7-B7C62593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6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32948-373B-F7EC-8E02-93E03FDE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A4AC4-386D-5FBF-644F-52E1A629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79733E-DB48-7CB1-2CCF-3207762EF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A6CF6-61FC-D7E8-3BAA-C5217938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B01-F5A9-496B-BE1F-70E0B564DD90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34344-ED5D-C529-A4C8-FCE0EE5C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16AF0-4EE2-F71C-D13B-324CC121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4D36-F2C1-4967-97D7-B7C62593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6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026FD-5618-82B3-9361-C3F24C0E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785300-7245-E56E-6457-96708E7BE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F94145-BAED-8FC1-E894-A919CEF7A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635D4E-0319-64D9-C4CD-6549D749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B01-F5A9-496B-BE1F-70E0B564DD90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90BDC-DBD5-5C63-C0C8-54B17DCC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3F4F37-68BE-7284-716E-20F4C5D2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4D36-F2C1-4967-97D7-B7C62593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3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9F6B52-AC5D-1DC3-F6AE-71483006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BC0B90-2E27-C10C-5C28-41ADE4C15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A58F2-BAE7-E380-704B-649D7BDB0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4B01-F5A9-496B-BE1F-70E0B564DD90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F706D-03C2-EFB8-848F-912AE8CD2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1080F-6D39-E52C-55F2-00368D8D3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84D36-F2C1-4967-97D7-B7C62593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E02749-34D9-8B1A-5FC0-9FE3EDFF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en-US" altLang="ko-KR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 </a:t>
            </a:r>
            <a:r>
              <a:rPr lang="ko-KR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서비스를 활용한 창작 파이프 라인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D8076-524B-C281-4CCE-3F966A5BF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 err="1"/>
              <a:t>미콘미콘컴공조</a:t>
            </a:r>
            <a:endParaRPr lang="en-US" altLang="ko-KR" dirty="0"/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en-US" altLang="ko-KR" dirty="0"/>
              <a:t>201921408 </a:t>
            </a:r>
            <a:r>
              <a:rPr lang="ko-KR" altLang="en-US" dirty="0"/>
              <a:t>소병욱</a:t>
            </a:r>
            <a:endParaRPr lang="en-US" altLang="ko-KR" dirty="0"/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en-US" altLang="ko-KR" dirty="0"/>
              <a:t>202021271 </a:t>
            </a:r>
            <a:r>
              <a:rPr lang="ko-KR" altLang="en-US" dirty="0"/>
              <a:t>배서연</a:t>
            </a:r>
            <a:endParaRPr lang="en-US" altLang="ko-KR" dirty="0"/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en-US" altLang="ko-KR" dirty="0"/>
              <a:t>201921624 </a:t>
            </a:r>
            <a:r>
              <a:rPr lang="ko-KR" altLang="en-US" dirty="0"/>
              <a:t>김정효</a:t>
            </a:r>
          </a:p>
        </p:txBody>
      </p:sp>
    </p:spTree>
    <p:extLst>
      <p:ext uri="{BB962C8B-B14F-4D97-AF65-F5344CB8AC3E}">
        <p14:creationId xmlns:p14="http://schemas.microsoft.com/office/powerpoint/2010/main" val="360646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04B8F-4C41-D172-162D-E55A65D89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본론 내용 들어갈 부분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F90C9-45F4-F03B-A788-BDFED9FD2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본론</a:t>
            </a:r>
          </a:p>
        </p:txBody>
      </p:sp>
    </p:spTree>
    <p:extLst>
      <p:ext uri="{BB962C8B-B14F-4D97-AF65-F5344CB8AC3E}">
        <p14:creationId xmlns:p14="http://schemas.microsoft.com/office/powerpoint/2010/main" val="315582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FC781A-5985-8E2C-8BD9-EF7EA9E9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AI </a:t>
            </a:r>
            <a:r>
              <a:rPr lang="ko-KR" altLang="en-US" sz="3000" dirty="0"/>
              <a:t>서비스를 이용한 파이프라인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29A27-45BE-6E65-70FA-FF45FFA9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장점</a:t>
            </a:r>
            <a:endParaRPr lang="en-US" altLang="ko-KR" sz="2200" dirty="0"/>
          </a:p>
          <a:p>
            <a:pPr>
              <a:buFontTx/>
              <a:buChar char="-"/>
            </a:pPr>
            <a:r>
              <a:rPr lang="ko-KR" altLang="en-US" sz="2200" b="0" i="0" dirty="0">
                <a:effectLst/>
                <a:latin typeface="Söhne"/>
              </a:rPr>
              <a:t>더 높은 창작 생산성 제공</a:t>
            </a:r>
            <a:endParaRPr lang="en-US" altLang="ko-KR" sz="2200" b="0" i="0" dirty="0">
              <a:effectLst/>
              <a:latin typeface="Söhne"/>
            </a:endParaRPr>
          </a:p>
          <a:p>
            <a:pPr>
              <a:buFontTx/>
              <a:buChar char="-"/>
            </a:pPr>
            <a:r>
              <a:rPr lang="ko-KR" altLang="en-US" sz="2200" b="0" i="0" dirty="0">
                <a:effectLst/>
                <a:latin typeface="Söhne"/>
              </a:rPr>
              <a:t>새로운 창작 가능성 탐색</a:t>
            </a:r>
            <a:endParaRPr lang="en-US" altLang="ko-KR" sz="2200" b="0" i="0" dirty="0">
              <a:effectLst/>
              <a:latin typeface="Söhne"/>
            </a:endParaRPr>
          </a:p>
          <a:p>
            <a:pPr>
              <a:buFontTx/>
              <a:buChar char="-"/>
            </a:pPr>
            <a:r>
              <a:rPr lang="ko-KR" altLang="en-US" sz="2200" b="0" i="0" dirty="0">
                <a:effectLst/>
                <a:latin typeface="Söhne"/>
              </a:rPr>
              <a:t>인간의 창작 능력 보완</a:t>
            </a:r>
            <a:endParaRPr lang="en-US" altLang="ko-KR" sz="2200" dirty="0"/>
          </a:p>
          <a:p>
            <a:r>
              <a:rPr lang="ko-KR" altLang="en-US" sz="2200" dirty="0"/>
              <a:t>단점</a:t>
            </a:r>
            <a:endParaRPr lang="en-US" altLang="ko-KR" sz="2200" dirty="0"/>
          </a:p>
          <a:p>
            <a:pPr>
              <a:buFontTx/>
              <a:buChar char="-"/>
            </a:pPr>
            <a:r>
              <a:rPr lang="ko-KR" altLang="en-US" sz="2200" b="0" i="0" dirty="0">
                <a:effectLst/>
                <a:latin typeface="Söhne"/>
              </a:rPr>
              <a:t>모델의 한계로 인한 제한된 창작 범위</a:t>
            </a:r>
            <a:endParaRPr lang="en-US" altLang="ko-KR" sz="2200" b="0" i="0" dirty="0">
              <a:effectLst/>
              <a:latin typeface="Söhne"/>
            </a:endParaRPr>
          </a:p>
          <a:p>
            <a:pPr>
              <a:buFontTx/>
              <a:buChar char="-"/>
            </a:pPr>
            <a:r>
              <a:rPr lang="ko-KR" altLang="en-US" sz="2200" b="0" i="0" dirty="0">
                <a:effectLst/>
                <a:latin typeface="Söhne"/>
              </a:rPr>
              <a:t>학습 데이터의 편향성으로 인한 창작 결과의 한계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132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34326F-2CC1-B1EB-C486-80C61362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앞으로의 발전 가능성과 전망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C2153-1971-BB4A-2AC9-4A557FA5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ko-KR" altLang="en-US" sz="2200" b="0" i="0" dirty="0">
                <a:effectLst/>
                <a:latin typeface="Söhne"/>
              </a:rPr>
              <a:t>더욱 정교하고 높은 창작 생산성을 가진 </a:t>
            </a:r>
            <a:r>
              <a:rPr lang="en-US" altLang="ko-KR" sz="2200" b="0" i="0" dirty="0">
                <a:effectLst/>
                <a:latin typeface="Söhne"/>
              </a:rPr>
              <a:t>AI </a:t>
            </a:r>
            <a:r>
              <a:rPr lang="ko-KR" altLang="en-US" sz="2200" b="0" i="0" dirty="0">
                <a:effectLst/>
                <a:latin typeface="Söhne"/>
              </a:rPr>
              <a:t>서비스가 개발</a:t>
            </a:r>
            <a:endParaRPr lang="en-US" altLang="ko-KR" sz="2200" b="0" i="0" dirty="0">
              <a:effectLst/>
              <a:latin typeface="Söhne"/>
            </a:endParaRPr>
          </a:p>
          <a:p>
            <a:r>
              <a:rPr lang="ko-KR" altLang="en-US" sz="2200" b="0" i="0" dirty="0">
                <a:effectLst/>
                <a:latin typeface="Söhne"/>
              </a:rPr>
              <a:t>창작 분야에서 </a:t>
            </a:r>
            <a:r>
              <a:rPr lang="en-US" altLang="ko-KR" sz="2200" b="0" i="0" dirty="0">
                <a:effectLst/>
                <a:latin typeface="Söhne"/>
              </a:rPr>
              <a:t>AI</a:t>
            </a:r>
            <a:r>
              <a:rPr lang="ko-KR" altLang="en-US" sz="2200" b="0" i="0" dirty="0">
                <a:effectLst/>
                <a:latin typeface="Söhne"/>
              </a:rPr>
              <a:t>의 활용 범위도 더욱 확대</a:t>
            </a:r>
            <a:endParaRPr lang="en-US" altLang="ko-KR" sz="2200" dirty="0">
              <a:latin typeface="Söhne"/>
            </a:endParaRPr>
          </a:p>
          <a:p>
            <a:endParaRPr lang="en-US" altLang="ko-KR" sz="2200" dirty="0">
              <a:latin typeface="Söhne"/>
            </a:endParaRPr>
          </a:p>
          <a:p>
            <a:pPr marL="0" indent="0">
              <a:buNone/>
            </a:pPr>
            <a:r>
              <a:rPr lang="ko-KR" altLang="en-US" sz="2200" b="0" i="0" dirty="0">
                <a:effectLst/>
                <a:latin typeface="Söhne"/>
              </a:rPr>
              <a:t>그러나</a:t>
            </a:r>
            <a:r>
              <a:rPr lang="en-US" altLang="ko-KR" sz="2200" b="0" i="0" dirty="0">
                <a:effectLst/>
                <a:latin typeface="Söhne"/>
              </a:rPr>
              <a:t>, </a:t>
            </a:r>
            <a:r>
              <a:rPr lang="ko-KR" altLang="en-US" sz="2200" b="0" i="0" dirty="0">
                <a:effectLst/>
                <a:latin typeface="Söhne"/>
              </a:rPr>
              <a:t>윤리적 문제와 기술적인 한계를</a:t>
            </a:r>
            <a:r>
              <a:rPr lang="en-US" altLang="ko-KR" sz="2200" dirty="0">
                <a:latin typeface="Söhne"/>
              </a:rPr>
              <a:t> </a:t>
            </a:r>
            <a:r>
              <a:rPr lang="ko-KR" altLang="en-US" sz="2200" dirty="0">
                <a:latin typeface="Söhne"/>
              </a:rPr>
              <a:t>동시에 고려해야</a:t>
            </a:r>
            <a:r>
              <a:rPr lang="en-US" altLang="ko-KR" sz="2200" dirty="0">
                <a:latin typeface="Söhne"/>
              </a:rPr>
              <a:t>…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0359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3B0CBE-BE9A-7ABC-6536-ECC1C3FA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2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7CB0CF-7C21-9555-4228-AC3C208C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목차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CDE4B-6043-F196-6F86-D89C12A7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서론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1. AI</a:t>
            </a:r>
            <a:r>
              <a:rPr lang="ko-KR" altLang="en-US" sz="1200" dirty="0"/>
              <a:t>란</a:t>
            </a:r>
            <a:r>
              <a:rPr lang="en-US" altLang="ko-KR" sz="1200" dirty="0"/>
              <a:t>?</a:t>
            </a:r>
          </a:p>
          <a:p>
            <a:pPr marL="0" indent="0">
              <a:buNone/>
            </a:pPr>
            <a:r>
              <a:rPr lang="en-US" altLang="ko-KR" sz="1200" dirty="0"/>
              <a:t>2.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chatGPT</a:t>
            </a:r>
            <a:r>
              <a:rPr lang="ko-KR" altLang="en-US" sz="1200" dirty="0"/>
              <a:t> 엔진 소개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3. </a:t>
            </a:r>
            <a:r>
              <a:rPr lang="ko-KR" altLang="en-US" sz="1200" dirty="0"/>
              <a:t>다른 </a:t>
            </a:r>
            <a:r>
              <a:rPr lang="en-US" altLang="ko-KR" sz="1200" dirty="0"/>
              <a:t>AI </a:t>
            </a:r>
            <a:r>
              <a:rPr lang="ko-KR" altLang="en-US" sz="1200" dirty="0"/>
              <a:t>활용 사례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4. Stable Diffusion </a:t>
            </a:r>
            <a:r>
              <a:rPr lang="ko-KR" altLang="en-US" sz="1200" dirty="0"/>
              <a:t>작동원리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en-US" altLang="ko-KR" sz="1200" dirty="0"/>
              <a:t>Lora, Prompt, Checkpoint, model</a:t>
            </a:r>
          </a:p>
          <a:p>
            <a:r>
              <a:rPr lang="ko-KR" altLang="en-US" sz="1200" dirty="0"/>
              <a:t>본론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1200" dirty="0"/>
              <a:t>실제 동화 구현</a:t>
            </a:r>
            <a:endParaRPr lang="en-US" altLang="ko-KR" sz="1200" dirty="0"/>
          </a:p>
          <a:p>
            <a:r>
              <a:rPr lang="ko-KR" altLang="en-US" sz="1200" dirty="0"/>
              <a:t>결론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0" i="0" dirty="0">
                <a:effectLst/>
                <a:latin typeface="Söhne"/>
              </a:rPr>
              <a:t>- AI </a:t>
            </a:r>
            <a:r>
              <a:rPr lang="ko-KR" altLang="en-US" sz="1200" b="0" i="0" dirty="0">
                <a:effectLst/>
                <a:latin typeface="Söhne"/>
              </a:rPr>
              <a:t>서비스를 활용한 창작 파이프라인의 장단점</a:t>
            </a:r>
          </a:p>
          <a:p>
            <a:pPr marL="0" indent="0">
              <a:buNone/>
            </a:pPr>
            <a:r>
              <a:rPr lang="en-US" altLang="ko-KR" sz="1200" b="0" i="0" dirty="0">
                <a:effectLst/>
                <a:latin typeface="Söhne"/>
              </a:rPr>
              <a:t>- </a:t>
            </a:r>
            <a:r>
              <a:rPr lang="ko-KR" altLang="en-US" sz="1200" b="0" i="0" dirty="0">
                <a:effectLst/>
                <a:latin typeface="Söhne"/>
              </a:rPr>
              <a:t>앞으로의 발전 가능성과 전망</a:t>
            </a:r>
          </a:p>
          <a:p>
            <a:pPr marL="0" indent="0">
              <a:buNone/>
            </a:pP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5" name="Picture 4" descr="문서의 그래프와 펜">
            <a:extLst>
              <a:ext uri="{FF2B5EF4-FFF2-40B4-BE49-F238E27FC236}">
                <a16:creationId xmlns:a16="http://schemas.microsoft.com/office/drawing/2014/main" id="{D8E1762A-1CF9-C5BE-537C-16F032923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206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57B8A2-9C51-EC19-AF24-B77A7DAA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AI</a:t>
            </a:r>
            <a:r>
              <a:rPr lang="ko-KR" altLang="en-US" sz="5400"/>
              <a:t>란</a:t>
            </a:r>
            <a:r>
              <a:rPr lang="en-US" altLang="ko-KR" sz="5400"/>
              <a:t>?</a:t>
            </a:r>
            <a:endParaRPr lang="ko-KR" altLang="en-US" sz="5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2620D-25D2-3320-EA24-CDBF8D6D8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ko-KR" altLang="en-US" sz="2200"/>
              <a:t>인공 지능</a:t>
            </a:r>
            <a:r>
              <a:rPr lang="en-US" altLang="ko-KR" sz="2200"/>
              <a:t>(Artificial Intelligence)</a:t>
            </a:r>
            <a:r>
              <a:rPr lang="ko-KR" altLang="en-US" sz="2200"/>
              <a:t>이라는 의미로</a:t>
            </a:r>
            <a:r>
              <a:rPr lang="en-US" altLang="ko-KR" sz="2200"/>
              <a:t>, </a:t>
            </a:r>
            <a:r>
              <a:rPr lang="ko-KR" altLang="en-US" sz="2200"/>
              <a:t>컴퓨터 시스템이 인간의 지능적인 능력을 모방하거나 강화하여 학습하고 문제를 해결하는 기술</a:t>
            </a:r>
          </a:p>
        </p:txBody>
      </p:sp>
      <p:pic>
        <p:nvPicPr>
          <p:cNvPr id="15" name="Picture 4" descr="회로 기판 클로즈업">
            <a:extLst>
              <a:ext uri="{FF2B5EF4-FFF2-40B4-BE49-F238E27FC236}">
                <a16:creationId xmlns:a16="http://schemas.microsoft.com/office/drawing/2014/main" id="{468D99EC-6871-7E5E-0B70-F68AC2AE9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67" r="2587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986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26415B-A465-E212-C10E-BE831386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운영체제 </a:t>
            </a:r>
            <a:r>
              <a:rPr lang="en-US" altLang="ko-KR" sz="5400"/>
              <a:t>AI</a:t>
            </a:r>
            <a:endParaRPr lang="ko-KR" alt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DBF18-B7F8-8EE0-8C0B-AA443D25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ko-KR" altLang="en-US" sz="1700"/>
              <a:t>자원 할당 </a:t>
            </a:r>
            <a:r>
              <a:rPr lang="en-US" altLang="ko-KR" sz="1700"/>
              <a:t>AI</a:t>
            </a:r>
          </a:p>
          <a:p>
            <a:r>
              <a:rPr lang="ko-KR" altLang="en-US" sz="1700"/>
              <a:t>프로세스 관리 </a:t>
            </a:r>
            <a:r>
              <a:rPr lang="en-US" altLang="ko-KR" sz="1700"/>
              <a:t>AI</a:t>
            </a:r>
          </a:p>
          <a:p>
            <a:r>
              <a:rPr lang="ko-KR" altLang="en-US" sz="1700"/>
              <a:t>보안관리 </a:t>
            </a:r>
            <a:r>
              <a:rPr lang="en-US" altLang="ko-KR" sz="1700"/>
              <a:t>AI</a:t>
            </a:r>
          </a:p>
          <a:p>
            <a:r>
              <a:rPr lang="ko-KR" altLang="en-US" sz="1700"/>
              <a:t>분산처리 </a:t>
            </a:r>
            <a:r>
              <a:rPr lang="en-US" altLang="ko-KR" sz="1700"/>
              <a:t>AI </a:t>
            </a:r>
          </a:p>
          <a:p>
            <a:endParaRPr lang="en-US" altLang="ko-KR" sz="1700"/>
          </a:p>
          <a:p>
            <a:endParaRPr lang="en-US" altLang="ko-KR" sz="1700"/>
          </a:p>
          <a:p>
            <a:pPr marL="0" indent="0">
              <a:buNone/>
            </a:pPr>
            <a:r>
              <a:rPr lang="en-US" altLang="ko-KR" sz="1700">
                <a:sym typeface="Wingdings" panose="05000000000000000000" pitchFamily="2" charset="2"/>
              </a:rPr>
              <a:t></a:t>
            </a:r>
            <a:r>
              <a:rPr lang="ko-KR" altLang="en-US" sz="1700" b="0" i="0">
                <a:effectLst/>
                <a:latin typeface="Söhne"/>
              </a:rPr>
              <a:t>운영체제적 관점에서 </a:t>
            </a:r>
            <a:r>
              <a:rPr lang="en-US" altLang="ko-KR" sz="1700" b="0" i="0">
                <a:effectLst/>
                <a:latin typeface="Söhne"/>
              </a:rPr>
              <a:t>AI</a:t>
            </a:r>
            <a:r>
              <a:rPr lang="ko-KR" altLang="en-US" sz="1700" b="0" i="0">
                <a:effectLst/>
                <a:latin typeface="Söhne"/>
              </a:rPr>
              <a:t>는 컴퓨터 시스템이 자동으로 의사 결정하고 학습하는 기술로</a:t>
            </a:r>
            <a:r>
              <a:rPr lang="en-US" altLang="ko-KR" sz="1700" b="0" i="0">
                <a:effectLst/>
                <a:latin typeface="Söhne"/>
              </a:rPr>
              <a:t>, </a:t>
            </a:r>
            <a:r>
              <a:rPr lang="ko-KR" altLang="en-US" sz="1700" b="0" i="0">
                <a:effectLst/>
                <a:latin typeface="Söhne"/>
              </a:rPr>
              <a:t>운영체제는 이러한 </a:t>
            </a:r>
            <a:r>
              <a:rPr lang="en-US" altLang="ko-KR" sz="1700" b="0" i="0">
                <a:effectLst/>
                <a:latin typeface="Söhne"/>
              </a:rPr>
              <a:t>AI </a:t>
            </a:r>
            <a:r>
              <a:rPr lang="ko-KR" altLang="en-US" sz="1700" b="0" i="0">
                <a:effectLst/>
                <a:latin typeface="Söhne"/>
              </a:rPr>
              <a:t>시스템의 자원 관리와 실행 환경 제공을 담당</a:t>
            </a:r>
            <a:endParaRPr lang="en-US" altLang="ko-KR" sz="1700"/>
          </a:p>
          <a:p>
            <a:endParaRPr lang="en-US" altLang="ko-KR" sz="1700"/>
          </a:p>
          <a:p>
            <a:endParaRPr lang="en-US" altLang="ko-KR" sz="1700"/>
          </a:p>
          <a:p>
            <a:pPr marL="0" indent="0">
              <a:buNone/>
            </a:pPr>
            <a:endParaRPr lang="ko-KR" altLang="en-US" sz="1700"/>
          </a:p>
        </p:txBody>
      </p:sp>
      <p:pic>
        <p:nvPicPr>
          <p:cNvPr id="5" name="Picture 4" descr="전자 회로 기판">
            <a:extLst>
              <a:ext uri="{FF2B5EF4-FFF2-40B4-BE49-F238E27FC236}">
                <a16:creationId xmlns:a16="http://schemas.microsoft.com/office/drawing/2014/main" id="{C85CF554-3276-CD0A-9D28-9CF840851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39" r="60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177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47B03C-D3D3-E89C-72FF-DAF16A6F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altLang="ko-KR" sz="5400" dirty="0"/>
              <a:t>chatGPT3 </a:t>
            </a:r>
            <a:endParaRPr lang="ko-KR" altLang="en-US" sz="5400" dirty="0"/>
          </a:p>
        </p:txBody>
      </p:sp>
      <p:sp>
        <p:nvSpPr>
          <p:cNvPr id="205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470F3-9F8F-3DE6-10E7-1409C6BC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altLang="ko-KR" sz="1600" b="0" i="0" dirty="0">
                <a:effectLst/>
              </a:rPr>
              <a:t>GPT-3 (Generative Pre-trained Transformer 3)</a:t>
            </a:r>
            <a:r>
              <a:rPr lang="ko-KR" altLang="en-US" sz="1600" b="0" i="0" dirty="0">
                <a:effectLst/>
              </a:rPr>
              <a:t>은 </a:t>
            </a:r>
            <a:r>
              <a:rPr lang="en-US" altLang="ko-KR" sz="1600" b="0" i="0" dirty="0" err="1">
                <a:effectLst/>
              </a:rPr>
              <a:t>OpenAI</a:t>
            </a:r>
            <a:r>
              <a:rPr lang="ko-KR" altLang="en-US" sz="1600" b="0" i="0" dirty="0">
                <a:effectLst/>
              </a:rPr>
              <a:t>에서 개발한 자연어 처리 기술 중 하나로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solidFill>
                  <a:srgbClr val="C00000"/>
                </a:solidFill>
                <a:effectLst/>
              </a:rPr>
              <a:t>대규모의 데이터셋</a:t>
            </a:r>
            <a:r>
              <a:rPr lang="ko-KR" altLang="en-US" sz="1600" b="0" i="0" dirty="0">
                <a:effectLst/>
              </a:rPr>
              <a:t>을 이용하여 </a:t>
            </a:r>
            <a:r>
              <a:rPr lang="ko-KR" altLang="en-US" sz="1600" b="0" i="0" dirty="0">
                <a:solidFill>
                  <a:srgbClr val="C00000"/>
                </a:solidFill>
                <a:effectLst/>
              </a:rPr>
              <a:t>사전에 학습</a:t>
            </a:r>
            <a:r>
              <a:rPr lang="ko-KR" altLang="en-US" sz="1600" b="0" i="0" dirty="0">
                <a:effectLst/>
              </a:rPr>
              <a:t>된 언어 모델입니다</a:t>
            </a:r>
            <a:r>
              <a:rPr lang="en-US" altLang="ko-KR" sz="1600" b="0" i="0" dirty="0">
                <a:effectLst/>
              </a:rPr>
              <a:t>. GPT-3 </a:t>
            </a:r>
            <a:r>
              <a:rPr lang="ko-KR" altLang="en-US" sz="1600" b="0" i="0" dirty="0">
                <a:effectLst/>
              </a:rPr>
              <a:t>엔 진은 </a:t>
            </a:r>
            <a:r>
              <a:rPr lang="ko-KR" altLang="en-US" sz="1600" b="0" i="0" dirty="0">
                <a:solidFill>
                  <a:srgbClr val="C00000"/>
                </a:solidFill>
                <a:effectLst/>
              </a:rPr>
              <a:t>인공 신경망</a:t>
            </a:r>
            <a:r>
              <a:rPr lang="ko-KR" altLang="en-US" sz="1600" b="0" i="0" dirty="0">
                <a:effectLst/>
              </a:rPr>
              <a:t>을 기반으로 하며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다양한 자연어 처리 태스크를 수행</a:t>
            </a:r>
            <a:endParaRPr lang="en-US" altLang="ko-KR" sz="1600" b="0" i="0" dirty="0">
              <a:effectLst/>
            </a:endParaRPr>
          </a:p>
          <a:p>
            <a:r>
              <a:rPr lang="en-US" altLang="ko-KR" sz="1600" b="0" i="0" dirty="0">
                <a:effectLst/>
              </a:rPr>
              <a:t>GPT-3 </a:t>
            </a:r>
            <a:r>
              <a:rPr lang="ko-KR" altLang="en-US" sz="1600" b="0" i="0" dirty="0">
                <a:effectLst/>
              </a:rPr>
              <a:t>엔진은 사전 학습된 모델을 기반으로 하며</a:t>
            </a:r>
            <a:r>
              <a:rPr lang="en-US" altLang="ko-KR" sz="1600" b="0" i="0" dirty="0">
                <a:effectLst/>
              </a:rPr>
              <a:t>, </a:t>
            </a:r>
            <a:r>
              <a:rPr lang="en-US" altLang="ko-KR" sz="1600" b="0" i="0" dirty="0">
                <a:solidFill>
                  <a:srgbClr val="C00000"/>
                </a:solidFill>
                <a:effectLst/>
              </a:rPr>
              <a:t>175</a:t>
            </a:r>
            <a:r>
              <a:rPr lang="ko-KR" altLang="en-US" sz="1600" b="0" i="0" dirty="0">
                <a:solidFill>
                  <a:srgbClr val="C00000"/>
                </a:solidFill>
                <a:effectLst/>
              </a:rPr>
              <a:t>억 개의 매개변수</a:t>
            </a:r>
            <a:r>
              <a:rPr lang="ko-KR" altLang="en-US" sz="1600" b="0" i="0" dirty="0">
                <a:effectLst/>
              </a:rPr>
              <a:t>를 가진 가장 큰 언어 모델 중 하나입니다</a:t>
            </a:r>
            <a:r>
              <a:rPr lang="en-US" altLang="ko-KR" sz="1600" b="0" i="0" dirty="0">
                <a:effectLst/>
              </a:rPr>
              <a:t>. </a:t>
            </a:r>
            <a:r>
              <a:rPr lang="ko-KR" altLang="en-US" sz="1600" b="0" i="0" dirty="0">
                <a:effectLst/>
              </a:rPr>
              <a:t>이를 통해 </a:t>
            </a:r>
            <a:r>
              <a:rPr lang="en-US" altLang="ko-KR" sz="1600" b="0" i="0" dirty="0">
                <a:effectLst/>
              </a:rPr>
              <a:t>GPT-3 </a:t>
            </a:r>
            <a:r>
              <a:rPr lang="ko-KR" altLang="en-US" sz="1600" b="0" i="0" dirty="0">
                <a:effectLst/>
              </a:rPr>
              <a:t>엔진은 다양한 자연어 처리 태스크를 수행할 수 있으며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예를 들어 기사 요약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번역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질문 응답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 err="1">
                <a:effectLst/>
              </a:rPr>
              <a:t>챗봇</a:t>
            </a:r>
            <a:r>
              <a:rPr lang="ko-KR" altLang="en-US" sz="1600" b="0" i="0" dirty="0">
                <a:effectLst/>
              </a:rPr>
              <a:t> 등에 활용</a:t>
            </a:r>
            <a:endParaRPr lang="en-US" altLang="ko-KR" sz="1600" b="0" i="0" dirty="0">
              <a:effectLst/>
            </a:endParaRPr>
          </a:p>
          <a:p>
            <a:r>
              <a:rPr lang="ko-KR" altLang="en-US" sz="1600" dirty="0"/>
              <a:t>활용 사례</a:t>
            </a:r>
            <a:r>
              <a:rPr lang="en-US" altLang="ko-KR" sz="1600" dirty="0"/>
              <a:t>:</a:t>
            </a:r>
          </a:p>
          <a:p>
            <a:pPr marL="0" indent="0" algn="l">
              <a:buNone/>
            </a:pPr>
            <a:r>
              <a:rPr lang="en-US" altLang="ko-KR" sz="1100" b="0" i="0" dirty="0">
                <a:effectLst/>
              </a:rPr>
              <a:t>- </a:t>
            </a:r>
            <a:r>
              <a:rPr lang="ko-KR" altLang="en-US" sz="1100" b="0" i="0" dirty="0">
                <a:effectLst/>
              </a:rPr>
              <a:t>이미지 생성</a:t>
            </a:r>
            <a:r>
              <a:rPr lang="en-US" altLang="ko-KR" sz="1100" b="0" i="0" dirty="0">
                <a:effectLst/>
              </a:rPr>
              <a:t>: </a:t>
            </a:r>
            <a:r>
              <a:rPr lang="en-US" altLang="ko-KR" sz="1100" b="0" i="0" dirty="0" err="1">
                <a:effectLst/>
              </a:rPr>
              <a:t>StyleGAN</a:t>
            </a:r>
            <a:r>
              <a:rPr lang="en-US" altLang="ko-KR" sz="1100" b="0" i="0" dirty="0">
                <a:effectLst/>
              </a:rPr>
              <a:t> : </a:t>
            </a:r>
            <a:r>
              <a:rPr lang="ko-KR" altLang="en-US" sz="1100" b="0" i="0" dirty="0">
                <a:effectLst/>
              </a:rPr>
              <a:t>고품질의 가상 인물 이미지 생성</a:t>
            </a:r>
            <a:endParaRPr lang="en-US" altLang="ko-KR" sz="1100" b="0" i="0" dirty="0">
              <a:effectLst/>
            </a:endParaRPr>
          </a:p>
          <a:p>
            <a:pPr algn="l">
              <a:buFontTx/>
              <a:buChar char="-"/>
            </a:pPr>
            <a:r>
              <a:rPr lang="ko-KR" altLang="en-US" sz="1100" b="0" i="0" dirty="0">
                <a:effectLst/>
              </a:rPr>
              <a:t>음악 생성</a:t>
            </a:r>
            <a:r>
              <a:rPr lang="en-US" altLang="ko-KR" sz="1100" b="0" i="0" dirty="0">
                <a:effectLst/>
              </a:rPr>
              <a:t>: Magenta : AI </a:t>
            </a:r>
            <a:r>
              <a:rPr lang="ko-KR" altLang="en-US" sz="1100" b="0" i="0" dirty="0">
                <a:effectLst/>
              </a:rPr>
              <a:t>음악 창작 및 연구를 위한 플랫폼</a:t>
            </a:r>
            <a:r>
              <a:rPr lang="en-US" altLang="ko-KR" sz="1100" b="0" i="0" dirty="0">
                <a:effectLst/>
              </a:rPr>
              <a:t>, </a:t>
            </a:r>
            <a:r>
              <a:rPr lang="ko-KR" altLang="en-US" sz="1100" b="0" i="0" dirty="0">
                <a:effectLst/>
              </a:rPr>
              <a:t>음악 생성 알고리즘을 지원</a:t>
            </a:r>
            <a:endParaRPr lang="en-US" altLang="ko-KR" sz="1100" b="0" i="0" dirty="0">
              <a:effectLst/>
            </a:endParaRPr>
          </a:p>
          <a:p>
            <a:pPr marL="0" indent="0" algn="l">
              <a:buNone/>
            </a:pPr>
            <a:r>
              <a:rPr lang="en-US" altLang="ko-KR" sz="1100" b="0" i="0" dirty="0">
                <a:effectLst/>
              </a:rPr>
              <a:t>- </a:t>
            </a:r>
            <a:r>
              <a:rPr lang="ko-KR" altLang="en-US" sz="1100" b="0" i="0" dirty="0">
                <a:effectLst/>
              </a:rPr>
              <a:t>자연어 처리</a:t>
            </a:r>
            <a:r>
              <a:rPr lang="en-US" altLang="ko-KR" sz="1100" b="0" i="0" dirty="0">
                <a:effectLst/>
              </a:rPr>
              <a:t>: GPT-3</a:t>
            </a:r>
          </a:p>
          <a:p>
            <a:pPr algn="l">
              <a:buFontTx/>
              <a:buChar char="-"/>
            </a:pPr>
            <a:r>
              <a:rPr lang="ko-KR" altLang="en-US" sz="1100" b="0" i="0" dirty="0">
                <a:effectLst/>
              </a:rPr>
              <a:t>게임 개발</a:t>
            </a:r>
            <a:r>
              <a:rPr lang="en-US" altLang="ko-KR" sz="1100" b="0" i="0" dirty="0">
                <a:effectLst/>
              </a:rPr>
              <a:t>: Unity ML-Agents: </a:t>
            </a:r>
            <a:r>
              <a:rPr lang="ko-KR" altLang="en-US" sz="1100" b="0" i="0" dirty="0">
                <a:effectLst/>
              </a:rPr>
              <a:t>강화학습 기술 툴 </a:t>
            </a:r>
            <a:r>
              <a:rPr lang="ko-KR" altLang="en-US" sz="1100" b="0" i="0" dirty="0" err="1">
                <a:effectLst/>
              </a:rPr>
              <a:t>킷</a:t>
            </a:r>
            <a:r>
              <a:rPr lang="en-US" altLang="ko-KR" sz="1100" b="0" i="0" dirty="0">
                <a:effectLst/>
              </a:rPr>
              <a:t>, </a:t>
            </a:r>
            <a:r>
              <a:rPr lang="ko-KR" altLang="en-US" sz="1100" b="0" i="0" dirty="0">
                <a:effectLst/>
              </a:rPr>
              <a:t>게임 </a:t>
            </a:r>
            <a:r>
              <a:rPr lang="ko-KR" altLang="en-US" sz="1100" b="0" i="0" dirty="0" err="1">
                <a:effectLst/>
              </a:rPr>
              <a:t>케릭터</a:t>
            </a:r>
            <a:r>
              <a:rPr lang="ko-KR" altLang="en-US" sz="1100" b="0" i="0" dirty="0">
                <a:effectLst/>
              </a:rPr>
              <a:t> 등의 에이전트 학습을 위한 환경 제공</a:t>
            </a:r>
            <a:endParaRPr lang="en-US" altLang="ko-KR" sz="1100" b="0" i="0" dirty="0">
              <a:effectLst/>
            </a:endParaRPr>
          </a:p>
          <a:p>
            <a:pPr marL="0" indent="0">
              <a:buNone/>
            </a:pPr>
            <a:r>
              <a:rPr lang="en-US" altLang="ko-KR" sz="1600" dirty="0"/>
              <a:t> </a:t>
            </a:r>
            <a:endParaRPr lang="ko-KR" altLang="en-US" sz="2200" dirty="0"/>
          </a:p>
        </p:txBody>
      </p:sp>
      <p:pic>
        <p:nvPicPr>
          <p:cNvPr id="2052" name="Picture 4" descr="chatGPT에 대한 이미지 검색결과">
            <a:extLst>
              <a:ext uri="{FF2B5EF4-FFF2-40B4-BE49-F238E27FC236}">
                <a16:creationId xmlns:a16="http://schemas.microsoft.com/office/drawing/2014/main" id="{A9C192ED-5319-A459-291C-60FD79253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" r="2026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58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7" name="Rectangle 310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알파고 바둑 실력의 비밀, '딥 러닝(Deep Learning) | UNIST News Center">
            <a:extLst>
              <a:ext uri="{FF2B5EF4-FFF2-40B4-BE49-F238E27FC236}">
                <a16:creationId xmlns:a16="http://schemas.microsoft.com/office/drawing/2014/main" id="{CF4B7902-B1AF-06DF-A107-D4A763C7E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88" y="2485689"/>
            <a:ext cx="3368969" cy="188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9" name="Freeform: Shape 310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2DF389-BB86-B13F-1549-0F7DF8F8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ko-KR" altLang="en-US" sz="5400">
                <a:solidFill>
                  <a:srgbClr val="FFFFFF"/>
                </a:solidFill>
              </a:rPr>
              <a:t>다양한 </a:t>
            </a:r>
            <a:r>
              <a:rPr lang="en-US" altLang="ko-KR" sz="5400">
                <a:solidFill>
                  <a:srgbClr val="FFFFFF"/>
                </a:solidFill>
              </a:rPr>
              <a:t>AI </a:t>
            </a:r>
            <a:r>
              <a:rPr lang="ko-KR" altLang="en-US" sz="5400">
                <a:solidFill>
                  <a:srgbClr val="FFFFFF"/>
                </a:solidFill>
              </a:rPr>
              <a:t>활용 사례</a:t>
            </a:r>
          </a:p>
        </p:txBody>
      </p:sp>
      <p:sp>
        <p:nvSpPr>
          <p:cNvPr id="3111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A5D24-35D8-0EE0-E3C1-704A925C5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en-US" altLang="ko-KR" sz="1500">
                <a:solidFill>
                  <a:srgbClr val="FFFFFF"/>
                </a:solidFill>
              </a:rPr>
              <a:t>AlphaGo: </a:t>
            </a:r>
            <a:r>
              <a:rPr lang="ko-KR" altLang="en-US" sz="1500">
                <a:solidFill>
                  <a:srgbClr val="FFFFFF"/>
                </a:solidFill>
              </a:rPr>
              <a:t>구글 딥마인드에서 개발한 </a:t>
            </a:r>
            <a:r>
              <a:rPr lang="en-US" altLang="ko-KR" sz="1500">
                <a:solidFill>
                  <a:srgbClr val="FFFFFF"/>
                </a:solidFill>
              </a:rPr>
              <a:t>AI </a:t>
            </a:r>
            <a:r>
              <a:rPr lang="ko-KR" altLang="en-US" sz="1500">
                <a:solidFill>
                  <a:srgbClr val="FFFFFF"/>
                </a:solidFill>
              </a:rPr>
              <a:t>바둑 프로그램</a:t>
            </a:r>
            <a:endParaRPr lang="en-US" altLang="ko-KR" sz="150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en-US" altLang="ko-KR" sz="1500">
                <a:solidFill>
                  <a:srgbClr val="FFFFFF"/>
                </a:solidFill>
              </a:rPr>
              <a:t>Siri: </a:t>
            </a:r>
            <a:r>
              <a:rPr lang="ko-KR" altLang="en-US" sz="1500">
                <a:solidFill>
                  <a:srgbClr val="FFFFFF"/>
                </a:solidFill>
              </a:rPr>
              <a:t>애플에서 개발한 음성 인식 기반 가상 비서로</a:t>
            </a:r>
            <a:r>
              <a:rPr lang="en-US" altLang="ko-KR" sz="1500">
                <a:solidFill>
                  <a:srgbClr val="FFFFFF"/>
                </a:solidFill>
              </a:rPr>
              <a:t>, </a:t>
            </a:r>
            <a:r>
              <a:rPr lang="ko-KR" altLang="en-US" sz="1500">
                <a:solidFill>
                  <a:srgbClr val="FFFFFF"/>
                </a:solidFill>
              </a:rPr>
              <a:t>음성 명령을 받아 실행할 수 있는 인공지능 서비스</a:t>
            </a:r>
            <a:endParaRPr lang="en-US" altLang="ko-KR" sz="15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sz="1500">
                <a:solidFill>
                  <a:srgbClr val="FFFFFF"/>
                </a:solidFill>
              </a:rPr>
              <a:t>- Tesla Autopilot: </a:t>
            </a:r>
            <a:r>
              <a:rPr lang="ko-KR" altLang="en-US" sz="1500">
                <a:solidFill>
                  <a:srgbClr val="FFFFFF"/>
                </a:solidFill>
              </a:rPr>
              <a:t>테슬라에서 개발한 자율 주행 기술로</a:t>
            </a:r>
            <a:r>
              <a:rPr lang="en-US" altLang="ko-KR" sz="1500">
                <a:solidFill>
                  <a:srgbClr val="FFFFFF"/>
                </a:solidFill>
              </a:rPr>
              <a:t>, </a:t>
            </a:r>
            <a:r>
              <a:rPr lang="ko-KR" altLang="en-US" sz="1500">
                <a:solidFill>
                  <a:srgbClr val="FFFFFF"/>
                </a:solidFill>
              </a:rPr>
              <a:t>인공지능 알고리즘과 센서를 활용하여 차량이 스스로 운전을 수행</a:t>
            </a:r>
            <a:endParaRPr lang="en-US" altLang="ko-KR" sz="15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sz="1500">
                <a:solidFill>
                  <a:srgbClr val="FFFFFF"/>
                </a:solidFill>
              </a:rPr>
              <a:t>- IBM Watson: IBM</a:t>
            </a:r>
            <a:r>
              <a:rPr lang="ko-KR" altLang="en-US" sz="1500">
                <a:solidFill>
                  <a:srgbClr val="FFFFFF"/>
                </a:solidFill>
              </a:rPr>
              <a:t>에서 개발한 인공지능 플랫폼으로</a:t>
            </a:r>
            <a:r>
              <a:rPr lang="en-US" altLang="ko-KR" sz="1500">
                <a:solidFill>
                  <a:srgbClr val="FFFFFF"/>
                </a:solidFill>
              </a:rPr>
              <a:t>, </a:t>
            </a:r>
            <a:r>
              <a:rPr lang="ko-KR" altLang="en-US" sz="1500">
                <a:solidFill>
                  <a:srgbClr val="FFFFFF"/>
                </a:solidFill>
              </a:rPr>
              <a:t>의료</a:t>
            </a:r>
            <a:r>
              <a:rPr lang="en-US" altLang="ko-KR" sz="1500">
                <a:solidFill>
                  <a:srgbClr val="FFFFFF"/>
                </a:solidFill>
              </a:rPr>
              <a:t>, </a:t>
            </a:r>
            <a:r>
              <a:rPr lang="ko-KR" altLang="en-US" sz="1500">
                <a:solidFill>
                  <a:srgbClr val="FFFFFF"/>
                </a:solidFill>
              </a:rPr>
              <a:t>금융</a:t>
            </a:r>
            <a:r>
              <a:rPr lang="en-US" altLang="ko-KR" sz="1500">
                <a:solidFill>
                  <a:srgbClr val="FFFFFF"/>
                </a:solidFill>
              </a:rPr>
              <a:t>, </a:t>
            </a:r>
            <a:r>
              <a:rPr lang="ko-KR" altLang="en-US" sz="1500">
                <a:solidFill>
                  <a:srgbClr val="FFFFFF"/>
                </a:solidFill>
              </a:rPr>
              <a:t>교육 등 다양한 분야에서 응용되며</a:t>
            </a:r>
            <a:r>
              <a:rPr lang="en-US" altLang="ko-KR" sz="1500">
                <a:solidFill>
                  <a:srgbClr val="FFFFFF"/>
                </a:solidFill>
              </a:rPr>
              <a:t>, </a:t>
            </a:r>
            <a:r>
              <a:rPr lang="ko-KR" altLang="en-US" sz="1500">
                <a:solidFill>
                  <a:srgbClr val="FFFFFF"/>
                </a:solidFill>
              </a:rPr>
              <a:t>질문에 대한 답변 제공</a:t>
            </a:r>
            <a:r>
              <a:rPr lang="en-US" altLang="ko-KR" sz="1500">
                <a:solidFill>
                  <a:srgbClr val="FFFFFF"/>
                </a:solidFill>
              </a:rPr>
              <a:t>, </a:t>
            </a:r>
            <a:r>
              <a:rPr lang="ko-KR" altLang="en-US" sz="1500">
                <a:solidFill>
                  <a:srgbClr val="FFFFFF"/>
                </a:solidFill>
              </a:rPr>
              <a:t>데이터 분석</a:t>
            </a:r>
            <a:r>
              <a:rPr lang="en-US" altLang="ko-KR" sz="1500">
                <a:solidFill>
                  <a:srgbClr val="FFFFFF"/>
                </a:solidFill>
              </a:rPr>
              <a:t>, </a:t>
            </a:r>
            <a:r>
              <a:rPr lang="ko-KR" altLang="en-US" sz="1500">
                <a:solidFill>
                  <a:srgbClr val="FFFFFF"/>
                </a:solidFill>
              </a:rPr>
              <a:t>자연어 이해 등의 기능을 제공</a:t>
            </a:r>
            <a:endParaRPr lang="en-US" altLang="ko-KR" sz="15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sz="1500">
                <a:solidFill>
                  <a:srgbClr val="FFFFFF"/>
                </a:solidFill>
              </a:rPr>
              <a:t>- Amazon Alexa: </a:t>
            </a:r>
            <a:r>
              <a:rPr lang="ko-KR" altLang="en-US" sz="1500">
                <a:solidFill>
                  <a:srgbClr val="FFFFFF"/>
                </a:solidFill>
              </a:rPr>
              <a:t>아마존에서 개발한 음성 인식 기반 스마트 스피커로</a:t>
            </a:r>
            <a:r>
              <a:rPr lang="en-US" altLang="ko-KR" sz="1500">
                <a:solidFill>
                  <a:srgbClr val="FFFFFF"/>
                </a:solidFill>
              </a:rPr>
              <a:t>, </a:t>
            </a:r>
            <a:r>
              <a:rPr lang="ko-KR" altLang="en-US" sz="1500">
                <a:solidFill>
                  <a:srgbClr val="FFFFFF"/>
                </a:solidFill>
              </a:rPr>
              <a:t>음성 명령을 받아 음악 재생</a:t>
            </a:r>
            <a:r>
              <a:rPr lang="en-US" altLang="ko-KR" sz="1500">
                <a:solidFill>
                  <a:srgbClr val="FFFFFF"/>
                </a:solidFill>
              </a:rPr>
              <a:t>, </a:t>
            </a:r>
            <a:r>
              <a:rPr lang="ko-KR" altLang="en-US" sz="1500">
                <a:solidFill>
                  <a:srgbClr val="FFFFFF"/>
                </a:solidFill>
              </a:rPr>
              <a:t>날씨 정보 제공 등 다양한 기능을 수행</a:t>
            </a:r>
          </a:p>
        </p:txBody>
      </p:sp>
    </p:spTree>
    <p:extLst>
      <p:ext uri="{BB962C8B-B14F-4D97-AF65-F5344CB8AC3E}">
        <p14:creationId xmlns:p14="http://schemas.microsoft.com/office/powerpoint/2010/main" val="93521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E6E5C-EFB9-60AA-584A-5A953A03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altLang="ko-KR" sz="3600"/>
              <a:t>Stable Diffusion AI</a:t>
            </a:r>
            <a:endParaRPr lang="ko-KR" altLang="en-US" sz="3600"/>
          </a:p>
        </p:txBody>
      </p:sp>
      <p:pic>
        <p:nvPicPr>
          <p:cNvPr id="4100" name="Picture 4" descr="NVIDIA's image generation AI 'eDiffi' realizes 'paint with words' that  generates images with words and paint with image generation AI 'Stable  Diffusion' - GIGAZINE">
            <a:extLst>
              <a:ext uri="{FF2B5EF4-FFF2-40B4-BE49-F238E27FC236}">
                <a16:creationId xmlns:a16="http://schemas.microsoft.com/office/drawing/2014/main" id="{503F6FB6-22A5-8532-D4C3-9D0CCF559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2" r="-1" b="174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2C11A-B6EE-BC52-4F9A-B1139CA6D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ko-KR" altLang="en-US" sz="1800" b="0" i="0" dirty="0">
                <a:effectLst/>
                <a:latin typeface="Söhne"/>
              </a:rPr>
              <a:t>확률적으로 </a:t>
            </a:r>
            <a:r>
              <a:rPr lang="ko-KR" altLang="en-US" sz="1800" b="0" i="0" dirty="0">
                <a:solidFill>
                  <a:srgbClr val="C00000"/>
                </a:solidFill>
                <a:effectLst/>
                <a:latin typeface="Söhne"/>
              </a:rPr>
              <a:t>이미지를 업데이트</a:t>
            </a:r>
            <a:r>
              <a:rPr lang="ko-KR" altLang="en-US" sz="1800" b="0" i="0" dirty="0">
                <a:effectLst/>
                <a:latin typeface="Söhne"/>
              </a:rPr>
              <a:t>하면서 점진적으로 </a:t>
            </a:r>
            <a:r>
              <a:rPr lang="ko-KR" altLang="en-US" sz="1800" b="0" i="0" dirty="0">
                <a:solidFill>
                  <a:srgbClr val="C00000"/>
                </a:solidFill>
                <a:effectLst/>
                <a:latin typeface="Söhne"/>
              </a:rPr>
              <a:t>노이즈</a:t>
            </a:r>
            <a:r>
              <a:rPr lang="ko-KR" altLang="en-US" sz="1800" b="0" i="0" dirty="0">
                <a:effectLst/>
                <a:latin typeface="Söhne"/>
              </a:rPr>
              <a:t>를 </a:t>
            </a:r>
            <a:r>
              <a:rPr lang="ko-KR" altLang="en-US" sz="1800" b="0" i="0" dirty="0">
                <a:solidFill>
                  <a:srgbClr val="C00000"/>
                </a:solidFill>
                <a:effectLst/>
                <a:latin typeface="Söhne"/>
              </a:rPr>
              <a:t>줄여</a:t>
            </a:r>
            <a:r>
              <a:rPr lang="ko-KR" altLang="en-US" sz="1800" b="0" i="0" dirty="0">
                <a:effectLst/>
                <a:latin typeface="Söhne"/>
              </a:rPr>
              <a:t>가는 방식으로 진행</a:t>
            </a:r>
            <a:endParaRPr lang="en-US" altLang="ko-KR" sz="1800" b="0" i="0" dirty="0">
              <a:effectLst/>
              <a:latin typeface="Söhne"/>
            </a:endParaRPr>
          </a:p>
          <a:p>
            <a:r>
              <a:rPr lang="ko-KR" altLang="en-US" sz="1800" b="0" i="0" dirty="0">
                <a:effectLst/>
                <a:latin typeface="Söhne"/>
              </a:rPr>
              <a:t>이미지를 </a:t>
            </a:r>
            <a:r>
              <a:rPr lang="ko-KR" altLang="en-US" sz="1800" b="0" i="0" dirty="0">
                <a:solidFill>
                  <a:srgbClr val="C00000"/>
                </a:solidFill>
                <a:effectLst/>
                <a:latin typeface="Söhne"/>
              </a:rPr>
              <a:t>반복적으로 업데이트</a:t>
            </a:r>
            <a:r>
              <a:rPr lang="ko-KR" altLang="en-US" sz="1800" b="0" i="0" dirty="0">
                <a:effectLst/>
                <a:latin typeface="Söhne"/>
              </a:rPr>
              <a:t>하며</a:t>
            </a:r>
            <a:r>
              <a:rPr lang="en-US" altLang="ko-KR" sz="1800" b="0" i="0" dirty="0">
                <a:effectLst/>
                <a:latin typeface="Söhne"/>
              </a:rPr>
              <a:t>, </a:t>
            </a:r>
            <a:r>
              <a:rPr lang="ko-KR" altLang="en-US" sz="1800" b="0" i="0" dirty="0">
                <a:effectLst/>
                <a:latin typeface="Söhne"/>
              </a:rPr>
              <a:t>이미지의 상태를 </a:t>
            </a:r>
            <a:r>
              <a:rPr lang="ko-KR" altLang="en-US" sz="1800" b="0" i="0" dirty="0">
                <a:solidFill>
                  <a:srgbClr val="C00000"/>
                </a:solidFill>
                <a:effectLst/>
                <a:latin typeface="Söhne"/>
              </a:rPr>
              <a:t>확률적으로 모델링</a:t>
            </a:r>
            <a:r>
              <a:rPr lang="ko-KR" altLang="en-US" sz="1800" b="0" i="0" dirty="0">
                <a:effectLst/>
                <a:latin typeface="Söhne"/>
              </a:rPr>
              <a:t>합니다</a:t>
            </a:r>
            <a:r>
              <a:rPr lang="en-US" altLang="ko-KR" sz="1800" b="0" i="0" dirty="0">
                <a:effectLst/>
                <a:latin typeface="Söhne"/>
              </a:rPr>
              <a:t>. </a:t>
            </a:r>
            <a:r>
              <a:rPr lang="ko-KR" altLang="en-US" sz="1800" b="0" i="0" dirty="0">
                <a:effectLst/>
                <a:latin typeface="Söhne"/>
              </a:rPr>
              <a:t>이를 통해 높은 해상도의 고품질 이미지 생성이 가능해집니다</a:t>
            </a:r>
            <a:r>
              <a:rPr lang="en-US" altLang="ko-KR" sz="1800" b="0" i="0" dirty="0">
                <a:effectLst/>
                <a:latin typeface="Söhne"/>
              </a:rPr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9111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E0D723-FE62-294A-1371-1B6A759D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/>
              <a:t>Stable Diffusion </a:t>
            </a:r>
            <a:r>
              <a:rPr lang="ko-KR" altLang="en-US" sz="5400"/>
              <a:t>용어 정리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C9B4E-F74B-39D3-04FB-8A2695E02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200" b="0" i="0">
                <a:effectLst/>
              </a:rPr>
              <a:t>Checkpoint: </a:t>
            </a:r>
            <a:r>
              <a:rPr lang="ko-KR" altLang="en-US" sz="2200" b="0" i="0">
                <a:effectLst/>
              </a:rPr>
              <a:t>학습된 모델의 가중치와 편향값 등의 파라미터를 저장하고 관리하는 파일</a:t>
            </a:r>
            <a:r>
              <a:rPr lang="en-US" altLang="ko-KR" sz="2200" b="0" i="0">
                <a:effectLst/>
              </a:rPr>
              <a:t>. </a:t>
            </a:r>
            <a:r>
              <a:rPr lang="ko-KR" altLang="en-US" sz="2200" b="0" i="0">
                <a:effectLst/>
              </a:rPr>
              <a:t>모델을 재사용하거나 </a:t>
            </a:r>
            <a:r>
              <a:rPr lang="en-US" altLang="ko-KR" sz="2200" b="0" i="0">
                <a:effectLst/>
              </a:rPr>
              <a:t>fine-tuning </a:t>
            </a:r>
            <a:r>
              <a:rPr lang="ko-KR" altLang="en-US" sz="2200" b="0" i="0">
                <a:effectLst/>
              </a:rPr>
              <a:t>등의 작업을 수행</a:t>
            </a:r>
            <a:endParaRPr lang="en-US" altLang="ko-KR" sz="2200" b="0" i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b="0" i="0">
                <a:effectLst/>
              </a:rPr>
              <a:t>Lora: Stable-Diffusion</a:t>
            </a:r>
            <a:r>
              <a:rPr lang="ko-KR" altLang="en-US" sz="2200" b="0" i="0">
                <a:effectLst/>
              </a:rPr>
              <a:t>에서 제공하는 이미지 생성 및 완성 웹 애플리케이션입니다</a:t>
            </a:r>
            <a:r>
              <a:rPr lang="en-US" altLang="ko-KR" sz="2200" b="0" i="0">
                <a:effectLst/>
              </a:rPr>
              <a:t>. </a:t>
            </a:r>
            <a:r>
              <a:rPr lang="ko-KR" altLang="en-US" sz="2200" b="0" i="0">
                <a:effectLst/>
              </a:rPr>
              <a:t>사용자가 원하는 이미지를 생성하거나 완성할 수 있도록 인터페이스를 제공</a:t>
            </a:r>
            <a:endParaRPr lang="en-US" altLang="ko-KR" sz="2200" b="0" i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b="0" i="0">
                <a:effectLst/>
              </a:rPr>
              <a:t>Prompt: </a:t>
            </a:r>
            <a:r>
              <a:rPr lang="ko-KR" altLang="en-US" sz="2200" b="0" i="0">
                <a:effectLst/>
              </a:rPr>
              <a:t>이미지 생성에 사용되는 텍스트 입력</a:t>
            </a:r>
            <a:r>
              <a:rPr lang="en-US" altLang="ko-KR" sz="2200" b="0" i="0">
                <a:effectLst/>
              </a:rPr>
              <a:t>. </a:t>
            </a:r>
            <a:r>
              <a:rPr lang="ko-KR" altLang="en-US" sz="2200" b="0" i="0">
                <a:effectLst/>
              </a:rPr>
              <a:t>사용자가 입력한 텍스트를 바탕으로 이미지를 생성</a:t>
            </a:r>
            <a:endParaRPr lang="en-US" altLang="ko-KR" sz="2200" b="0" i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b="0" i="0">
                <a:effectLst/>
              </a:rPr>
              <a:t>Embedded: </a:t>
            </a:r>
            <a:r>
              <a:rPr lang="ko-KR" altLang="en-US" sz="2200" b="0" i="0">
                <a:effectLst/>
              </a:rPr>
              <a:t>이미지를 생성하기 위해 사용되는 텍스트를 나타내는 벡터 표현입니다</a:t>
            </a:r>
            <a:r>
              <a:rPr lang="en-US" altLang="ko-KR" sz="2200" b="0" i="0">
                <a:effectLst/>
              </a:rPr>
              <a:t>. </a:t>
            </a:r>
            <a:r>
              <a:rPr lang="ko-KR" altLang="en-US" sz="2200" b="0" i="0">
                <a:effectLst/>
              </a:rPr>
              <a:t>텍스트를 임베딩하는 과정에서 사용</a:t>
            </a:r>
            <a:endParaRPr lang="en-US" altLang="ko-KR" sz="2200" b="0" i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b="0" i="0">
                <a:effectLst/>
              </a:rPr>
              <a:t>VAE: Variational Autoencoder</a:t>
            </a:r>
            <a:r>
              <a:rPr lang="ko-KR" altLang="en-US" sz="2200" b="0" i="0">
                <a:effectLst/>
              </a:rPr>
              <a:t>의 약자로</a:t>
            </a:r>
            <a:r>
              <a:rPr lang="en-US" altLang="ko-KR" sz="2200" b="0" i="0">
                <a:effectLst/>
              </a:rPr>
              <a:t>, </a:t>
            </a:r>
            <a:r>
              <a:rPr lang="ko-KR" altLang="en-US" sz="2200" b="0" i="0">
                <a:effectLst/>
              </a:rPr>
              <a:t>이미지 생성에 널리 사용되는 딥러닝 모델입니다</a:t>
            </a:r>
            <a:r>
              <a:rPr lang="en-US" altLang="ko-KR" sz="2200" b="0" i="0">
                <a:effectLst/>
              </a:rPr>
              <a:t>. </a:t>
            </a:r>
            <a:r>
              <a:rPr lang="ko-KR" altLang="en-US" sz="2200" b="0" i="0">
                <a:effectLst/>
              </a:rPr>
              <a:t>잠재 공간</a:t>
            </a:r>
            <a:r>
              <a:rPr lang="en-US" altLang="ko-KR" sz="2200" b="0" i="0">
                <a:effectLst/>
              </a:rPr>
              <a:t>(latent space)</a:t>
            </a:r>
            <a:r>
              <a:rPr lang="ko-KR" altLang="en-US" sz="2200" b="0" i="0">
                <a:effectLst/>
              </a:rPr>
              <a:t>에서 샘플링하여 이미지를 생성하거나</a:t>
            </a:r>
            <a:r>
              <a:rPr lang="en-US" altLang="ko-KR" sz="2200" b="0" i="0">
                <a:effectLst/>
              </a:rPr>
              <a:t>, </a:t>
            </a:r>
            <a:r>
              <a:rPr lang="ko-KR" altLang="en-US" sz="2200" b="0" i="0">
                <a:effectLst/>
              </a:rPr>
              <a:t>이미지를 인코딩하여 잠재 공간의 벡터로 변환하는 등의 작업을 수행</a:t>
            </a:r>
            <a:endParaRPr lang="en-US" altLang="ko-KR" sz="2200" b="0" i="0">
              <a:effectLst/>
            </a:endParaRPr>
          </a:p>
          <a:p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68919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5F78CF-4850-CA8B-CA87-B148FD3A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짧게 요약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DD0C4-D930-7A2E-7849-755A01E1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ko-KR" altLang="en-US" sz="2200" b="0" i="0" dirty="0">
                <a:effectLst/>
              </a:rPr>
              <a:t>사용자가 </a:t>
            </a:r>
            <a:r>
              <a:rPr lang="ko-KR" altLang="en-US" sz="2200" b="0" i="0" dirty="0">
                <a:solidFill>
                  <a:srgbClr val="C00000"/>
                </a:solidFill>
                <a:effectLst/>
              </a:rPr>
              <a:t>입력한 텍스트를 </a:t>
            </a:r>
            <a:r>
              <a:rPr lang="ko-KR" altLang="en-US" sz="2200" b="0" i="0" dirty="0" err="1">
                <a:solidFill>
                  <a:srgbClr val="C00000"/>
                </a:solidFill>
                <a:effectLst/>
              </a:rPr>
              <a:t>임베딩</a:t>
            </a:r>
            <a:r>
              <a:rPr lang="ko-KR" altLang="en-US" sz="2200" b="0" i="0" dirty="0" err="1">
                <a:effectLst/>
              </a:rPr>
              <a:t>하여</a:t>
            </a:r>
            <a:r>
              <a:rPr lang="ko-KR" altLang="en-US" sz="2200" b="0" i="0" dirty="0">
                <a:effectLst/>
              </a:rPr>
              <a:t> </a:t>
            </a:r>
            <a:r>
              <a:rPr lang="en-US" altLang="ko-KR" sz="2200" b="0" i="0" dirty="0">
                <a:solidFill>
                  <a:srgbClr val="C00000"/>
                </a:solidFill>
                <a:effectLst/>
              </a:rPr>
              <a:t>VDAE </a:t>
            </a:r>
            <a:r>
              <a:rPr lang="ko-KR" altLang="en-US" sz="2200" b="0" i="0" dirty="0">
                <a:solidFill>
                  <a:srgbClr val="C00000"/>
                </a:solidFill>
                <a:effectLst/>
              </a:rPr>
              <a:t>모델을 통해 </a:t>
            </a:r>
            <a:r>
              <a:rPr lang="ko-KR" altLang="en-US" sz="2200" b="0" i="0" dirty="0">
                <a:effectLst/>
              </a:rPr>
              <a:t>안정적이고 고품질의 이미지를 생성합니다</a:t>
            </a:r>
            <a:r>
              <a:rPr lang="en-US" altLang="ko-KR" sz="2200" b="0" i="0" dirty="0">
                <a:effectLst/>
              </a:rPr>
              <a:t>. </a:t>
            </a:r>
            <a:r>
              <a:rPr lang="ko-KR" altLang="en-US" sz="2200" b="0" i="0" dirty="0">
                <a:effectLst/>
              </a:rPr>
              <a:t>이를 위해 </a:t>
            </a:r>
            <a:r>
              <a:rPr lang="en-US" altLang="ko-KR" sz="2200" b="0" i="0" dirty="0">
                <a:solidFill>
                  <a:srgbClr val="C00000"/>
                </a:solidFill>
                <a:effectLst/>
              </a:rPr>
              <a:t>Checkpoint </a:t>
            </a:r>
            <a:r>
              <a:rPr lang="ko-KR" altLang="en-US" sz="2200" b="0" i="0" dirty="0">
                <a:effectLst/>
              </a:rPr>
              <a:t>파일을 사용하여 </a:t>
            </a:r>
            <a:r>
              <a:rPr lang="ko-KR" altLang="en-US" sz="2200" b="0" i="0" dirty="0">
                <a:solidFill>
                  <a:srgbClr val="C00000"/>
                </a:solidFill>
                <a:effectLst/>
              </a:rPr>
              <a:t>모델 파라미터를 로드</a:t>
            </a:r>
            <a:r>
              <a:rPr lang="ko-KR" altLang="en-US" sz="2200" b="0" i="0" dirty="0">
                <a:effectLst/>
              </a:rPr>
              <a:t>하고</a:t>
            </a:r>
            <a:r>
              <a:rPr lang="en-US" altLang="ko-KR" sz="2200" b="0" i="0" dirty="0">
                <a:effectLst/>
              </a:rPr>
              <a:t>, </a:t>
            </a:r>
            <a:r>
              <a:rPr lang="en-US" altLang="ko-KR" sz="2200" b="0" i="0" dirty="0">
                <a:solidFill>
                  <a:srgbClr val="C00000"/>
                </a:solidFill>
                <a:effectLst/>
              </a:rPr>
              <a:t>Lora</a:t>
            </a:r>
            <a:r>
              <a:rPr lang="ko-KR" altLang="en-US" sz="2200" b="0" i="0" dirty="0">
                <a:effectLst/>
              </a:rPr>
              <a:t>를 통해 웹 애플리케이션으로 제공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5689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597</Words>
  <Application>Microsoft Office PowerPoint</Application>
  <PresentationFormat>와이드스크린</PresentationFormat>
  <Paragraphs>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Söhne</vt:lpstr>
      <vt:lpstr>맑은 고딕</vt:lpstr>
      <vt:lpstr>Arial</vt:lpstr>
      <vt:lpstr>Calibri</vt:lpstr>
      <vt:lpstr>Office 테마</vt:lpstr>
      <vt:lpstr>AI 서비스를 활용한 창작 파이프 라인</vt:lpstr>
      <vt:lpstr>목차</vt:lpstr>
      <vt:lpstr>AI란?</vt:lpstr>
      <vt:lpstr>운영체제 AI</vt:lpstr>
      <vt:lpstr>chatGPT3 </vt:lpstr>
      <vt:lpstr>다양한 AI 활용 사례</vt:lpstr>
      <vt:lpstr>Stable Diffusion AI</vt:lpstr>
      <vt:lpstr>Stable Diffusion 용어 정리</vt:lpstr>
      <vt:lpstr>짧게 요약</vt:lpstr>
      <vt:lpstr>본론 내용 들어갈 부분</vt:lpstr>
      <vt:lpstr>AI 서비스를 이용한 파이프라인 </vt:lpstr>
      <vt:lpstr>앞으로의 발전 가능성과 전망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서비스를 활용한 창작 파이프 라인</dc:title>
  <dc:creator>김 정효</dc:creator>
  <cp:lastModifiedBy>김 정효</cp:lastModifiedBy>
  <cp:revision>1</cp:revision>
  <dcterms:created xsi:type="dcterms:W3CDTF">2023-05-03T05:39:28Z</dcterms:created>
  <dcterms:modified xsi:type="dcterms:W3CDTF">2023-05-03T06:49:01Z</dcterms:modified>
</cp:coreProperties>
</file>