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8"/>
  </p:notesMasterIdLst>
  <p:sldIdLst>
    <p:sldId id="256" r:id="rId2"/>
    <p:sldId id="257" r:id="rId3"/>
    <p:sldId id="258" r:id="rId4"/>
    <p:sldId id="260" r:id="rId5"/>
    <p:sldId id="259" r:id="rId6"/>
    <p:sldId id="262" r:id="rId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326" y="270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3678649e4ed0245a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3678649e4ed0245a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3678649e4ed0245a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3678649e4ed0245a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22c306cc9c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22c306cc9c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3678649e4ed0245a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3678649e4ed0245a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2c306cc9ce_0_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22c306cc9ce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ko"/>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4.jp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1430375"/>
            <a:ext cx="8520600" cy="10845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ko"/>
              <a:t>자료구조기초 발표</a:t>
            </a:r>
            <a:endParaRPr/>
          </a:p>
        </p:txBody>
      </p:sp>
      <p:sp>
        <p:nvSpPr>
          <p:cNvPr id="55" name="Google Shape;55;p13"/>
          <p:cNvSpPr txBox="1">
            <a:spLocks noGrp="1"/>
          </p:cNvSpPr>
          <p:nvPr>
            <p:ph type="subTitle" idx="1"/>
          </p:nvPr>
        </p:nvSpPr>
        <p:spPr>
          <a:xfrm>
            <a:off x="311700" y="3202600"/>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ko" baseline="-25000" dirty="0"/>
              <a:t>201921408 소병욱</a:t>
            </a:r>
            <a:endParaRPr baseline="-25000" dirty="0"/>
          </a:p>
        </p:txBody>
      </p:sp>
      <p:sp>
        <p:nvSpPr>
          <p:cNvPr id="56" name="Google Shape;56;p13"/>
          <p:cNvSpPr txBox="1"/>
          <p:nvPr/>
        </p:nvSpPr>
        <p:spPr>
          <a:xfrm>
            <a:off x="2292" y="2423489"/>
            <a:ext cx="9144000" cy="631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ko" sz="2900" b="1"/>
              <a:t>연결리스트 - 중간 노드 자료삽입</a:t>
            </a:r>
            <a:endParaRPr sz="2900" b="1"/>
          </a:p>
        </p:txBody>
      </p:sp>
      <p:cxnSp>
        <p:nvCxnSpPr>
          <p:cNvPr id="57" name="Google Shape;57;p13"/>
          <p:cNvCxnSpPr/>
          <p:nvPr/>
        </p:nvCxnSpPr>
        <p:spPr>
          <a:xfrm>
            <a:off x="548250" y="3202600"/>
            <a:ext cx="8047500" cy="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p:nvPr/>
        </p:nvSpPr>
        <p:spPr>
          <a:xfrm>
            <a:off x="512162" y="3667025"/>
            <a:ext cx="5459100" cy="1290654"/>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 name="Google Shape;63;p14"/>
          <p:cNvSpPr txBox="1">
            <a:spLocks noGrp="1"/>
          </p:cNvSpPr>
          <p:nvPr>
            <p:ph type="title"/>
          </p:nvPr>
        </p:nvSpPr>
        <p:spPr>
          <a:xfrm>
            <a:off x="464100" y="140225"/>
            <a:ext cx="46851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a:t>문제</a:t>
            </a:r>
            <a:endParaRPr/>
          </a:p>
        </p:txBody>
      </p:sp>
      <p:sp>
        <p:nvSpPr>
          <p:cNvPr id="64" name="Google Shape;64;p14"/>
          <p:cNvSpPr txBox="1">
            <a:spLocks noGrp="1"/>
          </p:cNvSpPr>
          <p:nvPr>
            <p:ph type="body" idx="1"/>
          </p:nvPr>
        </p:nvSpPr>
        <p:spPr>
          <a:xfrm>
            <a:off x="464100" y="695275"/>
            <a:ext cx="5380200" cy="4372025"/>
          </a:xfrm>
          <a:prstGeom prst="rect">
            <a:avLst/>
          </a:prstGeom>
        </p:spPr>
        <p:txBody>
          <a:bodyPr spcFirstLastPara="1" wrap="square" lIns="91425" tIns="91425" rIns="91425" bIns="91425" anchor="t" anchorCtr="0">
            <a:normAutofit fontScale="62500" lnSpcReduction="20000"/>
          </a:bodyPr>
          <a:lstStyle/>
          <a:p>
            <a:pPr marL="0" lvl="0" indent="0" algn="l" rtl="0">
              <a:spcBef>
                <a:spcPts val="0"/>
              </a:spcBef>
              <a:spcAft>
                <a:spcPts val="0"/>
              </a:spcAft>
              <a:buNone/>
            </a:pPr>
            <a:r>
              <a:rPr lang="ko" dirty="0"/>
              <a:t>준식이는 평소 좋아하던 걸그룹인 뉴진스의 단독 콘서트가 있다는 것을 뒤늦게 알게 되었습니다.</a:t>
            </a:r>
            <a:endParaRPr dirty="0"/>
          </a:p>
          <a:p>
            <a:pPr marL="0" lvl="0" indent="0" algn="l" rtl="0">
              <a:spcBef>
                <a:spcPts val="1200"/>
              </a:spcBef>
              <a:spcAft>
                <a:spcPts val="0"/>
              </a:spcAft>
              <a:buNone/>
            </a:pPr>
            <a:r>
              <a:rPr lang="ko" dirty="0"/>
              <a:t>하지만 이미 좋은 앞자리는 전부 매진되어 준식이가 뒤늦게 구한 표의 자리는 뉴진스가 겨우 보이는 뒷자리였습니다. 평소 도덕관념이 해이하고 해킹에 관심이 많던 준식이는 예약사이트의 전산시스템에 침투하여 표의 자리 순서가 연결리스트 방식으로 되어 있다는 것을 깨닫고 자신의 표의 순서를 조작하여 걸그룹이 잘 보이는 N 번째 열 좌석에 포함되게 조작하여 새치기를 하려고 합니다.</a:t>
            </a:r>
            <a:endParaRPr dirty="0"/>
          </a:p>
          <a:p>
            <a:pPr marL="0" lvl="0" indent="0" algn="l" rtl="0">
              <a:spcBef>
                <a:spcPts val="1200"/>
              </a:spcBef>
              <a:spcAft>
                <a:spcPts val="0"/>
              </a:spcAft>
              <a:buNone/>
            </a:pPr>
            <a:r>
              <a:rPr lang="ko" dirty="0"/>
              <a:t>콘서트 표는 구조체인 노드로 구성되어있고, 구조체 노드는 </a:t>
            </a:r>
            <a:r>
              <a:rPr lang="ko-KR" altLang="en-US" dirty="0">
                <a:solidFill>
                  <a:srgbClr val="FF0000"/>
                </a:solidFill>
              </a:rPr>
              <a:t>순서 정</a:t>
            </a:r>
            <a:r>
              <a:rPr lang="ko" dirty="0">
                <a:solidFill>
                  <a:srgbClr val="FF0000"/>
                </a:solidFill>
              </a:rPr>
              <a:t>보가 담긴 요소값int data</a:t>
            </a:r>
            <a:r>
              <a:rPr lang="ko" dirty="0"/>
              <a:t>와 </a:t>
            </a:r>
            <a:r>
              <a:rPr lang="ko" dirty="0">
                <a:solidFill>
                  <a:srgbClr val="38761D"/>
                </a:solidFill>
              </a:rPr>
              <a:t>다음 노드를 가리키는 Struct Node* link 포인터</a:t>
            </a:r>
            <a:r>
              <a:rPr lang="ko" dirty="0"/>
              <a:t> 두 개로 이루어져 있다고 가정합니다.</a:t>
            </a:r>
            <a:endParaRPr dirty="0"/>
          </a:p>
          <a:p>
            <a:pPr marL="0" lvl="0" indent="0" algn="l" rtl="0">
              <a:spcBef>
                <a:spcPts val="1200"/>
              </a:spcBef>
              <a:spcAft>
                <a:spcPts val="0"/>
              </a:spcAft>
              <a:buNone/>
            </a:pPr>
            <a:endParaRPr dirty="0"/>
          </a:p>
          <a:p>
            <a:pPr marL="0" lvl="0" indent="0" algn="l" rtl="0">
              <a:spcBef>
                <a:spcPts val="1200"/>
              </a:spcBef>
              <a:spcAft>
                <a:spcPts val="0"/>
              </a:spcAft>
              <a:buNone/>
            </a:pPr>
            <a:endParaRPr dirty="0"/>
          </a:p>
          <a:p>
            <a:pPr marL="0" lvl="0" indent="0" algn="l" rtl="0">
              <a:spcBef>
                <a:spcPts val="1200"/>
              </a:spcBef>
              <a:spcAft>
                <a:spcPts val="0"/>
              </a:spcAft>
              <a:buNone/>
            </a:pPr>
            <a:endParaRPr dirty="0"/>
          </a:p>
          <a:p>
            <a:pPr marL="457200" lvl="0" indent="-300037" algn="l" rtl="0">
              <a:spcBef>
                <a:spcPts val="1200"/>
              </a:spcBef>
              <a:spcAft>
                <a:spcPts val="0"/>
              </a:spcAft>
              <a:buSzPct val="100000"/>
              <a:buAutoNum type="arabicPeriod"/>
            </a:pPr>
            <a:r>
              <a:rPr lang="ko" dirty="0"/>
              <a:t>이때 준식이의 표의 정보가 N 번째 자리로 자리 잡을 수 있도록 다음 </a:t>
            </a:r>
            <a:r>
              <a:rPr lang="ko" b="1" dirty="0"/>
              <a:t>가상 코드의 빈 부분을 채워</a:t>
            </a:r>
            <a:r>
              <a:rPr lang="ko" dirty="0"/>
              <a:t> 함수 insertNode()를 </a:t>
            </a:r>
            <a:r>
              <a:rPr lang="ko-KR" altLang="en-US" dirty="0" err="1"/>
              <a:t>완성시키시오</a:t>
            </a:r>
            <a:endParaRPr lang="en-US" altLang="ko" dirty="0"/>
          </a:p>
          <a:p>
            <a:pPr lvl="1" indent="-300037">
              <a:spcBef>
                <a:spcPts val="1200"/>
              </a:spcBef>
              <a:buSzPct val="100000"/>
              <a:buAutoNum type="arabicPeriod"/>
            </a:pPr>
            <a:r>
              <a:rPr lang="ko" dirty="0"/>
              <a:t>단, 이때 </a:t>
            </a:r>
            <a:r>
              <a:rPr lang="ko-KR" altLang="en-US" dirty="0"/>
              <a:t>리스트가 비었을 때에도</a:t>
            </a:r>
            <a:r>
              <a:rPr lang="ko" dirty="0"/>
              <a:t> </a:t>
            </a:r>
            <a:r>
              <a:rPr lang="ko-KR" altLang="en-US" dirty="0"/>
              <a:t>작동 하도록 </a:t>
            </a:r>
            <a:r>
              <a:rPr lang="ko" dirty="0"/>
              <a:t>가상 코드를 작성합니다.</a:t>
            </a:r>
            <a:endParaRPr lang="en-US" altLang="ko" dirty="0"/>
          </a:p>
          <a:p>
            <a:pPr indent="-300037">
              <a:spcBef>
                <a:spcPts val="1200"/>
              </a:spcBef>
              <a:buSzPct val="100000"/>
              <a:buAutoNum type="arabicPeriod"/>
            </a:pPr>
            <a:r>
              <a:rPr lang="ko-KR" altLang="en-US" dirty="0"/>
              <a:t>작성된 가상코드를 기반으로</a:t>
            </a:r>
            <a:r>
              <a:rPr lang="en-US" altLang="ko-KR" dirty="0"/>
              <a:t> </a:t>
            </a:r>
            <a:r>
              <a:rPr lang="ko-KR" altLang="en-US" dirty="0"/>
              <a:t>줄이 </a:t>
            </a:r>
            <a:r>
              <a:rPr lang="en-US" altLang="ko-KR" dirty="0"/>
              <a:t>n0~n9 </a:t>
            </a:r>
            <a:r>
              <a:rPr lang="ko-KR" altLang="en-US" dirty="0"/>
              <a:t>까지 있는 리스트에서</a:t>
            </a:r>
            <a:r>
              <a:rPr lang="en-US" altLang="ko-KR" dirty="0"/>
              <a:t> </a:t>
            </a:r>
            <a:r>
              <a:rPr lang="en-US" altLang="ko-KR" dirty="0" err="1"/>
              <a:t>nx</a:t>
            </a:r>
            <a:r>
              <a:rPr lang="ko-KR" altLang="en-US" dirty="0"/>
              <a:t>인 준식이가 </a:t>
            </a:r>
            <a:r>
              <a:rPr lang="en-US" altLang="ko-KR" dirty="0"/>
              <a:t>n2</a:t>
            </a:r>
            <a:r>
              <a:rPr lang="ko-KR" altLang="en-US" dirty="0"/>
              <a:t>와 </a:t>
            </a:r>
            <a:r>
              <a:rPr lang="en-US" altLang="ko-KR" dirty="0"/>
              <a:t>n3 </a:t>
            </a:r>
            <a:r>
              <a:rPr lang="ko-KR" altLang="en-US" dirty="0"/>
              <a:t>사이에 삽입되는 과정을 그림으로 </a:t>
            </a:r>
            <a:r>
              <a:rPr lang="ko-KR" altLang="en-US" dirty="0" err="1"/>
              <a:t>설명하시오</a:t>
            </a:r>
            <a:endParaRPr dirty="0"/>
          </a:p>
        </p:txBody>
      </p:sp>
      <p:pic>
        <p:nvPicPr>
          <p:cNvPr id="65" name="Google Shape;65;p14"/>
          <p:cNvPicPr preferRelativeResize="0"/>
          <p:nvPr/>
        </p:nvPicPr>
        <p:blipFill>
          <a:blip r:embed="rId3">
            <a:alphaModFix/>
          </a:blip>
          <a:stretch>
            <a:fillRect/>
          </a:stretch>
        </p:blipFill>
        <p:spPr>
          <a:xfrm>
            <a:off x="6103838" y="3860422"/>
            <a:ext cx="1584317" cy="1140281"/>
          </a:xfrm>
          <a:prstGeom prst="rect">
            <a:avLst/>
          </a:prstGeom>
          <a:noFill/>
          <a:ln>
            <a:noFill/>
          </a:ln>
        </p:spPr>
      </p:pic>
      <p:sp>
        <p:nvSpPr>
          <p:cNvPr id="68" name="Google Shape;68;p14"/>
          <p:cNvSpPr txBox="1"/>
          <p:nvPr/>
        </p:nvSpPr>
        <p:spPr>
          <a:xfrm>
            <a:off x="6167643" y="4796658"/>
            <a:ext cx="618974" cy="161021"/>
          </a:xfrm>
          <a:prstGeom prst="rect">
            <a:avLst/>
          </a:prstGeom>
          <a:solidFill>
            <a:schemeClr val="lt1"/>
          </a:solid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ko" sz="1000" b="1" baseline="-25000" dirty="0"/>
              <a:t>&lt; 준식이 &gt;</a:t>
            </a:r>
            <a:endParaRPr sz="1000" b="1" baseline="-25000" dirty="0"/>
          </a:p>
        </p:txBody>
      </p:sp>
      <p:pic>
        <p:nvPicPr>
          <p:cNvPr id="70" name="Google Shape;70;p14"/>
          <p:cNvPicPr preferRelativeResize="0"/>
          <p:nvPr/>
        </p:nvPicPr>
        <p:blipFill>
          <a:blip r:embed="rId4">
            <a:alphaModFix/>
          </a:blip>
          <a:stretch>
            <a:fillRect/>
          </a:stretch>
        </p:blipFill>
        <p:spPr>
          <a:xfrm>
            <a:off x="591062" y="2781960"/>
            <a:ext cx="2309513" cy="834000"/>
          </a:xfrm>
          <a:prstGeom prst="rect">
            <a:avLst/>
          </a:prstGeom>
          <a:noFill/>
          <a:ln>
            <a:noFill/>
          </a:ln>
        </p:spPr>
      </p:pic>
      <p:sp>
        <p:nvSpPr>
          <p:cNvPr id="71" name="Google Shape;71;p14"/>
          <p:cNvSpPr txBox="1"/>
          <p:nvPr/>
        </p:nvSpPr>
        <p:spPr>
          <a:xfrm>
            <a:off x="2971262" y="3267295"/>
            <a:ext cx="3000000" cy="338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ko" sz="1000" dirty="0">
                <a:solidFill>
                  <a:schemeClr val="dk2"/>
                </a:solidFill>
              </a:rPr>
              <a:t>&lt;&lt; Ticket Info</a:t>
            </a:r>
            <a:endParaRPr sz="600" dirty="0"/>
          </a:p>
        </p:txBody>
      </p:sp>
      <p:pic>
        <p:nvPicPr>
          <p:cNvPr id="1030" name="Picture 6" descr="새치기를 일본어로 뭐라 할까? （割り込み） : 네이버 블로그">
            <a:extLst>
              <a:ext uri="{FF2B5EF4-FFF2-40B4-BE49-F238E27FC236}">
                <a16:creationId xmlns:a16="http://schemas.microsoft.com/office/drawing/2014/main" id="{90CBCC62-2446-73C9-B7DE-784D9A1D021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00439" y="3359033"/>
            <a:ext cx="1500109" cy="1458690"/>
          </a:xfrm>
          <a:prstGeom prst="rect">
            <a:avLst/>
          </a:prstGeom>
          <a:noFill/>
          <a:extLst>
            <a:ext uri="{909E8E84-426E-40DD-AFC4-6F175D3DCCD1}">
              <a14:hiddenFill xmlns:a14="http://schemas.microsoft.com/office/drawing/2010/main">
                <a:solidFill>
                  <a:srgbClr val="FFFFFF"/>
                </a:solidFill>
              </a14:hiddenFill>
            </a:ext>
          </a:extLst>
        </p:spPr>
      </p:pic>
      <p:pic>
        <p:nvPicPr>
          <p:cNvPr id="2" name="Google Shape;77;p15">
            <a:extLst>
              <a:ext uri="{FF2B5EF4-FFF2-40B4-BE49-F238E27FC236}">
                <a16:creationId xmlns:a16="http://schemas.microsoft.com/office/drawing/2014/main" id="{E7ECC487-4BB5-E435-E20C-5F06F268BDFD}"/>
              </a:ext>
            </a:extLst>
          </p:cNvPr>
          <p:cNvPicPr preferRelativeResize="0"/>
          <p:nvPr/>
        </p:nvPicPr>
        <p:blipFill>
          <a:blip r:embed="rId6">
            <a:alphaModFix/>
          </a:blip>
          <a:stretch>
            <a:fillRect/>
          </a:stretch>
        </p:blipFill>
        <p:spPr>
          <a:xfrm>
            <a:off x="5936563" y="384048"/>
            <a:ext cx="2824085" cy="2952246"/>
          </a:xfrm>
          <a:prstGeom prst="rect">
            <a:avLst/>
          </a:prstGeom>
          <a:noFill/>
          <a:ln>
            <a:noFill/>
          </a:ln>
        </p:spPr>
      </p:pic>
      <p:sp>
        <p:nvSpPr>
          <p:cNvPr id="3" name="Google Shape;78;p15">
            <a:extLst>
              <a:ext uri="{FF2B5EF4-FFF2-40B4-BE49-F238E27FC236}">
                <a16:creationId xmlns:a16="http://schemas.microsoft.com/office/drawing/2014/main" id="{DADEF964-8B46-D48A-8F15-A49CCE1AECF4}"/>
              </a:ext>
            </a:extLst>
          </p:cNvPr>
          <p:cNvSpPr/>
          <p:nvPr/>
        </p:nvSpPr>
        <p:spPr>
          <a:xfrm>
            <a:off x="6847567" y="1358670"/>
            <a:ext cx="598782" cy="152948"/>
          </a:xfrm>
          <a:prstGeom prst="rect">
            <a:avLst/>
          </a:prstGeom>
          <a:gradFill>
            <a:gsLst>
              <a:gs pos="0">
                <a:srgbClr val="FFF6DB"/>
              </a:gs>
              <a:gs pos="100000">
                <a:srgbClr val="FAD25C"/>
              </a:gs>
            </a:gsLst>
            <a:lin ang="540001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ko"/>
              <a:t> </a:t>
            </a:r>
            <a:endParaRPr/>
          </a:p>
        </p:txBody>
      </p:sp>
      <p:sp>
        <p:nvSpPr>
          <p:cNvPr id="4" name="Google Shape;79;p15">
            <a:extLst>
              <a:ext uri="{FF2B5EF4-FFF2-40B4-BE49-F238E27FC236}">
                <a16:creationId xmlns:a16="http://schemas.microsoft.com/office/drawing/2014/main" id="{B1E23582-3A8D-D2AD-8AC5-C93EA8B11070}"/>
              </a:ext>
            </a:extLst>
          </p:cNvPr>
          <p:cNvSpPr/>
          <p:nvPr/>
        </p:nvSpPr>
        <p:spPr>
          <a:xfrm>
            <a:off x="7718233" y="1860171"/>
            <a:ext cx="336877" cy="152948"/>
          </a:xfrm>
          <a:prstGeom prst="rect">
            <a:avLst/>
          </a:prstGeom>
          <a:gradFill>
            <a:gsLst>
              <a:gs pos="0">
                <a:srgbClr val="FFF6DB"/>
              </a:gs>
              <a:gs pos="100000">
                <a:srgbClr val="FAD25C"/>
              </a:gs>
            </a:gsLst>
            <a:lin ang="540001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ko"/>
              <a:t> </a:t>
            </a:r>
            <a:endParaRPr/>
          </a:p>
        </p:txBody>
      </p:sp>
      <p:sp>
        <p:nvSpPr>
          <p:cNvPr id="5" name="Google Shape;80;p15">
            <a:extLst>
              <a:ext uri="{FF2B5EF4-FFF2-40B4-BE49-F238E27FC236}">
                <a16:creationId xmlns:a16="http://schemas.microsoft.com/office/drawing/2014/main" id="{3439C3BD-CED6-9A70-27DF-529CE8ADBD1D}"/>
              </a:ext>
            </a:extLst>
          </p:cNvPr>
          <p:cNvSpPr/>
          <p:nvPr/>
        </p:nvSpPr>
        <p:spPr>
          <a:xfrm>
            <a:off x="7718233" y="2521884"/>
            <a:ext cx="628612" cy="152948"/>
          </a:xfrm>
          <a:prstGeom prst="rect">
            <a:avLst/>
          </a:prstGeom>
          <a:gradFill>
            <a:gsLst>
              <a:gs pos="0">
                <a:srgbClr val="FFF6DB"/>
              </a:gs>
              <a:gs pos="100000">
                <a:srgbClr val="FAD25C"/>
              </a:gs>
            </a:gsLst>
            <a:lin ang="540001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ko"/>
              <a:t> </a:t>
            </a:r>
            <a:endParaRPr/>
          </a:p>
        </p:txBody>
      </p:sp>
      <p:sp>
        <p:nvSpPr>
          <p:cNvPr id="6" name="Google Shape;81;p15">
            <a:extLst>
              <a:ext uri="{FF2B5EF4-FFF2-40B4-BE49-F238E27FC236}">
                <a16:creationId xmlns:a16="http://schemas.microsoft.com/office/drawing/2014/main" id="{D69832F6-35E6-3C47-02A9-79F365EC22B8}"/>
              </a:ext>
            </a:extLst>
          </p:cNvPr>
          <p:cNvSpPr/>
          <p:nvPr/>
        </p:nvSpPr>
        <p:spPr>
          <a:xfrm>
            <a:off x="6847567" y="2681957"/>
            <a:ext cx="628612" cy="152948"/>
          </a:xfrm>
          <a:prstGeom prst="rect">
            <a:avLst/>
          </a:prstGeom>
          <a:gradFill>
            <a:gsLst>
              <a:gs pos="0">
                <a:srgbClr val="FFF6DB"/>
              </a:gs>
              <a:gs pos="100000">
                <a:srgbClr val="FAD25C"/>
              </a:gs>
            </a:gsLst>
            <a:lin ang="540001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ko"/>
              <a: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a:t>가상코드</a:t>
            </a:r>
            <a:endParaRPr/>
          </a:p>
        </p:txBody>
      </p:sp>
      <p:pic>
        <p:nvPicPr>
          <p:cNvPr id="77" name="Google Shape;77;p15"/>
          <p:cNvPicPr preferRelativeResize="0"/>
          <p:nvPr/>
        </p:nvPicPr>
        <p:blipFill>
          <a:blip r:embed="rId3">
            <a:alphaModFix/>
          </a:blip>
          <a:stretch>
            <a:fillRect/>
          </a:stretch>
        </p:blipFill>
        <p:spPr>
          <a:xfrm>
            <a:off x="311700" y="1017725"/>
            <a:ext cx="4260301" cy="4030321"/>
          </a:xfrm>
          <a:prstGeom prst="rect">
            <a:avLst/>
          </a:prstGeom>
          <a:noFill/>
          <a:ln>
            <a:noFill/>
          </a:ln>
        </p:spPr>
      </p:pic>
      <p:sp>
        <p:nvSpPr>
          <p:cNvPr id="78" name="Google Shape;78;p15"/>
          <p:cNvSpPr/>
          <p:nvPr/>
        </p:nvSpPr>
        <p:spPr>
          <a:xfrm>
            <a:off x="1685650" y="2362925"/>
            <a:ext cx="903300" cy="208800"/>
          </a:xfrm>
          <a:prstGeom prst="rect">
            <a:avLst/>
          </a:prstGeom>
          <a:gradFill>
            <a:gsLst>
              <a:gs pos="0">
                <a:srgbClr val="FFF6DB"/>
              </a:gs>
              <a:gs pos="100000">
                <a:srgbClr val="FAD25C"/>
              </a:gs>
            </a:gsLst>
            <a:lin ang="540001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ko"/>
              <a:t> </a:t>
            </a:r>
            <a:endParaRPr/>
          </a:p>
        </p:txBody>
      </p:sp>
      <p:sp>
        <p:nvSpPr>
          <p:cNvPr id="79" name="Google Shape;79;p15"/>
          <p:cNvSpPr/>
          <p:nvPr/>
        </p:nvSpPr>
        <p:spPr>
          <a:xfrm>
            <a:off x="2998675" y="3031500"/>
            <a:ext cx="508200" cy="208800"/>
          </a:xfrm>
          <a:prstGeom prst="rect">
            <a:avLst/>
          </a:prstGeom>
          <a:gradFill>
            <a:gsLst>
              <a:gs pos="0">
                <a:srgbClr val="FFF6DB"/>
              </a:gs>
              <a:gs pos="100000">
                <a:srgbClr val="FAD25C"/>
              </a:gs>
            </a:gsLst>
            <a:lin ang="540001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ko"/>
              <a:t> </a:t>
            </a:r>
            <a:endParaRPr/>
          </a:p>
        </p:txBody>
      </p:sp>
      <p:sp>
        <p:nvSpPr>
          <p:cNvPr id="80" name="Google Shape;80;p15"/>
          <p:cNvSpPr/>
          <p:nvPr/>
        </p:nvSpPr>
        <p:spPr>
          <a:xfrm>
            <a:off x="2998675" y="3939975"/>
            <a:ext cx="948300" cy="208800"/>
          </a:xfrm>
          <a:prstGeom prst="rect">
            <a:avLst/>
          </a:prstGeom>
          <a:gradFill>
            <a:gsLst>
              <a:gs pos="0">
                <a:srgbClr val="FFF6DB"/>
              </a:gs>
              <a:gs pos="100000">
                <a:srgbClr val="FAD25C"/>
              </a:gs>
            </a:gsLst>
            <a:lin ang="540001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ko"/>
              <a:t> </a:t>
            </a:r>
            <a:endParaRPr/>
          </a:p>
        </p:txBody>
      </p:sp>
      <p:sp>
        <p:nvSpPr>
          <p:cNvPr id="81" name="Google Shape;81;p15"/>
          <p:cNvSpPr/>
          <p:nvPr/>
        </p:nvSpPr>
        <p:spPr>
          <a:xfrm>
            <a:off x="1685650" y="4148775"/>
            <a:ext cx="948300" cy="208800"/>
          </a:xfrm>
          <a:prstGeom prst="rect">
            <a:avLst/>
          </a:prstGeom>
          <a:gradFill>
            <a:gsLst>
              <a:gs pos="0">
                <a:srgbClr val="FFF6DB"/>
              </a:gs>
              <a:gs pos="100000">
                <a:srgbClr val="FAD25C"/>
              </a:gs>
            </a:gsLst>
            <a:lin ang="540001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ko"/>
              <a:t> </a:t>
            </a:r>
            <a:endParaRPr/>
          </a:p>
        </p:txBody>
      </p:sp>
      <p:sp>
        <p:nvSpPr>
          <p:cNvPr id="82" name="Google Shape;82;p15"/>
          <p:cNvSpPr txBox="1">
            <a:spLocks noGrp="1"/>
          </p:cNvSpPr>
          <p:nvPr>
            <p:ph type="body" idx="1"/>
          </p:nvPr>
        </p:nvSpPr>
        <p:spPr>
          <a:xfrm>
            <a:off x="4661550" y="1017725"/>
            <a:ext cx="4435500" cy="4030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ko" baseline="-25000"/>
              <a:t>이 코드는 연결 리스트에서 새로운 노드를 삽입하는 함수입니다.</a:t>
            </a:r>
            <a:endParaRPr baseline="-25000"/>
          </a:p>
          <a:p>
            <a:pPr marL="0" lvl="0" indent="0" algn="l" rtl="0">
              <a:spcBef>
                <a:spcPts val="1200"/>
              </a:spcBef>
              <a:spcAft>
                <a:spcPts val="0"/>
              </a:spcAft>
              <a:buNone/>
            </a:pPr>
            <a:r>
              <a:rPr lang="ko" baseline="-25000"/>
              <a:t> 함수insertNode(</a:t>
            </a:r>
            <a:r>
              <a:rPr lang="ko" b="1" baseline="-25000">
                <a:solidFill>
                  <a:schemeClr val="accent1"/>
                </a:solidFill>
              </a:rPr>
              <a:t>L</a:t>
            </a:r>
            <a:r>
              <a:rPr lang="ko" b="1" baseline="-25000"/>
              <a:t> , </a:t>
            </a:r>
            <a:r>
              <a:rPr lang="ko" b="1" baseline="-25000">
                <a:solidFill>
                  <a:srgbClr val="38761D"/>
                </a:solidFill>
              </a:rPr>
              <a:t>Pre</a:t>
            </a:r>
            <a:r>
              <a:rPr lang="ko" b="1" baseline="-25000"/>
              <a:t>, </a:t>
            </a:r>
            <a:r>
              <a:rPr lang="ko" b="1" baseline="-25000">
                <a:solidFill>
                  <a:srgbClr val="FF0000"/>
                </a:solidFill>
              </a:rPr>
              <a:t>X</a:t>
            </a:r>
            <a:r>
              <a:rPr lang="ko" baseline="-25000"/>
              <a:t>)는 세 가지 매개 변수를 사용합니다. </a:t>
            </a:r>
            <a:endParaRPr baseline="-25000"/>
          </a:p>
          <a:p>
            <a:pPr marL="0" lvl="0" indent="0" algn="l" rtl="0">
              <a:spcBef>
                <a:spcPts val="1200"/>
              </a:spcBef>
              <a:spcAft>
                <a:spcPts val="1200"/>
              </a:spcAft>
              <a:buNone/>
            </a:pPr>
            <a:r>
              <a:rPr lang="ko" baseline="-25000"/>
              <a:t>-첫 번째 매개 변수(</a:t>
            </a:r>
            <a:r>
              <a:rPr lang="ko" b="1" baseline="-25000">
                <a:solidFill>
                  <a:schemeClr val="accent1"/>
                </a:solidFill>
              </a:rPr>
              <a:t>L</a:t>
            </a:r>
            <a:r>
              <a:rPr lang="ko" baseline="-25000"/>
              <a:t>) = 연결 리스트의 시작 노드를 나타내는 포인터</a:t>
            </a:r>
            <a:br>
              <a:rPr lang="ko" baseline="-25000"/>
            </a:br>
            <a:r>
              <a:rPr lang="ko" baseline="-25000"/>
              <a:t>-두 번째 매개 변수(</a:t>
            </a:r>
            <a:r>
              <a:rPr lang="ko" b="1" baseline="-25000">
                <a:solidFill>
                  <a:srgbClr val="38761D"/>
                </a:solidFill>
              </a:rPr>
              <a:t>pre</a:t>
            </a:r>
            <a:r>
              <a:rPr lang="ko" baseline="-25000"/>
              <a:t>) = 새 노드가 삽입될 위치의 이전 노드를 나타내는 포인터</a:t>
            </a:r>
            <a:br>
              <a:rPr lang="ko" baseline="-25000"/>
            </a:br>
            <a:r>
              <a:rPr lang="ko" baseline="-25000"/>
              <a:t>-세 번째 매개 변수(</a:t>
            </a:r>
            <a:r>
              <a:rPr lang="ko" b="1" baseline="-25000">
                <a:solidFill>
                  <a:srgbClr val="FF0000"/>
                </a:solidFill>
              </a:rPr>
              <a:t>x</a:t>
            </a:r>
            <a:r>
              <a:rPr lang="ko" baseline="-25000"/>
              <a:t>) = 새로운 노드에 저장될 데이터</a:t>
            </a:r>
            <a:endParaRPr baseline="-25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pic>
        <p:nvPicPr>
          <p:cNvPr id="93" name="Google Shape;93;p17"/>
          <p:cNvPicPr preferRelativeResize="0"/>
          <p:nvPr/>
        </p:nvPicPr>
        <p:blipFill>
          <a:blip r:embed="rId3">
            <a:alphaModFix/>
          </a:blip>
          <a:stretch>
            <a:fillRect/>
          </a:stretch>
        </p:blipFill>
        <p:spPr>
          <a:xfrm>
            <a:off x="311700" y="1017725"/>
            <a:ext cx="4260301" cy="4030321"/>
          </a:xfrm>
          <a:prstGeom prst="rect">
            <a:avLst/>
          </a:prstGeom>
          <a:noFill/>
          <a:ln>
            <a:noFill/>
          </a:ln>
        </p:spPr>
      </p:pic>
      <p:sp>
        <p:nvSpPr>
          <p:cNvPr id="94" name="Google Shape;94;p17"/>
          <p:cNvSpPr/>
          <p:nvPr/>
        </p:nvSpPr>
        <p:spPr>
          <a:xfrm>
            <a:off x="1130500" y="1609075"/>
            <a:ext cx="5371200" cy="643200"/>
          </a:xfrm>
          <a:prstGeom prst="rect">
            <a:avLst/>
          </a:prstGeom>
          <a:noFill/>
          <a:ln w="28575" cap="flat" cmpd="sng">
            <a:solidFill>
              <a:srgbClr val="4A86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7"/>
          <p:cNvSpPr/>
          <p:nvPr/>
        </p:nvSpPr>
        <p:spPr>
          <a:xfrm>
            <a:off x="1130500" y="2284600"/>
            <a:ext cx="5371200" cy="1151700"/>
          </a:xfrm>
          <a:prstGeom prst="rect">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7"/>
          <p:cNvSpPr/>
          <p:nvPr/>
        </p:nvSpPr>
        <p:spPr>
          <a:xfrm>
            <a:off x="1130500" y="3468525"/>
            <a:ext cx="8013600" cy="1151700"/>
          </a:xfrm>
          <a:prstGeom prst="rect">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a:t>정답1 - 가상코드 빈 부분을 채우시오</a:t>
            </a:r>
            <a:endParaRPr/>
          </a:p>
        </p:txBody>
      </p:sp>
      <p:sp>
        <p:nvSpPr>
          <p:cNvPr id="98" name="Google Shape;98;p17"/>
          <p:cNvSpPr/>
          <p:nvPr/>
        </p:nvSpPr>
        <p:spPr>
          <a:xfrm>
            <a:off x="1685650" y="2362925"/>
            <a:ext cx="903300" cy="208800"/>
          </a:xfrm>
          <a:prstGeom prst="rect">
            <a:avLst/>
          </a:prstGeom>
          <a:noFill/>
          <a:ln w="9525"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ko"/>
              <a:t> </a:t>
            </a:r>
            <a:endParaRPr/>
          </a:p>
        </p:txBody>
      </p:sp>
      <p:sp>
        <p:nvSpPr>
          <p:cNvPr id="99" name="Google Shape;99;p17"/>
          <p:cNvSpPr/>
          <p:nvPr/>
        </p:nvSpPr>
        <p:spPr>
          <a:xfrm>
            <a:off x="2998675" y="3031500"/>
            <a:ext cx="508200" cy="208800"/>
          </a:xfrm>
          <a:prstGeom prst="rect">
            <a:avLst/>
          </a:prstGeom>
          <a:noFill/>
          <a:ln w="9525"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ko"/>
              <a:t> </a:t>
            </a:r>
            <a:endParaRPr/>
          </a:p>
        </p:txBody>
      </p:sp>
      <p:sp>
        <p:nvSpPr>
          <p:cNvPr id="100" name="Google Shape;100;p17"/>
          <p:cNvSpPr/>
          <p:nvPr/>
        </p:nvSpPr>
        <p:spPr>
          <a:xfrm>
            <a:off x="2998675" y="3939975"/>
            <a:ext cx="948300" cy="208800"/>
          </a:xfrm>
          <a:prstGeom prst="rect">
            <a:avLst/>
          </a:prstGeom>
          <a:noFill/>
          <a:ln w="9525"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ko"/>
              <a:t> </a:t>
            </a:r>
            <a:endParaRPr/>
          </a:p>
        </p:txBody>
      </p:sp>
      <p:sp>
        <p:nvSpPr>
          <p:cNvPr id="101" name="Google Shape;101;p17"/>
          <p:cNvSpPr/>
          <p:nvPr/>
        </p:nvSpPr>
        <p:spPr>
          <a:xfrm>
            <a:off x="1685650" y="4148775"/>
            <a:ext cx="948300" cy="208800"/>
          </a:xfrm>
          <a:prstGeom prst="rect">
            <a:avLst/>
          </a:prstGeom>
          <a:noFill/>
          <a:ln w="9525"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ko"/>
              <a:t> </a:t>
            </a:r>
            <a:endParaRPr/>
          </a:p>
        </p:txBody>
      </p:sp>
      <p:sp>
        <p:nvSpPr>
          <p:cNvPr id="102" name="Google Shape;102;p17"/>
          <p:cNvSpPr txBox="1"/>
          <p:nvPr/>
        </p:nvSpPr>
        <p:spPr>
          <a:xfrm>
            <a:off x="3314400" y="2755466"/>
            <a:ext cx="2515200" cy="230100"/>
          </a:xfrm>
          <a:prstGeom prst="rect">
            <a:avLst/>
          </a:prstGeom>
          <a:solidFill>
            <a:srgbClr val="FFFFFF"/>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250000"/>
              </a:lnSpc>
              <a:spcBef>
                <a:spcPts val="0"/>
              </a:spcBef>
              <a:spcAft>
                <a:spcPts val="1200"/>
              </a:spcAft>
              <a:buNone/>
            </a:pPr>
            <a:r>
              <a:rPr lang="ko" dirty="0">
                <a:solidFill>
                  <a:schemeClr val="dk2"/>
                </a:solidFill>
              </a:rPr>
              <a:t>시작 노드로 새 노드를 지정</a:t>
            </a:r>
            <a:endParaRPr baseline="30000" dirty="0"/>
          </a:p>
        </p:txBody>
      </p:sp>
      <p:sp>
        <p:nvSpPr>
          <p:cNvPr id="103" name="Google Shape;103;p17"/>
          <p:cNvSpPr txBox="1"/>
          <p:nvPr/>
        </p:nvSpPr>
        <p:spPr>
          <a:xfrm>
            <a:off x="3314400" y="2363800"/>
            <a:ext cx="2691000" cy="230100"/>
          </a:xfrm>
          <a:prstGeom prst="rect">
            <a:avLst/>
          </a:prstGeom>
          <a:solidFill>
            <a:srgbClr val="FFFFFF"/>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250000"/>
              </a:lnSpc>
              <a:spcBef>
                <a:spcPts val="0"/>
              </a:spcBef>
              <a:spcAft>
                <a:spcPts val="1200"/>
              </a:spcAft>
              <a:buNone/>
            </a:pPr>
            <a:r>
              <a:rPr lang="ko" b="1" i="1" dirty="0">
                <a:solidFill>
                  <a:schemeClr val="dk2"/>
                </a:solidFill>
              </a:rPr>
              <a:t>만약 연결리스트가 비어있다면</a:t>
            </a:r>
            <a:endParaRPr b="1" i="1" baseline="30000" dirty="0"/>
          </a:p>
        </p:txBody>
      </p:sp>
      <p:sp>
        <p:nvSpPr>
          <p:cNvPr id="104" name="Google Shape;104;p17"/>
          <p:cNvSpPr txBox="1"/>
          <p:nvPr/>
        </p:nvSpPr>
        <p:spPr>
          <a:xfrm>
            <a:off x="3314400" y="1805750"/>
            <a:ext cx="3072600" cy="230100"/>
          </a:xfrm>
          <a:prstGeom prst="rect">
            <a:avLst/>
          </a:prstGeom>
          <a:solidFill>
            <a:srgbClr val="FFFFFF"/>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250000"/>
              </a:lnSpc>
              <a:spcBef>
                <a:spcPts val="0"/>
              </a:spcBef>
              <a:spcAft>
                <a:spcPts val="1200"/>
              </a:spcAft>
              <a:buNone/>
            </a:pPr>
            <a:r>
              <a:rPr lang="ko" dirty="0">
                <a:solidFill>
                  <a:schemeClr val="dk2"/>
                </a:solidFill>
              </a:rPr>
              <a:t>새로운 노드를 만들고 데이터를 할당</a:t>
            </a:r>
            <a:endParaRPr baseline="30000" dirty="0"/>
          </a:p>
        </p:txBody>
      </p:sp>
      <p:sp>
        <p:nvSpPr>
          <p:cNvPr id="105" name="Google Shape;105;p17"/>
          <p:cNvSpPr txBox="1"/>
          <p:nvPr/>
        </p:nvSpPr>
        <p:spPr>
          <a:xfrm>
            <a:off x="3631500" y="3031500"/>
            <a:ext cx="2755500" cy="230100"/>
          </a:xfrm>
          <a:prstGeom prst="rect">
            <a:avLst/>
          </a:prstGeom>
          <a:solidFill>
            <a:srgbClr val="FFFFFF"/>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250000"/>
              </a:lnSpc>
              <a:spcBef>
                <a:spcPts val="0"/>
              </a:spcBef>
              <a:spcAft>
                <a:spcPts val="1200"/>
              </a:spcAft>
              <a:buNone/>
            </a:pPr>
            <a:r>
              <a:rPr lang="ko" dirty="0">
                <a:solidFill>
                  <a:schemeClr val="dk2"/>
                </a:solidFill>
              </a:rPr>
              <a:t>새 노드의 링크를 NULL로 설정</a:t>
            </a:r>
            <a:endParaRPr baseline="30000" dirty="0"/>
          </a:p>
        </p:txBody>
      </p:sp>
      <p:sp>
        <p:nvSpPr>
          <p:cNvPr id="106" name="Google Shape;106;p17"/>
          <p:cNvSpPr txBox="1"/>
          <p:nvPr/>
        </p:nvSpPr>
        <p:spPr>
          <a:xfrm>
            <a:off x="3314400" y="3485725"/>
            <a:ext cx="2691000" cy="230100"/>
          </a:xfrm>
          <a:prstGeom prst="rect">
            <a:avLst/>
          </a:prstGeom>
          <a:solidFill>
            <a:srgbClr val="FFFFFF"/>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250000"/>
              </a:lnSpc>
              <a:spcBef>
                <a:spcPts val="0"/>
              </a:spcBef>
              <a:spcAft>
                <a:spcPts val="1200"/>
              </a:spcAft>
              <a:buNone/>
            </a:pPr>
            <a:r>
              <a:rPr lang="ko" b="1" i="1">
                <a:solidFill>
                  <a:schemeClr val="dk2"/>
                </a:solidFill>
              </a:rPr>
              <a:t>연결리스트가 비어있지 않다면</a:t>
            </a:r>
            <a:endParaRPr b="1" i="1" baseline="30000"/>
          </a:p>
        </p:txBody>
      </p:sp>
      <p:sp>
        <p:nvSpPr>
          <p:cNvPr id="107" name="Google Shape;107;p17"/>
          <p:cNvSpPr txBox="1"/>
          <p:nvPr/>
        </p:nvSpPr>
        <p:spPr>
          <a:xfrm>
            <a:off x="4135025" y="3939950"/>
            <a:ext cx="4975200" cy="230100"/>
          </a:xfrm>
          <a:prstGeom prst="rect">
            <a:avLst/>
          </a:prstGeom>
          <a:solidFill>
            <a:srgbClr val="FFFFFF"/>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250000"/>
              </a:lnSpc>
              <a:spcBef>
                <a:spcPts val="0"/>
              </a:spcBef>
              <a:spcAft>
                <a:spcPts val="1200"/>
              </a:spcAft>
              <a:buNone/>
            </a:pPr>
            <a:r>
              <a:rPr lang="ko">
                <a:solidFill>
                  <a:schemeClr val="dk2"/>
                </a:solidFill>
              </a:rPr>
              <a:t>새 노드의 링크를 이전 노드의 링크가 가르키는 위치로 설정</a:t>
            </a:r>
            <a:endParaRPr baseline="30000"/>
          </a:p>
        </p:txBody>
      </p:sp>
      <p:sp>
        <p:nvSpPr>
          <p:cNvPr id="108" name="Google Shape;108;p17"/>
          <p:cNvSpPr txBox="1"/>
          <p:nvPr/>
        </p:nvSpPr>
        <p:spPr>
          <a:xfrm>
            <a:off x="4135025" y="4215975"/>
            <a:ext cx="2932800" cy="230100"/>
          </a:xfrm>
          <a:prstGeom prst="rect">
            <a:avLst/>
          </a:prstGeom>
          <a:solidFill>
            <a:srgbClr val="FFFFFF"/>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250000"/>
              </a:lnSpc>
              <a:spcBef>
                <a:spcPts val="0"/>
              </a:spcBef>
              <a:spcAft>
                <a:spcPts val="1200"/>
              </a:spcAft>
              <a:buNone/>
            </a:pPr>
            <a:r>
              <a:rPr lang="ko">
                <a:solidFill>
                  <a:schemeClr val="dk2"/>
                </a:solidFill>
              </a:rPr>
              <a:t>이전 노드의 링크를 새 노드로 설정</a:t>
            </a:r>
            <a:endParaRPr baseline="30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pic>
        <p:nvPicPr>
          <p:cNvPr id="87" name="Google Shape;87;p16"/>
          <p:cNvPicPr preferRelativeResize="0"/>
          <p:nvPr/>
        </p:nvPicPr>
        <p:blipFill>
          <a:blip r:embed="rId3">
            <a:alphaModFix/>
          </a:blip>
          <a:stretch>
            <a:fillRect/>
          </a:stretch>
        </p:blipFill>
        <p:spPr>
          <a:xfrm>
            <a:off x="1405123" y="0"/>
            <a:ext cx="7522476" cy="5143500"/>
          </a:xfrm>
          <a:prstGeom prst="rect">
            <a:avLst/>
          </a:prstGeom>
          <a:noFill/>
          <a:ln>
            <a:noFill/>
          </a:ln>
        </p:spPr>
      </p:pic>
      <p:sp>
        <p:nvSpPr>
          <p:cNvPr id="88" name="Google Shape;88;p16"/>
          <p:cNvSpPr txBox="1">
            <a:spLocks noGrp="1"/>
          </p:cNvSpPr>
          <p:nvPr>
            <p:ph type="title" idx="4294967295"/>
          </p:nvPr>
        </p:nvSpPr>
        <p:spPr>
          <a:xfrm>
            <a:off x="216401" y="126345"/>
            <a:ext cx="46851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KR" altLang="en-US" dirty="0"/>
              <a:t>정답</a:t>
            </a:r>
            <a:r>
              <a:rPr lang="en-US" altLang="ko-KR" dirty="0"/>
              <a:t>2</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19"/>
          <p:cNvSpPr txBox="1">
            <a:spLocks noGrp="1"/>
          </p:cNvSpPr>
          <p:nvPr>
            <p:ph type="title"/>
          </p:nvPr>
        </p:nvSpPr>
        <p:spPr>
          <a:xfrm>
            <a:off x="311700" y="1590000"/>
            <a:ext cx="8520600" cy="19635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ko"/>
              <a:t>Thx</a:t>
            </a: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334</TotalTime>
  <Words>299</Words>
  <Application>Microsoft Office PowerPoint</Application>
  <PresentationFormat>화면 슬라이드 쇼(16:9)</PresentationFormat>
  <Paragraphs>41</Paragraphs>
  <Slides>6</Slides>
  <Notes>6</Notes>
  <HiddenSlides>0</HiddenSlides>
  <MMClips>0</MMClips>
  <ScaleCrop>false</ScaleCrop>
  <HeadingPairs>
    <vt:vector size="6" baseType="variant">
      <vt:variant>
        <vt:lpstr>사용한 글꼴</vt:lpstr>
      </vt:variant>
      <vt:variant>
        <vt:i4>1</vt:i4>
      </vt:variant>
      <vt:variant>
        <vt:lpstr>테마</vt:lpstr>
      </vt:variant>
      <vt:variant>
        <vt:i4>1</vt:i4>
      </vt:variant>
      <vt:variant>
        <vt:lpstr>슬라이드 제목</vt:lpstr>
      </vt:variant>
      <vt:variant>
        <vt:i4>6</vt:i4>
      </vt:variant>
    </vt:vector>
  </HeadingPairs>
  <TitlesOfParts>
    <vt:vector size="8" baseType="lpstr">
      <vt:lpstr>Arial</vt:lpstr>
      <vt:lpstr>Simple Light</vt:lpstr>
      <vt:lpstr>자료구조기초 발표</vt:lpstr>
      <vt:lpstr>문제</vt:lpstr>
      <vt:lpstr>가상코드</vt:lpstr>
      <vt:lpstr>정답1 - 가상코드 빈 부분을 채우시오</vt:lpstr>
      <vt:lpstr>정답2</vt:lpstr>
      <vt:lpstr>Thx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자료구조기초 발표</dc:title>
  <cp:lastModifiedBy>SoByungUk</cp:lastModifiedBy>
  <cp:revision>13</cp:revision>
  <dcterms:modified xsi:type="dcterms:W3CDTF">2023-04-12T14:40:05Z</dcterms:modified>
</cp:coreProperties>
</file>