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595959"/>
    <a:srgbClr val="A3C3D7"/>
    <a:srgbClr val="002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C4AD-8D2B-4CDB-85F7-5A1DF26C5F2A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954F-A3CD-4B07-B8A6-609D531B5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6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C4AD-8D2B-4CDB-85F7-5A1DF26C5F2A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954F-A3CD-4B07-B8A6-609D531B5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91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C4AD-8D2B-4CDB-85F7-5A1DF26C5F2A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954F-A3CD-4B07-B8A6-609D531B5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20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C4AD-8D2B-4CDB-85F7-5A1DF26C5F2A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954F-A3CD-4B07-B8A6-609D531B5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20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C4AD-8D2B-4CDB-85F7-5A1DF26C5F2A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954F-A3CD-4B07-B8A6-609D531B5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47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C4AD-8D2B-4CDB-85F7-5A1DF26C5F2A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954F-A3CD-4B07-B8A6-609D531B5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39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C4AD-8D2B-4CDB-85F7-5A1DF26C5F2A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954F-A3CD-4B07-B8A6-609D531B5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49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C4AD-8D2B-4CDB-85F7-5A1DF26C5F2A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954F-A3CD-4B07-B8A6-609D531B5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05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C4AD-8D2B-4CDB-85F7-5A1DF26C5F2A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954F-A3CD-4B07-B8A6-609D531B5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07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C4AD-8D2B-4CDB-85F7-5A1DF26C5F2A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954F-A3CD-4B07-B8A6-609D531B5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17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C4AD-8D2B-4CDB-85F7-5A1DF26C5F2A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954F-A3CD-4B07-B8A6-609D531B5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91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C4AD-8D2B-4CDB-85F7-5A1DF26C5F2A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5954F-A3CD-4B07-B8A6-609D531B5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98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48550/arXiv.1401.6571" TargetMode="External"/><Relationship Id="rId13" Type="http://schemas.openxmlformats.org/officeDocument/2006/relationships/hyperlink" Target="https://doi.org/10.18653/v1/K17-3009" TargetMode="External"/><Relationship Id="rId3" Type="http://schemas.openxmlformats.org/officeDocument/2006/relationships/hyperlink" Target="https://doi.org/10.1080/10618600.1996.10474713" TargetMode="External"/><Relationship Id="rId7" Type="http://schemas.openxmlformats.org/officeDocument/2006/relationships/hyperlink" Target="https://doi.org/10.1007/978-3-319-73013-4_36" TargetMode="External"/><Relationship Id="rId12" Type="http://schemas.openxmlformats.org/officeDocument/2006/relationships/hyperlink" Target="https://aclanthology.org/L16-1680" TargetMode="External"/><Relationship Id="rId2" Type="http://schemas.openxmlformats.org/officeDocument/2006/relationships/hyperlink" Target="https://cran.r-project.org/doc/FAQ/R-FAQ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sbspro.2013.05.053" TargetMode="External"/><Relationship Id="rId11" Type="http://schemas.openxmlformats.org/officeDocument/2006/relationships/hyperlink" Target="https://doi.org/10.1016/j.vaccine.2017.05.052" TargetMode="External"/><Relationship Id="rId5" Type="http://schemas.openxmlformats.org/officeDocument/2006/relationships/hyperlink" Target="https://doi.org/10.1061/(ASCE)CO.1943-7862.0002041" TargetMode="External"/><Relationship Id="rId10" Type="http://schemas.openxmlformats.org/officeDocument/2006/relationships/hyperlink" Target="https://universaldependencies.org/u/pos/index.html" TargetMode="External"/><Relationship Id="rId4" Type="http://schemas.openxmlformats.org/officeDocument/2006/relationships/hyperlink" Target="https://cran.r-project.org/web/packages/udpipe/vignettes/udpipe-usecase-postagging-lemmatisation.html" TargetMode="External"/><Relationship Id="rId9" Type="http://schemas.openxmlformats.org/officeDocument/2006/relationships/hyperlink" Target="https://doi.org/10.48550/arXiv.physics/0512106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shivamsen910@gmail.com" TargetMode="External"/><Relationship Id="rId2" Type="http://schemas.openxmlformats.org/officeDocument/2006/relationships/hyperlink" Target="https://github.com/Helloworld91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an.r-project.org/doc/FAQ/R-FAQ.html#What-is-R_003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sit.co/download/rstudio-desktop/" TargetMode="External"/><Relationship Id="rId4" Type="http://schemas.openxmlformats.org/officeDocument/2006/relationships/hyperlink" Target="https://cran.rstudio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manual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>
            <a:noFill/>
          </a:ln>
        </p:spPr>
      </p:pic>
      <p:sp>
        <p:nvSpPr>
          <p:cNvPr id="8" name="Rectangle 7"/>
          <p:cNvSpPr/>
          <p:nvPr/>
        </p:nvSpPr>
        <p:spPr>
          <a:xfrm>
            <a:off x="10994571" y="6531429"/>
            <a:ext cx="1197429" cy="32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730829" y="1890117"/>
            <a:ext cx="8730342" cy="307776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rgbClr val="262626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55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Semantic Network Analysis – An Overview</a:t>
            </a:r>
          </a:p>
          <a:p>
            <a:pPr algn="ctr"/>
            <a:endParaRPr lang="en-GB" sz="2100" dirty="0" smtClean="0">
              <a:solidFill>
                <a:srgbClr val="262626"/>
              </a:solidFill>
              <a:latin typeface="Georgia" panose="02040502050405020303" pitchFamily="18" charset="0"/>
            </a:endParaRPr>
          </a:p>
          <a:p>
            <a:pPr algn="ctr"/>
            <a:r>
              <a:rPr lang="en-GB" sz="2100" dirty="0" err="1" smtClean="0">
                <a:solidFill>
                  <a:srgbClr val="262626"/>
                </a:solidFill>
                <a:latin typeface="Georgia" panose="02040502050405020303" pitchFamily="18" charset="0"/>
              </a:rPr>
              <a:t>Shivam</a:t>
            </a:r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 Sen</a:t>
            </a:r>
          </a:p>
          <a:p>
            <a:pPr algn="ctr"/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Faculty of Social Science</a:t>
            </a:r>
          </a:p>
          <a:p>
            <a:pPr algn="ctr"/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Charles University</a:t>
            </a:r>
          </a:p>
        </p:txBody>
      </p:sp>
    </p:spTree>
    <p:extLst>
      <p:ext uri="{BB962C8B-B14F-4D97-AF65-F5344CB8AC3E}">
        <p14:creationId xmlns:p14="http://schemas.microsoft.com/office/powerpoint/2010/main" val="3201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8383" y="724047"/>
            <a:ext cx="27952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Applications</a:t>
            </a:r>
            <a:endParaRPr lang="en-GB" sz="3400" dirty="0">
              <a:solidFill>
                <a:srgbClr val="262626"/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800" y="1669143"/>
            <a:ext cx="42962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latin typeface="Georgia" panose="02040502050405020303" pitchFamily="18" charset="0"/>
              </a:rPr>
              <a:t>Automatically fetch data from all over the internet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2800" y="3059668"/>
            <a:ext cx="4122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latin typeface="Georgia" panose="02040502050405020303" pitchFamily="18" charset="0"/>
              </a:rPr>
              <a:t>Text from Comments and Posts from Social Media Sites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4056039"/>
            <a:ext cx="1758193" cy="3941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343" y="3879725"/>
            <a:ext cx="798285" cy="7982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4942114"/>
            <a:ext cx="682171" cy="6821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524" y="4942114"/>
            <a:ext cx="879097" cy="7228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8" y="5049869"/>
            <a:ext cx="1737469" cy="5073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5" y="5829174"/>
            <a:ext cx="1669143" cy="93889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727372" y="1669143"/>
            <a:ext cx="4122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latin typeface="Georgia" panose="02040502050405020303" pitchFamily="18" charset="0"/>
              </a:rPr>
              <a:t>Text from Publications of News Media Agencies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618" y="2552793"/>
            <a:ext cx="1770743" cy="5068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258" y="3348389"/>
            <a:ext cx="2347068" cy="3461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40" y="2433989"/>
            <a:ext cx="1143000" cy="914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0" y="3472503"/>
            <a:ext cx="1603829" cy="40722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013333" y="3386239"/>
            <a:ext cx="8883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latin typeface="Georgia" panose="02040502050405020303" pitchFamily="18" charset="0"/>
              </a:rPr>
              <a:t>, etc.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11258" y="4056039"/>
            <a:ext cx="41220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latin typeface="Georgia" panose="02040502050405020303" pitchFamily="18" charset="0"/>
              </a:rPr>
              <a:t>Online Libraries like Open Library and Project Gutenberg also has APIs associated with them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93733" y="5557210"/>
            <a:ext cx="412205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latin typeface="Georgia" panose="02040502050405020303" pitchFamily="18" charset="0"/>
              </a:rPr>
              <a:t>And, so does the major academic databases like Elsevier, Springer, Web of Science and </a:t>
            </a:r>
            <a:r>
              <a:rPr lang="en-GB" sz="2100" dirty="0" err="1" smtClean="0">
                <a:latin typeface="Georgia" panose="02040502050405020303" pitchFamily="18" charset="0"/>
              </a:rPr>
              <a:t>Jstor</a:t>
            </a:r>
            <a:r>
              <a:rPr lang="en-GB" sz="2100" dirty="0" smtClean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453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4853" y="665990"/>
            <a:ext cx="75422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How to Analyse All This Data?</a:t>
            </a:r>
            <a:endParaRPr lang="en-GB" sz="3400" dirty="0">
              <a:solidFill>
                <a:srgbClr val="262626"/>
              </a:solidFill>
              <a:latin typeface="Georgia" panose="020405020504050203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0974" y="3042981"/>
            <a:ext cx="476794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latin typeface="Georgia" panose="02040502050405020303" pitchFamily="18" charset="0"/>
              </a:rPr>
              <a:t>But for all these techniques, first you need to process the raw text extracted through APIs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66802" y="1608576"/>
            <a:ext cx="502919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latin typeface="Georgia" panose="02040502050405020303" pitchFamily="18" charset="0"/>
              </a:rPr>
              <a:t>Many ways</a:t>
            </a:r>
          </a:p>
          <a:p>
            <a:endParaRPr lang="en-GB" sz="2100" dirty="0">
              <a:latin typeface="Georgia" panose="02040502050405020303" pitchFamily="18" charset="0"/>
            </a:endParaRPr>
          </a:p>
          <a:p>
            <a:r>
              <a:rPr lang="en-GB" sz="2100" dirty="0" smtClean="0">
                <a:latin typeface="Georgia" panose="02040502050405020303" pitchFamily="18" charset="0"/>
              </a:rPr>
              <a:t>Depends on your research questions really</a:t>
            </a:r>
          </a:p>
          <a:p>
            <a:endParaRPr lang="en-GB" sz="2100" dirty="0">
              <a:latin typeface="Georgia" panose="02040502050405020303" pitchFamily="18" charset="0"/>
            </a:endParaRPr>
          </a:p>
          <a:p>
            <a:r>
              <a:rPr lang="en-GB" sz="2100" dirty="0" smtClean="0">
                <a:latin typeface="Georgia" panose="02040502050405020303" pitchFamily="18" charset="0"/>
              </a:rPr>
              <a:t>There exists:</a:t>
            </a:r>
          </a:p>
          <a:p>
            <a:endParaRPr lang="en-GB" sz="2100" dirty="0">
              <a:latin typeface="Georgia" panose="02040502050405020303" pitchFamily="18" charset="0"/>
            </a:endParaRPr>
          </a:p>
          <a:p>
            <a:pPr marL="457200" indent="-457200">
              <a:buAutoNum type="arabicPeriod"/>
            </a:pPr>
            <a:r>
              <a:rPr lang="en-GB" sz="2100" dirty="0" smtClean="0">
                <a:latin typeface="Georgia" panose="02040502050405020303" pitchFamily="18" charset="0"/>
              </a:rPr>
              <a:t>Frequency Analysis</a:t>
            </a:r>
          </a:p>
          <a:p>
            <a:pPr marL="457200" indent="-457200">
              <a:buAutoNum type="arabicPeriod"/>
            </a:pPr>
            <a:r>
              <a:rPr lang="en-GB" sz="2100" dirty="0" smtClean="0">
                <a:latin typeface="Georgia" panose="02040502050405020303" pitchFamily="18" charset="0"/>
              </a:rPr>
              <a:t>Colocation Analysis</a:t>
            </a:r>
          </a:p>
          <a:p>
            <a:pPr marL="457200" indent="-457200">
              <a:buAutoNum type="arabicPeriod"/>
            </a:pPr>
            <a:r>
              <a:rPr lang="en-GB" sz="2100" dirty="0" smtClean="0">
                <a:latin typeface="Georgia" panose="02040502050405020303" pitchFamily="18" charset="0"/>
              </a:rPr>
              <a:t>Keyword Detection</a:t>
            </a:r>
          </a:p>
          <a:p>
            <a:pPr marL="457200" indent="-457200">
              <a:buAutoNum type="arabicPeriod"/>
            </a:pPr>
            <a:r>
              <a:rPr lang="en-GB" sz="2100" dirty="0" smtClean="0">
                <a:latin typeface="Georgia" panose="02040502050405020303" pitchFamily="18" charset="0"/>
              </a:rPr>
              <a:t>Topic Modelling</a:t>
            </a:r>
          </a:p>
          <a:p>
            <a:pPr marL="457200" indent="-457200">
              <a:buAutoNum type="arabicPeriod"/>
            </a:pPr>
            <a:r>
              <a:rPr lang="en-GB" sz="2100" dirty="0" smtClean="0">
                <a:latin typeface="Georgia" panose="02040502050405020303" pitchFamily="18" charset="0"/>
              </a:rPr>
              <a:t>Sentiment Analysis</a:t>
            </a:r>
          </a:p>
          <a:p>
            <a:pPr marL="457200" indent="-457200">
              <a:buAutoNum type="arabicPeriod"/>
            </a:pPr>
            <a:r>
              <a:rPr lang="en-GB" sz="2100" dirty="0" smtClean="0">
                <a:latin typeface="Georgia" panose="02040502050405020303" pitchFamily="18" charset="0"/>
              </a:rPr>
              <a:t>Text Network/Semantic Network Analysis (Recommendation)</a:t>
            </a:r>
          </a:p>
        </p:txBody>
      </p:sp>
    </p:spTree>
    <p:extLst>
      <p:ext uri="{BB962C8B-B14F-4D97-AF65-F5344CB8AC3E}">
        <p14:creationId xmlns:p14="http://schemas.microsoft.com/office/powerpoint/2010/main" val="23398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4853" y="230562"/>
            <a:ext cx="75422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Text Processing with </a:t>
            </a:r>
            <a:r>
              <a:rPr lang="en-GB" sz="3400" dirty="0" err="1" smtClean="0">
                <a:solidFill>
                  <a:srgbClr val="262626"/>
                </a:solidFill>
                <a:latin typeface="Georgia" panose="02040502050405020303" pitchFamily="18" charset="0"/>
              </a:rPr>
              <a:t>UDpipe</a:t>
            </a:r>
            <a:endParaRPr lang="en-GB" sz="3400" dirty="0">
              <a:solidFill>
                <a:srgbClr val="262626"/>
              </a:solidFill>
              <a:latin typeface="Georgia" panose="020405020504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6" y="1057468"/>
            <a:ext cx="6910024" cy="52255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63432" y="920700"/>
            <a:ext cx="4596339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err="1" smtClean="0">
                <a:latin typeface="Georgia" panose="02040502050405020303" pitchFamily="18" charset="0"/>
              </a:rPr>
              <a:t>UDpipe</a:t>
            </a:r>
            <a:r>
              <a:rPr lang="en-US" sz="2100" dirty="0" smtClean="0">
                <a:latin typeface="Georgia" panose="02040502050405020303" pitchFamily="18" charset="0"/>
              </a:rPr>
              <a:t> is an easy to use and freely available natural language processing pipeline</a:t>
            </a:r>
            <a:endParaRPr lang="en-GB" sz="2100" dirty="0" smtClean="0">
              <a:latin typeface="Georgia" panose="02040502050405020303" pitchFamily="18" charset="0"/>
            </a:endParaRPr>
          </a:p>
          <a:p>
            <a:endParaRPr lang="en-GB" sz="2100" dirty="0">
              <a:latin typeface="Georgia" panose="02040502050405020303" pitchFamily="18" charset="0"/>
            </a:endParaRPr>
          </a:p>
          <a:p>
            <a:r>
              <a:rPr lang="en-GB" sz="2100" dirty="0" smtClean="0">
                <a:latin typeface="Georgia" panose="02040502050405020303" pitchFamily="18" charset="0"/>
              </a:rPr>
              <a:t>With this R package you can </a:t>
            </a:r>
            <a:r>
              <a:rPr lang="en-US" sz="2100" dirty="0" smtClean="0">
                <a:latin typeface="Georgia" panose="02040502050405020303" pitchFamily="18" charset="0"/>
              </a:rPr>
              <a:t>tokenize, tag parts </a:t>
            </a:r>
            <a:r>
              <a:rPr lang="en-US" sz="2100" dirty="0">
                <a:latin typeface="Georgia" panose="02040502050405020303" pitchFamily="18" charset="0"/>
              </a:rPr>
              <a:t>of </a:t>
            </a:r>
            <a:r>
              <a:rPr lang="en-US" sz="2100" dirty="0" smtClean="0">
                <a:latin typeface="Georgia" panose="02040502050405020303" pitchFamily="18" charset="0"/>
              </a:rPr>
              <a:t>speech and lemmatize text in </a:t>
            </a:r>
            <a:r>
              <a:rPr lang="en-GB" sz="2100" dirty="0" smtClean="0">
                <a:latin typeface="Georgia" panose="02040502050405020303" pitchFamily="18" charset="0"/>
              </a:rPr>
              <a:t> more than 65 languages</a:t>
            </a:r>
          </a:p>
          <a:p>
            <a:endParaRPr lang="en-GB" sz="2100" dirty="0">
              <a:latin typeface="Georgia" panose="02040502050405020303" pitchFamily="18" charset="0"/>
            </a:endParaRPr>
          </a:p>
          <a:p>
            <a:r>
              <a:rPr lang="en-GB" sz="2100" dirty="0" smtClean="0">
                <a:latin typeface="Georgia" panose="02040502050405020303" pitchFamily="18" charset="0"/>
              </a:rPr>
              <a:t>To use it you first install the R package and then download the required model</a:t>
            </a:r>
          </a:p>
          <a:p>
            <a:endParaRPr lang="en-GB" sz="2100" dirty="0">
              <a:latin typeface="Georgia" panose="02040502050405020303" pitchFamily="18" charset="0"/>
            </a:endParaRPr>
          </a:p>
          <a:p>
            <a:r>
              <a:rPr lang="en-GB" sz="2100" dirty="0" smtClean="0">
                <a:latin typeface="Georgia" panose="02040502050405020303" pitchFamily="18" charset="0"/>
              </a:rPr>
              <a:t>The model gets saved in your folder</a:t>
            </a:r>
          </a:p>
          <a:p>
            <a:endParaRPr lang="en-GB" sz="2100" dirty="0">
              <a:latin typeface="Georgia" panose="02040502050405020303" pitchFamily="18" charset="0"/>
            </a:endParaRPr>
          </a:p>
          <a:p>
            <a:r>
              <a:rPr lang="en-GB" sz="2100" dirty="0" smtClean="0">
                <a:latin typeface="Georgia" panose="02040502050405020303" pitchFamily="18" charset="0"/>
              </a:rPr>
              <a:t>To illustrate how to use this model, we proceed with an example</a:t>
            </a:r>
          </a:p>
        </p:txBody>
      </p:sp>
    </p:spTree>
    <p:extLst>
      <p:ext uri="{BB962C8B-B14F-4D97-AF65-F5344CB8AC3E}">
        <p14:creationId xmlns:p14="http://schemas.microsoft.com/office/powerpoint/2010/main" val="3474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4853" y="651476"/>
            <a:ext cx="75422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Example</a:t>
            </a:r>
            <a:endParaRPr lang="en-GB" sz="3400" dirty="0">
              <a:solidFill>
                <a:srgbClr val="262626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36" y="1383393"/>
            <a:ext cx="3263900" cy="4991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91085" y="2090172"/>
            <a:ext cx="45429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latin typeface="Georgia" panose="02040502050405020303" pitchFamily="18" charset="0"/>
              </a:rPr>
              <a:t>2015 </a:t>
            </a:r>
            <a:r>
              <a:rPr lang="en-GB" sz="2100" dirty="0" smtClean="0">
                <a:latin typeface="Georgia" panose="02040502050405020303" pitchFamily="18" charset="0"/>
              </a:rPr>
              <a:t>book</a:t>
            </a:r>
          </a:p>
          <a:p>
            <a:endParaRPr lang="en-GB" sz="2100" dirty="0">
              <a:latin typeface="Georgia" panose="02040502050405020303" pitchFamily="18" charset="0"/>
            </a:endParaRPr>
          </a:p>
          <a:p>
            <a:r>
              <a:rPr lang="en-GB" sz="2100" dirty="0" smtClean="0">
                <a:latin typeface="Georgia" panose="02040502050405020303" pitchFamily="18" charset="0"/>
              </a:rPr>
              <a:t>Published by an American far </a:t>
            </a:r>
            <a:r>
              <a:rPr lang="en-GB" sz="2100" dirty="0">
                <a:latin typeface="Georgia" panose="02040502050405020303" pitchFamily="18" charset="0"/>
              </a:rPr>
              <a:t>r</a:t>
            </a:r>
            <a:r>
              <a:rPr lang="en-GB" sz="2100" dirty="0" smtClean="0">
                <a:latin typeface="Georgia" panose="02040502050405020303" pitchFamily="18" charset="0"/>
              </a:rPr>
              <a:t>ight author, Ann Coulter</a:t>
            </a:r>
          </a:p>
          <a:p>
            <a:endParaRPr lang="en-GB" sz="2100" dirty="0">
              <a:latin typeface="Georgia" panose="02040502050405020303" pitchFamily="18" charset="0"/>
            </a:endParaRPr>
          </a:p>
          <a:p>
            <a:r>
              <a:rPr lang="en-GB" sz="2100" dirty="0" smtClean="0">
                <a:latin typeface="Georgia" panose="02040502050405020303" pitchFamily="18" charset="0"/>
              </a:rPr>
              <a:t>The text in the book is considered as a part of American far right discourse and analysed</a:t>
            </a:r>
            <a:endParaRPr lang="en-GB" sz="21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4853" y="564390"/>
            <a:ext cx="75422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Text Annotation with </a:t>
            </a:r>
            <a:r>
              <a:rPr lang="en-GB" sz="3400" dirty="0" err="1" smtClean="0">
                <a:solidFill>
                  <a:srgbClr val="262626"/>
                </a:solidFill>
                <a:latin typeface="Georgia" panose="02040502050405020303" pitchFamily="18" charset="0"/>
              </a:rPr>
              <a:t>Udpipe</a:t>
            </a:r>
            <a:endParaRPr lang="en-GB" sz="3400" dirty="0" smtClean="0">
              <a:solidFill>
                <a:srgbClr val="262626"/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8629" y="1770743"/>
            <a:ext cx="39478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latin typeface="Georgia" panose="02040502050405020303" pitchFamily="18" charset="0"/>
              </a:rPr>
              <a:t>Load Model and Text Data into Environment</a:t>
            </a:r>
            <a:endParaRPr lang="en-GB" sz="2100" dirty="0">
              <a:latin typeface="Georgia" panose="020405020504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7" y="2684373"/>
            <a:ext cx="6378916" cy="14521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3780622"/>
            <a:ext cx="39478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latin typeface="Georgia" panose="02040502050405020303" pitchFamily="18" charset="0"/>
              </a:rPr>
              <a:t>Use model and the </a:t>
            </a:r>
            <a:r>
              <a:rPr lang="en-GB" sz="2100" dirty="0" err="1" smtClean="0">
                <a:latin typeface="Georgia" panose="02040502050405020303" pitchFamily="18" charset="0"/>
              </a:rPr>
              <a:t>udpipe’s</a:t>
            </a:r>
            <a:r>
              <a:rPr lang="en-GB" sz="2100" dirty="0" smtClean="0">
                <a:latin typeface="Georgia" panose="02040502050405020303" pitchFamily="18" charset="0"/>
              </a:rPr>
              <a:t> annotate ‘word’/function to annotate</a:t>
            </a:r>
            <a:endParaRPr lang="en-GB" sz="2100" dirty="0">
              <a:latin typeface="Georgia" panose="020405020504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67" y="5015510"/>
            <a:ext cx="7674740" cy="147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4853" y="564390"/>
            <a:ext cx="75422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Text Annotation with </a:t>
            </a:r>
            <a:r>
              <a:rPr lang="en-GB" sz="3400" dirty="0" err="1" smtClean="0">
                <a:solidFill>
                  <a:srgbClr val="262626"/>
                </a:solidFill>
                <a:latin typeface="Georgia" panose="02040502050405020303" pitchFamily="18" charset="0"/>
              </a:rPr>
              <a:t>Udpipe</a:t>
            </a:r>
            <a:endParaRPr lang="en-GB" sz="3400" dirty="0" smtClean="0">
              <a:solidFill>
                <a:srgbClr val="262626"/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915" y="1327925"/>
            <a:ext cx="59363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latin typeface="Georgia" panose="02040502050405020303" pitchFamily="18" charset="0"/>
              </a:rPr>
              <a:t>This results in a data frame that looks like this -</a:t>
            </a:r>
            <a:endParaRPr lang="en-GB" sz="2100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15" y="1891406"/>
            <a:ext cx="9768114" cy="446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4853" y="128962"/>
            <a:ext cx="75422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Text Annotation with </a:t>
            </a:r>
            <a:r>
              <a:rPr lang="en-GB" sz="3400" dirty="0" err="1" smtClean="0">
                <a:solidFill>
                  <a:srgbClr val="262626"/>
                </a:solidFill>
                <a:latin typeface="Georgia" panose="02040502050405020303" pitchFamily="18" charset="0"/>
              </a:rPr>
              <a:t>Udpipe</a:t>
            </a:r>
            <a:endParaRPr lang="en-GB" sz="3400" dirty="0" smtClean="0">
              <a:solidFill>
                <a:srgbClr val="262626"/>
              </a:solidFill>
              <a:latin typeface="Georgia" panose="020405020504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" y="872166"/>
            <a:ext cx="11059886" cy="57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1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4853" y="346676"/>
            <a:ext cx="75422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Frequency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2094986"/>
            <a:ext cx="4820122" cy="1802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3771" y="1509486"/>
            <a:ext cx="33237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latin typeface="Georgia" panose="02040502050405020303" pitchFamily="18" charset="0"/>
              </a:rPr>
              <a:t>Most Frequent Nouns</a:t>
            </a:r>
            <a:endParaRPr lang="en-GB" sz="2100" dirty="0">
              <a:latin typeface="Georgia" panose="020405020504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4067634"/>
            <a:ext cx="3425372" cy="24263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29" y="2094986"/>
            <a:ext cx="4867856" cy="16768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36971" y="1509486"/>
            <a:ext cx="33237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latin typeface="Georgia" panose="02040502050405020303" pitchFamily="18" charset="0"/>
              </a:rPr>
              <a:t>Most Frequent Adjectives</a:t>
            </a:r>
            <a:endParaRPr lang="en-GB" sz="2100" dirty="0">
              <a:latin typeface="Georgia" panose="020405020504050203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29" y="4067634"/>
            <a:ext cx="2709700" cy="23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4853" y="346676"/>
            <a:ext cx="75422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Semantic Network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9429" y="1058000"/>
            <a:ext cx="46590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latin typeface="Georgia" panose="02040502050405020303" pitchFamily="18" charset="0"/>
              </a:rPr>
              <a:t>What is a Network?</a:t>
            </a:r>
          </a:p>
          <a:p>
            <a:endParaRPr lang="en-GB" sz="2100" dirty="0" smtClean="0">
              <a:latin typeface="Georgia" panose="02040502050405020303" pitchFamily="18" charset="0"/>
            </a:endParaRPr>
          </a:p>
          <a:p>
            <a:r>
              <a:rPr lang="en-GB" sz="2100" dirty="0" smtClean="0">
                <a:latin typeface="Georgia" panose="02040502050405020303" pitchFamily="18" charset="0"/>
              </a:rPr>
              <a:t>3 main representations</a:t>
            </a:r>
          </a:p>
        </p:txBody>
      </p:sp>
      <p:sp>
        <p:nvSpPr>
          <p:cNvPr id="10" name="Oval 9"/>
          <p:cNvSpPr/>
          <p:nvPr/>
        </p:nvSpPr>
        <p:spPr>
          <a:xfrm>
            <a:off x="5098142" y="2596058"/>
            <a:ext cx="1995715" cy="1875972"/>
          </a:xfrm>
          <a:prstGeom prst="ellipse">
            <a:avLst/>
          </a:prstGeom>
          <a:solidFill>
            <a:srgbClr val="595959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00" dirty="0" smtClean="0">
                <a:solidFill>
                  <a:schemeClr val="bg1"/>
                </a:solidFill>
                <a:latin typeface="Georgia" panose="02040502050405020303" pitchFamily="18" charset="0"/>
              </a:rPr>
              <a:t>A Basic Network/Graph</a:t>
            </a:r>
            <a:endParaRPr lang="en-GB" sz="21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4000" y="4948259"/>
            <a:ext cx="558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latin typeface="Georgia" panose="02040502050405020303" pitchFamily="18" charset="0"/>
              </a:rPr>
              <a:t>Very useful for modelling relationships between multiple things</a:t>
            </a:r>
            <a:endParaRPr lang="en-GB" sz="2100" dirty="0">
              <a:latin typeface="Georgia" panose="02040502050405020303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259" y="1115608"/>
            <a:ext cx="2387301" cy="27428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2222651"/>
            <a:ext cx="2082540" cy="241269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" y="5181600"/>
            <a:ext cx="4793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latin typeface="Georgia" panose="02040502050405020303" pitchFamily="18" charset="0"/>
              </a:rPr>
              <a:t>2 lists. E.g. A list of nodes, {A,B,C,D,E,F,}. And a list of connections between these nodes, {{A,B},{B,E},{E,C},{E,D},{B,C},{E,F}}</a:t>
            </a:r>
            <a:endParaRPr lang="en-GB" sz="2100" dirty="0">
              <a:latin typeface="Georgia" panose="02040502050405020303" pitchFamily="18" charset="0"/>
            </a:endParaRPr>
          </a:p>
        </p:txBody>
      </p:sp>
      <p:cxnSp>
        <p:nvCxnSpPr>
          <p:cNvPr id="17" name="Straight Connector 16"/>
          <p:cNvCxnSpPr>
            <a:stCxn id="14" idx="3"/>
            <a:endCxn id="10" idx="2"/>
          </p:cNvCxnSpPr>
          <p:nvPr/>
        </p:nvCxnSpPr>
        <p:spPr>
          <a:xfrm>
            <a:off x="3809740" y="3429000"/>
            <a:ext cx="1288402" cy="105044"/>
          </a:xfrm>
          <a:prstGeom prst="line">
            <a:avLst/>
          </a:prstGeom>
          <a:ln w="635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0"/>
            <a:endCxn id="10" idx="3"/>
          </p:cNvCxnSpPr>
          <p:nvPr/>
        </p:nvCxnSpPr>
        <p:spPr>
          <a:xfrm flipV="1">
            <a:off x="2701471" y="4197300"/>
            <a:ext cx="2688937" cy="984300"/>
          </a:xfrm>
          <a:prstGeom prst="line">
            <a:avLst/>
          </a:prstGeom>
          <a:ln w="635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6"/>
            <a:endCxn id="13" idx="1"/>
          </p:cNvCxnSpPr>
          <p:nvPr/>
        </p:nvCxnSpPr>
        <p:spPr>
          <a:xfrm flipV="1">
            <a:off x="7093857" y="2487037"/>
            <a:ext cx="1288402" cy="1047007"/>
          </a:xfrm>
          <a:prstGeom prst="line">
            <a:avLst/>
          </a:prstGeom>
          <a:ln w="635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91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4853" y="346676"/>
            <a:ext cx="75422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Extracting Semantic Network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502" y="1997838"/>
            <a:ext cx="534125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latin typeface="Georgia" panose="02040502050405020303" pitchFamily="18" charset="0"/>
              </a:rPr>
              <a:t>Make a Data Frame of lemma co-occurrences using </a:t>
            </a:r>
            <a:r>
              <a:rPr lang="en-GB" sz="2100" dirty="0" err="1" smtClean="0">
                <a:latin typeface="Georgia" panose="02040502050405020303" pitchFamily="18" charset="0"/>
              </a:rPr>
              <a:t>Udpipe</a:t>
            </a:r>
            <a:r>
              <a:rPr lang="en-GB" sz="2100" dirty="0" smtClean="0">
                <a:latin typeface="Georgia" panose="02040502050405020303" pitchFamily="18" charset="0"/>
              </a:rPr>
              <a:t> and then turn that into a graph using </a:t>
            </a:r>
            <a:r>
              <a:rPr lang="en-GB" sz="2100" dirty="0" err="1" smtClean="0">
                <a:latin typeface="Georgia" panose="02040502050405020303" pitchFamily="18" charset="0"/>
              </a:rPr>
              <a:t>igraph</a:t>
            </a:r>
            <a:endParaRPr lang="en-GB" sz="2100" dirty="0">
              <a:latin typeface="Georgia" panose="020405020504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3811"/>
            <a:ext cx="6508545" cy="17629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12000" y="1997838"/>
            <a:ext cx="39188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latin typeface="Georgia" panose="02040502050405020303" pitchFamily="18" charset="0"/>
              </a:rPr>
              <a:t>The semantic network of our example looks like this -</a:t>
            </a:r>
            <a:endParaRPr lang="en-GB" sz="2100" dirty="0">
              <a:latin typeface="Georgia" panose="020405020504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42" y="3411667"/>
            <a:ext cx="5254171" cy="156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994571" y="6531429"/>
            <a:ext cx="1197429" cy="32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587829" y="2002970"/>
            <a:ext cx="2852057" cy="2830286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You</a:t>
            </a:r>
            <a:endParaRPr lang="en-GB" sz="3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29399" y="755845"/>
            <a:ext cx="496388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4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No Coding Experience</a:t>
            </a:r>
          </a:p>
          <a:p>
            <a:endParaRPr lang="en-US" sz="3400" dirty="0" smtClean="0">
              <a:solidFill>
                <a:srgbClr val="262626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4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Scared of 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400" dirty="0" smtClean="0">
              <a:solidFill>
                <a:srgbClr val="262626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4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Humanities and Social Science Background</a:t>
            </a:r>
            <a:endParaRPr lang="en-GB" sz="2100" dirty="0" smtClean="0">
              <a:solidFill>
                <a:srgbClr val="262626"/>
              </a:solidFill>
              <a:latin typeface="Georgia" panose="02040502050405020303" pitchFamily="18" charset="0"/>
            </a:endParaRPr>
          </a:p>
          <a:p>
            <a:endParaRPr lang="en-US" sz="3400" dirty="0" smtClean="0">
              <a:solidFill>
                <a:srgbClr val="262626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4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Scared of Math</a:t>
            </a:r>
          </a:p>
          <a:p>
            <a:endParaRPr lang="en-GB" sz="3400" dirty="0">
              <a:solidFill>
                <a:srgbClr val="262626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Desires to Learn</a:t>
            </a:r>
          </a:p>
        </p:txBody>
      </p:sp>
      <p:cxnSp>
        <p:nvCxnSpPr>
          <p:cNvPr id="5" name="Straight Connector 4"/>
          <p:cNvCxnSpPr>
            <a:stCxn id="2" idx="6"/>
          </p:cNvCxnSpPr>
          <p:nvPr/>
        </p:nvCxnSpPr>
        <p:spPr>
          <a:xfrm flipV="1">
            <a:off x="3439886" y="1045029"/>
            <a:ext cx="3374571" cy="2373084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" idx="6"/>
          </p:cNvCxnSpPr>
          <p:nvPr/>
        </p:nvCxnSpPr>
        <p:spPr>
          <a:xfrm flipV="1">
            <a:off x="3439886" y="2099256"/>
            <a:ext cx="3374571" cy="1318857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" idx="6"/>
          </p:cNvCxnSpPr>
          <p:nvPr/>
        </p:nvCxnSpPr>
        <p:spPr>
          <a:xfrm flipV="1">
            <a:off x="3439886" y="3142211"/>
            <a:ext cx="3340158" cy="275902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" idx="6"/>
          </p:cNvCxnSpPr>
          <p:nvPr/>
        </p:nvCxnSpPr>
        <p:spPr>
          <a:xfrm>
            <a:off x="3439886" y="3418113"/>
            <a:ext cx="3374571" cy="1275807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6"/>
          </p:cNvCxnSpPr>
          <p:nvPr/>
        </p:nvCxnSpPr>
        <p:spPr>
          <a:xfrm>
            <a:off x="3439886" y="3418113"/>
            <a:ext cx="3340158" cy="2312689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15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4853" y="346676"/>
            <a:ext cx="75422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Visualising Ego Graphs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9091" y="1620982"/>
            <a:ext cx="457892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latin typeface="Georgia" panose="02040502050405020303" pitchFamily="18" charset="0"/>
              </a:rPr>
              <a:t>So we saw that immigrants were a frequent noun in the text of our example</a:t>
            </a:r>
          </a:p>
          <a:p>
            <a:endParaRPr lang="en-GB" sz="2100" dirty="0">
              <a:latin typeface="Georgia" panose="02040502050405020303" pitchFamily="18" charset="0"/>
            </a:endParaRPr>
          </a:p>
          <a:p>
            <a:r>
              <a:rPr lang="en-GB" sz="2100" dirty="0" smtClean="0">
                <a:latin typeface="Georgia" panose="02040502050405020303" pitchFamily="18" charset="0"/>
              </a:rPr>
              <a:t>But, we want to see how the ‘immigrant’ is being portrayed in our text</a:t>
            </a:r>
          </a:p>
          <a:p>
            <a:endParaRPr lang="en-GB" sz="2100" dirty="0">
              <a:latin typeface="Georgia" panose="02040502050405020303" pitchFamily="18" charset="0"/>
            </a:endParaRPr>
          </a:p>
          <a:p>
            <a:r>
              <a:rPr lang="en-GB" sz="2100" dirty="0" smtClean="0">
                <a:latin typeface="Georgia" panose="02040502050405020303" pitchFamily="18" charset="0"/>
              </a:rPr>
              <a:t>What other objects are being associated with the immigrant in our text?</a:t>
            </a:r>
          </a:p>
          <a:p>
            <a:endParaRPr lang="en-GB" sz="2100" dirty="0">
              <a:latin typeface="Georgia" panose="02040502050405020303" pitchFamily="18" charset="0"/>
            </a:endParaRPr>
          </a:p>
          <a:p>
            <a:r>
              <a:rPr lang="en-GB" sz="2100" dirty="0" smtClean="0">
                <a:latin typeface="Georgia" panose="02040502050405020303" pitchFamily="18" charset="0"/>
              </a:rPr>
              <a:t>What is the strength of these associations?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1126" y="1620982"/>
            <a:ext cx="3761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latin typeface="Georgia" panose="02040502050405020303" pitchFamily="18" charset="0"/>
              </a:rPr>
              <a:t>The answers can be found in the ego graph of the ‘immigrant’</a:t>
            </a:r>
          </a:p>
          <a:p>
            <a:endParaRPr lang="en-GB" sz="2100" dirty="0">
              <a:latin typeface="Georgia" panose="02040502050405020303" pitchFamily="18" charset="0"/>
            </a:endParaRPr>
          </a:p>
          <a:p>
            <a:r>
              <a:rPr lang="en-GB" sz="2100" dirty="0" smtClean="0">
                <a:latin typeface="Georgia" panose="02040502050405020303" pitchFamily="18" charset="0"/>
              </a:rPr>
              <a:t>An ego graph of a node is a graph of only that node and other nodes that are directly connected to it</a:t>
            </a:r>
          </a:p>
          <a:p>
            <a:endParaRPr lang="en-GB" sz="2100" dirty="0">
              <a:latin typeface="Georgia" panose="02040502050405020303" pitchFamily="18" charset="0"/>
            </a:endParaRPr>
          </a:p>
          <a:p>
            <a:r>
              <a:rPr lang="en-GB" sz="2100" dirty="0" smtClean="0">
                <a:latin typeface="Georgia" panose="02040502050405020303" pitchFamily="18" charset="0"/>
              </a:rPr>
              <a:t>Let’s see how the ego graph of ‘immigrant’ looks like in our example…</a:t>
            </a:r>
            <a:endParaRPr lang="en-GB" sz="21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38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8" y="328447"/>
            <a:ext cx="12015194" cy="620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4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364" y="276492"/>
            <a:ext cx="12216527" cy="630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4853" y="346676"/>
            <a:ext cx="75422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482" y="1205345"/>
            <a:ext cx="11617036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>
                <a:latin typeface="Georgia" panose="02040502050405020303" pitchFamily="18" charset="0"/>
              </a:rPr>
              <a:t>Hornik</a:t>
            </a:r>
            <a:r>
              <a:rPr lang="en-GB" sz="1100" dirty="0">
                <a:latin typeface="Georgia" panose="02040502050405020303" pitchFamily="18" charset="0"/>
              </a:rPr>
              <a:t>, K. (2022). R FAQ. Cran.r-Project.org. </a:t>
            </a:r>
            <a:r>
              <a:rPr lang="en-GB" sz="1100" u="sng" dirty="0">
                <a:latin typeface="Georgia" panose="02040502050405020303" pitchFamily="18" charset="0"/>
                <a:hlinkClick r:id="rId2"/>
              </a:rPr>
              <a:t>https://cran.r-project.org/doc/FAQ/R-FAQ.html</a:t>
            </a:r>
            <a:endParaRPr lang="en-GB" sz="1100" dirty="0"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>
                <a:latin typeface="Georgia" panose="02040502050405020303" pitchFamily="18" charset="0"/>
              </a:rPr>
              <a:t>Ihaka</a:t>
            </a:r>
            <a:r>
              <a:rPr lang="en-GB" sz="1100" dirty="0">
                <a:latin typeface="Georgia" panose="02040502050405020303" pitchFamily="18" charset="0"/>
              </a:rPr>
              <a:t>, R., &amp; Gentleman, R. (1996). R: A Language for Data Analysis and Graphics. Journal of Computational and Graphical Statistics, 5(3), 299–314. </a:t>
            </a:r>
            <a:r>
              <a:rPr lang="en-GB" sz="1100" u="sng" dirty="0">
                <a:latin typeface="Georgia" panose="02040502050405020303" pitchFamily="18" charset="0"/>
                <a:hlinkClick r:id="rId3"/>
              </a:rPr>
              <a:t>https://doi.org/10.1080/10618600.1996.10474713</a:t>
            </a:r>
            <a:endParaRPr lang="en-GB" sz="1100" dirty="0"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>
                <a:latin typeface="Georgia" panose="02040502050405020303" pitchFamily="18" charset="0"/>
              </a:rPr>
              <a:t>UDPipe</a:t>
            </a:r>
            <a:r>
              <a:rPr lang="en-GB" sz="1100" dirty="0">
                <a:latin typeface="Georgia" panose="02040502050405020303" pitchFamily="18" charset="0"/>
              </a:rPr>
              <a:t>—Basic Analytics. (</a:t>
            </a:r>
            <a:r>
              <a:rPr lang="en-GB" sz="1100" dirty="0" err="1">
                <a:latin typeface="Georgia" panose="02040502050405020303" pitchFamily="18" charset="0"/>
              </a:rPr>
              <a:t>n.d.</a:t>
            </a:r>
            <a:r>
              <a:rPr lang="en-GB" sz="1100" dirty="0">
                <a:latin typeface="Georgia" panose="02040502050405020303" pitchFamily="18" charset="0"/>
              </a:rPr>
              <a:t>). Retrieved 14 June 2023, from </a:t>
            </a:r>
            <a:r>
              <a:rPr lang="en-GB" sz="1100" u="sng" dirty="0">
                <a:latin typeface="Georgia" panose="02040502050405020303" pitchFamily="18" charset="0"/>
                <a:hlinkClick r:id="rId4"/>
              </a:rPr>
              <a:t>https://cran.r-project.org/web/packages/udpipe/vignettes/udpipe-usecase-postagging-lemmatisation.html</a:t>
            </a:r>
            <a:endParaRPr lang="en-GB" sz="1100" dirty="0"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 smtClean="0">
                <a:effectLst/>
                <a:latin typeface="Georgia" panose="02040502050405020303" pitchFamily="18" charset="0"/>
              </a:rPr>
              <a:t>Castelblanco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G., Guevara, J., Mesa, H., &amp; Sanchez, A. (2021). Semantic Network Analysis of Literature on Public-Private Partnerships. </a:t>
            </a:r>
            <a:r>
              <a:rPr lang="en-GB" sz="1100" i="1" dirty="0" smtClean="0">
                <a:effectLst/>
                <a:latin typeface="Georgia" panose="02040502050405020303" pitchFamily="18" charset="0"/>
              </a:rPr>
              <a:t>Journal of Construction Engineering and Management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</a:t>
            </a:r>
            <a:r>
              <a:rPr lang="en-GB" sz="1100" i="1" dirty="0" smtClean="0">
                <a:effectLst/>
                <a:latin typeface="Georgia" panose="02040502050405020303" pitchFamily="18" charset="0"/>
              </a:rPr>
              <a:t>147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(5), 04021033. </a:t>
            </a:r>
            <a:r>
              <a:rPr lang="en-GB" sz="1100" dirty="0" smtClean="0">
                <a:effectLst/>
                <a:latin typeface="Georgia" panose="02040502050405020303" pitchFamily="18" charset="0"/>
                <a:hlinkClick r:id="rId5"/>
              </a:rPr>
              <a:t>https://doi.org/10.1061/(ASCE)CO.1943-7862.0002041</a:t>
            </a:r>
            <a:endParaRPr lang="en-GB" sz="1100" dirty="0" smtClean="0">
              <a:effectLst/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 smtClean="0">
                <a:effectLst/>
                <a:latin typeface="Georgia" panose="02040502050405020303" pitchFamily="18" charset="0"/>
              </a:rPr>
              <a:t>Doerfel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M. L. (1998). What constitutes semantic network analysis? A comparison of research and methodologies. </a:t>
            </a:r>
            <a:r>
              <a:rPr lang="en-GB" sz="1100" i="1" dirty="0" smtClean="0">
                <a:effectLst/>
                <a:latin typeface="Georgia" panose="02040502050405020303" pitchFamily="18" charset="0"/>
              </a:rPr>
              <a:t>Connections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</a:t>
            </a:r>
            <a:r>
              <a:rPr lang="en-GB" sz="1100" i="1" dirty="0" smtClean="0">
                <a:effectLst/>
                <a:latin typeface="Georgia" panose="02040502050405020303" pitchFamily="18" charset="0"/>
              </a:rPr>
              <a:t>21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(2), 16–26.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 smtClean="0">
                <a:effectLst/>
                <a:latin typeface="Georgia" panose="02040502050405020303" pitchFamily="18" charset="0"/>
              </a:rPr>
              <a:t>Dorow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B. (2006). </a:t>
            </a:r>
            <a:r>
              <a:rPr lang="en-GB" sz="1100" i="1" dirty="0" smtClean="0">
                <a:effectLst/>
                <a:latin typeface="Georgia" panose="02040502050405020303" pitchFamily="18" charset="0"/>
              </a:rPr>
              <a:t>A graph model for words and their meanings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 smtClean="0">
                <a:effectLst/>
                <a:latin typeface="Georgia" panose="02040502050405020303" pitchFamily="18" charset="0"/>
              </a:rPr>
              <a:t>Drieger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P. (2013). Semantic Network Analysis as a Method for Visual Text Analytics. </a:t>
            </a:r>
            <a:r>
              <a:rPr lang="en-GB" sz="1100" i="1" dirty="0" err="1" smtClean="0">
                <a:effectLst/>
                <a:latin typeface="Georgia" panose="02040502050405020303" pitchFamily="18" charset="0"/>
              </a:rPr>
              <a:t>Procedia</a:t>
            </a:r>
            <a:r>
              <a:rPr lang="en-GB" sz="1100" i="1" dirty="0" smtClean="0">
                <a:effectLst/>
                <a:latin typeface="Georgia" panose="02040502050405020303" pitchFamily="18" charset="0"/>
              </a:rPr>
              <a:t> - Social and </a:t>
            </a:r>
            <a:r>
              <a:rPr lang="en-GB" sz="1100" i="1" dirty="0" err="1" smtClean="0">
                <a:effectLst/>
                <a:latin typeface="Georgia" panose="02040502050405020303" pitchFamily="18" charset="0"/>
              </a:rPr>
              <a:t>Behavioral</a:t>
            </a:r>
            <a:r>
              <a:rPr lang="en-GB" sz="1100" i="1" dirty="0" smtClean="0">
                <a:effectLst/>
                <a:latin typeface="Georgia" panose="02040502050405020303" pitchFamily="18" charset="0"/>
              </a:rPr>
              <a:t> Sciences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</a:t>
            </a:r>
            <a:r>
              <a:rPr lang="en-GB" sz="1100" i="1" dirty="0" smtClean="0">
                <a:effectLst/>
                <a:latin typeface="Georgia" panose="02040502050405020303" pitchFamily="18" charset="0"/>
              </a:rPr>
              <a:t>79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4–17. </a:t>
            </a:r>
            <a:r>
              <a:rPr lang="en-GB" sz="1100" dirty="0" smtClean="0">
                <a:effectLst/>
                <a:latin typeface="Georgia" panose="02040502050405020303" pitchFamily="18" charset="0"/>
                <a:hlinkClick r:id="rId6"/>
              </a:rPr>
              <a:t>https://doi.org/10.1016/j.sbspro.2013.05.053</a:t>
            </a:r>
            <a:endParaRPr lang="en-GB" sz="1100" dirty="0" smtClean="0">
              <a:effectLst/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 smtClean="0">
                <a:effectLst/>
                <a:latin typeface="Georgia" panose="02040502050405020303" pitchFamily="18" charset="0"/>
              </a:rPr>
              <a:t>Kharlamov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A., </a:t>
            </a:r>
            <a:r>
              <a:rPr lang="en-GB" sz="1100" dirty="0" err="1" smtClean="0">
                <a:effectLst/>
                <a:latin typeface="Georgia" panose="02040502050405020303" pitchFamily="18" charset="0"/>
              </a:rPr>
              <a:t>Gradoselskaya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G., &amp; </a:t>
            </a:r>
            <a:r>
              <a:rPr lang="en-GB" sz="1100" dirty="0" err="1" smtClean="0">
                <a:effectLst/>
                <a:latin typeface="Georgia" panose="02040502050405020303" pitchFamily="18" charset="0"/>
              </a:rPr>
              <a:t>Dokuka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S. (2018). Dynamic Semantic Network Analysis of Unstructured Text Corpora. In W. M. P. van der Aalst, D. I. </a:t>
            </a:r>
            <a:r>
              <a:rPr lang="en-GB" sz="1100" dirty="0" err="1" smtClean="0">
                <a:effectLst/>
                <a:latin typeface="Georgia" panose="02040502050405020303" pitchFamily="18" charset="0"/>
              </a:rPr>
              <a:t>Ignatov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M. </a:t>
            </a:r>
            <a:r>
              <a:rPr lang="en-GB" sz="1100" dirty="0" err="1" smtClean="0">
                <a:effectLst/>
                <a:latin typeface="Georgia" panose="02040502050405020303" pitchFamily="18" charset="0"/>
              </a:rPr>
              <a:t>Khachay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S. O. </a:t>
            </a:r>
            <a:r>
              <a:rPr lang="en-GB" sz="1100" dirty="0" err="1" smtClean="0">
                <a:effectLst/>
                <a:latin typeface="Georgia" panose="02040502050405020303" pitchFamily="18" charset="0"/>
              </a:rPr>
              <a:t>Kuznetsov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V. </a:t>
            </a:r>
            <a:r>
              <a:rPr lang="en-GB" sz="1100" dirty="0" err="1" smtClean="0">
                <a:effectLst/>
                <a:latin typeface="Georgia" panose="02040502050405020303" pitchFamily="18" charset="0"/>
              </a:rPr>
              <a:t>Lempitsky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I. A. </a:t>
            </a:r>
            <a:r>
              <a:rPr lang="en-GB" sz="1100" dirty="0" err="1" smtClean="0">
                <a:effectLst/>
                <a:latin typeface="Georgia" panose="02040502050405020303" pitchFamily="18" charset="0"/>
              </a:rPr>
              <a:t>Lomazova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N. </a:t>
            </a:r>
            <a:r>
              <a:rPr lang="en-GB" sz="1100" dirty="0" err="1" smtClean="0">
                <a:effectLst/>
                <a:latin typeface="Georgia" panose="02040502050405020303" pitchFamily="18" charset="0"/>
              </a:rPr>
              <a:t>Loukachevitch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A. Napoli, A. </a:t>
            </a:r>
            <a:r>
              <a:rPr lang="en-GB" sz="1100" dirty="0" err="1" smtClean="0">
                <a:effectLst/>
                <a:latin typeface="Georgia" panose="02040502050405020303" pitchFamily="18" charset="0"/>
              </a:rPr>
              <a:t>Panchenko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P. M. </a:t>
            </a:r>
            <a:r>
              <a:rPr lang="en-GB" sz="1100" dirty="0" err="1" smtClean="0">
                <a:effectLst/>
                <a:latin typeface="Georgia" panose="02040502050405020303" pitchFamily="18" charset="0"/>
              </a:rPr>
              <a:t>Pardalos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A. V. </a:t>
            </a:r>
            <a:r>
              <a:rPr lang="en-GB" sz="1100" dirty="0" err="1" smtClean="0">
                <a:effectLst/>
                <a:latin typeface="Georgia" panose="02040502050405020303" pitchFamily="18" charset="0"/>
              </a:rPr>
              <a:t>Savchenko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&amp; S. Wasserman (Eds.), </a:t>
            </a:r>
            <a:r>
              <a:rPr lang="en-GB" sz="1100" i="1" dirty="0" smtClean="0">
                <a:effectLst/>
                <a:latin typeface="Georgia" panose="02040502050405020303" pitchFamily="18" charset="0"/>
              </a:rPr>
              <a:t>Analysis of Images, Social Networks and Texts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 (pp. 392–403). Springer International Publishing. </a:t>
            </a:r>
            <a:r>
              <a:rPr lang="en-GB" sz="1100" dirty="0" smtClean="0">
                <a:effectLst/>
                <a:latin typeface="Georgia" panose="02040502050405020303" pitchFamily="18" charset="0"/>
                <a:hlinkClick r:id="rId7"/>
              </a:rPr>
              <a:t>https://doi.org/10.1007/978-3-319-73013-4_36</a:t>
            </a:r>
            <a:endParaRPr lang="en-GB" sz="1100" dirty="0" smtClean="0">
              <a:effectLst/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 smtClean="0">
                <a:effectLst/>
                <a:latin typeface="Georgia" panose="02040502050405020303" pitchFamily="18" charset="0"/>
              </a:rPr>
              <a:t>Lahiri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S., Choudhury, S. R., &amp; </a:t>
            </a:r>
            <a:r>
              <a:rPr lang="en-GB" sz="1100" dirty="0" err="1" smtClean="0">
                <a:effectLst/>
                <a:latin typeface="Georgia" panose="02040502050405020303" pitchFamily="18" charset="0"/>
              </a:rPr>
              <a:t>Caragea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C. (2014). </a:t>
            </a:r>
            <a:r>
              <a:rPr lang="en-GB" sz="1100" i="1" dirty="0" smtClean="0">
                <a:effectLst/>
                <a:latin typeface="Georgia" panose="02040502050405020303" pitchFamily="18" charset="0"/>
              </a:rPr>
              <a:t>Keyword and </a:t>
            </a:r>
            <a:r>
              <a:rPr lang="en-GB" sz="1100" i="1" dirty="0" err="1" smtClean="0">
                <a:effectLst/>
                <a:latin typeface="Georgia" panose="02040502050405020303" pitchFamily="18" charset="0"/>
              </a:rPr>
              <a:t>Keyphrase</a:t>
            </a:r>
            <a:r>
              <a:rPr lang="en-GB" sz="1100" i="1" dirty="0" smtClean="0">
                <a:effectLst/>
                <a:latin typeface="Georgia" panose="02040502050405020303" pitchFamily="18" charset="0"/>
              </a:rPr>
              <a:t> Extraction Using Centrality Measures on Collocation Networks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 (arXiv:1401.6571). </a:t>
            </a:r>
            <a:r>
              <a:rPr lang="en-GB" sz="1100" dirty="0" err="1" smtClean="0">
                <a:effectLst/>
                <a:latin typeface="Georgia" panose="02040502050405020303" pitchFamily="18" charset="0"/>
              </a:rPr>
              <a:t>arXiv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. </a:t>
            </a:r>
            <a:r>
              <a:rPr lang="en-GB" sz="1100" dirty="0" smtClean="0">
                <a:effectLst/>
                <a:latin typeface="Georgia" panose="02040502050405020303" pitchFamily="18" charset="0"/>
                <a:hlinkClick r:id="rId8"/>
              </a:rPr>
              <a:t>https://doi.org/10.48550/arXiv.1401.6571</a:t>
            </a:r>
            <a:endParaRPr lang="en-GB" sz="1100" dirty="0" smtClean="0">
              <a:effectLst/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>
                <a:effectLst/>
                <a:latin typeface="Georgia" panose="02040502050405020303" pitchFamily="18" charset="0"/>
              </a:rPr>
              <a:t>Pons, P., &amp; </a:t>
            </a:r>
            <a:r>
              <a:rPr lang="en-GB" sz="1100" dirty="0" err="1" smtClean="0">
                <a:effectLst/>
                <a:latin typeface="Georgia" panose="02040502050405020303" pitchFamily="18" charset="0"/>
              </a:rPr>
              <a:t>Latapy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M. (2005). </a:t>
            </a:r>
            <a:r>
              <a:rPr lang="en-GB" sz="1100" i="1" dirty="0" smtClean="0">
                <a:effectLst/>
                <a:latin typeface="Georgia" panose="02040502050405020303" pitchFamily="18" charset="0"/>
              </a:rPr>
              <a:t>Computing communities in large networks using random walks (long version)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 (</a:t>
            </a:r>
            <a:r>
              <a:rPr lang="en-GB" sz="1100" dirty="0" err="1" smtClean="0">
                <a:effectLst/>
                <a:latin typeface="Georgia" panose="02040502050405020303" pitchFamily="18" charset="0"/>
              </a:rPr>
              <a:t>arXiv:physics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/0512106). </a:t>
            </a:r>
            <a:r>
              <a:rPr lang="en-GB" sz="1100" dirty="0" err="1" smtClean="0">
                <a:effectLst/>
                <a:latin typeface="Georgia" panose="02040502050405020303" pitchFamily="18" charset="0"/>
              </a:rPr>
              <a:t>arXiv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. </a:t>
            </a:r>
            <a:r>
              <a:rPr lang="en-GB" sz="1100" dirty="0" smtClean="0">
                <a:effectLst/>
                <a:latin typeface="Georgia" panose="02040502050405020303" pitchFamily="18" charset="0"/>
                <a:hlinkClick r:id="rId9"/>
              </a:rPr>
              <a:t>https://doi.org/10.48550/arXiv.physics/0512106</a:t>
            </a:r>
            <a:endParaRPr lang="en-GB" sz="1100" dirty="0" smtClean="0">
              <a:effectLst/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 smtClean="0">
                <a:effectLst/>
                <a:latin typeface="Georgia" panose="02040502050405020303" pitchFamily="18" charset="0"/>
              </a:rPr>
              <a:t>Segev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E. (2021). </a:t>
            </a:r>
            <a:r>
              <a:rPr lang="en-GB" sz="1100" i="1" dirty="0" smtClean="0">
                <a:effectLst/>
                <a:latin typeface="Georgia" panose="02040502050405020303" pitchFamily="18" charset="0"/>
              </a:rPr>
              <a:t>Semantic Network Analysis in Social Sciences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. </a:t>
            </a:r>
            <a:r>
              <a:rPr lang="en-GB" sz="1100" dirty="0" err="1" smtClean="0">
                <a:effectLst/>
                <a:latin typeface="Georgia" panose="02040502050405020303" pitchFamily="18" charset="0"/>
              </a:rPr>
              <a:t>Routledge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i="1" dirty="0" smtClean="0">
                <a:effectLst/>
              </a:rPr>
              <a:t>Universal POS tags</a:t>
            </a:r>
            <a:r>
              <a:rPr lang="en-GB" sz="1100" dirty="0" smtClean="0">
                <a:effectLst/>
              </a:rPr>
              <a:t>. (</a:t>
            </a:r>
            <a:r>
              <a:rPr lang="en-GB" sz="1100" dirty="0" err="1" smtClean="0">
                <a:effectLst/>
              </a:rPr>
              <a:t>n.d.</a:t>
            </a:r>
            <a:r>
              <a:rPr lang="en-GB" sz="1100" dirty="0" smtClean="0">
                <a:effectLst/>
              </a:rPr>
              <a:t>). Retrieved 16 April 2023, from </a:t>
            </a:r>
            <a:r>
              <a:rPr lang="en-GB" sz="1100" dirty="0" smtClean="0">
                <a:effectLst/>
                <a:hlinkClick r:id="rId10"/>
              </a:rPr>
              <a:t>https://universaldependencies.org/u/pos/index.html</a:t>
            </a:r>
            <a:endParaRPr lang="en-GB" sz="1100" dirty="0"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 smtClean="0">
                <a:effectLst/>
                <a:latin typeface="Georgia" panose="02040502050405020303" pitchFamily="18" charset="0"/>
              </a:rPr>
              <a:t>Beliga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S., </a:t>
            </a:r>
            <a:r>
              <a:rPr lang="en-GB" sz="1100" dirty="0" err="1" smtClean="0">
                <a:effectLst/>
                <a:latin typeface="Georgia" panose="02040502050405020303" pitchFamily="18" charset="0"/>
              </a:rPr>
              <a:t>Meštrović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A., &amp; </a:t>
            </a:r>
            <a:r>
              <a:rPr lang="en-GB" sz="1100" dirty="0" err="1" smtClean="0">
                <a:effectLst/>
                <a:latin typeface="Georgia" panose="02040502050405020303" pitchFamily="18" charset="0"/>
              </a:rPr>
              <a:t>Martinčić-Ipšić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S. (2015). An Overview of Graph-Based Keyword Extraction Methods and Approaches. </a:t>
            </a:r>
            <a:r>
              <a:rPr lang="en-GB" sz="1100" i="1" dirty="0" smtClean="0">
                <a:effectLst/>
                <a:latin typeface="Georgia" panose="02040502050405020303" pitchFamily="18" charset="0"/>
              </a:rPr>
              <a:t>Journal of Information and Organizational Sciences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</a:t>
            </a:r>
            <a:r>
              <a:rPr lang="en-GB" sz="1100" i="1" dirty="0" smtClean="0">
                <a:effectLst/>
                <a:latin typeface="Georgia" panose="02040502050405020303" pitchFamily="18" charset="0"/>
              </a:rPr>
              <a:t>39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(1), 1–20.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>
                <a:effectLst/>
                <a:latin typeface="Georgia" panose="02040502050405020303" pitchFamily="18" charset="0"/>
              </a:rPr>
              <a:t>Johnson-Laird, P. N. (1983). </a:t>
            </a:r>
            <a:r>
              <a:rPr lang="en-GB" sz="1100" i="1" dirty="0" smtClean="0">
                <a:effectLst/>
                <a:latin typeface="Georgia" panose="02040502050405020303" pitchFamily="18" charset="0"/>
              </a:rPr>
              <a:t>Mental models: Towards a cognitive science of language, inference, and consciousness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 (Issue 6). Harvard University Press.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>
                <a:effectLst/>
                <a:latin typeface="Georgia" panose="02040502050405020303" pitchFamily="18" charset="0"/>
              </a:rPr>
              <a:t>Kang, G. J., Ewing-Nelson, S. R., Mackey, L., </a:t>
            </a:r>
            <a:r>
              <a:rPr lang="en-GB" sz="1100" dirty="0" err="1" smtClean="0">
                <a:effectLst/>
                <a:latin typeface="Georgia" panose="02040502050405020303" pitchFamily="18" charset="0"/>
              </a:rPr>
              <a:t>Schlitt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J. T., </a:t>
            </a:r>
            <a:r>
              <a:rPr lang="en-GB" sz="1100" dirty="0" err="1" smtClean="0">
                <a:effectLst/>
                <a:latin typeface="Georgia" panose="02040502050405020303" pitchFamily="18" charset="0"/>
              </a:rPr>
              <a:t>Marathe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A., Abbas, K. M., &amp; </a:t>
            </a:r>
            <a:r>
              <a:rPr lang="en-GB" sz="1100" dirty="0" err="1" smtClean="0">
                <a:effectLst/>
                <a:latin typeface="Georgia" panose="02040502050405020303" pitchFamily="18" charset="0"/>
              </a:rPr>
              <a:t>Swarup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S. (2017). Semantic network analysis of vaccine sentiment in online social media. </a:t>
            </a:r>
            <a:r>
              <a:rPr lang="en-GB" sz="1100" i="1" dirty="0" smtClean="0">
                <a:effectLst/>
                <a:latin typeface="Georgia" panose="02040502050405020303" pitchFamily="18" charset="0"/>
              </a:rPr>
              <a:t>Vaccine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</a:t>
            </a:r>
            <a:r>
              <a:rPr lang="en-GB" sz="1100" i="1" dirty="0" smtClean="0">
                <a:effectLst/>
                <a:latin typeface="Georgia" panose="02040502050405020303" pitchFamily="18" charset="0"/>
              </a:rPr>
              <a:t>35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(29), 3621–3638. </a:t>
            </a:r>
            <a:r>
              <a:rPr lang="en-GB" sz="1100" dirty="0" smtClean="0">
                <a:effectLst/>
                <a:latin typeface="Georgia" panose="02040502050405020303" pitchFamily="18" charset="0"/>
                <a:hlinkClick r:id="rId11"/>
              </a:rPr>
              <a:t>https://doi.org/10.1016/j.vaccine.2017.05.052</a:t>
            </a:r>
            <a:endParaRPr lang="en-GB" sz="1100" dirty="0" smtClean="0">
              <a:effectLst/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 smtClean="0">
                <a:effectLst/>
                <a:latin typeface="Georgia" panose="02040502050405020303" pitchFamily="18" charset="0"/>
              </a:rPr>
              <a:t>Nulty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P. (2017). </a:t>
            </a:r>
            <a:r>
              <a:rPr lang="en-GB" sz="1100" i="1" dirty="0" smtClean="0">
                <a:effectLst/>
                <a:latin typeface="Georgia" panose="02040502050405020303" pitchFamily="18" charset="0"/>
              </a:rPr>
              <a:t>Network visualisations for exploring political concepts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. IWCS 2017—12th International Conference on Computational Semantics—Short papers.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 smtClean="0">
                <a:effectLst/>
                <a:latin typeface="Georgia" panose="02040502050405020303" pitchFamily="18" charset="0"/>
              </a:rPr>
              <a:t>Straka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M., </a:t>
            </a:r>
            <a:r>
              <a:rPr lang="en-GB" sz="1100" dirty="0" err="1" smtClean="0">
                <a:effectLst/>
                <a:latin typeface="Georgia" panose="02040502050405020303" pitchFamily="18" charset="0"/>
              </a:rPr>
              <a:t>Hajič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J., &amp; </a:t>
            </a:r>
            <a:r>
              <a:rPr lang="en-GB" sz="1100" dirty="0" err="1" smtClean="0">
                <a:effectLst/>
                <a:latin typeface="Georgia" panose="02040502050405020303" pitchFamily="18" charset="0"/>
              </a:rPr>
              <a:t>Straková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J. (2016). </a:t>
            </a:r>
            <a:r>
              <a:rPr lang="en-GB" sz="1100" dirty="0" err="1" smtClean="0">
                <a:effectLst/>
                <a:latin typeface="Georgia" panose="02040502050405020303" pitchFamily="18" charset="0"/>
              </a:rPr>
              <a:t>UDPipe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: Trainable Pipeline for Processing </a:t>
            </a:r>
            <a:r>
              <a:rPr lang="en-GB" sz="1100" dirty="0" err="1" smtClean="0">
                <a:effectLst/>
                <a:latin typeface="Georgia" panose="02040502050405020303" pitchFamily="18" charset="0"/>
              </a:rPr>
              <a:t>CoNLL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-U Files Performing Tokenization, Morphological Analysis, POS Tagging and Parsing. </a:t>
            </a:r>
            <a:r>
              <a:rPr lang="en-GB" sz="1100" i="1" dirty="0" smtClean="0">
                <a:effectLst/>
                <a:latin typeface="Georgia" panose="02040502050405020303" pitchFamily="18" charset="0"/>
              </a:rPr>
              <a:t>Proceedings of the Tenth International Conference on Language Resources and Evaluation (LREC’16)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4290–4297. </a:t>
            </a:r>
            <a:r>
              <a:rPr lang="en-GB" sz="1100" dirty="0" smtClean="0">
                <a:effectLst/>
                <a:latin typeface="Georgia" panose="02040502050405020303" pitchFamily="18" charset="0"/>
                <a:hlinkClick r:id="rId12"/>
              </a:rPr>
              <a:t>https://aclanthology.org/L16-1680</a:t>
            </a:r>
            <a:endParaRPr lang="en-GB" sz="1100" dirty="0" smtClean="0">
              <a:effectLst/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 smtClean="0">
                <a:effectLst/>
                <a:latin typeface="Georgia" panose="02040502050405020303" pitchFamily="18" charset="0"/>
              </a:rPr>
              <a:t>Straka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M., &amp; </a:t>
            </a:r>
            <a:r>
              <a:rPr lang="en-GB" sz="1100" dirty="0" err="1" smtClean="0">
                <a:effectLst/>
                <a:latin typeface="Georgia" panose="02040502050405020303" pitchFamily="18" charset="0"/>
              </a:rPr>
              <a:t>Straková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J. (2017). Tokenizing, POS Tagging, Lemmatizing and Parsing UD 2.0 with </a:t>
            </a:r>
            <a:r>
              <a:rPr lang="en-GB" sz="1100" dirty="0" err="1" smtClean="0">
                <a:effectLst/>
                <a:latin typeface="Georgia" panose="02040502050405020303" pitchFamily="18" charset="0"/>
              </a:rPr>
              <a:t>UDPipe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. </a:t>
            </a:r>
            <a:r>
              <a:rPr lang="en-GB" sz="1100" i="1" dirty="0" smtClean="0">
                <a:effectLst/>
                <a:latin typeface="Georgia" panose="02040502050405020303" pitchFamily="18" charset="0"/>
              </a:rPr>
              <a:t>Proceedings of the </a:t>
            </a:r>
            <a:r>
              <a:rPr lang="en-GB" sz="1100" i="1" dirty="0" err="1" smtClean="0">
                <a:effectLst/>
                <a:latin typeface="Georgia" panose="02040502050405020303" pitchFamily="18" charset="0"/>
              </a:rPr>
              <a:t>CoNLL</a:t>
            </a:r>
            <a:r>
              <a:rPr lang="en-GB" sz="1100" i="1" dirty="0" smtClean="0">
                <a:effectLst/>
                <a:latin typeface="Georgia" panose="02040502050405020303" pitchFamily="18" charset="0"/>
              </a:rPr>
              <a:t> 2017 Shared Task: Multilingual Parsing from Raw Text to Universal Dependencies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, 88–99. </a:t>
            </a:r>
            <a:r>
              <a:rPr lang="en-GB" sz="1100" dirty="0" smtClean="0">
                <a:effectLst/>
                <a:latin typeface="Georgia" panose="02040502050405020303" pitchFamily="18" charset="0"/>
                <a:hlinkClick r:id="rId13"/>
              </a:rPr>
              <a:t>https://doi.org/10.18653/v1/K17-3009</a:t>
            </a:r>
            <a:endParaRPr lang="en-GB" sz="1100" dirty="0" smtClean="0">
              <a:effectLst/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i="1" dirty="0" smtClean="0">
                <a:effectLst/>
                <a:latin typeface="Georgia" panose="02040502050405020303" pitchFamily="18" charset="0"/>
              </a:rPr>
              <a:t>Universal POS tags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. (</a:t>
            </a:r>
            <a:r>
              <a:rPr lang="en-GB" sz="1100" dirty="0" err="1" smtClean="0">
                <a:effectLst/>
                <a:latin typeface="Georgia" panose="02040502050405020303" pitchFamily="18" charset="0"/>
              </a:rPr>
              <a:t>n.d.</a:t>
            </a:r>
            <a:r>
              <a:rPr lang="en-GB" sz="1100" dirty="0" smtClean="0">
                <a:effectLst/>
                <a:latin typeface="Georgia" panose="02040502050405020303" pitchFamily="18" charset="0"/>
              </a:rPr>
              <a:t>). Retrieved 16 April 2023, from </a:t>
            </a:r>
            <a:r>
              <a:rPr lang="en-GB" sz="1100" dirty="0" smtClean="0">
                <a:effectLst/>
                <a:latin typeface="Georgia" panose="02040502050405020303" pitchFamily="18" charset="0"/>
                <a:hlinkClick r:id="rId10"/>
              </a:rPr>
              <a:t>https://universaldependencies.org/u/pos/index.html</a:t>
            </a:r>
            <a:endParaRPr lang="en-GB" sz="1100" dirty="0" smtClean="0">
              <a:effectLst/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152" y="623453"/>
            <a:ext cx="1037532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00" dirty="0" smtClean="0">
                <a:latin typeface="Georgia" panose="02040502050405020303" pitchFamily="18" charset="0"/>
              </a:rPr>
              <a:t>Link </a:t>
            </a:r>
            <a:r>
              <a:rPr lang="en-GB" sz="3400" dirty="0">
                <a:latin typeface="Georgia" panose="02040502050405020303" pitchFamily="18" charset="0"/>
              </a:rPr>
              <a:t>to Presentation - </a:t>
            </a:r>
            <a:r>
              <a:rPr lang="en-GB" sz="3400" dirty="0">
                <a:latin typeface="Georgia" panose="02040502050405020303" pitchFamily="18" charset="0"/>
                <a:hlinkClick r:id="rId2"/>
              </a:rPr>
              <a:t>https://</a:t>
            </a:r>
            <a:r>
              <a:rPr lang="en-GB" sz="3400" dirty="0" smtClean="0">
                <a:latin typeface="Georgia" panose="02040502050405020303" pitchFamily="18" charset="0"/>
                <a:hlinkClick r:id="rId2"/>
              </a:rPr>
              <a:t>github.com/Helloworld910</a:t>
            </a:r>
            <a:endParaRPr lang="en-GB" sz="3400" dirty="0" smtClean="0">
              <a:latin typeface="Georgia" panose="02040502050405020303" pitchFamily="18" charset="0"/>
            </a:endParaRPr>
          </a:p>
          <a:p>
            <a:endParaRPr lang="en-GB" sz="3400" dirty="0">
              <a:latin typeface="Georgia" panose="02040502050405020303" pitchFamily="18" charset="0"/>
            </a:endParaRPr>
          </a:p>
          <a:p>
            <a:r>
              <a:rPr lang="en-GB" sz="3400" dirty="0" smtClean="0">
                <a:latin typeface="Georgia" panose="02040502050405020303" pitchFamily="18" charset="0"/>
              </a:rPr>
              <a:t>Email – </a:t>
            </a:r>
            <a:r>
              <a:rPr lang="en-GB" sz="3400" dirty="0" smtClean="0">
                <a:latin typeface="Georgia" panose="02040502050405020303" pitchFamily="18" charset="0"/>
                <a:hlinkClick r:id="rId3"/>
              </a:rPr>
              <a:t>shivamsen910@gmail.com</a:t>
            </a:r>
            <a:endParaRPr lang="en-GB" sz="3400" dirty="0" smtClean="0">
              <a:latin typeface="Georgia" panose="02040502050405020303" pitchFamily="18" charset="0"/>
            </a:endParaRPr>
          </a:p>
          <a:p>
            <a:endParaRPr lang="en-GB" sz="3400" dirty="0">
              <a:latin typeface="Georgia" panose="02040502050405020303" pitchFamily="18" charset="0"/>
            </a:endParaRPr>
          </a:p>
          <a:p>
            <a:r>
              <a:rPr lang="en-GB" sz="3400" dirty="0" err="1" smtClean="0">
                <a:latin typeface="Georgia" panose="02040502050405020303" pitchFamily="18" charset="0"/>
              </a:rPr>
              <a:t>Instagram</a:t>
            </a:r>
            <a:r>
              <a:rPr lang="en-GB" sz="3400" dirty="0" smtClean="0">
                <a:latin typeface="Georgia" panose="02040502050405020303" pitchFamily="18" charset="0"/>
              </a:rPr>
              <a:t> - @senshivam910</a:t>
            </a:r>
          </a:p>
          <a:p>
            <a:endParaRPr lang="en-GB" sz="34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95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152" y="623453"/>
            <a:ext cx="103753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00" dirty="0" smtClean="0">
                <a:latin typeface="Georgia" panose="02040502050405020303" pitchFamily="18" charset="0"/>
              </a:rPr>
              <a:t>Thank </a:t>
            </a:r>
            <a:r>
              <a:rPr lang="en-GB" sz="3400" dirty="0" smtClean="0">
                <a:latin typeface="Georgia" panose="02040502050405020303" pitchFamily="18" charset="0"/>
              </a:rPr>
              <a:t>You</a:t>
            </a:r>
          </a:p>
          <a:p>
            <a:endParaRPr lang="en-GB" sz="3400" dirty="0" smtClean="0">
              <a:latin typeface="Georgia" panose="020405020504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9452" y="2937913"/>
            <a:ext cx="24314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00" dirty="0" smtClean="0">
                <a:latin typeface="Georgia" panose="02040502050405020303" pitchFamily="18" charset="0"/>
              </a:rPr>
              <a:t>Questions?</a:t>
            </a:r>
            <a:endParaRPr lang="en-GB" sz="3400" dirty="0"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49490" y="4911436"/>
            <a:ext cx="28817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00" dirty="0" smtClean="0">
                <a:latin typeface="Georgia" panose="02040502050405020303" pitchFamily="18" charset="0"/>
              </a:rPr>
              <a:t>Stay Healthy!</a:t>
            </a:r>
            <a:endParaRPr lang="en-GB" sz="3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3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994571" y="6531429"/>
            <a:ext cx="1197429" cy="32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32509" y="1045029"/>
            <a:ext cx="54111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Walkthrough of initial barriers to coding •</a:t>
            </a:r>
          </a:p>
          <a:p>
            <a:pPr algn="r"/>
            <a:endParaRPr lang="en-US" sz="3400" dirty="0" smtClean="0">
              <a:solidFill>
                <a:srgbClr val="262626"/>
              </a:solidFill>
              <a:latin typeface="Georgia" panose="02040502050405020303" pitchFamily="18" charset="0"/>
            </a:endParaRPr>
          </a:p>
          <a:p>
            <a:pPr algn="r"/>
            <a:r>
              <a:rPr lang="en-US" sz="34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Intuition of the idea of a graph/network •</a:t>
            </a:r>
          </a:p>
          <a:p>
            <a:pPr algn="r"/>
            <a:endParaRPr lang="en-US" sz="3400" dirty="0" smtClean="0">
              <a:solidFill>
                <a:srgbClr val="262626"/>
              </a:solidFill>
              <a:latin typeface="Georgia" panose="02040502050405020303" pitchFamily="18" charset="0"/>
            </a:endParaRPr>
          </a:p>
          <a:p>
            <a:pPr algn="r"/>
            <a:r>
              <a:rPr lang="en-US" sz="34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An overview of how to put them together to analyze text • </a:t>
            </a:r>
          </a:p>
        </p:txBody>
      </p:sp>
      <p:cxnSp>
        <p:nvCxnSpPr>
          <p:cNvPr id="5" name="Straight Connector 4"/>
          <p:cNvCxnSpPr>
            <a:stCxn id="10" idx="2"/>
          </p:cNvCxnSpPr>
          <p:nvPr/>
        </p:nvCxnSpPr>
        <p:spPr>
          <a:xfrm flipH="1" flipV="1">
            <a:off x="5559228" y="1901628"/>
            <a:ext cx="3215250" cy="1516483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2"/>
          </p:cNvCxnSpPr>
          <p:nvPr/>
        </p:nvCxnSpPr>
        <p:spPr>
          <a:xfrm flipH="1">
            <a:off x="5559228" y="3418111"/>
            <a:ext cx="3215250" cy="41369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</p:cNvCxnSpPr>
          <p:nvPr/>
        </p:nvCxnSpPr>
        <p:spPr>
          <a:xfrm flipH="1">
            <a:off x="5559228" y="3418111"/>
            <a:ext cx="3215250" cy="2093689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</p:cNvCxnSpPr>
          <p:nvPr/>
        </p:nvCxnSpPr>
        <p:spPr>
          <a:xfrm flipH="1">
            <a:off x="6814457" y="3418111"/>
            <a:ext cx="1960021" cy="1275809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774478" y="2002968"/>
            <a:ext cx="2852057" cy="2830286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Offer</a:t>
            </a:r>
            <a:endParaRPr lang="en-GB" sz="3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5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218" y="709532"/>
            <a:ext cx="75546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Simple Path to Become a Coder</a:t>
            </a:r>
            <a:endParaRPr lang="en-GB" sz="3400" dirty="0">
              <a:solidFill>
                <a:srgbClr val="262626"/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7943" y="1981201"/>
            <a:ext cx="38317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latin typeface="Georgia" panose="02040502050405020303" pitchFamily="18" charset="0"/>
              </a:rPr>
              <a:t> </a:t>
            </a:r>
            <a:r>
              <a:rPr lang="en-GB" sz="2100" dirty="0" smtClean="0">
                <a:latin typeface="Georgia" panose="02040502050405020303" pitchFamily="18" charset="0"/>
              </a:rPr>
              <a:t>      </a:t>
            </a:r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Pick a language to start</a:t>
            </a:r>
          </a:p>
          <a:p>
            <a:pPr lvl="1"/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Recommendation: R</a:t>
            </a:r>
          </a:p>
          <a:p>
            <a:pPr lvl="1"/>
            <a:endParaRPr lang="en-GB" sz="2100" dirty="0" smtClean="0">
              <a:solidFill>
                <a:srgbClr val="262626"/>
              </a:solidFill>
              <a:latin typeface="Georgia" panose="02040502050405020303" pitchFamily="18" charset="0"/>
              <a:hlinkClick r:id="rId2"/>
            </a:endParaRPr>
          </a:p>
          <a:p>
            <a:pPr lvl="1"/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What is R?</a:t>
            </a:r>
          </a:p>
          <a:p>
            <a:pPr lvl="1"/>
            <a:endParaRPr lang="en-GB" sz="2100" dirty="0" smtClean="0">
              <a:solidFill>
                <a:srgbClr val="262626"/>
              </a:solidFill>
              <a:latin typeface="Georgia" panose="02040502050405020303" pitchFamily="18" charset="0"/>
            </a:endParaRPr>
          </a:p>
          <a:p>
            <a:pPr lvl="1"/>
            <a:r>
              <a:rPr lang="en-US" sz="24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R </a:t>
            </a:r>
            <a:r>
              <a:rPr lang="en-US" sz="2400" dirty="0">
                <a:solidFill>
                  <a:srgbClr val="262626"/>
                </a:solidFill>
                <a:latin typeface="Georgia" panose="02040502050405020303" pitchFamily="18" charset="0"/>
              </a:rPr>
              <a:t>is a system for statistical computation and </a:t>
            </a:r>
            <a:r>
              <a:rPr lang="en-US" sz="24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graphics</a:t>
            </a:r>
            <a:endParaRPr lang="en-GB" sz="2100" dirty="0" smtClean="0">
              <a:solidFill>
                <a:srgbClr val="262626"/>
              </a:solidFill>
              <a:latin typeface="Georgia" panose="02040502050405020303" pitchFamily="18" charset="0"/>
            </a:endParaRPr>
          </a:p>
          <a:p>
            <a:pPr lvl="1"/>
            <a:endParaRPr lang="en-GB" sz="2100" dirty="0">
              <a:solidFill>
                <a:srgbClr val="262626"/>
              </a:solidFill>
              <a:latin typeface="Georgia" panose="02040502050405020303" pitchFamily="18" charset="0"/>
            </a:endParaRPr>
          </a:p>
          <a:p>
            <a:pPr lvl="1"/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It is a language for data analysis and graphics</a:t>
            </a:r>
            <a:endParaRPr lang="en-US" sz="2400" dirty="0" smtClean="0">
              <a:solidFill>
                <a:srgbClr val="262626"/>
              </a:solidFill>
              <a:latin typeface="Georgia" panose="02040502050405020303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96684" y="2133598"/>
            <a:ext cx="500745" cy="391885"/>
          </a:xfrm>
          <a:prstGeom prst="ellipse">
            <a:avLst/>
          </a:prstGeom>
          <a:solidFill>
            <a:schemeClr val="bg1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1</a:t>
            </a:r>
            <a:endParaRPr lang="en-GB" sz="2100" dirty="0">
              <a:solidFill>
                <a:srgbClr val="262626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14" y="4542889"/>
            <a:ext cx="1579590" cy="122396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153070" y="2002970"/>
            <a:ext cx="500745" cy="391885"/>
          </a:xfrm>
          <a:prstGeom prst="ellipse">
            <a:avLst/>
          </a:prstGeom>
          <a:solidFill>
            <a:schemeClr val="bg1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00" dirty="0">
                <a:solidFill>
                  <a:srgbClr val="262626"/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43799" y="1894109"/>
            <a:ext cx="383177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       Set up coding environment</a:t>
            </a:r>
          </a:p>
          <a:p>
            <a:pPr lvl="1"/>
            <a:endParaRPr lang="en-GB" sz="2100" dirty="0" smtClean="0">
              <a:solidFill>
                <a:srgbClr val="262626"/>
              </a:solidFill>
              <a:latin typeface="Georgia" panose="02040502050405020303" pitchFamily="18" charset="0"/>
            </a:endParaRPr>
          </a:p>
          <a:p>
            <a:pPr lvl="1"/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This involves downloading and installing the language on your computer</a:t>
            </a:r>
          </a:p>
          <a:p>
            <a:pPr lvl="1"/>
            <a:endParaRPr lang="en-GB" sz="2100" dirty="0">
              <a:solidFill>
                <a:srgbClr val="262626"/>
              </a:solidFill>
              <a:latin typeface="Georgia" panose="02040502050405020303" pitchFamily="18" charset="0"/>
            </a:endParaRPr>
          </a:p>
          <a:p>
            <a:pPr lvl="1"/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Follow this </a:t>
            </a:r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  <a:hlinkClick r:id="rId4"/>
              </a:rPr>
              <a:t>link</a:t>
            </a:r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 to download R</a:t>
            </a:r>
          </a:p>
          <a:p>
            <a:pPr lvl="1"/>
            <a:endParaRPr lang="en-GB" sz="2100" dirty="0">
              <a:solidFill>
                <a:srgbClr val="262626"/>
              </a:solidFill>
              <a:latin typeface="Georgia" panose="02040502050405020303" pitchFamily="18" charset="0"/>
            </a:endParaRPr>
          </a:p>
          <a:p>
            <a:pPr lvl="1"/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It is also recommended that you use an Integrated </a:t>
            </a:r>
            <a:r>
              <a:rPr lang="en-GB" sz="2100" dirty="0" err="1" smtClean="0">
                <a:solidFill>
                  <a:srgbClr val="262626"/>
                </a:solidFill>
                <a:latin typeface="Georgia" panose="02040502050405020303" pitchFamily="18" charset="0"/>
              </a:rPr>
              <a:t>Dev</a:t>
            </a:r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 Environment (IDE)</a:t>
            </a:r>
          </a:p>
          <a:p>
            <a:pPr lvl="1"/>
            <a:endParaRPr lang="en-GB" sz="2100" dirty="0">
              <a:solidFill>
                <a:srgbClr val="262626"/>
              </a:solidFill>
              <a:latin typeface="Georgia" panose="02040502050405020303" pitchFamily="18" charset="0"/>
            </a:endParaRPr>
          </a:p>
          <a:p>
            <a:pPr lvl="1"/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Click </a:t>
            </a:r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  <a:hlinkClick r:id="rId5"/>
              </a:rPr>
              <a:t>here</a:t>
            </a:r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 for </a:t>
            </a:r>
            <a:r>
              <a:rPr lang="en-GB" sz="2100" dirty="0" err="1" smtClean="0">
                <a:solidFill>
                  <a:srgbClr val="262626"/>
                </a:solidFill>
                <a:latin typeface="Georgia" panose="02040502050405020303" pitchFamily="18" charset="0"/>
              </a:rPr>
              <a:t>RStudio</a:t>
            </a:r>
            <a:endParaRPr lang="en-GB" sz="2100" dirty="0" smtClean="0">
              <a:solidFill>
                <a:srgbClr val="262626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14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119" y="2064689"/>
            <a:ext cx="7740904" cy="4331856"/>
          </a:xfrm>
          <a:prstGeom prst="rect">
            <a:avLst/>
          </a:prstGeom>
          <a:ln>
            <a:solidFill>
              <a:srgbClr val="262626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86218" y="709532"/>
            <a:ext cx="75546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Simple Path to Become a Coder</a:t>
            </a:r>
            <a:endParaRPr lang="en-GB" sz="3400" dirty="0">
              <a:solidFill>
                <a:srgbClr val="262626"/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073" y="3150626"/>
            <a:ext cx="2774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Open Your New Environment</a:t>
            </a:r>
          </a:p>
        </p:txBody>
      </p:sp>
      <p:sp>
        <p:nvSpPr>
          <p:cNvPr id="7" name="Oval 6"/>
          <p:cNvSpPr/>
          <p:nvPr/>
        </p:nvSpPr>
        <p:spPr>
          <a:xfrm>
            <a:off x="1453819" y="2736970"/>
            <a:ext cx="500745" cy="391885"/>
          </a:xfrm>
          <a:prstGeom prst="ellipse">
            <a:avLst/>
          </a:prstGeom>
          <a:solidFill>
            <a:schemeClr val="bg1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3</a:t>
            </a:r>
            <a:endParaRPr lang="en-GB" sz="2100" dirty="0">
              <a:solidFill>
                <a:srgbClr val="262626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9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118" y="2064689"/>
            <a:ext cx="7756157" cy="4331856"/>
          </a:xfrm>
          <a:prstGeom prst="rect">
            <a:avLst/>
          </a:prstGeom>
          <a:ln>
            <a:solidFill>
              <a:srgbClr val="262626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86218" y="709532"/>
            <a:ext cx="75546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Simple Path to Become a Coder</a:t>
            </a:r>
            <a:endParaRPr lang="en-GB" sz="3400" dirty="0">
              <a:solidFill>
                <a:srgbClr val="262626"/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42" y="3150626"/>
            <a:ext cx="3069771" cy="41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Print “Hello World”</a:t>
            </a:r>
          </a:p>
        </p:txBody>
      </p:sp>
      <p:sp>
        <p:nvSpPr>
          <p:cNvPr id="7" name="Oval 6"/>
          <p:cNvSpPr/>
          <p:nvPr/>
        </p:nvSpPr>
        <p:spPr>
          <a:xfrm>
            <a:off x="1453819" y="2736970"/>
            <a:ext cx="500745" cy="391885"/>
          </a:xfrm>
          <a:prstGeom prst="ellipse">
            <a:avLst/>
          </a:prstGeom>
          <a:solidFill>
            <a:schemeClr val="bg1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00" dirty="0">
                <a:solidFill>
                  <a:srgbClr val="262626"/>
                </a:solidFill>
                <a:latin typeface="Georgia" panose="02040502050405020303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695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218" y="709532"/>
            <a:ext cx="75546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Simple Path to Become a Coder</a:t>
            </a:r>
            <a:endParaRPr lang="en-GB" sz="3400" dirty="0">
              <a:solidFill>
                <a:srgbClr val="262626"/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14524" y="2499503"/>
            <a:ext cx="4724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Find and Read Documentation and Manuals</a:t>
            </a:r>
          </a:p>
          <a:p>
            <a:pPr lvl="1"/>
            <a:endParaRPr lang="en-GB" sz="2100" dirty="0">
              <a:solidFill>
                <a:srgbClr val="262626"/>
              </a:solidFill>
              <a:latin typeface="Georgia" panose="02040502050405020303" pitchFamily="18" charset="0"/>
            </a:endParaRPr>
          </a:p>
          <a:p>
            <a:pPr lvl="1"/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For R, start </a:t>
            </a:r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  <a:hlinkClick r:id="rId2"/>
              </a:rPr>
              <a:t>here</a:t>
            </a:r>
            <a:endParaRPr lang="en-GB" sz="2100" dirty="0">
              <a:solidFill>
                <a:srgbClr val="262626"/>
              </a:solidFill>
              <a:latin typeface="Georgia" panose="02040502050405020303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46931" y="1993769"/>
            <a:ext cx="500745" cy="391885"/>
          </a:xfrm>
          <a:prstGeom prst="ellipse">
            <a:avLst/>
          </a:prstGeom>
          <a:solidFill>
            <a:schemeClr val="bg1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5</a:t>
            </a:r>
            <a:endParaRPr lang="en-GB" sz="2100" dirty="0">
              <a:solidFill>
                <a:srgbClr val="262626"/>
              </a:solidFill>
              <a:latin typeface="Georgia" panose="02040502050405020303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347531" y="2800115"/>
            <a:ext cx="500745" cy="391885"/>
          </a:xfrm>
          <a:prstGeom prst="ellipse">
            <a:avLst/>
          </a:prstGeom>
          <a:solidFill>
            <a:schemeClr val="bg1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6</a:t>
            </a:r>
            <a:endParaRPr lang="en-GB" sz="2100" dirty="0">
              <a:solidFill>
                <a:srgbClr val="262626"/>
              </a:solidFill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8276" y="1737756"/>
            <a:ext cx="472440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Learn how to debug</a:t>
            </a:r>
          </a:p>
          <a:p>
            <a:pPr lvl="1"/>
            <a:endParaRPr lang="en-GB" sz="2100" dirty="0">
              <a:solidFill>
                <a:srgbClr val="262626"/>
              </a:solidFill>
              <a:latin typeface="Georgia" panose="02040502050405020303" pitchFamily="18" charset="0"/>
            </a:endParaRPr>
          </a:p>
          <a:p>
            <a:pPr lvl="1"/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Very low chance you are first with a problem or an error</a:t>
            </a:r>
          </a:p>
          <a:p>
            <a:pPr lvl="1"/>
            <a:endParaRPr lang="en-GB" sz="2100" dirty="0">
              <a:solidFill>
                <a:srgbClr val="262626"/>
              </a:solidFill>
              <a:latin typeface="Georgia" panose="02040502050405020303" pitchFamily="18" charset="0"/>
            </a:endParaRPr>
          </a:p>
          <a:p>
            <a:pPr lvl="1"/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The internet is your friend</a:t>
            </a:r>
          </a:p>
          <a:p>
            <a:pPr lvl="1"/>
            <a:endParaRPr lang="en-GB" sz="2100" dirty="0" smtClean="0">
              <a:solidFill>
                <a:srgbClr val="262626"/>
              </a:solidFill>
              <a:latin typeface="Georgia" panose="02040502050405020303" pitchFamily="18" charset="0"/>
            </a:endParaRPr>
          </a:p>
          <a:p>
            <a:pPr lvl="1"/>
            <a:r>
              <a:rPr lang="en-US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Stack Overflow is an online community and question answer platform primarily focused on programming</a:t>
            </a:r>
          </a:p>
          <a:p>
            <a:pPr lvl="1"/>
            <a:endParaRPr lang="en-US" sz="2100" dirty="0">
              <a:solidFill>
                <a:srgbClr val="262626"/>
              </a:solidFill>
              <a:latin typeface="Georgia" panose="02040502050405020303" pitchFamily="18" charset="0"/>
            </a:endParaRPr>
          </a:p>
          <a:p>
            <a:pPr lvl="1"/>
            <a:r>
              <a:rPr lang="en-US" sz="2100" dirty="0" err="1" smtClean="0">
                <a:solidFill>
                  <a:srgbClr val="262626"/>
                </a:solidFill>
                <a:latin typeface="Georgia" panose="02040502050405020303" pitchFamily="18" charset="0"/>
              </a:rPr>
              <a:t>ChatGPT</a:t>
            </a:r>
            <a:endParaRPr lang="en-GB" sz="2100" dirty="0">
              <a:solidFill>
                <a:srgbClr val="262626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87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218" y="709532"/>
            <a:ext cx="75546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Simple Path to Become a Coder</a:t>
            </a:r>
            <a:endParaRPr lang="en-GB" sz="3400" dirty="0">
              <a:solidFill>
                <a:srgbClr val="262626"/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14524" y="2499503"/>
            <a:ext cx="47244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Understand what is a Library/Package</a:t>
            </a:r>
          </a:p>
          <a:p>
            <a:pPr lvl="1"/>
            <a:endParaRPr lang="en-GB" sz="2100" dirty="0">
              <a:solidFill>
                <a:srgbClr val="262626"/>
              </a:solidFill>
              <a:latin typeface="Georgia" panose="02040502050405020303" pitchFamily="18" charset="0"/>
            </a:endParaRPr>
          </a:p>
          <a:p>
            <a:pPr lvl="1"/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In a sense, it is a set of words that once loaded, the computer will understand</a:t>
            </a:r>
          </a:p>
          <a:p>
            <a:pPr lvl="1"/>
            <a:endParaRPr lang="en-GB" sz="2100" dirty="0">
              <a:solidFill>
                <a:srgbClr val="262626"/>
              </a:solidFill>
              <a:latin typeface="Georgia" panose="02040502050405020303" pitchFamily="18" charset="0"/>
            </a:endParaRPr>
          </a:p>
          <a:p>
            <a:pPr lvl="1"/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e.g. </a:t>
            </a:r>
            <a:r>
              <a:rPr lang="en-GB" sz="2100" dirty="0" err="1" smtClean="0">
                <a:solidFill>
                  <a:srgbClr val="262626"/>
                </a:solidFill>
                <a:latin typeface="Georgia" panose="02040502050405020303" pitchFamily="18" charset="0"/>
              </a:rPr>
              <a:t>httr</a:t>
            </a:r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, </a:t>
            </a:r>
            <a:r>
              <a:rPr lang="en-GB" sz="2100" dirty="0" err="1" smtClean="0">
                <a:solidFill>
                  <a:srgbClr val="262626"/>
                </a:solidFill>
                <a:latin typeface="Georgia" panose="02040502050405020303" pitchFamily="18" charset="0"/>
              </a:rPr>
              <a:t>tidyverse</a:t>
            </a:r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, </a:t>
            </a:r>
            <a:r>
              <a:rPr lang="en-GB" sz="2100" dirty="0" err="1" smtClean="0">
                <a:solidFill>
                  <a:srgbClr val="262626"/>
                </a:solidFill>
                <a:latin typeface="Georgia" panose="02040502050405020303" pitchFamily="18" charset="0"/>
              </a:rPr>
              <a:t>jsonlite</a:t>
            </a:r>
            <a:r>
              <a:rPr lang="en-GB" sz="21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 in R</a:t>
            </a:r>
            <a:endParaRPr lang="en-GB" sz="2100" dirty="0">
              <a:solidFill>
                <a:srgbClr val="262626"/>
              </a:solidFill>
              <a:latin typeface="Georgia" panose="02040502050405020303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46931" y="1993769"/>
            <a:ext cx="500745" cy="391885"/>
          </a:xfrm>
          <a:prstGeom prst="ellipse">
            <a:avLst/>
          </a:prstGeom>
          <a:solidFill>
            <a:schemeClr val="bg1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00" dirty="0">
                <a:solidFill>
                  <a:srgbClr val="262626"/>
                </a:solidFill>
                <a:latin typeface="Georgia" panose="02040502050405020303" pitchFamily="18" charset="0"/>
              </a:rPr>
              <a:t>7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63" y="1325085"/>
            <a:ext cx="7259609" cy="5486385"/>
          </a:xfrm>
          <a:prstGeom prst="rect">
            <a:avLst/>
          </a:prstGeom>
          <a:ln>
            <a:solidFill>
              <a:srgbClr val="262626"/>
            </a:solidFill>
          </a:ln>
        </p:spPr>
      </p:pic>
    </p:spTree>
    <p:extLst>
      <p:ext uri="{BB962C8B-B14F-4D97-AF65-F5344CB8AC3E}">
        <p14:creationId xmlns:p14="http://schemas.microsoft.com/office/powerpoint/2010/main" val="17430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217" y="709532"/>
            <a:ext cx="9828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 smtClean="0">
                <a:solidFill>
                  <a:srgbClr val="262626"/>
                </a:solidFill>
                <a:latin typeface="Georgia" panose="02040502050405020303" pitchFamily="18" charset="0"/>
              </a:rPr>
              <a:t>But, what is an API? And GET requests?</a:t>
            </a:r>
            <a:endParaRPr lang="en-GB" sz="3400" dirty="0">
              <a:solidFill>
                <a:srgbClr val="262626"/>
              </a:solidFill>
              <a:latin typeface="Georgia" panose="02040502050405020303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8940799" y="2188028"/>
            <a:ext cx="2503715" cy="2481943"/>
          </a:xfrm>
          <a:prstGeom prst="ellipse">
            <a:avLst/>
          </a:prstGeom>
          <a:solidFill>
            <a:srgbClr val="595959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Server</a:t>
            </a:r>
            <a:endParaRPr lang="en-GB" sz="3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64599" y="5083624"/>
            <a:ext cx="2656114" cy="870857"/>
          </a:xfrm>
          <a:prstGeom prst="rect">
            <a:avLst/>
          </a:prstGeom>
          <a:solidFill>
            <a:srgbClr val="595959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00" dirty="0" smtClean="0">
                <a:latin typeface="Georgia" panose="02040502050405020303" pitchFamily="18" charset="0"/>
              </a:rPr>
              <a:t>Graphical Interface</a:t>
            </a:r>
            <a:endParaRPr lang="en-GB" sz="2100" dirty="0"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87684" y="1690911"/>
            <a:ext cx="3802743" cy="3062515"/>
          </a:xfrm>
          <a:prstGeom prst="rect">
            <a:avLst/>
          </a:prstGeom>
          <a:solidFill>
            <a:srgbClr val="595959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00" dirty="0" smtClean="0">
                <a:latin typeface="Georgia" panose="02040502050405020303" pitchFamily="18" charset="0"/>
              </a:rPr>
              <a:t>Application Programming Interface (REST)</a:t>
            </a:r>
          </a:p>
          <a:p>
            <a:pPr algn="ctr"/>
            <a:endParaRPr lang="en-GB" sz="2100" dirty="0" smtClean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 smtClean="0">
                <a:latin typeface="Georgia" panose="02040502050405020303" pitchFamily="18" charset="0"/>
              </a:rPr>
              <a:t>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 smtClean="0">
                <a:latin typeface="Georgia" panose="02040502050405020303" pitchFamily="18" charset="0"/>
              </a:rPr>
              <a:t>Post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 smtClean="0">
                <a:latin typeface="Georgia" panose="02040502050405020303" pitchFamily="18" charset="0"/>
              </a:rPr>
              <a:t>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 smtClean="0">
                <a:latin typeface="Georgia" panose="02040502050405020303" pitchFamily="18" charset="0"/>
              </a:rPr>
              <a:t>Delete</a:t>
            </a:r>
            <a:endParaRPr lang="en-GB" sz="2100" dirty="0">
              <a:latin typeface="Georgia" panose="02040502050405020303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2057" y="2188027"/>
            <a:ext cx="2590800" cy="2481943"/>
          </a:xfrm>
          <a:prstGeom prst="ellipse">
            <a:avLst/>
          </a:prstGeom>
          <a:solidFill>
            <a:srgbClr val="595959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00" dirty="0" smtClean="0">
                <a:latin typeface="Georgia" panose="02040502050405020303" pitchFamily="18" charset="0"/>
              </a:rPr>
              <a:t>Your Program</a:t>
            </a:r>
            <a:endParaRPr lang="en-GB" sz="2100" dirty="0">
              <a:latin typeface="Georgia" panose="02040502050405020303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278743" y="2715860"/>
            <a:ext cx="2608941" cy="41854"/>
          </a:xfrm>
          <a:prstGeom prst="straightConnector1">
            <a:avLst/>
          </a:prstGeom>
          <a:ln w="1270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5"/>
          </p:cNvCxnSpPr>
          <p:nvPr/>
        </p:nvCxnSpPr>
        <p:spPr>
          <a:xfrm flipH="1" flipV="1">
            <a:off x="2523443" y="4306498"/>
            <a:ext cx="2364241" cy="4245"/>
          </a:xfrm>
          <a:prstGeom prst="straightConnector1">
            <a:avLst/>
          </a:prstGeom>
          <a:ln w="1270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5163" y="2271374"/>
            <a:ext cx="12075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latin typeface="Georgia" panose="02040502050405020303" pitchFamily="18" charset="0"/>
              </a:rPr>
              <a:t>Request</a:t>
            </a:r>
            <a:endParaRPr lang="en-GB" sz="2100" dirty="0">
              <a:latin typeface="Georgia" panose="02040502050405020303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87072" y="3863815"/>
            <a:ext cx="1383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latin typeface="Georgia" panose="02040502050405020303" pitchFamily="18" charset="0"/>
              </a:rPr>
              <a:t>Response</a:t>
            </a:r>
            <a:endParaRPr lang="en-GB" sz="21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5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974</Words>
  <Application>Microsoft Office PowerPoint</Application>
  <PresentationFormat>Widescreen</PresentationFormat>
  <Paragraphs>178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</dc:creator>
  <cp:lastModifiedBy>Sen</cp:lastModifiedBy>
  <cp:revision>79</cp:revision>
  <dcterms:created xsi:type="dcterms:W3CDTF">2023-06-12T20:39:28Z</dcterms:created>
  <dcterms:modified xsi:type="dcterms:W3CDTF">2023-06-14T02:45:29Z</dcterms:modified>
</cp:coreProperties>
</file>