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306" r:id="rId5"/>
    <p:sldId id="261" r:id="rId6"/>
    <p:sldId id="260" r:id="rId7"/>
    <p:sldId id="262" r:id="rId8"/>
    <p:sldId id="307" r:id="rId9"/>
    <p:sldId id="308" r:id="rId10"/>
    <p:sldId id="291" r:id="rId11"/>
    <p:sldId id="309" r:id="rId12"/>
    <p:sldId id="264" r:id="rId13"/>
    <p:sldId id="26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714"/>
      </p:cViewPr>
      <p:guideLst>
        <p:guide orient="horz" pos="218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6199-6B6D-4441-BF33-58FF57670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F1D3-5616-4E51-AAC8-E255CFD4E2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3" descr="图片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2701" y="0"/>
            <a:ext cx="12177713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3074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4551" y="-6350"/>
            <a:ext cx="7561263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0" y="-4763"/>
            <a:ext cx="12192000" cy="6850063"/>
          </a:xfrm>
          <a:prstGeom prst="rect">
            <a:avLst/>
          </a:prstGeom>
          <a:solidFill>
            <a:srgbClr val="262626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梯形 5"/>
          <p:cNvSpPr/>
          <p:nvPr/>
        </p:nvSpPr>
        <p:spPr bwMode="auto">
          <a:xfrm>
            <a:off x="4627563" y="0"/>
            <a:ext cx="7564437" cy="6858000"/>
          </a:xfrm>
          <a:custGeom>
            <a:avLst/>
            <a:gdLst>
              <a:gd name="T0" fmla="*/ 0 w 7564582"/>
              <a:gd name="T1" fmla="*/ 6873240 h 6873240"/>
              <a:gd name="T2" fmla="*/ 2933700 w 7564582"/>
              <a:gd name="T3" fmla="*/ 0 h 6873240"/>
              <a:gd name="T4" fmla="*/ 7558809 w 7564582"/>
              <a:gd name="T5" fmla="*/ 12285 h 6873240"/>
              <a:gd name="T6" fmla="*/ 7564582 w 7564582"/>
              <a:gd name="T7" fmla="*/ 6873240 h 6873240"/>
              <a:gd name="T8" fmla="*/ 0 w 7564582"/>
              <a:gd name="T9" fmla="*/ 6873240 h 687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4582" h="6873240">
                <a:moveTo>
                  <a:pt x="0" y="6873240"/>
                </a:moveTo>
                <a:lnTo>
                  <a:pt x="2933700" y="0"/>
                </a:lnTo>
                <a:lnTo>
                  <a:pt x="7558809" y="12285"/>
                </a:lnTo>
                <a:cubicBezTo>
                  <a:pt x="7560733" y="2295206"/>
                  <a:pt x="7562658" y="4590319"/>
                  <a:pt x="7564582" y="6873240"/>
                </a:cubicBezTo>
                <a:lnTo>
                  <a:pt x="0" y="6873240"/>
                </a:lnTo>
                <a:close/>
              </a:path>
            </a:pathLst>
          </a:custGeom>
          <a:solidFill>
            <a:srgbClr val="0D0D0D">
              <a:alpha val="3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椭圆 17"/>
          <p:cNvSpPr>
            <a:spLocks noChangeArrowheads="1"/>
          </p:cNvSpPr>
          <p:nvPr/>
        </p:nvSpPr>
        <p:spPr bwMode="auto">
          <a:xfrm>
            <a:off x="9899650" y="5591177"/>
            <a:ext cx="285751" cy="284163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20"/>
          <p:cNvSpPr>
            <a:spLocks noChangeArrowheads="1"/>
          </p:cNvSpPr>
          <p:nvPr/>
        </p:nvSpPr>
        <p:spPr bwMode="auto">
          <a:xfrm>
            <a:off x="11069638" y="1393827"/>
            <a:ext cx="438151" cy="436563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椭圆 21"/>
          <p:cNvSpPr>
            <a:spLocks noChangeArrowheads="1"/>
          </p:cNvSpPr>
          <p:nvPr/>
        </p:nvSpPr>
        <p:spPr bwMode="auto">
          <a:xfrm>
            <a:off x="8812214" y="2874965"/>
            <a:ext cx="801687" cy="801687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椭圆 22"/>
          <p:cNvSpPr>
            <a:spLocks noChangeArrowheads="1"/>
          </p:cNvSpPr>
          <p:nvPr/>
        </p:nvSpPr>
        <p:spPr bwMode="auto">
          <a:xfrm>
            <a:off x="782640" y="2581275"/>
            <a:ext cx="668337" cy="668338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椭圆 23"/>
          <p:cNvSpPr>
            <a:spLocks noChangeArrowheads="1"/>
          </p:cNvSpPr>
          <p:nvPr/>
        </p:nvSpPr>
        <p:spPr bwMode="auto">
          <a:xfrm>
            <a:off x="1336677" y="4973638"/>
            <a:ext cx="373063" cy="373062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椭圆 24"/>
          <p:cNvSpPr>
            <a:spLocks noChangeArrowheads="1"/>
          </p:cNvSpPr>
          <p:nvPr/>
        </p:nvSpPr>
        <p:spPr bwMode="auto">
          <a:xfrm>
            <a:off x="2463801" y="3517900"/>
            <a:ext cx="803275" cy="803275"/>
          </a:xfrm>
          <a:prstGeom prst="ellipse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26"/>
          <p:cNvSpPr/>
          <p:nvPr/>
        </p:nvSpPr>
        <p:spPr bwMode="auto">
          <a:xfrm>
            <a:off x="3608389" y="941388"/>
            <a:ext cx="4976812" cy="4976812"/>
          </a:xfrm>
          <a:custGeom>
            <a:avLst/>
            <a:gdLst>
              <a:gd name="T0" fmla="*/ 2301241 w 4602480"/>
              <a:gd name="T1" fmla="*/ 138589 h 4602480"/>
              <a:gd name="T2" fmla="*/ 138589 w 4602480"/>
              <a:gd name="T3" fmla="*/ 2301241 h 4602480"/>
              <a:gd name="T4" fmla="*/ 2301241 w 4602480"/>
              <a:gd name="T5" fmla="*/ 4463893 h 4602480"/>
              <a:gd name="T6" fmla="*/ 4463893 w 4602480"/>
              <a:gd name="T7" fmla="*/ 2301241 h 4602480"/>
              <a:gd name="T8" fmla="*/ 2301241 w 4602480"/>
              <a:gd name="T9" fmla="*/ 138589 h 4602480"/>
              <a:gd name="T10" fmla="*/ 2301240 w 4602480"/>
              <a:gd name="T11" fmla="*/ 0 h 4602480"/>
              <a:gd name="T12" fmla="*/ 4602480 w 4602480"/>
              <a:gd name="T13" fmla="*/ 2301240 h 4602480"/>
              <a:gd name="T14" fmla="*/ 2301240 w 4602480"/>
              <a:gd name="T15" fmla="*/ 4602480 h 4602480"/>
              <a:gd name="T16" fmla="*/ 0 w 4602480"/>
              <a:gd name="T17" fmla="*/ 2301240 h 4602480"/>
              <a:gd name="T18" fmla="*/ 2301240 w 4602480"/>
              <a:gd name="T19" fmla="*/ 0 h 460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02480" h="4602480">
                <a:moveTo>
                  <a:pt x="2301241" y="138589"/>
                </a:moveTo>
                <a:cubicBezTo>
                  <a:pt x="1106841" y="138589"/>
                  <a:pt x="138589" y="1106841"/>
                  <a:pt x="138589" y="2301241"/>
                </a:cubicBezTo>
                <a:cubicBezTo>
                  <a:pt x="138589" y="3495641"/>
                  <a:pt x="1106841" y="4463893"/>
                  <a:pt x="2301241" y="4463893"/>
                </a:cubicBezTo>
                <a:cubicBezTo>
                  <a:pt x="3495641" y="4463893"/>
                  <a:pt x="4463893" y="3495641"/>
                  <a:pt x="4463893" y="2301241"/>
                </a:cubicBezTo>
                <a:cubicBezTo>
                  <a:pt x="4463893" y="1106841"/>
                  <a:pt x="3495641" y="138589"/>
                  <a:pt x="2301241" y="138589"/>
                </a:cubicBezTo>
                <a:close/>
                <a:moveTo>
                  <a:pt x="2301240" y="0"/>
                </a:moveTo>
                <a:cubicBezTo>
                  <a:pt x="3572180" y="0"/>
                  <a:pt x="4602480" y="1030300"/>
                  <a:pt x="4602480" y="2301240"/>
                </a:cubicBezTo>
                <a:cubicBezTo>
                  <a:pt x="4602480" y="3572180"/>
                  <a:pt x="3572180" y="4602480"/>
                  <a:pt x="2301240" y="4602480"/>
                </a:cubicBezTo>
                <a:cubicBezTo>
                  <a:pt x="1030300" y="4602480"/>
                  <a:pt x="0" y="3572180"/>
                  <a:pt x="0" y="2301240"/>
                </a:cubicBezTo>
                <a:cubicBezTo>
                  <a:pt x="0" y="1030300"/>
                  <a:pt x="1030300" y="0"/>
                  <a:pt x="2301240" y="0"/>
                </a:cubicBezTo>
                <a:close/>
              </a:path>
            </a:pathLst>
          </a:custGeom>
          <a:solidFill>
            <a:srgbClr val="26B597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椭圆 27"/>
          <p:cNvSpPr>
            <a:spLocks noChangeArrowheads="1"/>
          </p:cNvSpPr>
          <p:nvPr/>
        </p:nvSpPr>
        <p:spPr bwMode="auto">
          <a:xfrm>
            <a:off x="3756026" y="1074738"/>
            <a:ext cx="4686300" cy="4686300"/>
          </a:xfrm>
          <a:prstGeom prst="ellipse">
            <a:avLst/>
          </a:prstGeom>
          <a:solidFill>
            <a:srgbClr val="35343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燕尾形 30"/>
          <p:cNvSpPr>
            <a:spLocks noChangeArrowheads="1"/>
          </p:cNvSpPr>
          <p:nvPr/>
        </p:nvSpPr>
        <p:spPr bwMode="auto">
          <a:xfrm rot="5400000">
            <a:off x="5949157" y="4480720"/>
            <a:ext cx="290512" cy="520700"/>
          </a:xfrm>
          <a:prstGeom prst="chevron">
            <a:avLst>
              <a:gd name="adj" fmla="val 55815"/>
            </a:avLst>
          </a:prstGeom>
          <a:solidFill>
            <a:srgbClr val="009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燕尾形 31"/>
          <p:cNvSpPr>
            <a:spLocks noChangeArrowheads="1"/>
          </p:cNvSpPr>
          <p:nvPr/>
        </p:nvSpPr>
        <p:spPr bwMode="auto">
          <a:xfrm rot="5400000">
            <a:off x="5948363" y="4705351"/>
            <a:ext cx="292100" cy="520700"/>
          </a:xfrm>
          <a:prstGeom prst="chevron">
            <a:avLst>
              <a:gd name="adj" fmla="val 55815"/>
            </a:avLst>
          </a:prstGeom>
          <a:solidFill>
            <a:srgbClr val="009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文本框 3"/>
          <p:cNvSpPr>
            <a:spLocks noChangeArrowheads="1"/>
          </p:cNvSpPr>
          <p:nvPr/>
        </p:nvSpPr>
        <p:spPr bwMode="auto">
          <a:xfrm>
            <a:off x="3778886" y="2684464"/>
            <a:ext cx="4653280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比特币</a:t>
            </a:r>
            <a:endParaRPr 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及区块链技术简介</a:t>
            </a:r>
            <a:endParaRPr 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8"/>
    </mc:Choice>
    <mc:Fallback>
      <p:transition spd="slow" advTm="4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ldLvl="0" animBg="1" autoUpdateAnimBg="0"/>
      <p:bldP spid="3079" grpId="0" bldLvl="0" animBg="1" autoUpdateAnimBg="0"/>
      <p:bldP spid="3080" grpId="0" bldLvl="0" animBg="1" autoUpdateAnimBg="0"/>
      <p:bldP spid="3081" grpId="0" bldLvl="0" animBg="1" autoUpdateAnimBg="0"/>
      <p:bldP spid="3082" grpId="0" bldLvl="0" animBg="1" autoUpdateAnimBg="0"/>
      <p:bldP spid="3083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681355"/>
            <a:ext cx="6857365" cy="1247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" y="2297430"/>
            <a:ext cx="6327775" cy="1942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15" y="2468245"/>
            <a:ext cx="4923790" cy="177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985" y="2099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区块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1380" y="2099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区块头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23135" y="4933950"/>
            <a:ext cx="26936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去中心化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无须信任系统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3. 不可篡改和加密安全性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" descr="5683c9c0b73f7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089652" y="3175"/>
            <a:ext cx="61182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5"/>
          <p:cNvSpPr>
            <a:spLocks noChangeArrowheads="1"/>
          </p:cNvSpPr>
          <p:nvPr/>
        </p:nvSpPr>
        <p:spPr bwMode="auto">
          <a:xfrm>
            <a:off x="6089652" y="2"/>
            <a:ext cx="6118225" cy="6867525"/>
          </a:xfrm>
          <a:prstGeom prst="rect">
            <a:avLst/>
          </a:prstGeom>
          <a:solidFill>
            <a:schemeClr val="tx1">
              <a:alpha val="4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50" name="文本框 11"/>
          <p:cNvSpPr txBox="1">
            <a:spLocks noChangeArrowheads="1"/>
          </p:cNvSpPr>
          <p:nvPr/>
        </p:nvSpPr>
        <p:spPr bwMode="auto">
          <a:xfrm>
            <a:off x="1162369" y="2382520"/>
            <a:ext cx="31892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奖励机制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文本框 14"/>
          <p:cNvSpPr txBox="1">
            <a:spLocks noChangeArrowheads="1"/>
          </p:cNvSpPr>
          <p:nvPr/>
        </p:nvSpPr>
        <p:spPr bwMode="auto">
          <a:xfrm>
            <a:off x="1162686" y="3387408"/>
            <a:ext cx="3949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竞争打包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3" name="文本框 16"/>
          <p:cNvSpPr txBox="1">
            <a:spLocks noChangeArrowheads="1"/>
          </p:cNvSpPr>
          <p:nvPr/>
        </p:nvSpPr>
        <p:spPr bwMode="auto">
          <a:xfrm>
            <a:off x="1114743" y="4303395"/>
            <a:ext cx="2540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8" name="文本框 24"/>
          <p:cNvSpPr txBox="1">
            <a:spLocks noChangeArrowheads="1"/>
          </p:cNvSpPr>
          <p:nvPr/>
        </p:nvSpPr>
        <p:spPr bwMode="auto">
          <a:xfrm>
            <a:off x="1148081" y="5273358"/>
            <a:ext cx="2540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挖矿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" y="24765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区块打包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266" name="椭圆 4"/>
          <p:cNvSpPr>
            <a:spLocks noChangeArrowheads="1"/>
          </p:cNvSpPr>
          <p:nvPr/>
        </p:nvSpPr>
        <p:spPr bwMode="auto">
          <a:xfrm>
            <a:off x="4946651" y="2133600"/>
            <a:ext cx="1127125" cy="1125538"/>
          </a:xfrm>
          <a:prstGeom prst="ellips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1" name="椭圆 6"/>
          <p:cNvSpPr>
            <a:spLocks noChangeArrowheads="1"/>
          </p:cNvSpPr>
          <p:nvPr/>
        </p:nvSpPr>
        <p:spPr bwMode="auto">
          <a:xfrm>
            <a:off x="7386640" y="2133600"/>
            <a:ext cx="1125537" cy="1125538"/>
          </a:xfrm>
          <a:prstGeom prst="ellips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2" name="椭圆 11"/>
          <p:cNvSpPr>
            <a:spLocks noChangeArrowheads="1"/>
          </p:cNvSpPr>
          <p:nvPr/>
        </p:nvSpPr>
        <p:spPr bwMode="auto">
          <a:xfrm>
            <a:off x="9853614" y="2133600"/>
            <a:ext cx="1125537" cy="1125538"/>
          </a:xfrm>
          <a:prstGeom prst="ellips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6" name="文本框 21"/>
          <p:cNvSpPr txBox="1">
            <a:spLocks noChangeArrowheads="1"/>
          </p:cNvSpPr>
          <p:nvPr/>
        </p:nvSpPr>
        <p:spPr bwMode="auto">
          <a:xfrm>
            <a:off x="4545965" y="3885565"/>
            <a:ext cx="1927860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比特币价格波动巨大，吸引了大量的投机者。目前来看，比特币泡沫非常巨大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9" name="图片 26" descr="5683c83baa66c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3175"/>
            <a:ext cx="3741739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矩形 27"/>
          <p:cNvSpPr>
            <a:spLocks noChangeArrowheads="1"/>
          </p:cNvSpPr>
          <p:nvPr/>
        </p:nvSpPr>
        <p:spPr bwMode="auto">
          <a:xfrm>
            <a:off x="1" y="-3175"/>
            <a:ext cx="3730625" cy="68595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3" name="矩形 5"/>
          <p:cNvSpPr>
            <a:spLocks noChangeArrowheads="1"/>
          </p:cNvSpPr>
          <p:nvPr/>
        </p:nvSpPr>
        <p:spPr bwMode="auto">
          <a:xfrm>
            <a:off x="701677" y="1630363"/>
            <a:ext cx="2365375" cy="3065462"/>
          </a:xfrm>
          <a:prstGeom prst="rect">
            <a:avLst/>
          </a:prstGeom>
          <a:noFill/>
          <a:ln w="53975" cmpd="dbl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2" name="文本框 28"/>
          <p:cNvSpPr txBox="1">
            <a:spLocks noChangeArrowheads="1"/>
          </p:cNvSpPr>
          <p:nvPr/>
        </p:nvSpPr>
        <p:spPr bwMode="auto">
          <a:xfrm>
            <a:off x="1367156" y="2463802"/>
            <a:ext cx="995680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看法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1"/>
          <p:cNvSpPr txBox="1">
            <a:spLocks noChangeArrowheads="1"/>
          </p:cNvSpPr>
          <p:nvPr/>
        </p:nvSpPr>
        <p:spPr bwMode="auto">
          <a:xfrm>
            <a:off x="7025640" y="3885565"/>
            <a:ext cx="1848485" cy="224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比特币目前不可能成为真正的货币。对于国家来说不受控制无法监管。但在市场上将仍然存在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21"/>
          <p:cNvSpPr txBox="1">
            <a:spLocks noChangeArrowheads="1"/>
          </p:cNvSpPr>
          <p:nvPr/>
        </p:nvSpPr>
        <p:spPr bwMode="auto">
          <a:xfrm>
            <a:off x="9473565" y="3885565"/>
            <a:ext cx="1892935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区块链技术以及去中心化的思想对于我们</a:t>
            </a:r>
            <a:r>
              <a:rPr lang="zh-CN" altLang="en-US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有启发作用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5585" y="240474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7755890" y="240474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2</a:t>
            </a:r>
            <a:endParaRPr lang="en-US" altLang="zh-CN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0225405" y="240474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3</a:t>
            </a:r>
            <a:endParaRPr lang="en-US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18569" y="2967877"/>
            <a:ext cx="3954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THANK YOU</a:t>
            </a:r>
            <a:r>
              <a:rPr lang="zh-CN" altLang="en-US" sz="5400" dirty="0" smtClean="0">
                <a:solidFill>
                  <a:schemeClr val="bg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！</a:t>
            </a:r>
            <a:endParaRPr lang="zh-CN" altLang="en-US" sz="5400" dirty="0" smtClean="0">
              <a:solidFill>
                <a:schemeClr val="bg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097" descr="图片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352"/>
            <a:ext cx="12226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10"/>
          <p:cNvSpPr>
            <a:spLocks noChangeArrowheads="1"/>
          </p:cNvSpPr>
          <p:nvPr/>
        </p:nvSpPr>
        <p:spPr bwMode="auto">
          <a:xfrm>
            <a:off x="0" y="3479800"/>
            <a:ext cx="12192000" cy="337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595959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4" name="矩形 11"/>
          <p:cNvSpPr>
            <a:spLocks noChangeArrowheads="1"/>
          </p:cNvSpPr>
          <p:nvPr/>
        </p:nvSpPr>
        <p:spPr bwMode="auto">
          <a:xfrm>
            <a:off x="0" y="0"/>
            <a:ext cx="12226925" cy="3468688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5475" y="4151315"/>
            <a:ext cx="4181054" cy="422275"/>
            <a:chOff x="3481388" y="4151313"/>
            <a:chExt cx="4181053" cy="422275"/>
          </a:xfrm>
        </p:grpSpPr>
        <p:sp>
          <p:nvSpPr>
            <p:cNvPr id="5125" name="矩形 20"/>
            <p:cNvSpPr>
              <a:spLocks noChangeArrowheads="1"/>
            </p:cNvSpPr>
            <p:nvPr/>
          </p:nvSpPr>
          <p:spPr bwMode="auto">
            <a:xfrm>
              <a:off x="3687763" y="4151313"/>
              <a:ext cx="3974678" cy="420687"/>
            </a:xfrm>
            <a:prstGeom prst="rect">
              <a:avLst/>
            </a:prstGeom>
            <a:solidFill>
              <a:srgbClr val="26B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solidFill>
                  <a:srgbClr val="595959"/>
                </a:solidFill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5126" name="椭圆 13"/>
            <p:cNvSpPr>
              <a:spLocks noChangeArrowheads="1"/>
            </p:cNvSpPr>
            <p:nvPr/>
          </p:nvSpPr>
          <p:spPr bwMode="auto">
            <a:xfrm>
              <a:off x="3481388" y="4152900"/>
              <a:ext cx="420687" cy="420688"/>
            </a:xfrm>
            <a:prstGeom prst="ellipse">
              <a:avLst/>
            </a:prstGeom>
            <a:solidFill>
              <a:srgbClr val="26B597"/>
            </a:solidFill>
            <a:ln w="9525" cmpd="sng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solidFill>
                  <a:srgbClr val="595959"/>
                </a:solidFill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5127" name="文本框 15"/>
            <p:cNvSpPr txBox="1">
              <a:spLocks noChangeArrowheads="1"/>
            </p:cNvSpPr>
            <p:nvPr/>
          </p:nvSpPr>
          <p:spPr bwMode="auto">
            <a:xfrm>
              <a:off x="3532188" y="4194175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  <a:endParaRPr 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128" name="文本框 16"/>
            <p:cNvSpPr txBox="1">
              <a:spLocks noChangeArrowheads="1"/>
            </p:cNvSpPr>
            <p:nvPr/>
          </p:nvSpPr>
          <p:spPr bwMode="auto">
            <a:xfrm>
              <a:off x="4298951" y="4171950"/>
              <a:ext cx="15544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什么是比特币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129" name="矩形 17"/>
          <p:cNvSpPr>
            <a:spLocks noChangeArrowheads="1"/>
          </p:cNvSpPr>
          <p:nvPr/>
        </p:nvSpPr>
        <p:spPr bwMode="auto">
          <a:xfrm>
            <a:off x="1753235" y="5437190"/>
            <a:ext cx="86868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比特币（Bitcoin，缩写BTC）是一种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总量恒定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2100万的数字货币，具有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去中心化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全球化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匿名性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等特性。向地球另一端转账比特币，就像发送电子邮件一样简单，低成本，无任何限制。比特币因此被用于跨境贸易、支付、汇款等领域。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131" name="日期占位符 1"/>
          <p:cNvSpPr>
            <a:spLocks noChangeArrowheads="1"/>
          </p:cNvSpPr>
          <p:nvPr/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097" descr="图片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352"/>
            <a:ext cx="12226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10"/>
          <p:cNvSpPr>
            <a:spLocks noChangeArrowheads="1"/>
          </p:cNvSpPr>
          <p:nvPr/>
        </p:nvSpPr>
        <p:spPr bwMode="auto">
          <a:xfrm>
            <a:off x="0" y="3479800"/>
            <a:ext cx="12192000" cy="337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595959"/>
                </a:solidFill>
                <a:ea typeface="宋体" panose="02010600030101010101" pitchFamily="2" charset="-122"/>
                <a:sym typeface="Calibri" panose="020F0502020204030204" pitchFamily="34" charset="0"/>
              </a:rPr>
              <a:t>che</a:t>
            </a:r>
            <a:endParaRPr lang="en-US" altLang="zh-CN">
              <a:solidFill>
                <a:srgbClr val="595959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4" name="矩形 11"/>
          <p:cNvSpPr>
            <a:spLocks noChangeArrowheads="1"/>
          </p:cNvSpPr>
          <p:nvPr/>
        </p:nvSpPr>
        <p:spPr bwMode="auto">
          <a:xfrm>
            <a:off x="0" y="0"/>
            <a:ext cx="12226925" cy="3468688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31" name="日期占位符 1"/>
          <p:cNvSpPr>
            <a:spLocks noChangeArrowheads="1"/>
          </p:cNvSpPr>
          <p:nvPr/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" y="3691890"/>
            <a:ext cx="6488430" cy="2590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70265" y="4667250"/>
            <a:ext cx="245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无法找回密码！</a:t>
            </a:r>
            <a:endParaRPr lang="zh-CN" altLang="en-US" sz="2000" b="1"/>
          </a:p>
          <a:p>
            <a:r>
              <a:rPr lang="zh-CN" altLang="en-US" sz="2000" b="1"/>
              <a:t>交易无法撤销！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145" descr="图片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" y="2"/>
            <a:ext cx="12212639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70"/>
          <p:cNvSpPr>
            <a:spLocks noChangeArrowheads="1"/>
          </p:cNvSpPr>
          <p:nvPr/>
        </p:nvSpPr>
        <p:spPr bwMode="auto">
          <a:xfrm>
            <a:off x="6351" y="2"/>
            <a:ext cx="12206288" cy="14636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11"/>
          <p:cNvSpPr txBox="1">
            <a:spLocks noChangeArrowheads="1"/>
          </p:cNvSpPr>
          <p:nvPr/>
        </p:nvSpPr>
        <p:spPr bwMode="auto">
          <a:xfrm>
            <a:off x="569914" y="180977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3" name="直接连接符 12"/>
          <p:cNvCxnSpPr>
            <a:cxnSpLocks noChangeShapeType="1"/>
          </p:cNvCxnSpPr>
          <p:nvPr/>
        </p:nvCxnSpPr>
        <p:spPr bwMode="auto">
          <a:xfrm>
            <a:off x="639763" y="673100"/>
            <a:ext cx="730251" cy="0"/>
          </a:xfrm>
          <a:prstGeom prst="line">
            <a:avLst/>
          </a:prstGeom>
          <a:noFill/>
          <a:ln w="22225" cmpd="sng">
            <a:solidFill>
              <a:srgbClr val="26B5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任意多边形 10"/>
          <p:cNvSpPr/>
          <p:nvPr/>
        </p:nvSpPr>
        <p:spPr bwMode="auto">
          <a:xfrm>
            <a:off x="4573721" y="2687188"/>
            <a:ext cx="1415007" cy="1415006"/>
          </a:xfrm>
          <a:custGeom>
            <a:avLst/>
            <a:gdLst>
              <a:gd name="connsiteX0" fmla="*/ 0 w 1415006"/>
              <a:gd name="connsiteY0" fmla="*/ 0 h 1415006"/>
              <a:gd name="connsiteX1" fmla="*/ 707503 w 1415006"/>
              <a:gd name="connsiteY1" fmla="*/ 0 h 1415006"/>
              <a:gd name="connsiteX2" fmla="*/ 1415006 w 1415006"/>
              <a:gd name="connsiteY2" fmla="*/ 707503 h 1415006"/>
              <a:gd name="connsiteX3" fmla="*/ 1409557 w 1415006"/>
              <a:gd name="connsiteY3" fmla="*/ 761558 h 1415006"/>
              <a:gd name="connsiteX4" fmla="*/ 1310652 w 1415006"/>
              <a:gd name="connsiteY4" fmla="*/ 771451 h 1415006"/>
              <a:gd name="connsiteX5" fmla="*/ 795466 w 1415006"/>
              <a:gd name="connsiteY5" fmla="*/ 1282616 h 1415006"/>
              <a:gd name="connsiteX6" fmla="*/ 782786 w 1415006"/>
              <a:gd name="connsiteY6" fmla="*/ 1407417 h 1415006"/>
              <a:gd name="connsiteX7" fmla="*/ 707503 w 1415006"/>
              <a:gd name="connsiteY7" fmla="*/ 1415006 h 1415006"/>
              <a:gd name="connsiteX8" fmla="*/ 0 w 1415006"/>
              <a:gd name="connsiteY8" fmla="*/ 707503 h 1415006"/>
              <a:gd name="connsiteX9" fmla="*/ 0 w 1415006"/>
              <a:gd name="connsiteY9" fmla="*/ 0 h 14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006" h="1415006">
                <a:moveTo>
                  <a:pt x="0" y="0"/>
                </a:moveTo>
                <a:lnTo>
                  <a:pt x="707503" y="0"/>
                </a:lnTo>
                <a:cubicBezTo>
                  <a:pt x="1098246" y="0"/>
                  <a:pt x="1415006" y="316760"/>
                  <a:pt x="1415006" y="707503"/>
                </a:cubicBezTo>
                <a:lnTo>
                  <a:pt x="1409557" y="761558"/>
                </a:lnTo>
                <a:lnTo>
                  <a:pt x="1310652" y="771451"/>
                </a:lnTo>
                <a:cubicBezTo>
                  <a:pt x="1052059" y="823954"/>
                  <a:pt x="848382" y="1026041"/>
                  <a:pt x="795466" y="1282616"/>
                </a:cubicBezTo>
                <a:lnTo>
                  <a:pt x="782786" y="1407417"/>
                </a:lnTo>
                <a:lnTo>
                  <a:pt x="707503" y="1415006"/>
                </a:lnTo>
                <a:cubicBezTo>
                  <a:pt x="316760" y="1415006"/>
                  <a:pt x="0" y="1098246"/>
                  <a:pt x="0" y="7075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6094277" y="2687188"/>
            <a:ext cx="1415007" cy="1415006"/>
          </a:xfrm>
          <a:custGeom>
            <a:avLst/>
            <a:gdLst>
              <a:gd name="connsiteX0" fmla="*/ 707503 w 1415006"/>
              <a:gd name="connsiteY0" fmla="*/ 0 h 1415006"/>
              <a:gd name="connsiteX1" fmla="*/ 1415006 w 1415006"/>
              <a:gd name="connsiteY1" fmla="*/ 0 h 1415006"/>
              <a:gd name="connsiteX2" fmla="*/ 1415006 w 1415006"/>
              <a:gd name="connsiteY2" fmla="*/ 707503 h 1415006"/>
              <a:gd name="connsiteX3" fmla="*/ 707503 w 1415006"/>
              <a:gd name="connsiteY3" fmla="*/ 1415006 h 1415006"/>
              <a:gd name="connsiteX4" fmla="*/ 677890 w 1415006"/>
              <a:gd name="connsiteY4" fmla="*/ 1412021 h 1415006"/>
              <a:gd name="connsiteX5" fmla="*/ 664742 w 1415006"/>
              <a:gd name="connsiteY5" fmla="*/ 1282616 h 1415006"/>
              <a:gd name="connsiteX6" fmla="*/ 16126 w 1415006"/>
              <a:gd name="connsiteY6" fmla="*/ 758105 h 1415006"/>
              <a:gd name="connsiteX7" fmla="*/ 5211 w 1415006"/>
              <a:gd name="connsiteY7" fmla="*/ 759197 h 1415006"/>
              <a:gd name="connsiteX8" fmla="*/ 0 w 1415006"/>
              <a:gd name="connsiteY8" fmla="*/ 707503 h 1415006"/>
              <a:gd name="connsiteX9" fmla="*/ 707503 w 1415006"/>
              <a:gd name="connsiteY9" fmla="*/ 0 h 14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006" h="1415006">
                <a:moveTo>
                  <a:pt x="707503" y="0"/>
                </a:moveTo>
                <a:lnTo>
                  <a:pt x="1415006" y="0"/>
                </a:lnTo>
                <a:lnTo>
                  <a:pt x="1415006" y="707503"/>
                </a:lnTo>
                <a:cubicBezTo>
                  <a:pt x="1415006" y="1098246"/>
                  <a:pt x="1098246" y="1415006"/>
                  <a:pt x="707503" y="1415006"/>
                </a:cubicBezTo>
                <a:lnTo>
                  <a:pt x="677890" y="1412021"/>
                </a:lnTo>
                <a:lnTo>
                  <a:pt x="664742" y="1282616"/>
                </a:lnTo>
                <a:cubicBezTo>
                  <a:pt x="603007" y="983279"/>
                  <a:pt x="336070" y="758105"/>
                  <a:pt x="16126" y="758105"/>
                </a:cubicBezTo>
                <a:lnTo>
                  <a:pt x="5211" y="759197"/>
                </a:lnTo>
                <a:lnTo>
                  <a:pt x="0" y="707503"/>
                </a:lnTo>
                <a:cubicBezTo>
                  <a:pt x="0" y="316760"/>
                  <a:pt x="316760" y="0"/>
                  <a:pt x="707503" y="0"/>
                </a:cubicBezTo>
                <a:close/>
              </a:path>
            </a:pathLst>
          </a:custGeom>
          <a:solidFill>
            <a:srgbClr val="01B0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589846" y="4194794"/>
            <a:ext cx="1415007" cy="1415006"/>
          </a:xfrm>
          <a:custGeom>
            <a:avLst/>
            <a:gdLst>
              <a:gd name="connsiteX0" fmla="*/ 707503 w 1415006"/>
              <a:gd name="connsiteY0" fmla="*/ 0 h 1415006"/>
              <a:gd name="connsiteX1" fmla="*/ 766494 w 1415006"/>
              <a:gd name="connsiteY1" fmla="*/ 5947 h 1415006"/>
              <a:gd name="connsiteX2" fmla="*/ 779340 w 1415006"/>
              <a:gd name="connsiteY2" fmla="*/ 132386 h 1415006"/>
              <a:gd name="connsiteX3" fmla="*/ 1294526 w 1415006"/>
              <a:gd name="connsiteY3" fmla="*/ 643551 h 1415006"/>
              <a:gd name="connsiteX4" fmla="*/ 1409721 w 1415006"/>
              <a:gd name="connsiteY4" fmla="*/ 655073 h 1415006"/>
              <a:gd name="connsiteX5" fmla="*/ 1415006 w 1415006"/>
              <a:gd name="connsiteY5" fmla="*/ 707503 h 1415006"/>
              <a:gd name="connsiteX6" fmla="*/ 707503 w 1415006"/>
              <a:gd name="connsiteY6" fmla="*/ 1415006 h 1415006"/>
              <a:gd name="connsiteX7" fmla="*/ 0 w 1415006"/>
              <a:gd name="connsiteY7" fmla="*/ 1415006 h 1415006"/>
              <a:gd name="connsiteX8" fmla="*/ 0 w 1415006"/>
              <a:gd name="connsiteY8" fmla="*/ 707503 h 1415006"/>
              <a:gd name="connsiteX9" fmla="*/ 707503 w 1415006"/>
              <a:gd name="connsiteY9" fmla="*/ 0 h 14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006" h="1415006">
                <a:moveTo>
                  <a:pt x="707503" y="0"/>
                </a:moveTo>
                <a:lnTo>
                  <a:pt x="766494" y="5947"/>
                </a:lnTo>
                <a:lnTo>
                  <a:pt x="779340" y="132386"/>
                </a:lnTo>
                <a:cubicBezTo>
                  <a:pt x="832256" y="388961"/>
                  <a:pt x="1035933" y="591048"/>
                  <a:pt x="1294526" y="643551"/>
                </a:cubicBezTo>
                <a:lnTo>
                  <a:pt x="1409721" y="655073"/>
                </a:lnTo>
                <a:lnTo>
                  <a:pt x="1415006" y="707503"/>
                </a:lnTo>
                <a:cubicBezTo>
                  <a:pt x="1415006" y="1098246"/>
                  <a:pt x="1098246" y="1415006"/>
                  <a:pt x="707503" y="1415006"/>
                </a:cubicBezTo>
                <a:lnTo>
                  <a:pt x="0" y="1415006"/>
                </a:lnTo>
                <a:lnTo>
                  <a:pt x="0" y="707503"/>
                </a:lnTo>
                <a:cubicBezTo>
                  <a:pt x="0" y="316760"/>
                  <a:pt x="316760" y="0"/>
                  <a:pt x="70750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6111778" y="4194794"/>
            <a:ext cx="1415007" cy="1415006"/>
          </a:xfrm>
          <a:custGeom>
            <a:avLst/>
            <a:gdLst>
              <a:gd name="connsiteX0" fmla="*/ 707503 w 1415006"/>
              <a:gd name="connsiteY0" fmla="*/ 0 h 1415006"/>
              <a:gd name="connsiteX1" fmla="*/ 1415006 w 1415006"/>
              <a:gd name="connsiteY1" fmla="*/ 707503 h 1415006"/>
              <a:gd name="connsiteX2" fmla="*/ 1415006 w 1415006"/>
              <a:gd name="connsiteY2" fmla="*/ 1415006 h 1415006"/>
              <a:gd name="connsiteX3" fmla="*/ 707503 w 1415006"/>
              <a:gd name="connsiteY3" fmla="*/ 1415006 h 1415006"/>
              <a:gd name="connsiteX4" fmla="*/ 0 w 1415006"/>
              <a:gd name="connsiteY4" fmla="*/ 707503 h 1415006"/>
              <a:gd name="connsiteX5" fmla="*/ 5168 w 1415006"/>
              <a:gd name="connsiteY5" fmla="*/ 656243 h 1415006"/>
              <a:gd name="connsiteX6" fmla="*/ 132054 w 1415006"/>
              <a:gd name="connsiteY6" fmla="*/ 643551 h 1415006"/>
              <a:gd name="connsiteX7" fmla="*/ 647240 w 1415006"/>
              <a:gd name="connsiteY7" fmla="*/ 132386 h 1415006"/>
              <a:gd name="connsiteX8" fmla="*/ 660207 w 1415006"/>
              <a:gd name="connsiteY8" fmla="*/ 4768 h 1415006"/>
              <a:gd name="connsiteX9" fmla="*/ 707503 w 1415006"/>
              <a:gd name="connsiteY9" fmla="*/ 0 h 14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006" h="1415006">
                <a:moveTo>
                  <a:pt x="707503" y="0"/>
                </a:moveTo>
                <a:cubicBezTo>
                  <a:pt x="1098246" y="0"/>
                  <a:pt x="1415006" y="316760"/>
                  <a:pt x="1415006" y="707503"/>
                </a:cubicBezTo>
                <a:lnTo>
                  <a:pt x="1415006" y="1415006"/>
                </a:lnTo>
                <a:lnTo>
                  <a:pt x="707503" y="1415006"/>
                </a:lnTo>
                <a:cubicBezTo>
                  <a:pt x="316760" y="1415006"/>
                  <a:pt x="0" y="1098246"/>
                  <a:pt x="0" y="707503"/>
                </a:cubicBezTo>
                <a:lnTo>
                  <a:pt x="5168" y="656243"/>
                </a:lnTo>
                <a:lnTo>
                  <a:pt x="132054" y="643551"/>
                </a:lnTo>
                <a:cubicBezTo>
                  <a:pt x="390648" y="591048"/>
                  <a:pt x="594325" y="388961"/>
                  <a:pt x="647240" y="132386"/>
                </a:cubicBezTo>
                <a:lnTo>
                  <a:pt x="660207" y="4768"/>
                </a:lnTo>
                <a:lnTo>
                  <a:pt x="70750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445618" y="3535797"/>
            <a:ext cx="1225399" cy="1225399"/>
          </a:xfrm>
          <a:prstGeom prst="ellipse">
            <a:avLst/>
          </a:prstGeom>
          <a:solidFill>
            <a:srgbClr val="595F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72261" y="3033651"/>
            <a:ext cx="59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8923" y="282770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0686" y="3163417"/>
            <a:ext cx="272422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中本聪《比特币：一种点对点的电子现金系统》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72261" y="4742881"/>
            <a:ext cx="59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88923" y="453693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0686" y="4872647"/>
            <a:ext cx="2724220" cy="138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不认可比特币是货币，是将比特币定义为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。比特币交易作为一种互联网上的商品买卖行为，普通民众在自担风险的前提下拥有参与的自由。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75662" y="3033651"/>
            <a:ext cx="59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1B06D"/>
                </a:solidFill>
                <a:latin typeface="Arial" panose="020B0604020202020204" pitchFamily="34" charset="0"/>
              </a:rPr>
              <a:t>03</a:t>
            </a:r>
            <a:endParaRPr lang="zh-CN" altLang="en-US" sz="2400">
              <a:solidFill>
                <a:srgbClr val="01B06D"/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86657" y="282770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86658" y="3193320"/>
            <a:ext cx="272422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75662" y="4742881"/>
            <a:ext cx="59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86657" y="453693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86658" y="4902550"/>
            <a:ext cx="272422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私有财产神圣不可侵犯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4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72163" y="3995003"/>
            <a:ext cx="374651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图片 10241" descr="4169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14288" y="0"/>
            <a:ext cx="12206288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矩形 10242"/>
          <p:cNvSpPr>
            <a:spLocks noChangeArrowheads="1"/>
          </p:cNvSpPr>
          <p:nvPr/>
        </p:nvSpPr>
        <p:spPr bwMode="auto">
          <a:xfrm>
            <a:off x="-14922" y="0"/>
            <a:ext cx="12203113" cy="3030538"/>
          </a:xfrm>
          <a:prstGeom prst="rect">
            <a:avLst/>
          </a:prstGeom>
          <a:solidFill>
            <a:srgbClr val="3A3A3A">
              <a:alpha val="7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" y="3030855"/>
            <a:ext cx="8917940" cy="3836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38590" y="4211955"/>
            <a:ext cx="2950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比特币概念产生于</a:t>
            </a:r>
            <a:r>
              <a:rPr lang="en-US" altLang="zh-CN"/>
              <a:t>2008</a:t>
            </a:r>
            <a:r>
              <a:rPr lang="zh-CN" altLang="en-US"/>
              <a:t>年，于</a:t>
            </a:r>
            <a:r>
              <a:rPr lang="en-US" altLang="zh-CN"/>
              <a:t>2017</a:t>
            </a:r>
            <a:r>
              <a:rPr lang="zh-CN" altLang="en-US"/>
              <a:t>年开始火了起来，并迅速引起关注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文本框 16"/>
          <p:cNvSpPr txBox="1">
            <a:spLocks noChangeArrowheads="1"/>
          </p:cNvSpPr>
          <p:nvPr/>
        </p:nvSpPr>
        <p:spPr bwMode="auto">
          <a:xfrm>
            <a:off x="234316" y="127318"/>
            <a:ext cx="2540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去中心化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205" y="1578610"/>
            <a:ext cx="43510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  <a:cs typeface="+mn-ea"/>
              </a:rPr>
              <a:t>银行是一个</a:t>
            </a:r>
            <a:r>
              <a:rPr lang="en-US" altLang="zh-CN" sz="1400" b="1">
                <a:latin typeface="+mn-ea"/>
                <a:cs typeface="+mn-ea"/>
              </a:rPr>
              <a:t>中心化账本</a:t>
            </a:r>
            <a:r>
              <a:rPr lang="en-US" altLang="zh-CN" sz="1400">
                <a:latin typeface="+mn-ea"/>
                <a:cs typeface="+mn-ea"/>
              </a:rPr>
              <a:t>，账本存储在银行的中心数据库，上面写着：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张三的A账号余额3000元，李四的B账号余额2000元……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当张三想要通过A账号转账1000元给李四的B账号时：</a:t>
            </a:r>
            <a:endParaRPr lang="en-US" altLang="zh-CN" sz="1400">
              <a:latin typeface="+mn-ea"/>
              <a:cs typeface="+mn-ea"/>
            </a:endParaRPr>
          </a:p>
          <a:p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① 张三到银行，向银行提交转账要求。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② </a:t>
            </a:r>
            <a:r>
              <a:rPr lang="en-US" altLang="zh-CN" sz="1400" b="1">
                <a:latin typeface="+mn-ea"/>
                <a:cs typeface="+mn-ea"/>
              </a:rPr>
              <a:t>银行</a:t>
            </a:r>
            <a:r>
              <a:rPr lang="en-US" altLang="zh-CN" sz="1400">
                <a:latin typeface="+mn-ea"/>
                <a:cs typeface="+mn-ea"/>
              </a:rPr>
              <a:t>通过银行卡密码等方式确认张三身份，并</a:t>
            </a:r>
            <a:r>
              <a:rPr lang="en-US" altLang="zh-CN" sz="1400" b="1">
                <a:latin typeface="+mn-ea"/>
                <a:cs typeface="+mn-ea"/>
              </a:rPr>
              <a:t>检查</a:t>
            </a:r>
            <a:r>
              <a:rPr lang="en-US" altLang="zh-CN" sz="1400">
                <a:latin typeface="+mn-ea"/>
                <a:cs typeface="+mn-ea"/>
              </a:rPr>
              <a:t>张三的A账号是否有足够余额。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③ 检查通过后，银行增加一条转账记录：A账号向B账号转账1000元，并修改余额：A账号余额=3000-1000=2000元，B账号余额=2000+1000=3000元</a:t>
            </a:r>
            <a:endParaRPr lang="en-US" altLang="zh-CN" sz="1400">
              <a:latin typeface="+mn-ea"/>
              <a:cs typeface="+mn-ea"/>
            </a:endParaRPr>
          </a:p>
          <a:p>
            <a:endParaRPr lang="en-US" altLang="zh-CN" sz="1400">
              <a:latin typeface="+mn-ea"/>
              <a:cs typeface="+mn-ea"/>
            </a:endParaRPr>
          </a:p>
          <a:p>
            <a:endParaRPr lang="en-US" altLang="zh-CN" sz="1400">
              <a:latin typeface="+mn-ea"/>
              <a:cs typeface="+mn-ea"/>
            </a:endParaRPr>
          </a:p>
          <a:p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1740" y="1578610"/>
            <a:ext cx="47231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假设有这样的一个小村庄，大家不是靠银行，而是</a:t>
            </a:r>
            <a:r>
              <a:rPr lang="en-US" altLang="zh-CN" sz="1400" b="1">
                <a:latin typeface="+mn-ea"/>
              </a:rPr>
              <a:t>自己用账本</a:t>
            </a:r>
            <a:r>
              <a:rPr lang="en-US" altLang="zh-CN" sz="1400">
                <a:latin typeface="+mn-ea"/>
              </a:rPr>
              <a:t>来记录谁有多少钱，每个人的账本上都写着：张三的A账号余额3000元，李四的B账号余额2000元……当张三想要通过A账号转账1000元给李四的B账号时，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① 张三大吼一声：大家注意啦，我用A账号给李四的B账号转1000块钱。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② 张三附近的</a:t>
            </a:r>
            <a:r>
              <a:rPr lang="en-US" altLang="zh-CN" sz="1400" b="1">
                <a:latin typeface="+mn-ea"/>
              </a:rPr>
              <a:t>村民</a:t>
            </a:r>
            <a:r>
              <a:rPr lang="en-US" altLang="zh-CN" sz="1400">
                <a:latin typeface="+mn-ea"/>
              </a:rPr>
              <a:t>听了确实是张三的声音，并且</a:t>
            </a:r>
            <a:r>
              <a:rPr lang="en-US" altLang="zh-CN" sz="1400" b="1">
                <a:latin typeface="+mn-ea"/>
              </a:rPr>
              <a:t>检查</a:t>
            </a:r>
            <a:r>
              <a:rPr lang="en-US" altLang="zh-CN" sz="1400">
                <a:latin typeface="+mn-ea"/>
              </a:rPr>
              <a:t>张三的A账号是否有足够余额。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③ 检查通过后，村民往自己的账本上写：A账号向B账号转账1000元，并修改余额：A账号余额=3000-1000=2000元，B账号余额=2000+1000=3000元。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④ 张三附近的村民把转账告诉较远村民，一传十十传百，直到所有人都知道这笔转账，以此保证所有人账本的一致性。</a:t>
            </a:r>
            <a:endParaRPr lang="en-US" altLang="zh-CN" sz="140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2540" y="4686300"/>
            <a:ext cx="2858770" cy="1904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295" y="45332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0295" y="516572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HTTPS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0295" y="57302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单点故障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0"/>
          </p:cNvCxnSpPr>
          <p:nvPr/>
        </p:nvCxnSpPr>
        <p:spPr>
          <a:xfrm flipH="1" flipV="1">
            <a:off x="964565" y="3298190"/>
            <a:ext cx="560070" cy="1235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32500" y="5730240"/>
            <a:ext cx="1034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51%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32500" y="5093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分布式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517005" y="4099560"/>
            <a:ext cx="1021080" cy="994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9" grpId="1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" descr="5683c9c0b73f7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089652" y="3175"/>
            <a:ext cx="61182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5"/>
          <p:cNvSpPr>
            <a:spLocks noChangeArrowheads="1"/>
          </p:cNvSpPr>
          <p:nvPr/>
        </p:nvSpPr>
        <p:spPr bwMode="auto">
          <a:xfrm>
            <a:off x="6089652" y="2"/>
            <a:ext cx="6118225" cy="6867525"/>
          </a:xfrm>
          <a:prstGeom prst="rect">
            <a:avLst/>
          </a:prstGeom>
          <a:solidFill>
            <a:schemeClr val="tx1">
              <a:alpha val="4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文本框 6"/>
          <p:cNvSpPr txBox="1">
            <a:spLocks noChangeArrowheads="1"/>
          </p:cNvSpPr>
          <p:nvPr/>
        </p:nvSpPr>
        <p:spPr bwMode="auto">
          <a:xfrm>
            <a:off x="7158039" y="2781302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5" name="直接连接符 7"/>
          <p:cNvCxnSpPr>
            <a:cxnSpLocks noChangeShapeType="1"/>
          </p:cNvCxnSpPr>
          <p:nvPr/>
        </p:nvCxnSpPr>
        <p:spPr bwMode="auto">
          <a:xfrm>
            <a:off x="7261226" y="3463925"/>
            <a:ext cx="1471613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文本框 8"/>
          <p:cNvSpPr txBox="1">
            <a:spLocks noChangeArrowheads="1"/>
          </p:cNvSpPr>
          <p:nvPr/>
        </p:nvSpPr>
        <p:spPr bwMode="auto">
          <a:xfrm>
            <a:off x="7177088" y="3662365"/>
            <a:ext cx="421163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Implications of bitcoin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47" name="组合 9"/>
          <p:cNvGrpSpPr/>
          <p:nvPr/>
        </p:nvGrpSpPr>
        <p:grpSpPr bwMode="auto">
          <a:xfrm>
            <a:off x="1062039" y="1790700"/>
            <a:ext cx="420687" cy="422275"/>
            <a:chOff x="0" y="0"/>
            <a:chExt cx="277" cy="278"/>
          </a:xfrm>
        </p:grpSpPr>
        <p:sp>
          <p:nvSpPr>
            <p:cNvPr id="10248" name="Freeform 73"/>
            <p:cNvSpPr>
              <a:spLocks noEditPoints="1"/>
            </p:cNvSpPr>
            <p:nvPr/>
          </p:nvSpPr>
          <p:spPr bwMode="auto">
            <a:xfrm>
              <a:off x="0" y="70"/>
              <a:ext cx="208" cy="208"/>
            </a:xfrm>
            <a:custGeom>
              <a:avLst/>
              <a:gdLst>
                <a:gd name="T0" fmla="*/ 196 w 216"/>
                <a:gd name="T1" fmla="*/ 81 h 216"/>
                <a:gd name="T2" fmla="*/ 193 w 216"/>
                <a:gd name="T3" fmla="*/ 81 h 216"/>
                <a:gd name="T4" fmla="*/ 187 w 216"/>
                <a:gd name="T5" fmla="*/ 67 h 216"/>
                <a:gd name="T6" fmla="*/ 191 w 216"/>
                <a:gd name="T7" fmla="*/ 63 h 216"/>
                <a:gd name="T8" fmla="*/ 191 w 216"/>
                <a:gd name="T9" fmla="*/ 35 h 216"/>
                <a:gd name="T10" fmla="*/ 181 w 216"/>
                <a:gd name="T11" fmla="*/ 25 h 216"/>
                <a:gd name="T12" fmla="*/ 153 w 216"/>
                <a:gd name="T13" fmla="*/ 25 h 216"/>
                <a:gd name="T14" fmla="*/ 149 w 216"/>
                <a:gd name="T15" fmla="*/ 29 h 216"/>
                <a:gd name="T16" fmla="*/ 135 w 216"/>
                <a:gd name="T17" fmla="*/ 23 h 216"/>
                <a:gd name="T18" fmla="*/ 135 w 216"/>
                <a:gd name="T19" fmla="*/ 20 h 216"/>
                <a:gd name="T20" fmla="*/ 115 w 216"/>
                <a:gd name="T21" fmla="*/ 0 h 216"/>
                <a:gd name="T22" fmla="*/ 101 w 216"/>
                <a:gd name="T23" fmla="*/ 0 h 216"/>
                <a:gd name="T24" fmla="*/ 81 w 216"/>
                <a:gd name="T25" fmla="*/ 20 h 216"/>
                <a:gd name="T26" fmla="*/ 81 w 216"/>
                <a:gd name="T27" fmla="*/ 23 h 216"/>
                <a:gd name="T28" fmla="*/ 67 w 216"/>
                <a:gd name="T29" fmla="*/ 29 h 216"/>
                <a:gd name="T30" fmla="*/ 63 w 216"/>
                <a:gd name="T31" fmla="*/ 25 h 216"/>
                <a:gd name="T32" fmla="*/ 34 w 216"/>
                <a:gd name="T33" fmla="*/ 25 h 216"/>
                <a:gd name="T34" fmla="*/ 25 w 216"/>
                <a:gd name="T35" fmla="*/ 35 h 216"/>
                <a:gd name="T36" fmla="*/ 25 w 216"/>
                <a:gd name="T37" fmla="*/ 63 h 216"/>
                <a:gd name="T38" fmla="*/ 29 w 216"/>
                <a:gd name="T39" fmla="*/ 67 h 216"/>
                <a:gd name="T40" fmla="*/ 23 w 216"/>
                <a:gd name="T41" fmla="*/ 81 h 216"/>
                <a:gd name="T42" fmla="*/ 20 w 216"/>
                <a:gd name="T43" fmla="*/ 81 h 216"/>
                <a:gd name="T44" fmla="*/ 0 w 216"/>
                <a:gd name="T45" fmla="*/ 101 h 216"/>
                <a:gd name="T46" fmla="*/ 0 w 216"/>
                <a:gd name="T47" fmla="*/ 115 h 216"/>
                <a:gd name="T48" fmla="*/ 20 w 216"/>
                <a:gd name="T49" fmla="*/ 135 h 216"/>
                <a:gd name="T50" fmla="*/ 23 w 216"/>
                <a:gd name="T51" fmla="*/ 135 h 216"/>
                <a:gd name="T52" fmla="*/ 29 w 216"/>
                <a:gd name="T53" fmla="*/ 149 h 216"/>
                <a:gd name="T54" fmla="*/ 25 w 216"/>
                <a:gd name="T55" fmla="*/ 153 h 216"/>
                <a:gd name="T56" fmla="*/ 25 w 216"/>
                <a:gd name="T57" fmla="*/ 182 h 216"/>
                <a:gd name="T58" fmla="*/ 34 w 216"/>
                <a:gd name="T59" fmla="*/ 191 h 216"/>
                <a:gd name="T60" fmla="*/ 63 w 216"/>
                <a:gd name="T61" fmla="*/ 191 h 216"/>
                <a:gd name="T62" fmla="*/ 67 w 216"/>
                <a:gd name="T63" fmla="*/ 187 h 216"/>
                <a:gd name="T64" fmla="*/ 81 w 216"/>
                <a:gd name="T65" fmla="*/ 193 h 216"/>
                <a:gd name="T66" fmla="*/ 81 w 216"/>
                <a:gd name="T67" fmla="*/ 196 h 216"/>
                <a:gd name="T68" fmla="*/ 101 w 216"/>
                <a:gd name="T69" fmla="*/ 216 h 216"/>
                <a:gd name="T70" fmla="*/ 115 w 216"/>
                <a:gd name="T71" fmla="*/ 216 h 216"/>
                <a:gd name="T72" fmla="*/ 135 w 216"/>
                <a:gd name="T73" fmla="*/ 196 h 216"/>
                <a:gd name="T74" fmla="*/ 135 w 216"/>
                <a:gd name="T75" fmla="*/ 193 h 216"/>
                <a:gd name="T76" fmla="*/ 149 w 216"/>
                <a:gd name="T77" fmla="*/ 187 h 216"/>
                <a:gd name="T78" fmla="*/ 153 w 216"/>
                <a:gd name="T79" fmla="*/ 191 h 216"/>
                <a:gd name="T80" fmla="*/ 181 w 216"/>
                <a:gd name="T81" fmla="*/ 191 h 216"/>
                <a:gd name="T82" fmla="*/ 191 w 216"/>
                <a:gd name="T83" fmla="*/ 182 h 216"/>
                <a:gd name="T84" fmla="*/ 191 w 216"/>
                <a:gd name="T85" fmla="*/ 153 h 216"/>
                <a:gd name="T86" fmla="*/ 187 w 216"/>
                <a:gd name="T87" fmla="*/ 149 h 216"/>
                <a:gd name="T88" fmla="*/ 193 w 216"/>
                <a:gd name="T89" fmla="*/ 135 h 216"/>
                <a:gd name="T90" fmla="*/ 196 w 216"/>
                <a:gd name="T91" fmla="*/ 135 h 216"/>
                <a:gd name="T92" fmla="*/ 216 w 216"/>
                <a:gd name="T93" fmla="*/ 115 h 216"/>
                <a:gd name="T94" fmla="*/ 216 w 216"/>
                <a:gd name="T95" fmla="*/ 101 h 216"/>
                <a:gd name="T96" fmla="*/ 196 w 216"/>
                <a:gd name="T97" fmla="*/ 81 h 216"/>
                <a:gd name="T98" fmla="*/ 108 w 216"/>
                <a:gd name="T99" fmla="*/ 149 h 216"/>
                <a:gd name="T100" fmla="*/ 67 w 216"/>
                <a:gd name="T101" fmla="*/ 109 h 216"/>
                <a:gd name="T102" fmla="*/ 108 w 216"/>
                <a:gd name="T103" fmla="*/ 68 h 216"/>
                <a:gd name="T104" fmla="*/ 148 w 216"/>
                <a:gd name="T105" fmla="*/ 109 h 216"/>
                <a:gd name="T106" fmla="*/ 108 w 216"/>
                <a:gd name="T107" fmla="*/ 14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" h="216">
                  <a:moveTo>
                    <a:pt x="196" y="81"/>
                  </a:moveTo>
                  <a:cubicBezTo>
                    <a:pt x="193" y="81"/>
                    <a:pt x="193" y="81"/>
                    <a:pt x="193" y="81"/>
                  </a:cubicBezTo>
                  <a:cubicBezTo>
                    <a:pt x="182" y="81"/>
                    <a:pt x="179" y="75"/>
                    <a:pt x="187" y="67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9" y="55"/>
                    <a:pt x="199" y="43"/>
                    <a:pt x="191" y="35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74" y="17"/>
                    <a:pt x="161" y="17"/>
                    <a:pt x="153" y="25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1" y="37"/>
                    <a:pt x="135" y="34"/>
                    <a:pt x="135" y="23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9"/>
                    <a:pt x="126" y="0"/>
                    <a:pt x="11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0" y="0"/>
                    <a:pt x="81" y="9"/>
                    <a:pt x="81" y="20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34"/>
                    <a:pt x="75" y="37"/>
                    <a:pt x="67" y="29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5" y="17"/>
                    <a:pt x="42" y="17"/>
                    <a:pt x="34" y="2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7" y="43"/>
                    <a:pt x="17" y="55"/>
                    <a:pt x="25" y="6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7" y="75"/>
                    <a:pt x="34" y="81"/>
                    <a:pt x="23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9" y="81"/>
                    <a:pt x="0" y="90"/>
                    <a:pt x="0" y="10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5"/>
                    <a:pt x="20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34" y="135"/>
                    <a:pt x="37" y="141"/>
                    <a:pt x="29" y="149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7" y="161"/>
                    <a:pt x="17" y="174"/>
                    <a:pt x="25" y="18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42" y="199"/>
                    <a:pt x="55" y="199"/>
                    <a:pt x="63" y="191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5" y="179"/>
                    <a:pt x="81" y="182"/>
                    <a:pt x="81" y="193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81" y="207"/>
                    <a:pt x="90" y="216"/>
                    <a:pt x="101" y="216"/>
                  </a:cubicBezTo>
                  <a:cubicBezTo>
                    <a:pt x="115" y="216"/>
                    <a:pt x="115" y="216"/>
                    <a:pt x="115" y="216"/>
                  </a:cubicBezTo>
                  <a:cubicBezTo>
                    <a:pt x="126" y="216"/>
                    <a:pt x="135" y="207"/>
                    <a:pt x="135" y="196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35" y="182"/>
                    <a:pt x="141" y="180"/>
                    <a:pt x="149" y="187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61" y="199"/>
                    <a:pt x="174" y="199"/>
                    <a:pt x="181" y="191"/>
                  </a:cubicBezTo>
                  <a:cubicBezTo>
                    <a:pt x="191" y="182"/>
                    <a:pt x="191" y="182"/>
                    <a:pt x="191" y="182"/>
                  </a:cubicBezTo>
                  <a:cubicBezTo>
                    <a:pt x="199" y="174"/>
                    <a:pt x="199" y="161"/>
                    <a:pt x="191" y="153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79" y="141"/>
                    <a:pt x="182" y="135"/>
                    <a:pt x="193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207" y="135"/>
                    <a:pt x="216" y="126"/>
                    <a:pt x="216" y="115"/>
                  </a:cubicBezTo>
                  <a:cubicBezTo>
                    <a:pt x="216" y="101"/>
                    <a:pt x="216" y="101"/>
                    <a:pt x="216" y="101"/>
                  </a:cubicBezTo>
                  <a:cubicBezTo>
                    <a:pt x="216" y="90"/>
                    <a:pt x="207" y="81"/>
                    <a:pt x="196" y="81"/>
                  </a:cubicBezTo>
                  <a:close/>
                  <a:moveTo>
                    <a:pt x="108" y="149"/>
                  </a:moveTo>
                  <a:cubicBezTo>
                    <a:pt x="86" y="149"/>
                    <a:pt x="67" y="131"/>
                    <a:pt x="67" y="109"/>
                  </a:cubicBezTo>
                  <a:cubicBezTo>
                    <a:pt x="67" y="86"/>
                    <a:pt x="86" y="68"/>
                    <a:pt x="108" y="68"/>
                  </a:cubicBezTo>
                  <a:cubicBezTo>
                    <a:pt x="130" y="68"/>
                    <a:pt x="148" y="86"/>
                    <a:pt x="148" y="109"/>
                  </a:cubicBezTo>
                  <a:cubicBezTo>
                    <a:pt x="148" y="131"/>
                    <a:pt x="130" y="149"/>
                    <a:pt x="108" y="1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74"/>
            <p:cNvSpPr>
              <a:spLocks noEditPoints="1"/>
            </p:cNvSpPr>
            <p:nvPr/>
          </p:nvSpPr>
          <p:spPr bwMode="auto">
            <a:xfrm>
              <a:off x="175" y="0"/>
              <a:ext cx="103" cy="105"/>
            </a:xfrm>
            <a:custGeom>
              <a:avLst/>
              <a:gdLst>
                <a:gd name="T0" fmla="*/ 98 w 108"/>
                <a:gd name="T1" fmla="*/ 41 h 108"/>
                <a:gd name="T2" fmla="*/ 96 w 108"/>
                <a:gd name="T3" fmla="*/ 41 h 108"/>
                <a:gd name="T4" fmla="*/ 93 w 108"/>
                <a:gd name="T5" fmla="*/ 34 h 108"/>
                <a:gd name="T6" fmla="*/ 95 w 108"/>
                <a:gd name="T7" fmla="*/ 32 h 108"/>
                <a:gd name="T8" fmla="*/ 95 w 108"/>
                <a:gd name="T9" fmla="*/ 18 h 108"/>
                <a:gd name="T10" fmla="*/ 91 w 108"/>
                <a:gd name="T11" fmla="*/ 13 h 108"/>
                <a:gd name="T12" fmla="*/ 76 w 108"/>
                <a:gd name="T13" fmla="*/ 13 h 108"/>
                <a:gd name="T14" fmla="*/ 74 w 108"/>
                <a:gd name="T15" fmla="*/ 15 h 108"/>
                <a:gd name="T16" fmla="*/ 67 w 108"/>
                <a:gd name="T17" fmla="*/ 12 h 108"/>
                <a:gd name="T18" fmla="*/ 67 w 108"/>
                <a:gd name="T19" fmla="*/ 10 h 108"/>
                <a:gd name="T20" fmla="*/ 57 w 108"/>
                <a:gd name="T21" fmla="*/ 0 h 108"/>
                <a:gd name="T22" fmla="*/ 51 w 108"/>
                <a:gd name="T23" fmla="*/ 0 h 108"/>
                <a:gd name="T24" fmla="*/ 41 w 108"/>
                <a:gd name="T25" fmla="*/ 10 h 108"/>
                <a:gd name="T26" fmla="*/ 41 w 108"/>
                <a:gd name="T27" fmla="*/ 12 h 108"/>
                <a:gd name="T28" fmla="*/ 34 w 108"/>
                <a:gd name="T29" fmla="*/ 15 h 108"/>
                <a:gd name="T30" fmla="*/ 32 w 108"/>
                <a:gd name="T31" fmla="*/ 13 h 108"/>
                <a:gd name="T32" fmla="*/ 17 w 108"/>
                <a:gd name="T33" fmla="*/ 13 h 108"/>
                <a:gd name="T34" fmla="*/ 13 w 108"/>
                <a:gd name="T35" fmla="*/ 18 h 108"/>
                <a:gd name="T36" fmla="*/ 13 w 108"/>
                <a:gd name="T37" fmla="*/ 32 h 108"/>
                <a:gd name="T38" fmla="*/ 15 w 108"/>
                <a:gd name="T39" fmla="*/ 34 h 108"/>
                <a:gd name="T40" fmla="*/ 12 w 108"/>
                <a:gd name="T41" fmla="*/ 41 h 108"/>
                <a:gd name="T42" fmla="*/ 10 w 108"/>
                <a:gd name="T43" fmla="*/ 41 h 108"/>
                <a:gd name="T44" fmla="*/ 0 w 108"/>
                <a:gd name="T45" fmla="*/ 51 h 108"/>
                <a:gd name="T46" fmla="*/ 0 w 108"/>
                <a:gd name="T47" fmla="*/ 58 h 108"/>
                <a:gd name="T48" fmla="*/ 10 w 108"/>
                <a:gd name="T49" fmla="*/ 68 h 108"/>
                <a:gd name="T50" fmla="*/ 12 w 108"/>
                <a:gd name="T51" fmla="*/ 68 h 108"/>
                <a:gd name="T52" fmla="*/ 15 w 108"/>
                <a:gd name="T53" fmla="*/ 75 h 108"/>
                <a:gd name="T54" fmla="*/ 13 w 108"/>
                <a:gd name="T55" fmla="*/ 77 h 108"/>
                <a:gd name="T56" fmla="*/ 13 w 108"/>
                <a:gd name="T57" fmla="*/ 91 h 108"/>
                <a:gd name="T58" fmla="*/ 17 w 108"/>
                <a:gd name="T59" fmla="*/ 96 h 108"/>
                <a:gd name="T60" fmla="*/ 32 w 108"/>
                <a:gd name="T61" fmla="*/ 96 h 108"/>
                <a:gd name="T62" fmla="*/ 34 w 108"/>
                <a:gd name="T63" fmla="*/ 94 h 108"/>
                <a:gd name="T64" fmla="*/ 41 w 108"/>
                <a:gd name="T65" fmla="*/ 97 h 108"/>
                <a:gd name="T66" fmla="*/ 41 w 108"/>
                <a:gd name="T67" fmla="*/ 98 h 108"/>
                <a:gd name="T68" fmla="*/ 51 w 108"/>
                <a:gd name="T69" fmla="*/ 108 h 108"/>
                <a:gd name="T70" fmla="*/ 57 w 108"/>
                <a:gd name="T71" fmla="*/ 108 h 108"/>
                <a:gd name="T72" fmla="*/ 67 w 108"/>
                <a:gd name="T73" fmla="*/ 98 h 108"/>
                <a:gd name="T74" fmla="*/ 67 w 108"/>
                <a:gd name="T75" fmla="*/ 97 h 108"/>
                <a:gd name="T76" fmla="*/ 74 w 108"/>
                <a:gd name="T77" fmla="*/ 94 h 108"/>
                <a:gd name="T78" fmla="*/ 76 w 108"/>
                <a:gd name="T79" fmla="*/ 96 h 108"/>
                <a:gd name="T80" fmla="*/ 91 w 108"/>
                <a:gd name="T81" fmla="*/ 96 h 108"/>
                <a:gd name="T82" fmla="*/ 95 w 108"/>
                <a:gd name="T83" fmla="*/ 91 h 108"/>
                <a:gd name="T84" fmla="*/ 95 w 108"/>
                <a:gd name="T85" fmla="*/ 77 h 108"/>
                <a:gd name="T86" fmla="*/ 93 w 108"/>
                <a:gd name="T87" fmla="*/ 75 h 108"/>
                <a:gd name="T88" fmla="*/ 96 w 108"/>
                <a:gd name="T89" fmla="*/ 68 h 108"/>
                <a:gd name="T90" fmla="*/ 98 w 108"/>
                <a:gd name="T91" fmla="*/ 68 h 108"/>
                <a:gd name="T92" fmla="*/ 108 w 108"/>
                <a:gd name="T93" fmla="*/ 58 h 108"/>
                <a:gd name="T94" fmla="*/ 108 w 108"/>
                <a:gd name="T95" fmla="*/ 51 h 108"/>
                <a:gd name="T96" fmla="*/ 98 w 108"/>
                <a:gd name="T97" fmla="*/ 41 h 108"/>
                <a:gd name="T98" fmla="*/ 54 w 108"/>
                <a:gd name="T99" fmla="*/ 75 h 108"/>
                <a:gd name="T100" fmla="*/ 34 w 108"/>
                <a:gd name="T101" fmla="*/ 54 h 108"/>
                <a:gd name="T102" fmla="*/ 54 w 108"/>
                <a:gd name="T103" fmla="*/ 34 h 108"/>
                <a:gd name="T104" fmla="*/ 74 w 108"/>
                <a:gd name="T105" fmla="*/ 54 h 108"/>
                <a:gd name="T106" fmla="*/ 54 w 108"/>
                <a:gd name="T107" fmla="*/ 7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08">
                  <a:moveTo>
                    <a:pt x="98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1" y="41"/>
                    <a:pt x="89" y="38"/>
                    <a:pt x="93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9" y="28"/>
                    <a:pt x="99" y="21"/>
                    <a:pt x="95" y="18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7" y="9"/>
                    <a:pt x="80" y="9"/>
                    <a:pt x="76" y="13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1" y="19"/>
                    <a:pt x="67" y="17"/>
                    <a:pt x="67" y="12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5" y="0"/>
                    <a:pt x="41" y="5"/>
                    <a:pt x="41" y="10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7"/>
                    <a:pt x="37" y="19"/>
                    <a:pt x="34" y="15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9"/>
                    <a:pt x="21" y="9"/>
                    <a:pt x="17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9" y="21"/>
                    <a:pt x="9" y="28"/>
                    <a:pt x="13" y="32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38"/>
                    <a:pt x="17" y="41"/>
                    <a:pt x="12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5" y="41"/>
                    <a:pt x="0" y="45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3"/>
                    <a:pt x="5" y="68"/>
                    <a:pt x="10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7" y="68"/>
                    <a:pt x="18" y="71"/>
                    <a:pt x="15" y="75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9" y="81"/>
                    <a:pt x="9" y="87"/>
                    <a:pt x="13" y="91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1" y="100"/>
                    <a:pt x="28" y="100"/>
                    <a:pt x="32" y="96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7" y="90"/>
                    <a:pt x="41" y="91"/>
                    <a:pt x="41" y="97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104"/>
                    <a:pt x="45" y="108"/>
                    <a:pt x="51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3" y="108"/>
                    <a:pt x="67" y="104"/>
                    <a:pt x="67" y="98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1"/>
                    <a:pt x="71" y="90"/>
                    <a:pt x="74" y="9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0" y="100"/>
                    <a:pt x="87" y="100"/>
                    <a:pt x="91" y="96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9" y="87"/>
                    <a:pt x="99" y="81"/>
                    <a:pt x="95" y="77"/>
                  </a:cubicBezTo>
                  <a:cubicBezTo>
                    <a:pt x="93" y="75"/>
                    <a:pt x="93" y="75"/>
                    <a:pt x="93" y="75"/>
                  </a:cubicBezTo>
                  <a:cubicBezTo>
                    <a:pt x="90" y="71"/>
                    <a:pt x="91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3" y="68"/>
                    <a:pt x="108" y="63"/>
                    <a:pt x="108" y="58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45"/>
                    <a:pt x="103" y="41"/>
                    <a:pt x="98" y="41"/>
                  </a:cubicBezTo>
                  <a:close/>
                  <a:moveTo>
                    <a:pt x="54" y="75"/>
                  </a:moveTo>
                  <a:cubicBezTo>
                    <a:pt x="43" y="75"/>
                    <a:pt x="34" y="66"/>
                    <a:pt x="34" y="54"/>
                  </a:cubicBezTo>
                  <a:cubicBezTo>
                    <a:pt x="34" y="43"/>
                    <a:pt x="43" y="34"/>
                    <a:pt x="54" y="34"/>
                  </a:cubicBezTo>
                  <a:cubicBezTo>
                    <a:pt x="65" y="34"/>
                    <a:pt x="74" y="43"/>
                    <a:pt x="74" y="54"/>
                  </a:cubicBezTo>
                  <a:cubicBezTo>
                    <a:pt x="74" y="66"/>
                    <a:pt x="65" y="75"/>
                    <a:pt x="54" y="7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0" name="文本框 11"/>
          <p:cNvSpPr txBox="1">
            <a:spLocks noChangeArrowheads="1"/>
          </p:cNvSpPr>
          <p:nvPr/>
        </p:nvSpPr>
        <p:spPr bwMode="auto">
          <a:xfrm>
            <a:off x="1722755" y="1790700"/>
            <a:ext cx="36804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比特币不可复制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私有财产神圣不可侵犯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1" name="组合 13"/>
          <p:cNvGrpSpPr/>
          <p:nvPr/>
        </p:nvGrpSpPr>
        <p:grpSpPr bwMode="auto">
          <a:xfrm>
            <a:off x="1090613" y="2736850"/>
            <a:ext cx="279400" cy="338138"/>
            <a:chOff x="0" y="0"/>
            <a:chExt cx="439" cy="532"/>
          </a:xfrm>
        </p:grpSpPr>
        <p:sp>
          <p:nvSpPr>
            <p:cNvPr id="10252" name="Freeform 356"/>
            <p:cNvSpPr/>
            <p:nvPr/>
          </p:nvSpPr>
          <p:spPr bwMode="auto">
            <a:xfrm>
              <a:off x="291" y="253"/>
              <a:ext cx="149" cy="258"/>
            </a:xfrm>
            <a:custGeom>
              <a:avLst/>
              <a:gdLst>
                <a:gd name="T0" fmla="*/ 77 w 78"/>
                <a:gd name="T1" fmla="*/ 0 h 141"/>
                <a:gd name="T2" fmla="*/ 0 w 78"/>
                <a:gd name="T3" fmla="*/ 67 h 141"/>
                <a:gd name="T4" fmla="*/ 77 w 78"/>
                <a:gd name="T5" fmla="*/ 141 h 141"/>
                <a:gd name="T6" fmla="*/ 78 w 78"/>
                <a:gd name="T7" fmla="*/ 137 h 141"/>
                <a:gd name="T8" fmla="*/ 78 w 78"/>
                <a:gd name="T9" fmla="*/ 5 h 141"/>
                <a:gd name="T10" fmla="*/ 77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7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2"/>
                    <a:pt x="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57"/>
            <p:cNvSpPr/>
            <p:nvPr/>
          </p:nvSpPr>
          <p:spPr bwMode="auto">
            <a:xfrm>
              <a:off x="19" y="233"/>
              <a:ext cx="402" cy="172"/>
            </a:xfrm>
            <a:custGeom>
              <a:avLst/>
              <a:gdLst>
                <a:gd name="T0" fmla="*/ 89 w 218"/>
                <a:gd name="T1" fmla="*/ 76 h 93"/>
                <a:gd name="T2" fmla="*/ 109 w 218"/>
                <a:gd name="T3" fmla="*/ 93 h 93"/>
                <a:gd name="T4" fmla="*/ 130 w 218"/>
                <a:gd name="T5" fmla="*/ 76 h 93"/>
                <a:gd name="T6" fmla="*/ 140 w 218"/>
                <a:gd name="T7" fmla="*/ 68 h 93"/>
                <a:gd name="T8" fmla="*/ 218 w 218"/>
                <a:gd name="T9" fmla="*/ 1 h 93"/>
                <a:gd name="T10" fmla="*/ 214 w 218"/>
                <a:gd name="T11" fmla="*/ 0 h 93"/>
                <a:gd name="T12" fmla="*/ 157 w 218"/>
                <a:gd name="T13" fmla="*/ 0 h 93"/>
                <a:gd name="T14" fmla="*/ 127 w 218"/>
                <a:gd name="T15" fmla="*/ 36 h 93"/>
                <a:gd name="T16" fmla="*/ 109 w 218"/>
                <a:gd name="T17" fmla="*/ 45 h 93"/>
                <a:gd name="T18" fmla="*/ 92 w 218"/>
                <a:gd name="T19" fmla="*/ 36 h 93"/>
                <a:gd name="T20" fmla="*/ 61 w 218"/>
                <a:gd name="T21" fmla="*/ 0 h 93"/>
                <a:gd name="T22" fmla="*/ 4 w 218"/>
                <a:gd name="T23" fmla="*/ 0 h 93"/>
                <a:gd name="T24" fmla="*/ 0 w 218"/>
                <a:gd name="T25" fmla="*/ 1 h 93"/>
                <a:gd name="T26" fmla="*/ 78 w 218"/>
                <a:gd name="T27" fmla="*/ 68 h 93"/>
                <a:gd name="T28" fmla="*/ 89 w 218"/>
                <a:gd name="T29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93">
                  <a:moveTo>
                    <a:pt x="89" y="76"/>
                  </a:moveTo>
                  <a:cubicBezTo>
                    <a:pt x="109" y="93"/>
                    <a:pt x="109" y="93"/>
                    <a:pt x="109" y="93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1"/>
                    <a:pt x="215" y="0"/>
                    <a:pt x="2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3" y="42"/>
                    <a:pt x="116" y="45"/>
                    <a:pt x="109" y="45"/>
                  </a:cubicBezTo>
                  <a:cubicBezTo>
                    <a:pt x="103" y="45"/>
                    <a:pt x="96" y="42"/>
                    <a:pt x="92" y="3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78" y="68"/>
                    <a:pt x="78" y="68"/>
                    <a:pt x="78" y="68"/>
                  </a:cubicBezTo>
                  <a:lnTo>
                    <a:pt x="89" y="7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58"/>
            <p:cNvSpPr/>
            <p:nvPr/>
          </p:nvSpPr>
          <p:spPr bwMode="auto">
            <a:xfrm>
              <a:off x="19" y="392"/>
              <a:ext cx="402" cy="140"/>
            </a:xfrm>
            <a:custGeom>
              <a:avLst/>
              <a:gdLst>
                <a:gd name="T0" fmla="*/ 109 w 218"/>
                <a:gd name="T1" fmla="*/ 25 h 76"/>
                <a:gd name="T2" fmla="*/ 79 w 218"/>
                <a:gd name="T3" fmla="*/ 0 h 76"/>
                <a:gd name="T4" fmla="*/ 0 w 218"/>
                <a:gd name="T5" fmla="*/ 76 h 76"/>
                <a:gd name="T6" fmla="*/ 4 w 218"/>
                <a:gd name="T7" fmla="*/ 76 h 76"/>
                <a:gd name="T8" fmla="*/ 214 w 218"/>
                <a:gd name="T9" fmla="*/ 76 h 76"/>
                <a:gd name="T10" fmla="*/ 218 w 218"/>
                <a:gd name="T11" fmla="*/ 76 h 76"/>
                <a:gd name="T12" fmla="*/ 139 w 218"/>
                <a:gd name="T13" fmla="*/ 0 h 76"/>
                <a:gd name="T14" fmla="*/ 109 w 218"/>
                <a:gd name="T15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76">
                  <a:moveTo>
                    <a:pt x="109" y="25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3" y="76"/>
                    <a:pt x="4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5" y="76"/>
                    <a:pt x="217" y="76"/>
                    <a:pt x="218" y="76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09" y="2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59"/>
            <p:cNvSpPr/>
            <p:nvPr/>
          </p:nvSpPr>
          <p:spPr bwMode="auto">
            <a:xfrm>
              <a:off x="0" y="253"/>
              <a:ext cx="143" cy="258"/>
            </a:xfrm>
            <a:custGeom>
              <a:avLst/>
              <a:gdLst>
                <a:gd name="T0" fmla="*/ 1 w 78"/>
                <a:gd name="T1" fmla="*/ 0 h 141"/>
                <a:gd name="T2" fmla="*/ 0 w 78"/>
                <a:gd name="T3" fmla="*/ 5 h 141"/>
                <a:gd name="T4" fmla="*/ 0 w 78"/>
                <a:gd name="T5" fmla="*/ 137 h 141"/>
                <a:gd name="T6" fmla="*/ 1 w 78"/>
                <a:gd name="T7" fmla="*/ 141 h 141"/>
                <a:gd name="T8" fmla="*/ 78 w 78"/>
                <a:gd name="T9" fmla="*/ 67 h 141"/>
                <a:gd name="T10" fmla="*/ 1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40"/>
                    <a:pt x="1" y="141"/>
                  </a:cubicBezTo>
                  <a:cubicBezTo>
                    <a:pt x="78" y="67"/>
                    <a:pt x="78" y="67"/>
                    <a:pt x="78" y="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60"/>
            <p:cNvSpPr/>
            <p:nvPr/>
          </p:nvSpPr>
          <p:spPr bwMode="auto">
            <a:xfrm>
              <a:off x="90" y="0"/>
              <a:ext cx="258" cy="293"/>
            </a:xfrm>
            <a:custGeom>
              <a:avLst/>
              <a:gdLst>
                <a:gd name="T0" fmla="*/ 62 w 139"/>
                <a:gd name="T1" fmla="*/ 155 h 159"/>
                <a:gd name="T2" fmla="*/ 69 w 139"/>
                <a:gd name="T3" fmla="*/ 159 h 159"/>
                <a:gd name="T4" fmla="*/ 77 w 139"/>
                <a:gd name="T5" fmla="*/ 155 h 159"/>
                <a:gd name="T6" fmla="*/ 135 w 139"/>
                <a:gd name="T7" fmla="*/ 86 h 159"/>
                <a:gd name="T8" fmla="*/ 130 w 139"/>
                <a:gd name="T9" fmla="*/ 77 h 159"/>
                <a:gd name="T10" fmla="*/ 100 w 139"/>
                <a:gd name="T11" fmla="*/ 77 h 159"/>
                <a:gd name="T12" fmla="*/ 88 w 139"/>
                <a:gd name="T13" fmla="*/ 77 h 159"/>
                <a:gd name="T14" fmla="*/ 88 w 139"/>
                <a:gd name="T15" fmla="*/ 12 h 159"/>
                <a:gd name="T16" fmla="*/ 76 w 139"/>
                <a:gd name="T17" fmla="*/ 0 h 159"/>
                <a:gd name="T18" fmla="*/ 62 w 139"/>
                <a:gd name="T19" fmla="*/ 0 h 159"/>
                <a:gd name="T20" fmla="*/ 51 w 139"/>
                <a:gd name="T21" fmla="*/ 12 h 159"/>
                <a:gd name="T22" fmla="*/ 51 w 139"/>
                <a:gd name="T23" fmla="*/ 77 h 159"/>
                <a:gd name="T24" fmla="*/ 39 w 139"/>
                <a:gd name="T25" fmla="*/ 77 h 159"/>
                <a:gd name="T26" fmla="*/ 8 w 139"/>
                <a:gd name="T27" fmla="*/ 77 h 159"/>
                <a:gd name="T28" fmla="*/ 4 w 139"/>
                <a:gd name="T29" fmla="*/ 86 h 159"/>
                <a:gd name="T30" fmla="*/ 62 w 139"/>
                <a:gd name="T31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62" y="155"/>
                  </a:moveTo>
                  <a:cubicBezTo>
                    <a:pt x="64" y="157"/>
                    <a:pt x="67" y="159"/>
                    <a:pt x="69" y="159"/>
                  </a:cubicBezTo>
                  <a:cubicBezTo>
                    <a:pt x="72" y="159"/>
                    <a:pt x="75" y="157"/>
                    <a:pt x="77" y="155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1"/>
                    <a:pt x="137" y="77"/>
                    <a:pt x="13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7" y="77"/>
                    <a:pt x="93" y="77"/>
                    <a:pt x="88" y="7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1" y="5"/>
                    <a:pt x="51" y="1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6" y="77"/>
                    <a:pt x="42" y="77"/>
                    <a:pt x="39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2" y="77"/>
                    <a:pt x="0" y="81"/>
                    <a:pt x="4" y="86"/>
                  </a:cubicBezTo>
                  <a:lnTo>
                    <a:pt x="62" y="15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7" name="文本框 14"/>
          <p:cNvSpPr txBox="1">
            <a:spLocks noChangeArrowheads="1"/>
          </p:cNvSpPr>
          <p:nvPr/>
        </p:nvSpPr>
        <p:spPr bwMode="auto">
          <a:xfrm>
            <a:off x="1689101" y="2754313"/>
            <a:ext cx="3949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防止法币泛滥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8" name="组合 15"/>
          <p:cNvGrpSpPr/>
          <p:nvPr/>
        </p:nvGrpSpPr>
        <p:grpSpPr bwMode="auto">
          <a:xfrm>
            <a:off x="1084263" y="3784600"/>
            <a:ext cx="292100" cy="260350"/>
            <a:chOff x="0" y="0"/>
            <a:chExt cx="277" cy="248"/>
          </a:xfrm>
        </p:grpSpPr>
        <p:sp>
          <p:nvSpPr>
            <p:cNvPr id="10259" name="Freeform 213"/>
            <p:cNvSpPr>
              <a:spLocks noEditPoints="1"/>
            </p:cNvSpPr>
            <p:nvPr/>
          </p:nvSpPr>
          <p:spPr bwMode="auto">
            <a:xfrm>
              <a:off x="0" y="0"/>
              <a:ext cx="65" cy="248"/>
            </a:xfrm>
            <a:custGeom>
              <a:avLst/>
              <a:gdLst>
                <a:gd name="T0" fmla="*/ 19 w 26"/>
                <a:gd name="T1" fmla="*/ 0 h 99"/>
                <a:gd name="T2" fmla="*/ 8 w 26"/>
                <a:gd name="T3" fmla="*/ 0 h 99"/>
                <a:gd name="T4" fmla="*/ 8 w 26"/>
                <a:gd name="T5" fmla="*/ 22 h 99"/>
                <a:gd name="T6" fmla="*/ 0 w 26"/>
                <a:gd name="T7" fmla="*/ 22 h 99"/>
                <a:gd name="T8" fmla="*/ 0 w 26"/>
                <a:gd name="T9" fmla="*/ 51 h 99"/>
                <a:gd name="T10" fmla="*/ 8 w 26"/>
                <a:gd name="T11" fmla="*/ 51 h 99"/>
                <a:gd name="T12" fmla="*/ 8 w 26"/>
                <a:gd name="T13" fmla="*/ 99 h 99"/>
                <a:gd name="T14" fmla="*/ 19 w 26"/>
                <a:gd name="T15" fmla="*/ 99 h 99"/>
                <a:gd name="T16" fmla="*/ 19 w 26"/>
                <a:gd name="T17" fmla="*/ 51 h 99"/>
                <a:gd name="T18" fmla="*/ 26 w 26"/>
                <a:gd name="T19" fmla="*/ 51 h 99"/>
                <a:gd name="T20" fmla="*/ 26 w 26"/>
                <a:gd name="T21" fmla="*/ 22 h 99"/>
                <a:gd name="T22" fmla="*/ 19 w 26"/>
                <a:gd name="T23" fmla="*/ 22 h 99"/>
                <a:gd name="T24" fmla="*/ 19 w 26"/>
                <a:gd name="T25" fmla="*/ 0 h 99"/>
                <a:gd name="T26" fmla="*/ 22 w 26"/>
                <a:gd name="T27" fmla="*/ 26 h 99"/>
                <a:gd name="T28" fmla="*/ 22 w 26"/>
                <a:gd name="T29" fmla="*/ 47 h 99"/>
                <a:gd name="T30" fmla="*/ 4 w 26"/>
                <a:gd name="T31" fmla="*/ 47 h 99"/>
                <a:gd name="T32" fmla="*/ 4 w 26"/>
                <a:gd name="T33" fmla="*/ 26 h 99"/>
                <a:gd name="T34" fmla="*/ 22 w 26"/>
                <a:gd name="T35" fmla="*/ 2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99">
                  <a:moveTo>
                    <a:pt x="19" y="0"/>
                  </a:moveTo>
                  <a:lnTo>
                    <a:pt x="8" y="0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0" y="51"/>
                  </a:lnTo>
                  <a:lnTo>
                    <a:pt x="8" y="51"/>
                  </a:lnTo>
                  <a:lnTo>
                    <a:pt x="8" y="99"/>
                  </a:lnTo>
                  <a:lnTo>
                    <a:pt x="19" y="99"/>
                  </a:lnTo>
                  <a:lnTo>
                    <a:pt x="19" y="51"/>
                  </a:lnTo>
                  <a:lnTo>
                    <a:pt x="26" y="51"/>
                  </a:lnTo>
                  <a:lnTo>
                    <a:pt x="26" y="22"/>
                  </a:lnTo>
                  <a:lnTo>
                    <a:pt x="19" y="22"/>
                  </a:lnTo>
                  <a:lnTo>
                    <a:pt x="19" y="0"/>
                  </a:lnTo>
                  <a:close/>
                  <a:moveTo>
                    <a:pt x="22" y="26"/>
                  </a:moveTo>
                  <a:lnTo>
                    <a:pt x="22" y="47"/>
                  </a:lnTo>
                  <a:lnTo>
                    <a:pt x="4" y="47"/>
                  </a:lnTo>
                  <a:lnTo>
                    <a:pt x="4" y="26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214"/>
            <p:cNvSpPr>
              <a:spLocks noEditPoints="1"/>
            </p:cNvSpPr>
            <p:nvPr/>
          </p:nvSpPr>
          <p:spPr bwMode="auto">
            <a:xfrm>
              <a:off x="73" y="0"/>
              <a:ext cx="63" cy="248"/>
            </a:xfrm>
            <a:custGeom>
              <a:avLst/>
              <a:gdLst>
                <a:gd name="T0" fmla="*/ 18 w 25"/>
                <a:gd name="T1" fmla="*/ 0 h 99"/>
                <a:gd name="T2" fmla="*/ 7 w 25"/>
                <a:gd name="T3" fmla="*/ 0 h 99"/>
                <a:gd name="T4" fmla="*/ 7 w 25"/>
                <a:gd name="T5" fmla="*/ 57 h 99"/>
                <a:gd name="T6" fmla="*/ 0 w 25"/>
                <a:gd name="T7" fmla="*/ 57 h 99"/>
                <a:gd name="T8" fmla="*/ 0 w 25"/>
                <a:gd name="T9" fmla="*/ 85 h 99"/>
                <a:gd name="T10" fmla="*/ 7 w 25"/>
                <a:gd name="T11" fmla="*/ 85 h 99"/>
                <a:gd name="T12" fmla="*/ 7 w 25"/>
                <a:gd name="T13" fmla="*/ 99 h 99"/>
                <a:gd name="T14" fmla="*/ 18 w 25"/>
                <a:gd name="T15" fmla="*/ 99 h 99"/>
                <a:gd name="T16" fmla="*/ 18 w 25"/>
                <a:gd name="T17" fmla="*/ 85 h 99"/>
                <a:gd name="T18" fmla="*/ 25 w 25"/>
                <a:gd name="T19" fmla="*/ 85 h 99"/>
                <a:gd name="T20" fmla="*/ 25 w 25"/>
                <a:gd name="T21" fmla="*/ 57 h 99"/>
                <a:gd name="T22" fmla="*/ 18 w 25"/>
                <a:gd name="T23" fmla="*/ 57 h 99"/>
                <a:gd name="T24" fmla="*/ 18 w 25"/>
                <a:gd name="T25" fmla="*/ 0 h 99"/>
                <a:gd name="T26" fmla="*/ 21 w 25"/>
                <a:gd name="T27" fmla="*/ 61 h 99"/>
                <a:gd name="T28" fmla="*/ 21 w 25"/>
                <a:gd name="T29" fmla="*/ 82 h 99"/>
                <a:gd name="T30" fmla="*/ 4 w 25"/>
                <a:gd name="T31" fmla="*/ 82 h 99"/>
                <a:gd name="T32" fmla="*/ 4 w 25"/>
                <a:gd name="T33" fmla="*/ 61 h 99"/>
                <a:gd name="T34" fmla="*/ 21 w 25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99">
                  <a:moveTo>
                    <a:pt x="18" y="0"/>
                  </a:moveTo>
                  <a:lnTo>
                    <a:pt x="7" y="0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85"/>
                  </a:lnTo>
                  <a:lnTo>
                    <a:pt x="7" y="85"/>
                  </a:lnTo>
                  <a:lnTo>
                    <a:pt x="7" y="99"/>
                  </a:lnTo>
                  <a:lnTo>
                    <a:pt x="18" y="99"/>
                  </a:lnTo>
                  <a:lnTo>
                    <a:pt x="18" y="85"/>
                  </a:lnTo>
                  <a:lnTo>
                    <a:pt x="25" y="85"/>
                  </a:lnTo>
                  <a:lnTo>
                    <a:pt x="25" y="57"/>
                  </a:lnTo>
                  <a:lnTo>
                    <a:pt x="18" y="57"/>
                  </a:lnTo>
                  <a:lnTo>
                    <a:pt x="18" y="0"/>
                  </a:lnTo>
                  <a:close/>
                  <a:moveTo>
                    <a:pt x="21" y="61"/>
                  </a:moveTo>
                  <a:lnTo>
                    <a:pt x="21" y="82"/>
                  </a:lnTo>
                  <a:lnTo>
                    <a:pt x="4" y="82"/>
                  </a:lnTo>
                  <a:lnTo>
                    <a:pt x="4" y="61"/>
                  </a:lnTo>
                  <a:lnTo>
                    <a:pt x="21" y="6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215"/>
            <p:cNvSpPr>
              <a:spLocks noEditPoints="1"/>
            </p:cNvSpPr>
            <p:nvPr/>
          </p:nvSpPr>
          <p:spPr bwMode="auto">
            <a:xfrm>
              <a:off x="145" y="0"/>
              <a:ext cx="63" cy="248"/>
            </a:xfrm>
            <a:custGeom>
              <a:avLst/>
              <a:gdLst>
                <a:gd name="T0" fmla="*/ 18 w 25"/>
                <a:gd name="T1" fmla="*/ 0 h 99"/>
                <a:gd name="T2" fmla="*/ 7 w 25"/>
                <a:gd name="T3" fmla="*/ 0 h 99"/>
                <a:gd name="T4" fmla="*/ 7 w 25"/>
                <a:gd name="T5" fmla="*/ 12 h 99"/>
                <a:gd name="T6" fmla="*/ 0 w 25"/>
                <a:gd name="T7" fmla="*/ 12 h 99"/>
                <a:gd name="T8" fmla="*/ 0 w 25"/>
                <a:gd name="T9" fmla="*/ 40 h 99"/>
                <a:gd name="T10" fmla="*/ 7 w 25"/>
                <a:gd name="T11" fmla="*/ 40 h 99"/>
                <a:gd name="T12" fmla="*/ 7 w 25"/>
                <a:gd name="T13" fmla="*/ 99 h 99"/>
                <a:gd name="T14" fmla="*/ 18 w 25"/>
                <a:gd name="T15" fmla="*/ 99 h 99"/>
                <a:gd name="T16" fmla="*/ 18 w 25"/>
                <a:gd name="T17" fmla="*/ 40 h 99"/>
                <a:gd name="T18" fmla="*/ 25 w 25"/>
                <a:gd name="T19" fmla="*/ 40 h 99"/>
                <a:gd name="T20" fmla="*/ 25 w 25"/>
                <a:gd name="T21" fmla="*/ 12 h 99"/>
                <a:gd name="T22" fmla="*/ 18 w 25"/>
                <a:gd name="T23" fmla="*/ 12 h 99"/>
                <a:gd name="T24" fmla="*/ 18 w 25"/>
                <a:gd name="T25" fmla="*/ 0 h 99"/>
                <a:gd name="T26" fmla="*/ 21 w 25"/>
                <a:gd name="T27" fmla="*/ 15 h 99"/>
                <a:gd name="T28" fmla="*/ 21 w 25"/>
                <a:gd name="T29" fmla="*/ 37 h 99"/>
                <a:gd name="T30" fmla="*/ 3 w 25"/>
                <a:gd name="T31" fmla="*/ 37 h 99"/>
                <a:gd name="T32" fmla="*/ 3 w 25"/>
                <a:gd name="T33" fmla="*/ 15 h 99"/>
                <a:gd name="T34" fmla="*/ 21 w 25"/>
                <a:gd name="T35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99">
                  <a:moveTo>
                    <a:pt x="18" y="0"/>
                  </a:moveTo>
                  <a:lnTo>
                    <a:pt x="7" y="0"/>
                  </a:lnTo>
                  <a:lnTo>
                    <a:pt x="7" y="12"/>
                  </a:lnTo>
                  <a:lnTo>
                    <a:pt x="0" y="1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7" y="99"/>
                  </a:lnTo>
                  <a:lnTo>
                    <a:pt x="18" y="99"/>
                  </a:lnTo>
                  <a:lnTo>
                    <a:pt x="18" y="40"/>
                  </a:lnTo>
                  <a:lnTo>
                    <a:pt x="25" y="40"/>
                  </a:lnTo>
                  <a:lnTo>
                    <a:pt x="25" y="12"/>
                  </a:lnTo>
                  <a:lnTo>
                    <a:pt x="18" y="12"/>
                  </a:lnTo>
                  <a:lnTo>
                    <a:pt x="18" y="0"/>
                  </a:lnTo>
                  <a:close/>
                  <a:moveTo>
                    <a:pt x="21" y="15"/>
                  </a:moveTo>
                  <a:lnTo>
                    <a:pt x="21" y="37"/>
                  </a:lnTo>
                  <a:lnTo>
                    <a:pt x="3" y="37"/>
                  </a:lnTo>
                  <a:lnTo>
                    <a:pt x="3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216"/>
            <p:cNvSpPr>
              <a:spLocks noEditPoints="1"/>
            </p:cNvSpPr>
            <p:nvPr/>
          </p:nvSpPr>
          <p:spPr bwMode="auto">
            <a:xfrm>
              <a:off x="215" y="0"/>
              <a:ext cx="63" cy="248"/>
            </a:xfrm>
            <a:custGeom>
              <a:avLst/>
              <a:gdLst>
                <a:gd name="T0" fmla="*/ 18 w 25"/>
                <a:gd name="T1" fmla="*/ 46 h 99"/>
                <a:gd name="T2" fmla="*/ 18 w 25"/>
                <a:gd name="T3" fmla="*/ 0 h 99"/>
                <a:gd name="T4" fmla="*/ 7 w 25"/>
                <a:gd name="T5" fmla="*/ 0 h 99"/>
                <a:gd name="T6" fmla="*/ 7 w 25"/>
                <a:gd name="T7" fmla="*/ 46 h 99"/>
                <a:gd name="T8" fmla="*/ 0 w 25"/>
                <a:gd name="T9" fmla="*/ 46 h 99"/>
                <a:gd name="T10" fmla="*/ 0 w 25"/>
                <a:gd name="T11" fmla="*/ 74 h 99"/>
                <a:gd name="T12" fmla="*/ 7 w 25"/>
                <a:gd name="T13" fmla="*/ 74 h 99"/>
                <a:gd name="T14" fmla="*/ 7 w 25"/>
                <a:gd name="T15" fmla="*/ 99 h 99"/>
                <a:gd name="T16" fmla="*/ 18 w 25"/>
                <a:gd name="T17" fmla="*/ 99 h 99"/>
                <a:gd name="T18" fmla="*/ 18 w 25"/>
                <a:gd name="T19" fmla="*/ 74 h 99"/>
                <a:gd name="T20" fmla="*/ 25 w 25"/>
                <a:gd name="T21" fmla="*/ 74 h 99"/>
                <a:gd name="T22" fmla="*/ 25 w 25"/>
                <a:gd name="T23" fmla="*/ 46 h 99"/>
                <a:gd name="T24" fmla="*/ 18 w 25"/>
                <a:gd name="T25" fmla="*/ 46 h 99"/>
                <a:gd name="T26" fmla="*/ 22 w 25"/>
                <a:gd name="T27" fmla="*/ 70 h 99"/>
                <a:gd name="T28" fmla="*/ 4 w 25"/>
                <a:gd name="T29" fmla="*/ 70 h 99"/>
                <a:gd name="T30" fmla="*/ 4 w 25"/>
                <a:gd name="T31" fmla="*/ 49 h 99"/>
                <a:gd name="T32" fmla="*/ 22 w 25"/>
                <a:gd name="T33" fmla="*/ 49 h 99"/>
                <a:gd name="T34" fmla="*/ 22 w 25"/>
                <a:gd name="T35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99">
                  <a:moveTo>
                    <a:pt x="18" y="46"/>
                  </a:moveTo>
                  <a:lnTo>
                    <a:pt x="18" y="0"/>
                  </a:lnTo>
                  <a:lnTo>
                    <a:pt x="7" y="0"/>
                  </a:lnTo>
                  <a:lnTo>
                    <a:pt x="7" y="46"/>
                  </a:lnTo>
                  <a:lnTo>
                    <a:pt x="0" y="46"/>
                  </a:lnTo>
                  <a:lnTo>
                    <a:pt x="0" y="74"/>
                  </a:lnTo>
                  <a:lnTo>
                    <a:pt x="7" y="74"/>
                  </a:lnTo>
                  <a:lnTo>
                    <a:pt x="7" y="99"/>
                  </a:lnTo>
                  <a:lnTo>
                    <a:pt x="18" y="99"/>
                  </a:lnTo>
                  <a:lnTo>
                    <a:pt x="18" y="74"/>
                  </a:lnTo>
                  <a:lnTo>
                    <a:pt x="25" y="74"/>
                  </a:lnTo>
                  <a:lnTo>
                    <a:pt x="25" y="46"/>
                  </a:lnTo>
                  <a:lnTo>
                    <a:pt x="18" y="46"/>
                  </a:lnTo>
                  <a:close/>
                  <a:moveTo>
                    <a:pt x="22" y="70"/>
                  </a:moveTo>
                  <a:lnTo>
                    <a:pt x="4" y="70"/>
                  </a:lnTo>
                  <a:lnTo>
                    <a:pt x="4" y="49"/>
                  </a:lnTo>
                  <a:lnTo>
                    <a:pt x="22" y="49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3" name="文本框 16"/>
          <p:cNvSpPr txBox="1">
            <a:spLocks noChangeArrowheads="1"/>
          </p:cNvSpPr>
          <p:nvPr/>
        </p:nvSpPr>
        <p:spPr bwMode="auto">
          <a:xfrm>
            <a:off x="1675130" y="3711575"/>
            <a:ext cx="37280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信息公开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所有交易人人可见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64" name="组合 23"/>
          <p:cNvGrpSpPr/>
          <p:nvPr/>
        </p:nvGrpSpPr>
        <p:grpSpPr bwMode="auto">
          <a:xfrm>
            <a:off x="1084263" y="4757738"/>
            <a:ext cx="260351" cy="239712"/>
            <a:chOff x="0" y="0"/>
            <a:chExt cx="278" cy="254"/>
          </a:xfrm>
        </p:grpSpPr>
        <p:sp>
          <p:nvSpPr>
            <p:cNvPr id="10265" name="Freeform 471"/>
            <p:cNvSpPr>
              <a:spLocks noEditPoints="1"/>
            </p:cNvSpPr>
            <p:nvPr/>
          </p:nvSpPr>
          <p:spPr bwMode="auto">
            <a:xfrm>
              <a:off x="0" y="0"/>
              <a:ext cx="278" cy="255"/>
            </a:xfrm>
            <a:custGeom>
              <a:avLst/>
              <a:gdLst>
                <a:gd name="T0" fmla="*/ 0 w 111"/>
                <a:gd name="T1" fmla="*/ 0 h 102"/>
                <a:gd name="T2" fmla="*/ 0 w 111"/>
                <a:gd name="T3" fmla="*/ 102 h 102"/>
                <a:gd name="T4" fmla="*/ 111 w 111"/>
                <a:gd name="T5" fmla="*/ 102 h 102"/>
                <a:gd name="T6" fmla="*/ 111 w 111"/>
                <a:gd name="T7" fmla="*/ 0 h 102"/>
                <a:gd name="T8" fmla="*/ 0 w 111"/>
                <a:gd name="T9" fmla="*/ 0 h 102"/>
                <a:gd name="T10" fmla="*/ 102 w 111"/>
                <a:gd name="T11" fmla="*/ 93 h 102"/>
                <a:gd name="T12" fmla="*/ 9 w 111"/>
                <a:gd name="T13" fmla="*/ 93 h 102"/>
                <a:gd name="T14" fmla="*/ 9 w 111"/>
                <a:gd name="T15" fmla="*/ 27 h 102"/>
                <a:gd name="T16" fmla="*/ 102 w 111"/>
                <a:gd name="T17" fmla="*/ 27 h 102"/>
                <a:gd name="T18" fmla="*/ 102 w 111"/>
                <a:gd name="T19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02">
                  <a:moveTo>
                    <a:pt x="0" y="0"/>
                  </a:moveTo>
                  <a:lnTo>
                    <a:pt x="0" y="102"/>
                  </a:lnTo>
                  <a:lnTo>
                    <a:pt x="111" y="102"/>
                  </a:lnTo>
                  <a:lnTo>
                    <a:pt x="111" y="0"/>
                  </a:lnTo>
                  <a:lnTo>
                    <a:pt x="0" y="0"/>
                  </a:lnTo>
                  <a:close/>
                  <a:moveTo>
                    <a:pt x="102" y="93"/>
                  </a:moveTo>
                  <a:lnTo>
                    <a:pt x="9" y="93"/>
                  </a:lnTo>
                  <a:lnTo>
                    <a:pt x="9" y="27"/>
                  </a:lnTo>
                  <a:lnTo>
                    <a:pt x="102" y="27"/>
                  </a:lnTo>
                  <a:lnTo>
                    <a:pt x="102" y="9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Freeform 472"/>
            <p:cNvSpPr/>
            <p:nvPr/>
          </p:nvSpPr>
          <p:spPr bwMode="auto">
            <a:xfrm>
              <a:off x="52" y="95"/>
              <a:ext cx="173" cy="55"/>
            </a:xfrm>
            <a:custGeom>
              <a:avLst/>
              <a:gdLst>
                <a:gd name="T0" fmla="*/ 43 w 69"/>
                <a:gd name="T1" fmla="*/ 22 h 22"/>
                <a:gd name="T2" fmla="*/ 54 w 69"/>
                <a:gd name="T3" fmla="*/ 22 h 22"/>
                <a:gd name="T4" fmla="*/ 54 w 69"/>
                <a:gd name="T5" fmla="*/ 14 h 22"/>
                <a:gd name="T6" fmla="*/ 69 w 69"/>
                <a:gd name="T7" fmla="*/ 14 h 22"/>
                <a:gd name="T8" fmla="*/ 69 w 69"/>
                <a:gd name="T9" fmla="*/ 8 h 22"/>
                <a:gd name="T10" fmla="*/ 54 w 69"/>
                <a:gd name="T11" fmla="*/ 8 h 22"/>
                <a:gd name="T12" fmla="*/ 54 w 69"/>
                <a:gd name="T13" fmla="*/ 0 h 22"/>
                <a:gd name="T14" fmla="*/ 43 w 69"/>
                <a:gd name="T15" fmla="*/ 0 h 22"/>
                <a:gd name="T16" fmla="*/ 43 w 69"/>
                <a:gd name="T17" fmla="*/ 8 h 22"/>
                <a:gd name="T18" fmla="*/ 0 w 69"/>
                <a:gd name="T19" fmla="*/ 8 h 22"/>
                <a:gd name="T20" fmla="*/ 0 w 69"/>
                <a:gd name="T21" fmla="*/ 14 h 22"/>
                <a:gd name="T22" fmla="*/ 43 w 69"/>
                <a:gd name="T23" fmla="*/ 14 h 22"/>
                <a:gd name="T24" fmla="*/ 43 w 69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22">
                  <a:moveTo>
                    <a:pt x="43" y="22"/>
                  </a:moveTo>
                  <a:lnTo>
                    <a:pt x="54" y="22"/>
                  </a:lnTo>
                  <a:lnTo>
                    <a:pt x="54" y="14"/>
                  </a:lnTo>
                  <a:lnTo>
                    <a:pt x="69" y="14"/>
                  </a:lnTo>
                  <a:lnTo>
                    <a:pt x="69" y="8"/>
                  </a:lnTo>
                  <a:lnTo>
                    <a:pt x="54" y="8"/>
                  </a:lnTo>
                  <a:lnTo>
                    <a:pt x="54" y="0"/>
                  </a:lnTo>
                  <a:lnTo>
                    <a:pt x="43" y="0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3" y="14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Freeform 473"/>
            <p:cNvSpPr/>
            <p:nvPr/>
          </p:nvSpPr>
          <p:spPr bwMode="auto">
            <a:xfrm>
              <a:off x="52" y="158"/>
              <a:ext cx="173" cy="53"/>
            </a:xfrm>
            <a:custGeom>
              <a:avLst/>
              <a:gdLst>
                <a:gd name="T0" fmla="*/ 23 w 69"/>
                <a:gd name="T1" fmla="*/ 0 h 21"/>
                <a:gd name="T2" fmla="*/ 12 w 69"/>
                <a:gd name="T3" fmla="*/ 0 h 21"/>
                <a:gd name="T4" fmla="*/ 12 w 69"/>
                <a:gd name="T5" fmla="*/ 7 h 21"/>
                <a:gd name="T6" fmla="*/ 0 w 69"/>
                <a:gd name="T7" fmla="*/ 7 h 21"/>
                <a:gd name="T8" fmla="*/ 0 w 69"/>
                <a:gd name="T9" fmla="*/ 14 h 21"/>
                <a:gd name="T10" fmla="*/ 12 w 69"/>
                <a:gd name="T11" fmla="*/ 14 h 21"/>
                <a:gd name="T12" fmla="*/ 12 w 69"/>
                <a:gd name="T13" fmla="*/ 21 h 21"/>
                <a:gd name="T14" fmla="*/ 23 w 69"/>
                <a:gd name="T15" fmla="*/ 21 h 21"/>
                <a:gd name="T16" fmla="*/ 23 w 69"/>
                <a:gd name="T17" fmla="*/ 14 h 21"/>
                <a:gd name="T18" fmla="*/ 69 w 69"/>
                <a:gd name="T19" fmla="*/ 14 h 21"/>
                <a:gd name="T20" fmla="*/ 69 w 69"/>
                <a:gd name="T21" fmla="*/ 7 h 21"/>
                <a:gd name="T22" fmla="*/ 23 w 69"/>
                <a:gd name="T23" fmla="*/ 7 h 21"/>
                <a:gd name="T24" fmla="*/ 23 w 69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21">
                  <a:moveTo>
                    <a:pt x="23" y="0"/>
                  </a:moveTo>
                  <a:lnTo>
                    <a:pt x="12" y="0"/>
                  </a:lnTo>
                  <a:lnTo>
                    <a:pt x="12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12" y="21"/>
                  </a:lnTo>
                  <a:lnTo>
                    <a:pt x="23" y="21"/>
                  </a:lnTo>
                  <a:lnTo>
                    <a:pt x="23" y="14"/>
                  </a:lnTo>
                  <a:lnTo>
                    <a:pt x="69" y="14"/>
                  </a:lnTo>
                  <a:lnTo>
                    <a:pt x="69" y="7"/>
                  </a:lnTo>
                  <a:lnTo>
                    <a:pt x="23" y="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8" name="文本框 24"/>
          <p:cNvSpPr txBox="1">
            <a:spLocks noChangeArrowheads="1"/>
          </p:cNvSpPr>
          <p:nvPr/>
        </p:nvSpPr>
        <p:spPr bwMode="auto">
          <a:xfrm>
            <a:off x="1708150" y="4681855"/>
            <a:ext cx="36950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支付用途（尤其是跨国支付）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非法用途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8" descr="G:\ppt进阶之路\春天行动\新建文件夹\图片6.png图片6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3744913"/>
            <a:ext cx="121920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12295"/>
          <p:cNvSpPr>
            <a:spLocks noChangeArrowheads="1"/>
          </p:cNvSpPr>
          <p:nvPr/>
        </p:nvSpPr>
        <p:spPr bwMode="auto">
          <a:xfrm>
            <a:off x="0" y="3756027"/>
            <a:ext cx="12225339" cy="3184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58" name="文本框 6"/>
          <p:cNvSpPr txBox="1">
            <a:spLocks noChangeArrowheads="1"/>
          </p:cNvSpPr>
          <p:nvPr/>
        </p:nvSpPr>
        <p:spPr bwMode="auto">
          <a:xfrm>
            <a:off x="510540" y="1451610"/>
            <a:ext cx="442976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微信钱包都是数字货币，是真实世界货币的虚拟映射，发行方为央行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9" name="文本框 8"/>
          <p:cNvSpPr txBox="1">
            <a:spLocks noChangeArrowheads="1"/>
          </p:cNvSpPr>
          <p:nvPr/>
        </p:nvSpPr>
        <p:spPr bwMode="auto">
          <a:xfrm>
            <a:off x="6947535" y="1451610"/>
            <a:ext cx="460184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比特币直接产生于网络世界，没有发行机构。通过算法产生，总量有限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3" name="文本框 13"/>
          <p:cNvSpPr txBox="1">
            <a:spLocks noChangeArrowheads="1"/>
          </p:cNvSpPr>
          <p:nvPr/>
        </p:nvSpPr>
        <p:spPr bwMode="auto">
          <a:xfrm>
            <a:off x="3839134" y="5025392"/>
            <a:ext cx="45135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对比支付宝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微信钱包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097" descr="图片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352"/>
            <a:ext cx="12226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10"/>
          <p:cNvSpPr>
            <a:spLocks noChangeArrowheads="1"/>
          </p:cNvSpPr>
          <p:nvPr/>
        </p:nvSpPr>
        <p:spPr bwMode="auto">
          <a:xfrm>
            <a:off x="0" y="3479800"/>
            <a:ext cx="12192000" cy="337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595959"/>
              </a:solidFill>
              <a:sym typeface="Calibri" panose="020F0502020204030204" pitchFamily="34" charset="0"/>
            </a:endParaRPr>
          </a:p>
        </p:txBody>
      </p:sp>
      <p:sp>
        <p:nvSpPr>
          <p:cNvPr id="5124" name="矩形 11"/>
          <p:cNvSpPr>
            <a:spLocks noChangeArrowheads="1"/>
          </p:cNvSpPr>
          <p:nvPr/>
        </p:nvSpPr>
        <p:spPr bwMode="auto">
          <a:xfrm>
            <a:off x="0" y="0"/>
            <a:ext cx="12226925" cy="3468688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prstClr val="black"/>
              </a:solidFill>
              <a:sym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5475" y="4151315"/>
            <a:ext cx="4181054" cy="422275"/>
            <a:chOff x="3481388" y="4151313"/>
            <a:chExt cx="4181053" cy="422275"/>
          </a:xfrm>
        </p:grpSpPr>
        <p:sp>
          <p:nvSpPr>
            <p:cNvPr id="5125" name="矩形 20"/>
            <p:cNvSpPr>
              <a:spLocks noChangeArrowheads="1"/>
            </p:cNvSpPr>
            <p:nvPr/>
          </p:nvSpPr>
          <p:spPr bwMode="auto">
            <a:xfrm>
              <a:off x="3687763" y="4151313"/>
              <a:ext cx="3974678" cy="420687"/>
            </a:xfrm>
            <a:prstGeom prst="rect">
              <a:avLst/>
            </a:prstGeom>
            <a:solidFill>
              <a:srgbClr val="26B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solidFill>
                  <a:srgbClr val="595959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5126" name="椭圆 13"/>
            <p:cNvSpPr>
              <a:spLocks noChangeArrowheads="1"/>
            </p:cNvSpPr>
            <p:nvPr/>
          </p:nvSpPr>
          <p:spPr bwMode="auto">
            <a:xfrm>
              <a:off x="3481388" y="4152900"/>
              <a:ext cx="420687" cy="420688"/>
            </a:xfrm>
            <a:prstGeom prst="ellipse">
              <a:avLst/>
            </a:prstGeom>
            <a:solidFill>
              <a:srgbClr val="26B597"/>
            </a:solidFill>
            <a:ln w="9525" cmpd="sng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solidFill>
                  <a:srgbClr val="595959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5127" name="文本框 15"/>
            <p:cNvSpPr txBox="1">
              <a:spLocks noChangeArrowheads="1"/>
            </p:cNvSpPr>
            <p:nvPr/>
          </p:nvSpPr>
          <p:spPr bwMode="auto">
            <a:xfrm>
              <a:off x="3532188" y="4194175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128" name="文本框 16"/>
            <p:cNvSpPr txBox="1">
              <a:spLocks noChangeArrowheads="1"/>
            </p:cNvSpPr>
            <p:nvPr/>
          </p:nvSpPr>
          <p:spPr bwMode="auto">
            <a:xfrm>
              <a:off x="5138421" y="4177665"/>
              <a:ext cx="8686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区块链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129" name="矩形 17"/>
          <p:cNvSpPr>
            <a:spLocks noChangeArrowheads="1"/>
          </p:cNvSpPr>
          <p:nvPr/>
        </p:nvSpPr>
        <p:spPr bwMode="auto">
          <a:xfrm>
            <a:off x="1856105" y="4979355"/>
            <a:ext cx="8686800" cy="169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简单来说，区块链就是把</a:t>
            </a: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加密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数据（区块）按照</a:t>
            </a: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时间顺序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进行叠加（链）生成的</a:t>
            </a: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永久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不可逆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向修改的记录。具体来说，它区块链是由一串使用密码学方法产生的数据块组成的，每一个区块都包含了上一个区块的哈希值（hash），从创始区块（genesis block）开始连接到当前区块，形成块链。每一个区块都确保按照时间顺序在上一个区块之后产生，否则前一个区块的哈希值是未知的。它是比特币的一个重要概念。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130" name="矩形 22"/>
          <p:cNvSpPr>
            <a:spLocks noChangeArrowheads="1"/>
          </p:cNvSpPr>
          <p:nvPr/>
        </p:nvSpPr>
        <p:spPr bwMode="auto">
          <a:xfrm rot="16200000">
            <a:off x="6061076" y="3282952"/>
            <a:ext cx="69850" cy="460375"/>
          </a:xfrm>
          <a:prstGeom prst="rect">
            <a:avLst/>
          </a:prstGeom>
          <a:solidFill>
            <a:srgbClr val="26B5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prstClr val="black"/>
              </a:solidFill>
              <a:sym typeface="Calibri" panose="020F0502020204030204" pitchFamily="34" charset="0"/>
            </a:endParaRPr>
          </a:p>
        </p:txBody>
      </p:sp>
      <p:sp>
        <p:nvSpPr>
          <p:cNvPr id="5131" name="日期占位符 1"/>
          <p:cNvSpPr>
            <a:spLocks noChangeArrowheads="1"/>
          </p:cNvSpPr>
          <p:nvPr/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2805" y="564070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账本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演示</Application>
  <PresentationFormat>自定义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微软雅黑 Light</vt:lpstr>
      <vt:lpstr>Hiragino Sans GB W6</vt:lpstr>
      <vt:lpstr>Arial</vt:lpstr>
      <vt:lpstr>Arial Unicode MS</vt:lpstr>
      <vt:lpstr>Calibri Light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xid01446</cp:lastModifiedBy>
  <cp:revision>21</cp:revision>
  <dcterms:created xsi:type="dcterms:W3CDTF">2016-12-31T12:12:00Z</dcterms:created>
  <dcterms:modified xsi:type="dcterms:W3CDTF">2018-05-15T07:11:26Z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