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94" r:id="rId4"/>
    <p:sldId id="311" r:id="rId5"/>
    <p:sldId id="295" r:id="rId6"/>
    <p:sldId id="317" r:id="rId7"/>
    <p:sldId id="316" r:id="rId8"/>
    <p:sldId id="276" r:id="rId9"/>
    <p:sldId id="312" r:id="rId10"/>
    <p:sldId id="314" r:id="rId11"/>
    <p:sldId id="313" r:id="rId12"/>
    <p:sldId id="275" r:id="rId13"/>
    <p:sldId id="296" r:id="rId14"/>
    <p:sldId id="315" r:id="rId15"/>
    <p:sldId id="318" r:id="rId16"/>
    <p:sldId id="320" r:id="rId17"/>
    <p:sldId id="321" r:id="rId18"/>
    <p:sldId id="322" r:id="rId19"/>
    <p:sldId id="271" r:id="rId20"/>
    <p:sldId id="277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A4B1C4"/>
    <a:srgbClr val="B6DBDA"/>
    <a:srgbClr val="404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660"/>
  </p:normalViewPr>
  <p:slideViewPr>
    <p:cSldViewPr snapToObjects="1">
      <p:cViewPr varScale="1">
        <p:scale>
          <a:sx n="106" d="100"/>
          <a:sy n="106" d="100"/>
        </p:scale>
        <p:origin x="86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F8D0E8F-E022-4CCE-855E-55112DBE10D9}" type="presOf" srcId="{AAB6A62F-9EEA-4D89-91F1-3ABED192699A}" destId="{F240C013-83E0-4061-81FD-0278AC1CF155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s://github.com/Ssolmin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kl4314" TargetMode="Externa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syoung9606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Parksoyeon12" TargetMode="External"/><Relationship Id="rId10" Type="http://schemas.openxmlformats.org/officeDocument/2006/relationships/hyperlink" Target="https://github.com/huinee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859340"/>
            <a:ext cx="6919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n-ea"/>
              </a:rPr>
              <a:t>Tell me about the best hospital in </a:t>
            </a:r>
            <a:r>
              <a:rPr lang="en-US" altLang="ko-KR" sz="4800" dirty="0" err="1" smtClean="0">
                <a:solidFill>
                  <a:schemeClr val="bg1"/>
                </a:solidFill>
                <a:latin typeface="+mn-ea"/>
              </a:rPr>
              <a:t>korea</a:t>
            </a:r>
            <a:r>
              <a:rPr lang="en-US" altLang="ko-KR" sz="48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4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+mn-ea"/>
              </a:rPr>
              <a:t>Medical web service with public data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8506" y="4113654"/>
            <a:ext cx="700349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Team		| 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(Team 3)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Professor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	|  Prof. </a:t>
            </a:r>
            <a:r>
              <a:rPr lang="en-US" altLang="ko-KR" sz="2000" dirty="0" err="1" smtClean="0">
                <a:solidFill>
                  <a:schemeClr val="bg1"/>
                </a:solidFill>
                <a:latin typeface="+mn-ea"/>
              </a:rPr>
              <a:t>Hyeonsuk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+mn-ea"/>
              </a:rPr>
              <a:t>Jeong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(Class 2)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Presenter	|  </a:t>
            </a:r>
            <a:r>
              <a:rPr lang="en-US" altLang="ko-KR" sz="2000" dirty="0" err="1" smtClean="0">
                <a:solidFill>
                  <a:schemeClr val="bg1"/>
                </a:solidFill>
                <a:latin typeface="+mn-ea"/>
              </a:rPr>
              <a:t>Solmin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Nam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Date		|  14-June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Member	|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Solmin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Nam*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Minjung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Kim,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Saehuin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Kim,			 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Soyeong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Jin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Soyeon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Park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		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9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Capstone Design1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67939"/>
              </p:ext>
            </p:extLst>
          </p:nvPr>
        </p:nvGraphicFramePr>
        <p:xfrm>
          <a:off x="695401" y="1086765"/>
          <a:ext cx="6742976" cy="247761"/>
        </p:xfrm>
        <a:graphic>
          <a:graphicData uri="http://schemas.openxmlformats.org/drawingml/2006/table">
            <a:tbl>
              <a:tblPr/>
              <a:tblGrid>
                <a:gridCol w="972966"/>
                <a:gridCol w="1123829"/>
                <a:gridCol w="772632"/>
                <a:gridCol w="702393"/>
                <a:gridCol w="1812062"/>
                <a:gridCol w="1359094"/>
              </a:tblGrid>
              <a:tr h="2477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752184" y="3005904"/>
            <a:ext cx="4197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This service is provided based on data reported by each hospital to the Health Insurance Review and Assessment Service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Therefore, the number of columns is different for each </a:t>
            </a:r>
            <a:r>
              <a:rPr lang="en-US" altLang="ko-KR" sz="2000" b="1" dirty="0" smtClean="0">
                <a:latin typeface="+mn-ea"/>
              </a:rPr>
              <a:t>hospital.</a:t>
            </a:r>
            <a:endParaRPr lang="ko-KR" altLang="en-US" sz="2000" b="1" dirty="0" smtClean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5572"/>
              </p:ext>
            </p:extLst>
          </p:nvPr>
        </p:nvGraphicFramePr>
        <p:xfrm>
          <a:off x="623392" y="1330537"/>
          <a:ext cx="6814984" cy="5470203"/>
        </p:xfrm>
        <a:graphic>
          <a:graphicData uri="http://schemas.openxmlformats.org/drawingml/2006/table">
            <a:tbl>
              <a:tblPr/>
              <a:tblGrid>
                <a:gridCol w="1133662"/>
                <a:gridCol w="1234881"/>
                <a:gridCol w="644915"/>
                <a:gridCol w="666604"/>
                <a:gridCol w="1732304"/>
                <a:gridCol w="1402618"/>
              </a:tblGrid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plcNm</a:t>
                      </a:r>
                      <a:endParaRPr 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서울성모병원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plcDir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강남고속버스터미널 남쪽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plcDist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200m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parkQty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가능대수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가능대수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13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parkXpnsYn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운영여부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주차비용 부담여부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운영여부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주차비용 부담여부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parkEtc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안내사항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무료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안내사항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noTrmtSun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일요일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전부 휴진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일요일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noTrmtHoli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공휴일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전부 휴진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공휴일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emyDayTelNo1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02-2258-2003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emyDayTelNo2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02-2258-2370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emyNgtTelNo1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02-2258-2003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emyNgtTelNo2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02-2258-2370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lunchWeek</a:t>
                      </a:r>
                      <a:endParaRPr 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점심시간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~13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점심시간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351" y="116632"/>
            <a:ext cx="7793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Introduce public data for service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56240" y="1144641"/>
            <a:ext cx="3024336" cy="1852311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Detailed information service by medical institution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3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10354"/>
              </p:ext>
            </p:extLst>
          </p:nvPr>
        </p:nvGraphicFramePr>
        <p:xfrm>
          <a:off x="695400" y="1086765"/>
          <a:ext cx="6912771" cy="254000"/>
        </p:xfrm>
        <a:graphic>
          <a:graphicData uri="http://schemas.openxmlformats.org/drawingml/2006/table">
            <a:tbl>
              <a:tblPr/>
              <a:tblGrid>
                <a:gridCol w="1080120"/>
                <a:gridCol w="1152128"/>
                <a:gridCol w="1080120"/>
                <a:gridCol w="864096"/>
                <a:gridCol w="1342990"/>
                <a:gridCol w="1393317"/>
              </a:tblGrid>
              <a:tr h="254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5095"/>
              </p:ext>
            </p:extLst>
          </p:nvPr>
        </p:nvGraphicFramePr>
        <p:xfrm>
          <a:off x="700023" y="4293096"/>
          <a:ext cx="6908148" cy="2236019"/>
        </p:xfrm>
        <a:graphic>
          <a:graphicData uri="http://schemas.openxmlformats.org/drawingml/2006/table">
            <a:tbl>
              <a:tblPr/>
              <a:tblGrid>
                <a:gridCol w="1061554"/>
                <a:gridCol w="1160084"/>
                <a:gridCol w="1068057"/>
                <a:gridCol w="837992"/>
                <a:gridCol w="1390149"/>
                <a:gridCol w="1390312"/>
              </a:tblGrid>
              <a:tr h="989008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9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식도암진료량병원평가등급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3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clCd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3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clCdNm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종합병원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05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yadmNm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요양기관명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서울특별시 동부병원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요양기관명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380"/>
              </p:ext>
            </p:extLst>
          </p:nvPr>
        </p:nvGraphicFramePr>
        <p:xfrm>
          <a:off x="700022" y="1359023"/>
          <a:ext cx="6908148" cy="2718048"/>
        </p:xfrm>
        <a:graphic>
          <a:graphicData uri="http://schemas.openxmlformats.org/drawingml/2006/table">
            <a:tbl>
              <a:tblPr/>
              <a:tblGrid>
                <a:gridCol w="1061554"/>
                <a:gridCol w="1160084"/>
                <a:gridCol w="1068057"/>
                <a:gridCol w="837992"/>
                <a:gridCol w="1390149"/>
                <a:gridCol w="1390312"/>
              </a:tblGrid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addr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500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서울특별시 동대문구 무학로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124 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용두동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급성심근경색증병원평가등급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골수이식진료량병원평가등급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21258" y="4043646"/>
            <a:ext cx="492443" cy="3183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…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351" y="116632"/>
            <a:ext cx="7793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Introduce public data for service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247001" y="1242051"/>
            <a:ext cx="3042814" cy="1525111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Hospital evaluation result information inquiry service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17736" y="2994912"/>
            <a:ext cx="35013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Hospital </a:t>
            </a:r>
            <a:r>
              <a:rPr lang="en-US" altLang="ko-KR" sz="2000" b="1" dirty="0">
                <a:latin typeface="+mn-ea"/>
              </a:rPr>
              <a:t>Record </a:t>
            </a:r>
            <a:r>
              <a:rPr lang="en-US" altLang="ko-KR" sz="2000" b="1" dirty="0" smtClean="0">
                <a:latin typeface="+mn-ea"/>
              </a:rPr>
              <a:t>Count</a:t>
            </a:r>
          </a:p>
          <a:p>
            <a:r>
              <a:rPr lang="en-US" altLang="ko-KR" sz="2000" b="1" dirty="0" smtClean="0">
                <a:latin typeface="+mn-ea"/>
              </a:rPr>
              <a:t>with assessment items</a:t>
            </a:r>
          </a:p>
          <a:p>
            <a:r>
              <a:rPr lang="en-US" altLang="ko-KR" sz="2000" b="1" dirty="0" smtClean="0">
                <a:latin typeface="+mn-ea"/>
              </a:rPr>
              <a:t>among </a:t>
            </a:r>
            <a:r>
              <a:rPr lang="en-US" altLang="ko-KR" sz="2000" b="1" smtClean="0">
                <a:latin typeface="+mn-ea"/>
              </a:rPr>
              <a:t>national hospital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30459(</a:t>
            </a:r>
            <a:r>
              <a:rPr lang="en-US" altLang="ko-KR" sz="2000" b="1" dirty="0" err="1" smtClean="0">
                <a:latin typeface="+mn-ea"/>
              </a:rPr>
              <a:t>Std</a:t>
            </a:r>
            <a:r>
              <a:rPr lang="en-US" altLang="ko-KR" sz="2000" b="1" dirty="0" smtClean="0">
                <a:latin typeface="+mn-ea"/>
              </a:rPr>
              <a:t> date : 2018.04)</a:t>
            </a: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Data volume</a:t>
            </a:r>
          </a:p>
          <a:p>
            <a:r>
              <a:rPr lang="en-US" altLang="ko-KR" sz="2000" b="1" dirty="0" smtClean="0">
                <a:latin typeface="+mn-ea"/>
              </a:rPr>
              <a:t>: 48.9 MB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Total column</a:t>
            </a:r>
          </a:p>
          <a:p>
            <a:r>
              <a:rPr lang="en-US" altLang="ko-KR" sz="2000" b="1" dirty="0" smtClean="0">
                <a:latin typeface="+mn-ea"/>
              </a:rPr>
              <a:t>: 35</a:t>
            </a:r>
            <a:endParaRPr lang="ko-KR" altLang="en-US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8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200980"/>
            <a:ext cx="2561607" cy="714878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+mn-ea"/>
              </a:rPr>
              <a:t>Hospital info Service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3" y="3555946"/>
            <a:ext cx="4469819" cy="818988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Detailed information service by medical institution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7318" y="3555946"/>
            <a:ext cx="4536504" cy="81898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Hospital evaluation result information inquiry service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786294" y="1558418"/>
            <a:ext cx="1941555" cy="1997527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558419"/>
            <a:ext cx="1816115" cy="1997527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1664" y="2083917"/>
            <a:ext cx="618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Each hospital has a unique </a:t>
            </a:r>
            <a:r>
              <a:rPr lang="en-US" altLang="ko-KR" sz="2000" b="1" dirty="0">
                <a:solidFill>
                  <a:srgbClr val="FF9A8B"/>
                </a:solidFill>
                <a:latin typeface="+mn-ea"/>
              </a:rPr>
              <a:t>encrypted </a:t>
            </a:r>
            <a:r>
              <a:rPr lang="en-US" altLang="ko-KR" sz="2000" b="1" dirty="0" smtClean="0">
                <a:solidFill>
                  <a:srgbClr val="FF9A8B"/>
                </a:solidFill>
                <a:latin typeface="+mn-ea"/>
              </a:rPr>
              <a:t>symbol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9A8B"/>
                </a:solidFill>
                <a:latin typeface="+mn-ea"/>
              </a:rPr>
              <a:t>Encrypted symbols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are used to identify hospitals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1384" y="4442336"/>
            <a:ext cx="50913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We can check </a:t>
            </a:r>
            <a:r>
              <a:rPr lang="en-US" altLang="ko-KR" sz="2000" b="1" dirty="0" smtClean="0">
                <a:latin typeface="+mn-ea"/>
              </a:rPr>
              <a:t>by </a:t>
            </a:r>
            <a:r>
              <a:rPr lang="en-US" altLang="ko-KR" sz="2000" b="1" dirty="0">
                <a:latin typeface="+mn-ea"/>
              </a:rPr>
              <a:t>Encrypted </a:t>
            </a:r>
            <a:r>
              <a:rPr lang="en-US" altLang="ko-KR" sz="2000" b="1" dirty="0" smtClean="0">
                <a:latin typeface="+mn-ea"/>
              </a:rPr>
              <a:t>symbol to...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n-ea"/>
              </a:rPr>
              <a:t>Facilities </a:t>
            </a:r>
            <a:r>
              <a:rPr lang="en-US" altLang="ko-KR" sz="2000" dirty="0">
                <a:latin typeface="+mn-ea"/>
              </a:rPr>
              <a:t>&amp; </a:t>
            </a:r>
            <a:r>
              <a:rPr lang="en-US" altLang="ko-KR" sz="2000" dirty="0" smtClean="0">
                <a:latin typeface="+mn-ea"/>
              </a:rPr>
              <a:t>Details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n-ea"/>
              </a:rPr>
              <a:t>Medical subject info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n-ea"/>
              </a:rPr>
              <a:t>Traffic info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7318" y="4442336"/>
            <a:ext cx="5091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We can </a:t>
            </a:r>
            <a:r>
              <a:rPr lang="en-US" altLang="ko-KR" sz="2000" b="1" dirty="0" smtClean="0">
                <a:latin typeface="+mn-ea"/>
              </a:rPr>
              <a:t>check </a:t>
            </a:r>
            <a:r>
              <a:rPr lang="en-US" altLang="ko-KR" sz="2000" b="1" dirty="0">
                <a:latin typeface="+mn-ea"/>
              </a:rPr>
              <a:t>by Encrypted </a:t>
            </a:r>
            <a:r>
              <a:rPr lang="en-US" altLang="ko-KR" sz="2000" b="1" dirty="0" smtClean="0">
                <a:latin typeface="+mn-ea"/>
              </a:rPr>
              <a:t>symbol to...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-   Hospital grade rating by disease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Encrypted </a:t>
            </a:r>
            <a:r>
              <a:rPr lang="en-US" altLang="ko-KR" sz="1600" dirty="0" err="1" smtClean="0"/>
              <a:t>ykiho</a:t>
            </a:r>
            <a:endParaRPr lang="en-US" altLang="ko-KR" sz="1600" dirty="0"/>
          </a:p>
          <a:p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Encrypted </a:t>
            </a:r>
            <a:r>
              <a:rPr lang="en-US" altLang="ko-KR" sz="1600" dirty="0" err="1" smtClean="0"/>
              <a:t>ykiho</a:t>
            </a:r>
            <a:endParaRPr lang="en-US" altLang="ko-KR" sz="1600" dirty="0" smtClean="0"/>
          </a:p>
          <a:p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351" y="116632"/>
            <a:ext cx="7793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Introduce public data for service</a:t>
            </a: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9330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Development environment </a:t>
            </a:r>
            <a:r>
              <a:rPr lang="en-US" altLang="ko-KR" sz="3200" dirty="0" smtClean="0">
                <a:latin typeface="+mn-ea"/>
              </a:rPr>
              <a:t>preparation for </a:t>
            </a:r>
            <a:r>
              <a:rPr lang="en-US" altLang="ko-KR" sz="3200" dirty="0">
                <a:latin typeface="+mn-ea"/>
              </a:rPr>
              <a:t>GAHS</a:t>
            </a: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2" y="1285433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1. Operating System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|</a:t>
            </a:r>
            <a:r>
              <a:rPr lang="ko-KR" altLang="en-US" sz="2400" dirty="0" smtClean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Linux-Ubuntu(18.04)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3512" y="3542540"/>
            <a:ext cx="774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Data processing &amp; analysis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| 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R &amp; Python 3.6-rpy2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3512" y="50131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Web server</a:t>
            </a:r>
            <a:r>
              <a:rPr lang="en-US" altLang="ko-KR" sz="2400" dirty="0" smtClean="0">
                <a:latin typeface="+mn-ea"/>
              </a:rPr>
              <a:t> | </a:t>
            </a:r>
            <a:r>
              <a:rPr lang="en-US" altLang="ko-KR" sz="2400" dirty="0">
                <a:latin typeface="+mn-ea"/>
              </a:rPr>
              <a:t>Python </a:t>
            </a:r>
            <a:r>
              <a:rPr lang="en-US" altLang="ko-KR" sz="2400" dirty="0" smtClean="0">
                <a:latin typeface="+mn-ea"/>
              </a:rPr>
              <a:t>3.6-Django2.0.4</a:t>
            </a:r>
            <a:endParaRPr lang="en-US" altLang="ko-KR" sz="24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3726" y="1906438"/>
            <a:ext cx="833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The default version of Python is 3, </a:t>
            </a:r>
            <a:r>
              <a:rPr lang="en-US" altLang="ko-KR" sz="1600" dirty="0" smtClean="0">
                <a:latin typeface="+mn-ea"/>
              </a:rPr>
              <a:t>and the </a:t>
            </a:r>
            <a:r>
              <a:rPr lang="en-US" altLang="ko-KR" sz="1600" dirty="0">
                <a:latin typeface="+mn-ea"/>
              </a:rPr>
              <a:t>version optimized for rpy2 usage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3726" y="4220104"/>
            <a:ext cx="772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Data processing and analysis using the rpy2 module, which makes R functionality available in Python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3726" y="5675807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As an open source web application framework, it has advantages such as reusability of components and ease of development.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3512" y="240418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Language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|</a:t>
            </a:r>
            <a:r>
              <a:rPr lang="ko-KR" altLang="en-US" sz="2400" dirty="0" smtClean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Python3.6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726" y="3010622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Mainly using Python for web services and data processing</a:t>
            </a:r>
            <a:endParaRPr lang="ko-KR" altLang="en-US" sz="1600" dirty="0" smtClean="0">
              <a:latin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27448" y="1628800"/>
            <a:ext cx="0" cy="3755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338" y="1297154"/>
            <a:ext cx="928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Procedure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33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4666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System layout for GAHS</a:t>
            </a: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25" name="_x196751240" descr="EMB000029b428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7437" r="88806" b="70250"/>
          <a:stretch/>
        </p:blipFill>
        <p:spPr bwMode="auto">
          <a:xfrm>
            <a:off x="911424" y="1254539"/>
            <a:ext cx="748622" cy="103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5726" y="2302637"/>
            <a:ext cx="1177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Web Server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(Django)</a:t>
            </a:r>
            <a:endParaRPr lang="ko-KR" altLang="en-US" sz="1400" b="1" dirty="0" smtClean="0">
              <a:latin typeface="+mn-ea"/>
            </a:endParaRPr>
          </a:p>
        </p:txBody>
      </p:sp>
      <p:pic>
        <p:nvPicPr>
          <p:cNvPr id="9" name="_x196751240" descr="EMB000029b428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1" t="6901" r="54478" b="70785"/>
          <a:stretch/>
        </p:blipFill>
        <p:spPr bwMode="auto">
          <a:xfrm>
            <a:off x="4970256" y="1254539"/>
            <a:ext cx="748622" cy="103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9297686" y="1341114"/>
            <a:ext cx="1910882" cy="9615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API for Detailed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information service by medical institution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041" y="2291092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User</a:t>
            </a:r>
            <a:endParaRPr lang="ko-KR" altLang="en-US" sz="1400" b="1" dirty="0" smtClean="0"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21241" y="1628800"/>
            <a:ext cx="29786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821241" y="1988840"/>
            <a:ext cx="289548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801775" y="1603310"/>
            <a:ext cx="329922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801775" y="1963350"/>
            <a:ext cx="329922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219576" y="3030696"/>
            <a:ext cx="8484936" cy="3384376"/>
          </a:xfrm>
          <a:prstGeom prst="roundRect">
            <a:avLst>
              <a:gd name="adj" fmla="val 7563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88288" y="2613435"/>
            <a:ext cx="19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Data Processing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35714" y="1326311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Request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99291" y="2006777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Response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83325" y="1086150"/>
            <a:ext cx="3183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Ex. Seoul, Gangnam-</a:t>
            </a:r>
            <a:r>
              <a:rPr lang="en-US" altLang="ko-KR" sz="1400" dirty="0" err="1" smtClean="0">
                <a:latin typeface="+mn-ea"/>
              </a:rPr>
              <a:t>gu</a:t>
            </a:r>
            <a:r>
              <a:rPr lang="en-US" altLang="ko-KR" sz="1400" dirty="0" smtClean="0">
                <a:latin typeface="+mn-ea"/>
              </a:rPr>
              <a:t>, Lung cancer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91429" y="1067208"/>
            <a:ext cx="274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Symbol for your chosen hospital in provided list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82638" y="2022166"/>
            <a:ext cx="296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Return detailed information about selected hospitals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53143" y="2256470"/>
            <a:ext cx="2370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Provide Good Hospital List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13483" y="3569374"/>
            <a:ext cx="2272999" cy="8677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Data collection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(hospital info, evaluation result info)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649982" y="4628728"/>
            <a:ext cx="0" cy="24043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2513483" y="5085184"/>
            <a:ext cx="2345006" cy="9983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Data refining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(Merge the above two data and remove duplicate data)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48857" y="5085184"/>
            <a:ext cx="2272999" cy="984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Clustering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First : City, District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Second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: Disease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112224" y="5002119"/>
            <a:ext cx="2345007" cy="11631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Data analysis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(Sort by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asc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order to high grade of disease corresponding to user query)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348857" y="3487204"/>
            <a:ext cx="2272999" cy="10939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Return the analyzed data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(Provides a list of the top 10 hospitals analyzed)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002036" y="5589240"/>
            <a:ext cx="27739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718457" y="5589240"/>
            <a:ext cx="27739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9336360" y="4725144"/>
            <a:ext cx="0" cy="2182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7752184" y="4027071"/>
            <a:ext cx="24366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6200000" flipV="1">
            <a:off x="5987006" y="2586123"/>
            <a:ext cx="661347" cy="1140816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8112223" y="3532275"/>
            <a:ext cx="2345007" cy="984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Store data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(Save the results from the analysis in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Rdata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6200000" flipH="1">
            <a:off x="3952840" y="3987986"/>
            <a:ext cx="2450666" cy="180567"/>
          </a:xfrm>
          <a:prstGeom prst="bentConnector3">
            <a:avLst>
              <a:gd name="adj1" fmla="val 99787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5919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Design of Web page for GAHS</a:t>
            </a: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2225" t="35300" r="34850" b="14300"/>
          <a:stretch/>
        </p:blipFill>
        <p:spPr>
          <a:xfrm>
            <a:off x="767408" y="1590823"/>
            <a:ext cx="4680520" cy="3303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22225" t="34250" r="34850" b="15350"/>
          <a:stretch/>
        </p:blipFill>
        <p:spPr>
          <a:xfrm>
            <a:off x="5951983" y="1590823"/>
            <a:ext cx="4680521" cy="3303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233720" y="1145399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[Initial screen]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6758" y="1145399"/>
            <a:ext cx="213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[Searched screen]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36724" y="3250080"/>
            <a:ext cx="1944216" cy="682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207568" y="3933056"/>
            <a:ext cx="0" cy="13782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9416" y="539630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Search for the area and disease you want to search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16280" y="2334278"/>
            <a:ext cx="1584176" cy="8455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직사각형 32"/>
          <p:cNvSpPr/>
          <p:nvPr/>
        </p:nvSpPr>
        <p:spPr>
          <a:xfrm>
            <a:off x="6456040" y="2708920"/>
            <a:ext cx="811651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8508268" y="3356992"/>
            <a:ext cx="1692188" cy="1023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7267691" y="3395171"/>
            <a:ext cx="124057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7747564" y="3395173"/>
            <a:ext cx="4621" cy="1916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07968" y="5311341"/>
            <a:ext cx="61652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Displaying map information, detailed information, traffic information, and information about medical care subjects selected from the hospital list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74989" y="1972244"/>
            <a:ext cx="5886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List of hospitals after analyzing input query as arguments</a:t>
            </a:r>
            <a:endParaRPr lang="ko-KR" altLang="en-US" sz="1600" b="1" dirty="0" smtClean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1383" y="2387718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City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7608" y="2387718"/>
            <a:ext cx="799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District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9170" y="238771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Disease</a:t>
            </a:r>
            <a:endParaRPr lang="ko-KR" altLang="en-US" sz="1400" b="1" dirty="0" smtClean="0">
              <a:latin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13020" y="2695495"/>
            <a:ext cx="0" cy="6614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999656" y="2708920"/>
            <a:ext cx="0" cy="6614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647728" y="2695495"/>
            <a:ext cx="0" cy="6614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971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Identify the reliability of the </a:t>
            </a:r>
            <a:r>
              <a:rPr lang="en-US" altLang="ko-KR" sz="3200" dirty="0" smtClean="0">
                <a:latin typeface="+mn-ea"/>
              </a:rPr>
              <a:t>analyzed medical </a:t>
            </a:r>
            <a:r>
              <a:rPr lang="en-US" altLang="ko-KR" sz="3200" dirty="0">
                <a:latin typeface="+mn-ea"/>
              </a:rPr>
              <a:t>data</a:t>
            </a: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63" t="61550" r="48106" b="20600"/>
          <a:stretch/>
        </p:blipFill>
        <p:spPr>
          <a:xfrm>
            <a:off x="407368" y="1268760"/>
            <a:ext cx="8920520" cy="187220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39416" y="2132857"/>
            <a:ext cx="4104456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6335" t="42325" r="17516" b="16007"/>
          <a:stretch/>
        </p:blipFill>
        <p:spPr>
          <a:xfrm>
            <a:off x="479376" y="3573016"/>
            <a:ext cx="8064896" cy="27363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837500" y="4797152"/>
            <a:ext cx="1954244" cy="8640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8472264" y="1443381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Result of analyzed data in R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4272" y="3717032"/>
            <a:ext cx="323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Result of retrieved data in HIRA</a:t>
            </a:r>
            <a:endParaRPr lang="ko-KR" altLang="en-US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0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015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Introduce </a:t>
            </a:r>
            <a:r>
              <a:rPr lang="en-US" altLang="ko-KR" sz="3200" dirty="0" err="1">
                <a:latin typeface="+mn-ea"/>
              </a:rPr>
              <a:t>HoLo</a:t>
            </a:r>
            <a:r>
              <a:rPr lang="en-US" altLang="ko-KR" sz="3200" dirty="0">
                <a:latin typeface="+mn-ea"/>
              </a:rPr>
              <a:t> Medical web service</a:t>
            </a: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5725" y="34205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Video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4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Expectation effect about </a:t>
            </a:r>
            <a:r>
              <a:rPr lang="en-US" altLang="ko-KR" sz="3200" dirty="0" err="1">
                <a:latin typeface="+mn-ea"/>
              </a:rPr>
              <a:t>HoLo</a:t>
            </a:r>
            <a:endParaRPr lang="en-US" altLang="ko-KR" sz="32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805" y="1500811"/>
            <a:ext cx="1050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en-US" altLang="ko-KR" sz="2400" b="1" dirty="0">
                <a:latin typeface="+mn-ea"/>
              </a:rPr>
              <a:t>Hospitals searched through these services may be more competitive than other hospitals</a:t>
            </a:r>
            <a:endParaRPr lang="ko-KR" altLang="en-US" sz="24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853" y="3906977"/>
            <a:ext cx="1041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Provide objective hospital assessment information to service users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2417055"/>
            <a:ext cx="85018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Hospitals with a high evaluation rating are more likely to visit patients than other hospitals, and low hospitals can improve the quality of care to improve the </a:t>
            </a:r>
            <a:r>
              <a:rPr lang="en-US" altLang="ko-KR" dirty="0" smtClean="0">
                <a:latin typeface="+mn-ea"/>
              </a:rPr>
              <a:t>rating.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9576" y="4760162"/>
            <a:ext cx="80697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Since we analyze the information we have assessed by public institutions, it is possible to provide users with unbiased information that is not publicized.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1376584" y="2903368"/>
            <a:ext cx="576064" cy="432048"/>
          </a:xfrm>
          <a:prstGeom prst="rightArrow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1376584" y="5202457"/>
            <a:ext cx="576064" cy="432048"/>
          </a:xfrm>
          <a:prstGeom prst="rightArrow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7368" y="211287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Contents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19436" y="1223507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7448" y="1632382"/>
            <a:ext cx="49539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Introduce team member &amp; role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Motive for development in Good-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Assessment Hospital Service(GAHS)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A market </a:t>
            </a:r>
            <a:r>
              <a:rPr lang="en-US" altLang="ko-KR" sz="1600" b="1" dirty="0" smtClean="0">
                <a:latin typeface="+mn-ea"/>
              </a:rPr>
              <a:t>research </a:t>
            </a:r>
            <a:r>
              <a:rPr lang="en-US" altLang="ko-KR" sz="1600" b="1" dirty="0" smtClean="0">
                <a:latin typeface="+mn-ea"/>
              </a:rPr>
              <a:t>about hospital info service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04012" y="1223507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19436" y="3977763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04012" y="3977763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82011" y="1787332"/>
            <a:ext cx="4294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Introduce public data for service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Development environment preparation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for GAHS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5014" y="4365104"/>
            <a:ext cx="42641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System layout for GAHS</a:t>
            </a:r>
            <a:endParaRPr lang="en-US" altLang="ko-KR" sz="1600" b="1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Design of Web page for GAHS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Identify the reliability of the analyzed-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+mn-ea"/>
              </a:rPr>
              <a:t>    medical data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1113" y="4509120"/>
            <a:ext cx="4056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Introduce </a:t>
            </a:r>
            <a:r>
              <a:rPr lang="en-US" altLang="ko-KR" sz="1600" b="1" dirty="0" err="1" smtClean="0">
                <a:latin typeface="+mn-ea"/>
              </a:rPr>
              <a:t>HoLo</a:t>
            </a:r>
            <a:r>
              <a:rPr lang="en-US" altLang="ko-KR" sz="1600" b="1" dirty="0" smtClean="0">
                <a:latin typeface="+mn-ea"/>
              </a:rPr>
              <a:t> Medical web service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Expectation effect about </a:t>
            </a:r>
            <a:r>
              <a:rPr lang="en-US" altLang="ko-KR" sz="1600" b="1" dirty="0" err="1" smtClean="0">
                <a:latin typeface="+mn-ea"/>
              </a:rPr>
              <a:t>HoLo</a:t>
            </a:r>
            <a:endParaRPr lang="en-US" altLang="ko-KR" sz="16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+mn-ea"/>
              </a:rPr>
              <a:t>QnA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440" y="1147391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2024" y="1223507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2202" y="397776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2024" y="3977762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atin typeface="+mn-ea"/>
              </a:rPr>
              <a:t>Thank you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9257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Introduce </a:t>
            </a:r>
            <a:r>
              <a:rPr lang="en-US" altLang="ko-KR" sz="4000" dirty="0" err="1" smtClean="0">
                <a:latin typeface="+mn-ea"/>
              </a:rPr>
              <a:t>HoLo</a:t>
            </a:r>
            <a:r>
              <a:rPr lang="ko-KR" altLang="en-US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team’s member &amp;</a:t>
            </a:r>
            <a:r>
              <a:rPr lang="ko-KR" altLang="en-US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role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/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96574" y="1772816"/>
            <a:ext cx="28586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</a:rPr>
              <a:t>Minjung</a:t>
            </a:r>
            <a:r>
              <a:rPr lang="en-US" altLang="ko-KR" sz="1600" dirty="0" smtClean="0">
                <a:latin typeface="+mn-ea"/>
              </a:rPr>
              <a:t> Kim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kl4314@likelion.org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hlinkClick r:id="rId7"/>
              </a:rPr>
              <a:t>https://</a:t>
            </a:r>
            <a:r>
              <a:rPr lang="en-US" altLang="ko-KR" sz="1600" dirty="0" smtClean="0">
                <a:latin typeface="+mn-ea"/>
                <a:hlinkClick r:id="rId7"/>
              </a:rPr>
              <a:t>github.com/kl4314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Web page development </a:t>
            </a:r>
            <a:r>
              <a:rPr lang="en-US" altLang="ko-KR" sz="1600" dirty="0" smtClean="0">
                <a:latin typeface="+mn-ea"/>
              </a:rPr>
              <a:t>and</a:t>
            </a:r>
          </a:p>
          <a:p>
            <a:r>
              <a:rPr lang="en-US" altLang="ko-KR" sz="1600" dirty="0" smtClean="0">
                <a:latin typeface="+mn-ea"/>
              </a:rPr>
              <a:t>server </a:t>
            </a:r>
            <a:r>
              <a:rPr lang="en-US" altLang="ko-KR" sz="1600" dirty="0">
                <a:latin typeface="+mn-ea"/>
              </a:rPr>
              <a:t>construction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562547"/>
            <a:ext cx="2160000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4730" r="-353" b="20200"/>
          <a:stretch/>
        </p:blipFill>
        <p:spPr>
          <a:xfrm>
            <a:off x="5159896" y="3573256"/>
            <a:ext cx="216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050" y="5750004"/>
            <a:ext cx="34179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err="1" smtClean="0">
                <a:latin typeface="+mn-ea"/>
              </a:rPr>
              <a:t>Saehuin</a:t>
            </a:r>
            <a:r>
              <a:rPr lang="en-US" altLang="ko-KR" sz="1600" dirty="0" smtClean="0">
                <a:latin typeface="+mn-ea"/>
              </a:rPr>
              <a:t> Kim</a:t>
            </a:r>
          </a:p>
          <a:p>
            <a:pPr algn="r"/>
            <a:r>
              <a:rPr lang="en-US" altLang="ko-KR" sz="1600" dirty="0" smtClean="0">
                <a:latin typeface="+mn-ea"/>
              </a:rPr>
              <a:t>shms1025@naver.com</a:t>
            </a:r>
          </a:p>
          <a:p>
            <a:pPr algn="r"/>
            <a:r>
              <a:rPr lang="en-US" altLang="ko-KR" sz="1600" dirty="0">
                <a:latin typeface="+mn-ea"/>
                <a:hlinkClick r:id="rId10"/>
              </a:rPr>
              <a:t>https://</a:t>
            </a:r>
            <a:r>
              <a:rPr lang="en-US" altLang="ko-KR" sz="1600" dirty="0" smtClean="0">
                <a:latin typeface="+mn-ea"/>
                <a:hlinkClick r:id="rId10"/>
              </a:rPr>
              <a:t>github.com/huinee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Public data collection and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5922" y="5750004"/>
            <a:ext cx="3126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err="1" smtClean="0">
                <a:latin typeface="+mn-ea"/>
              </a:rPr>
              <a:t>Soyeong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Jin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syoung9606@naver.com</a:t>
            </a:r>
          </a:p>
          <a:p>
            <a:pPr algn="r"/>
            <a:r>
              <a:rPr lang="en-US" altLang="ko-KR" sz="1600" dirty="0">
                <a:latin typeface="+mn-ea"/>
                <a:hlinkClick r:id="rId11"/>
              </a:rPr>
              <a:t>https://</a:t>
            </a:r>
            <a:r>
              <a:rPr lang="en-US" altLang="ko-KR" sz="1600" dirty="0" smtClean="0">
                <a:latin typeface="+mn-ea"/>
                <a:hlinkClick r:id="rId11"/>
              </a:rPr>
              <a:t>github.com/syoung9606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Web page development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557" r="-388" b="15259"/>
          <a:stretch/>
        </p:blipFill>
        <p:spPr>
          <a:xfrm>
            <a:off x="298817" y="1268760"/>
            <a:ext cx="2160000" cy="21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8817" y="1844824"/>
            <a:ext cx="3400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</a:rPr>
              <a:t>Solmin</a:t>
            </a:r>
            <a:r>
              <a:rPr lang="en-US" altLang="ko-KR" sz="1600" dirty="0" smtClean="0">
                <a:latin typeface="+mn-ea"/>
              </a:rPr>
              <a:t> Nam</a:t>
            </a:r>
          </a:p>
          <a:p>
            <a:r>
              <a:rPr lang="en-US" altLang="ko-KR" sz="1600" dirty="0" smtClean="0">
                <a:latin typeface="+mn-ea"/>
              </a:rPr>
              <a:t>nsm1027@naver.com</a:t>
            </a:r>
          </a:p>
          <a:p>
            <a:r>
              <a:rPr lang="en-US" altLang="ko-KR" sz="1600" dirty="0">
                <a:latin typeface="+mn-ea"/>
                <a:hlinkClick r:id="rId13"/>
              </a:rPr>
              <a:t>https://</a:t>
            </a:r>
            <a:r>
              <a:rPr lang="en-US" altLang="ko-KR" sz="1600" dirty="0" smtClean="0">
                <a:latin typeface="+mn-ea"/>
                <a:hlinkClick r:id="rId13"/>
              </a:rPr>
              <a:t>github.com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  <a:hlinkClick r:id="rId13"/>
              </a:rPr>
              <a:t>/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</a:rPr>
              <a:t>Helloworldist</a:t>
            </a:r>
          </a:p>
          <a:p>
            <a:r>
              <a:rPr lang="en-US" altLang="ko-KR" sz="1600" dirty="0">
                <a:latin typeface="+mn-ea"/>
              </a:rPr>
              <a:t>Public data collection and </a:t>
            </a:r>
            <a:r>
              <a:rPr lang="en-US" altLang="ko-KR" sz="1600" dirty="0" smtClean="0">
                <a:latin typeface="+mn-ea"/>
              </a:rPr>
              <a:t>analysis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Using the Rpy2 module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b="12448"/>
          <a:stretch/>
        </p:blipFill>
        <p:spPr>
          <a:xfrm>
            <a:off x="9192584" y="3573256"/>
            <a:ext cx="2160000" cy="21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50110" y="5733256"/>
            <a:ext cx="32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err="1" smtClean="0">
                <a:latin typeface="+mn-ea"/>
              </a:rPr>
              <a:t>Soyeon</a:t>
            </a:r>
            <a:r>
              <a:rPr lang="en-US" altLang="ko-KR" sz="1600" dirty="0" smtClean="0">
                <a:latin typeface="+mn-ea"/>
              </a:rPr>
              <a:t> Park</a:t>
            </a:r>
          </a:p>
          <a:p>
            <a:pPr algn="r"/>
            <a:r>
              <a:rPr lang="en-US" altLang="ko-KR" sz="1600" dirty="0" smtClean="0">
                <a:latin typeface="+mn-ea"/>
              </a:rPr>
              <a:t>rkdi100@naver.com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  <a:hlinkClick r:id="rId15"/>
              </a:rPr>
              <a:t>https://</a:t>
            </a:r>
            <a:r>
              <a:rPr lang="en-US" altLang="ko-KR" sz="1600" dirty="0" smtClean="0">
                <a:latin typeface="+mn-ea"/>
                <a:hlinkClick r:id="rId15"/>
              </a:rPr>
              <a:t>github.com/Parksoyeon12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Web page development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2" y="117896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241484"/>
            <a:ext cx="10448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Motive for development in good-assessment hospital service  </a:t>
            </a:r>
            <a:endParaRPr lang="ko-KR" altLang="en-US" sz="28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754673"/>
            <a:ext cx="11005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140000"/>
            </a:pPr>
            <a:r>
              <a:rPr lang="en-US" altLang="ko-KR" sz="2400" b="1" dirty="0" smtClean="0">
                <a:latin typeface="+mn-ea"/>
              </a:rPr>
              <a:t>1. There </a:t>
            </a:r>
            <a:r>
              <a:rPr lang="en-US" altLang="ko-KR" sz="2400" b="1" dirty="0">
                <a:latin typeface="+mn-ea"/>
              </a:rPr>
              <a:t>are many hospitals around, but </a:t>
            </a:r>
            <a:r>
              <a:rPr lang="en-US" altLang="ko-KR" sz="2400" b="1" dirty="0" smtClean="0">
                <a:latin typeface="+mn-ea"/>
              </a:rPr>
              <a:t>we don’t </a:t>
            </a:r>
            <a:r>
              <a:rPr lang="en-US" altLang="ko-KR" sz="2400" b="1" dirty="0">
                <a:latin typeface="+mn-ea"/>
              </a:rPr>
              <a:t>know which hospital </a:t>
            </a:r>
            <a:r>
              <a:rPr lang="en-US" altLang="ko-KR" sz="2400" b="1" dirty="0" smtClean="0">
                <a:latin typeface="+mn-ea"/>
              </a:rPr>
              <a:t>is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  <a:buSzPct val="140000"/>
            </a:pP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   A good hospital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5363" y="3090552"/>
            <a:ext cx="9280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There are plenty of advertisements for hospital when we search hospital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in portal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5363" y="4730931"/>
            <a:ext cx="9784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It is troublesome to find out what kind of subjects the hospital that is treat </a:t>
            </a:r>
            <a:r>
              <a:rPr lang="en-US" altLang="ko-KR" sz="2000" dirty="0" smtClean="0">
                <a:latin typeface="+mn-ea"/>
              </a:rPr>
              <a:t>for,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and </a:t>
            </a:r>
            <a:r>
              <a:rPr lang="en-US" altLang="ko-KR" sz="2000" dirty="0">
                <a:latin typeface="+mn-ea"/>
              </a:rPr>
              <a:t>how to get that traffic information.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760" y="3962838"/>
            <a:ext cx="770961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140000"/>
            </a:pPr>
            <a:r>
              <a:rPr lang="en-US" altLang="ko-KR" sz="2400" b="1" dirty="0" smtClean="0">
                <a:latin typeface="+mn-ea"/>
              </a:rPr>
              <a:t>2.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Lack of detailed information about the </a:t>
            </a:r>
            <a:r>
              <a:rPr lang="en-US" altLang="ko-KR" sz="2400" b="1" dirty="0" smtClean="0">
                <a:latin typeface="+mn-ea"/>
              </a:rPr>
              <a:t>hospitals</a:t>
            </a:r>
          </a:p>
        </p:txBody>
      </p:sp>
    </p:spTree>
    <p:extLst>
      <p:ext uri="{BB962C8B-B14F-4D97-AF65-F5344CB8AC3E}">
        <p14:creationId xmlns:p14="http://schemas.microsoft.com/office/powerpoint/2010/main" val="20252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974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A market </a:t>
            </a:r>
            <a:r>
              <a:rPr lang="en-US" altLang="ko-KR" sz="3600" dirty="0" smtClean="0">
                <a:latin typeface="+mn-ea"/>
              </a:rPr>
              <a:t>research</a:t>
            </a:r>
            <a:r>
              <a:rPr lang="en-US" altLang="ko-KR" sz="3600" dirty="0" smtClean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about hospital info service</a:t>
            </a: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630" r="14309"/>
          <a:stretch/>
        </p:blipFill>
        <p:spPr>
          <a:xfrm>
            <a:off x="356469" y="1412776"/>
            <a:ext cx="6240800" cy="4752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4072" y="2420888"/>
            <a:ext cx="517526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[</a:t>
            </a:r>
            <a:r>
              <a:rPr lang="en-US" altLang="ko-KR" sz="3200" b="1" dirty="0" err="1" smtClean="0">
                <a:latin typeface="+mn-ea"/>
              </a:rPr>
              <a:t>Medi</a:t>
            </a:r>
            <a:r>
              <a:rPr lang="en-US" altLang="ko-KR" sz="3200" b="1" dirty="0" smtClean="0">
                <a:latin typeface="+mn-ea"/>
              </a:rPr>
              <a:t> Search]</a:t>
            </a:r>
          </a:p>
          <a:p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National Hospital Information </a:t>
            </a:r>
            <a:r>
              <a:rPr lang="en-US" altLang="ko-KR" sz="2000" b="1" dirty="0" smtClean="0">
                <a:latin typeface="+mn-ea"/>
              </a:rPr>
              <a:t>Service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Include health information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+mn-ea"/>
              </a:rPr>
              <a:t>Can </a:t>
            </a:r>
            <a:r>
              <a:rPr lang="en-US" altLang="ko-KR" sz="2000" b="1" dirty="0">
                <a:latin typeface="+mn-ea"/>
              </a:rPr>
              <a:t>check job </a:t>
            </a:r>
            <a:r>
              <a:rPr lang="en-US" altLang="ko-KR" sz="2000" b="1" dirty="0" smtClean="0">
                <a:latin typeface="+mn-ea"/>
              </a:rPr>
              <a:t>search </a:t>
            </a:r>
            <a:r>
              <a:rPr lang="en-US" altLang="ko-KR" sz="2000" b="1" dirty="0">
                <a:latin typeface="+mn-ea"/>
              </a:rPr>
              <a:t>of </a:t>
            </a:r>
            <a:r>
              <a:rPr lang="en-US" altLang="ko-KR" sz="2000" b="1" dirty="0" smtClean="0">
                <a:latin typeface="+mn-ea"/>
              </a:rPr>
              <a:t>hospital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+mn-ea"/>
              </a:rPr>
              <a:t>Available for hospital review</a:t>
            </a:r>
          </a:p>
        </p:txBody>
      </p:sp>
    </p:spTree>
    <p:extLst>
      <p:ext uri="{BB962C8B-B14F-4D97-AF65-F5344CB8AC3E}">
        <p14:creationId xmlns:p14="http://schemas.microsoft.com/office/powerpoint/2010/main" val="16790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8088" y="2420888"/>
            <a:ext cx="529901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[Health Insurance Review</a:t>
            </a:r>
          </a:p>
          <a:p>
            <a:r>
              <a:rPr lang="en-US" altLang="ko-KR" sz="3200" b="1" dirty="0">
                <a:latin typeface="+mn-ea"/>
              </a:rPr>
              <a:t> </a:t>
            </a:r>
            <a:r>
              <a:rPr lang="en-US" altLang="ko-KR" sz="3200" b="1" dirty="0" smtClean="0">
                <a:latin typeface="+mn-ea"/>
              </a:rPr>
              <a:t>&amp; Assessment Service]</a:t>
            </a:r>
          </a:p>
          <a:p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+mn-ea"/>
              </a:rPr>
              <a:t>Hospital and pharmacy search services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+mn-ea"/>
              </a:rPr>
              <a:t>Search by area and body part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Evaluation grade provided by </a:t>
            </a:r>
            <a:r>
              <a:rPr lang="en-US" altLang="ko-KR" sz="2000" b="1" dirty="0" smtClean="0"/>
              <a:t>disease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Providing medical information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744" t="13983" r="16335" b="9616"/>
          <a:stretch/>
        </p:blipFill>
        <p:spPr>
          <a:xfrm>
            <a:off x="376994" y="2277745"/>
            <a:ext cx="6623302" cy="4031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4563" t="8526" r="26375" b="74011"/>
          <a:stretch/>
        </p:blipFill>
        <p:spPr>
          <a:xfrm>
            <a:off x="479376" y="1292886"/>
            <a:ext cx="6336704" cy="10138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7351" y="190705"/>
            <a:ext cx="935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A market survey about hospital info service</a:t>
            </a:r>
          </a:p>
        </p:txBody>
      </p:sp>
    </p:spTree>
    <p:extLst>
      <p:ext uri="{BB962C8B-B14F-4D97-AF65-F5344CB8AC3E}">
        <p14:creationId xmlns:p14="http://schemas.microsoft.com/office/powerpoint/2010/main" val="31790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6728" y="1490403"/>
            <a:ext cx="9705990" cy="1042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b="1" dirty="0" smtClean="0">
                <a:latin typeface="+mn-ea"/>
              </a:rPr>
              <a:t>Result </a:t>
            </a:r>
            <a:r>
              <a:rPr lang="en-US" altLang="ko-KR" sz="2200" b="1" dirty="0">
                <a:latin typeface="+mn-ea"/>
              </a:rPr>
              <a:t>of a market survey, there are a lot of hospital info services, </a:t>
            </a:r>
            <a:endParaRPr lang="en-US" altLang="ko-KR" sz="2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+mn-ea"/>
              </a:rPr>
              <a:t> </a:t>
            </a:r>
            <a:r>
              <a:rPr lang="en-US" altLang="ko-KR" sz="2200" b="1" dirty="0" smtClean="0">
                <a:latin typeface="+mn-ea"/>
              </a:rPr>
              <a:t>   but </a:t>
            </a:r>
            <a:r>
              <a:rPr lang="en-US" altLang="ko-KR" sz="2200" b="1" dirty="0">
                <a:latin typeface="+mn-ea"/>
              </a:rPr>
              <a:t>we couldn't know which hospital is good</a:t>
            </a:r>
            <a:r>
              <a:rPr lang="en-US" altLang="ko-KR" sz="2200" b="1" dirty="0" smtClean="0">
                <a:latin typeface="+mn-ea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263352" y="5145608"/>
            <a:ext cx="576064" cy="432048"/>
          </a:xfrm>
          <a:prstGeom prst="rightArrow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9416" y="4853800"/>
            <a:ext cx="11243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Determine </a:t>
            </a:r>
            <a:r>
              <a:rPr lang="en-US" altLang="ko-KR" sz="2000" dirty="0"/>
              <a:t>the rating by disease and select a hospital with a superior </a:t>
            </a:r>
            <a:r>
              <a:rPr lang="en-US" altLang="ko-KR" sz="2000" dirty="0" smtClean="0"/>
              <a:t>rating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through search.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See </a:t>
            </a:r>
            <a:r>
              <a:rPr lang="en-US" altLang="ko-KR" sz="2000" dirty="0"/>
              <a:t>the doctor's department, </a:t>
            </a:r>
            <a:r>
              <a:rPr lang="en-US" altLang="ko-KR" sz="2000" dirty="0" smtClean="0"/>
              <a:t>details(like traffic info), 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through search.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351" y="190705"/>
            <a:ext cx="935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A market survey about hospital info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7272" y="2816121"/>
            <a:ext cx="9435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 smtClean="0">
                <a:latin typeface="+mn-ea"/>
              </a:rPr>
              <a:t>2. In case of HIRA, we could check assessment grade about disease 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latin typeface="+mn-ea"/>
              </a:rPr>
              <a:t> </a:t>
            </a:r>
            <a:r>
              <a:rPr lang="en-US" altLang="ko-KR" sz="2200" b="1" dirty="0" smtClean="0">
                <a:latin typeface="+mn-ea"/>
              </a:rPr>
              <a:t>  by hospital searching. However, additional info is lacked.</a:t>
            </a:r>
          </a:p>
        </p:txBody>
      </p:sp>
    </p:spTree>
    <p:extLst>
      <p:ext uri="{BB962C8B-B14F-4D97-AF65-F5344CB8AC3E}">
        <p14:creationId xmlns:p14="http://schemas.microsoft.com/office/powerpoint/2010/main" val="22869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16632"/>
            <a:ext cx="7793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Introduce public data for service</a:t>
            </a: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416" y="2036509"/>
            <a:ext cx="11221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9A8B"/>
                </a:solidFill>
                <a:latin typeface="+mn-ea"/>
              </a:rPr>
              <a:t>Purpose of using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en-US" altLang="ko-KR" sz="2000" dirty="0">
                <a:latin typeface="+mn-ea"/>
              </a:rPr>
              <a:t>To provide the institution name, address, longitude and latitude,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and </a:t>
            </a:r>
            <a:r>
              <a:rPr lang="en-US" altLang="ko-KR" sz="2000" dirty="0">
                <a:latin typeface="+mn-ea"/>
              </a:rPr>
              <a:t>telephone number information for the medical institutions retrieved from the web service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3949734"/>
            <a:ext cx="960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9A8B"/>
                </a:solidFill>
                <a:latin typeface="+mn-ea"/>
              </a:rPr>
              <a:t>Purpose of using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en-US" altLang="ko-KR" sz="2000" dirty="0">
                <a:latin typeface="+mn-ea"/>
              </a:rPr>
              <a:t>To display facility information, details, and traffic </a:t>
            </a:r>
            <a:r>
              <a:rPr lang="en-US" altLang="ko-KR" sz="2000" dirty="0" smtClean="0">
                <a:latin typeface="+mn-ea"/>
              </a:rPr>
              <a:t>information</a:t>
            </a:r>
          </a:p>
          <a:p>
            <a:r>
              <a:rPr lang="en-US" altLang="ko-KR" sz="2000" dirty="0" smtClean="0">
                <a:latin typeface="+mn-ea"/>
              </a:rPr>
              <a:t>for </a:t>
            </a:r>
            <a:r>
              <a:rPr lang="en-US" altLang="ko-KR" sz="2000" dirty="0">
                <a:latin typeface="+mn-ea"/>
              </a:rPr>
              <a:t>the medical institutions retrieved from the web service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480" y="5862959"/>
            <a:ext cx="10359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rgbClr val="FF9A8B"/>
                </a:solidFill>
                <a:latin typeface="+mn-ea"/>
              </a:rPr>
              <a:t>Purpose of using</a:t>
            </a:r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en-US" altLang="ko-KR" sz="2200" dirty="0">
                <a:latin typeface="+mn-ea"/>
              </a:rPr>
              <a:t>To show the evaluation level of hospitals retrieved by users</a:t>
            </a:r>
            <a:endParaRPr lang="ko-KR" altLang="en-US" sz="22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5400" y="1173711"/>
            <a:ext cx="3744415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+mn-ea"/>
              </a:rPr>
              <a:t>Hospital info service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777686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Detailed information service by medical institution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8297876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Hospital evaluation result information inquiry service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40339"/>
              </p:ext>
            </p:extLst>
          </p:nvPr>
        </p:nvGraphicFramePr>
        <p:xfrm>
          <a:off x="706047" y="1340765"/>
          <a:ext cx="6912770" cy="5256587"/>
        </p:xfrm>
        <a:graphic>
          <a:graphicData uri="http://schemas.openxmlformats.org/drawingml/2006/table">
            <a:tbl>
              <a:tblPr/>
              <a:tblGrid>
                <a:gridCol w="982232"/>
                <a:gridCol w="1211072"/>
                <a:gridCol w="724414"/>
                <a:gridCol w="751904"/>
                <a:gridCol w="1819581"/>
                <a:gridCol w="1423567"/>
              </a:tblGrid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ykiho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암호화된 요양기호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암호화된 요양기호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yadmNm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서울특별시서울의료원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종합병원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sidoCd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sidoCdNm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sgguCd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110019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sgguCdNm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중랑구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emdongNm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신내동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postNo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131865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중랑구 신내로 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 (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신내동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telno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02-2276-7000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hospUrl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http://www.seoulmc.or.kr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estbDd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개설일자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20110314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개설일자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drTotCnt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의사총수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의사총수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gdrCnt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intnCnt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인턴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인턴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resdntCnt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레지던트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레지던트 인원수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sdrCnt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xPos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127.09854004628151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소수점 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13)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yPos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37.6132113197367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소수점 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13)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미터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m)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6996"/>
              </p:ext>
            </p:extLst>
          </p:nvPr>
        </p:nvGraphicFramePr>
        <p:xfrm>
          <a:off x="695400" y="1086765"/>
          <a:ext cx="6912771" cy="254000"/>
        </p:xfrm>
        <a:graphic>
          <a:graphicData uri="http://schemas.openxmlformats.org/drawingml/2006/table">
            <a:tbl>
              <a:tblPr/>
              <a:tblGrid>
                <a:gridCol w="997466"/>
                <a:gridCol w="1152128"/>
                <a:gridCol w="792088"/>
                <a:gridCol w="720080"/>
                <a:gridCol w="1857692"/>
                <a:gridCol w="1393317"/>
              </a:tblGrid>
              <a:tr h="254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96200" y="2691785"/>
            <a:ext cx="40813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National Hospital Record </a:t>
            </a:r>
            <a:r>
              <a:rPr lang="en-US" altLang="ko-KR" sz="2000" b="1" dirty="0" smtClean="0">
                <a:latin typeface="+mn-ea"/>
              </a:rPr>
              <a:t>Count</a:t>
            </a:r>
          </a:p>
          <a:p>
            <a:r>
              <a:rPr lang="en-US" altLang="ko-KR" sz="2000" b="1" dirty="0" smtClean="0">
                <a:latin typeface="+mn-ea"/>
              </a:rPr>
              <a:t>: 70288(</a:t>
            </a:r>
            <a:r>
              <a:rPr lang="en-US" altLang="ko-KR" sz="2000" b="1" dirty="0" err="1" smtClean="0">
                <a:latin typeface="+mn-ea"/>
              </a:rPr>
              <a:t>Std</a:t>
            </a:r>
            <a:r>
              <a:rPr lang="en-US" altLang="ko-KR" sz="2000" b="1" dirty="0" smtClean="0">
                <a:latin typeface="+mn-ea"/>
              </a:rPr>
              <a:t> date : 2018.04)</a:t>
            </a: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Data volume</a:t>
            </a:r>
          </a:p>
          <a:p>
            <a:r>
              <a:rPr lang="en-US" altLang="ko-KR" sz="2000" b="1" dirty="0" smtClean="0">
                <a:latin typeface="+mn-ea"/>
              </a:rPr>
              <a:t>: 42.5 MB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Total column</a:t>
            </a:r>
          </a:p>
          <a:p>
            <a:r>
              <a:rPr lang="en-US" altLang="ko-KR" sz="2000" b="1" dirty="0" smtClean="0">
                <a:latin typeface="+mn-ea"/>
              </a:rPr>
              <a:t>: 21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351" y="116632"/>
            <a:ext cx="7793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Introduce public data for service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00256" y="1465819"/>
            <a:ext cx="2959528" cy="811053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+mn-ea"/>
              </a:rPr>
              <a:t>Hospital info service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1534</Words>
  <Application>Microsoft Office PowerPoint</Application>
  <PresentationFormat>와이드스크린</PresentationFormat>
  <Paragraphs>488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맑은 고딕</vt:lpstr>
      <vt:lpstr>휴먼고딕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283</cp:revision>
  <dcterms:created xsi:type="dcterms:W3CDTF">2018-03-20T01:37:03Z</dcterms:created>
  <dcterms:modified xsi:type="dcterms:W3CDTF">2018-06-13T11:58:21Z</dcterms:modified>
</cp:coreProperties>
</file>