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94" r:id="rId4"/>
    <p:sldId id="311" r:id="rId5"/>
    <p:sldId id="295" r:id="rId6"/>
    <p:sldId id="317" r:id="rId7"/>
    <p:sldId id="316" r:id="rId8"/>
    <p:sldId id="276" r:id="rId9"/>
    <p:sldId id="312" r:id="rId10"/>
    <p:sldId id="314" r:id="rId11"/>
    <p:sldId id="313" r:id="rId12"/>
    <p:sldId id="275" r:id="rId13"/>
    <p:sldId id="296" r:id="rId14"/>
    <p:sldId id="315" r:id="rId15"/>
    <p:sldId id="318" r:id="rId16"/>
    <p:sldId id="320" r:id="rId17"/>
    <p:sldId id="321" r:id="rId18"/>
    <p:sldId id="322" r:id="rId19"/>
    <p:sldId id="271" r:id="rId20"/>
    <p:sldId id="277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210 콤퓨타세탁 L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A4B1C4"/>
    <a:srgbClr val="B6DBDA"/>
    <a:srgbClr val="404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4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06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F8D0E8F-E022-4CCE-855E-55112DBE10D9}" type="presOf" srcId="{AAB6A62F-9EEA-4D89-91F1-3ABED192699A}" destId="{F240C013-83E0-4061-81FD-0278AC1CF155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github.com/Ssolmin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kl4314" TargetMode="Externa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syoung9606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Parksoyeon12" TargetMode="External"/><Relationship Id="rId10" Type="http://schemas.openxmlformats.org/officeDocument/2006/relationships/hyperlink" Target="https://github.com/huine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우수 평가된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5920" y="4113654"/>
            <a:ext cx="66247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6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	   | 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64913" y="1453206"/>
            <a:ext cx="3096344" cy="947122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67939"/>
              </p:ext>
            </p:extLst>
          </p:nvPr>
        </p:nvGraphicFramePr>
        <p:xfrm>
          <a:off x="695401" y="1086765"/>
          <a:ext cx="6742976" cy="247761"/>
        </p:xfrm>
        <a:graphic>
          <a:graphicData uri="http://schemas.openxmlformats.org/drawingml/2006/table">
            <a:tbl>
              <a:tblPr/>
              <a:tblGrid>
                <a:gridCol w="972966"/>
                <a:gridCol w="1123829"/>
                <a:gridCol w="772632"/>
                <a:gridCol w="702393"/>
                <a:gridCol w="1812062"/>
                <a:gridCol w="1359094"/>
              </a:tblGrid>
              <a:tr h="2477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75609" y="2996952"/>
            <a:ext cx="429155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해당 서비스는 각 병원에서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건강보험심사평가원으로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신고를 한 자료를 바탕으로 제공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따라서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각 병원마다 칼럼 수가 상이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5572"/>
              </p:ext>
            </p:extLst>
          </p:nvPr>
        </p:nvGraphicFramePr>
        <p:xfrm>
          <a:off x="623392" y="1330537"/>
          <a:ext cx="6814984" cy="5470203"/>
        </p:xfrm>
        <a:graphic>
          <a:graphicData uri="http://schemas.openxmlformats.org/drawingml/2006/table">
            <a:tbl>
              <a:tblPr/>
              <a:tblGrid>
                <a:gridCol w="1133662"/>
                <a:gridCol w="1234881"/>
                <a:gridCol w="644915"/>
                <a:gridCol w="666604"/>
                <a:gridCol w="1732304"/>
                <a:gridCol w="1402618"/>
              </a:tblGrid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plcNm</a:t>
                      </a:r>
                      <a:endParaRPr 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서울성모병원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plcDir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강남고속버스터미널 남쪽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plcDist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200m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parkQty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가능대수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가능대수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13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parkXpnsYn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운영여부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주차비용 부담여부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운영여부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주차비용 부담여부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parkEtc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안내사항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무료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안내사항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noTrmtSun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일요일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휴진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일요일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noTrmtHoli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휴진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emyDayTelNo1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02-2258-2003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emyDayTelNo2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02-2258-2370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emyNgtTelNo1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02-2258-2003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emyNgtTelNo2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02-2258-2370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lunchWeek</a:t>
                      </a:r>
                      <a:endParaRPr 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점심시간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~13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점심시간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00256" y="1359023"/>
            <a:ext cx="2736304" cy="1091138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평가결과정보조회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10354"/>
              </p:ext>
            </p:extLst>
          </p:nvPr>
        </p:nvGraphicFramePr>
        <p:xfrm>
          <a:off x="695400" y="1086765"/>
          <a:ext cx="6912771" cy="254000"/>
        </p:xfrm>
        <a:graphic>
          <a:graphicData uri="http://schemas.openxmlformats.org/drawingml/2006/table">
            <a:tbl>
              <a:tblPr/>
              <a:tblGrid>
                <a:gridCol w="1080120"/>
                <a:gridCol w="1152128"/>
                <a:gridCol w="1080120"/>
                <a:gridCol w="864096"/>
                <a:gridCol w="1342990"/>
                <a:gridCol w="1393317"/>
              </a:tblGrid>
              <a:tr h="254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5095"/>
              </p:ext>
            </p:extLst>
          </p:nvPr>
        </p:nvGraphicFramePr>
        <p:xfrm>
          <a:off x="700023" y="4293096"/>
          <a:ext cx="6908148" cy="2236019"/>
        </p:xfrm>
        <a:graphic>
          <a:graphicData uri="http://schemas.openxmlformats.org/drawingml/2006/table">
            <a:tbl>
              <a:tblPr/>
              <a:tblGrid>
                <a:gridCol w="1061554"/>
                <a:gridCol w="1160084"/>
                <a:gridCol w="1068057"/>
                <a:gridCol w="837992"/>
                <a:gridCol w="1390149"/>
                <a:gridCol w="1390312"/>
              </a:tblGrid>
              <a:tr h="989008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9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식도암진료량병원평가등급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3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clCd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3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clCdNm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종합병원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05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yadmNm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요양기관명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서울특별시 동부병원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요양기관명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380"/>
              </p:ext>
            </p:extLst>
          </p:nvPr>
        </p:nvGraphicFramePr>
        <p:xfrm>
          <a:off x="700022" y="1359023"/>
          <a:ext cx="6908148" cy="2718048"/>
        </p:xfrm>
        <a:graphic>
          <a:graphicData uri="http://schemas.openxmlformats.org/drawingml/2006/table">
            <a:tbl>
              <a:tblPr/>
              <a:tblGrid>
                <a:gridCol w="1061554"/>
                <a:gridCol w="1160084"/>
                <a:gridCol w="1068057"/>
                <a:gridCol w="837992"/>
                <a:gridCol w="1390149"/>
                <a:gridCol w="1390312"/>
              </a:tblGrid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addr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500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서울특별시 동대문구 무학로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124 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용두동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급성심근경색증병원평가등급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골수이식진료량병원평가등급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21258" y="4043646"/>
            <a:ext cx="492443" cy="3183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…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7656" y="2861935"/>
            <a:ext cx="3621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전국 병원 중</a:t>
            </a:r>
            <a:r>
              <a:rPr lang="en-US" altLang="ko-KR" sz="2000" b="1" dirty="0">
                <a:latin typeface="+mn-ea"/>
              </a:rPr>
              <a:t> 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평가항목 보유 병원 레코드 수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30459(18.04</a:t>
            </a:r>
            <a:r>
              <a:rPr lang="ko-KR" altLang="en-US" sz="2000" b="1" dirty="0" smtClean="0">
                <a:latin typeface="+mn-ea"/>
              </a:rPr>
              <a:t>월 기준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데이터 용량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48.9 MB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총 칼럼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35</a:t>
            </a:r>
            <a:endParaRPr lang="ko-KR" altLang="en-US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8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962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우수평가 병원서비스 개발 </a:t>
            </a:r>
            <a:r>
              <a:rPr lang="ko-KR" altLang="en-US" sz="4000" dirty="0" smtClean="0">
                <a:latin typeface="+mn-ea"/>
              </a:rPr>
              <a:t>환경 준비사항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2" y="128543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운영체제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</a:t>
            </a:r>
            <a:r>
              <a:rPr lang="ko-KR" altLang="en-US" sz="2400" dirty="0" smtClean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Linux-Ubuntu(18.04)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3512" y="3542540"/>
            <a:ext cx="774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데이터 처리 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및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분석 </a:t>
            </a:r>
            <a:r>
              <a:rPr lang="en-US" altLang="ko-KR" sz="2400" dirty="0" smtClean="0">
                <a:latin typeface="+mn-ea"/>
              </a:rPr>
              <a:t>| 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R &amp; Python 3.6-rpy2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3512" y="50131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웹 서버</a:t>
            </a:r>
            <a:r>
              <a:rPr lang="en-US" altLang="ko-KR" sz="2400" dirty="0" smtClean="0">
                <a:latin typeface="+mn-ea"/>
              </a:rPr>
              <a:t> | </a:t>
            </a:r>
            <a:r>
              <a:rPr lang="en-US" altLang="ko-KR" sz="2400" dirty="0">
                <a:latin typeface="+mn-ea"/>
              </a:rPr>
              <a:t>Python </a:t>
            </a:r>
            <a:r>
              <a:rPr lang="en-US" altLang="ko-KR" sz="2400" dirty="0" smtClean="0">
                <a:latin typeface="+mn-ea"/>
              </a:rPr>
              <a:t>3.6-Django2.0.4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3726" y="1906438"/>
            <a:ext cx="833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깃 허브로의 소스관리와 실질적인 개발을 </a:t>
            </a:r>
            <a:r>
              <a:rPr lang="ko-KR" altLang="en-US" sz="1600" dirty="0" err="1">
                <a:latin typeface="+mn-ea"/>
              </a:rPr>
              <a:t>리눅스의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우분투</a:t>
            </a:r>
            <a:r>
              <a:rPr lang="ko-KR" altLang="en-US" sz="1600" dirty="0">
                <a:latin typeface="+mn-ea"/>
              </a:rPr>
              <a:t> 환경에서 </a:t>
            </a:r>
            <a:r>
              <a:rPr lang="ko-KR" altLang="en-US" sz="1600" dirty="0" smtClean="0">
                <a:latin typeface="+mn-ea"/>
              </a:rPr>
              <a:t>행하기 위해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3726" y="4220104"/>
            <a:ext cx="772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R</a:t>
            </a:r>
            <a:r>
              <a:rPr lang="ko-KR" altLang="en-US" sz="1600" dirty="0" smtClean="0">
                <a:latin typeface="+mn-ea"/>
              </a:rPr>
              <a:t>의 기능을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내에서 사용할 수 있게 하는 </a:t>
            </a:r>
            <a:r>
              <a:rPr lang="en-US" altLang="ko-KR" sz="1600" dirty="0" smtClean="0">
                <a:latin typeface="+mn-ea"/>
              </a:rPr>
              <a:t>rpy2 </a:t>
            </a:r>
            <a:r>
              <a:rPr lang="ko-KR" altLang="en-US" sz="1600" dirty="0" smtClean="0">
                <a:latin typeface="+mn-ea"/>
              </a:rPr>
              <a:t>모듈을 사용하여 데이터 처리 및 분석을 실시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3726" y="5675807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오픈 소스 웹 어플리케이션 프레임워크로서 컴포넌트의 </a:t>
            </a:r>
            <a:r>
              <a:rPr lang="ko-KR" altLang="en-US" sz="1600" dirty="0" err="1" smtClean="0">
                <a:latin typeface="+mn-ea"/>
              </a:rPr>
              <a:t>재사용성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빠른 개발의 용이성 등의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장점을 보유하여 웹 서버로 사용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3512" y="240418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사용 언어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</a:t>
            </a:r>
            <a:r>
              <a:rPr lang="ko-KR" altLang="en-US" sz="2400" dirty="0" smtClean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Python3.6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726" y="3010622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웹 서비스 및 데이터 처리를 위해 주로 </a:t>
            </a:r>
            <a:r>
              <a:rPr lang="en-US" altLang="ko-KR" sz="1600" dirty="0" smtClean="0">
                <a:latin typeface="+mn-ea"/>
              </a:rPr>
              <a:t>Python</a:t>
            </a:r>
            <a:r>
              <a:rPr lang="ko-KR" altLang="en-US" sz="1600" dirty="0" smtClean="0">
                <a:latin typeface="+mn-ea"/>
              </a:rPr>
              <a:t>를 사용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27448" y="1628800"/>
            <a:ext cx="0" cy="3755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338" y="12971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준비순서</a:t>
            </a:r>
          </a:p>
        </p:txBody>
      </p:sp>
    </p:spTree>
    <p:extLst>
      <p:ext uri="{BB962C8B-B14F-4D97-AF65-F5344CB8AC3E}">
        <p14:creationId xmlns:p14="http://schemas.microsoft.com/office/powerpoint/2010/main" val="6033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8603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우수평가 병원서비스 시스템 구조도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40159" y="1124744"/>
            <a:ext cx="9020337" cy="5290328"/>
            <a:chOff x="1540159" y="1124744"/>
            <a:chExt cx="9020337" cy="5290328"/>
          </a:xfrm>
        </p:grpSpPr>
        <p:pic>
          <p:nvPicPr>
            <p:cNvPr id="1025" name="_x196751240" descr="EMB000029b4289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7437" r="88806" b="70250"/>
            <a:stretch/>
          </p:blipFill>
          <p:spPr bwMode="auto">
            <a:xfrm>
              <a:off x="1540159" y="1254539"/>
              <a:ext cx="748622" cy="103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203224" y="2302637"/>
              <a:ext cx="926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웹 서버</a:t>
              </a:r>
              <a:endParaRPr lang="en-US" altLang="ko-KR" sz="1400" b="1" dirty="0" smtClean="0">
                <a:latin typeface="+mn-ea"/>
              </a:endParaRPr>
            </a:p>
            <a:p>
              <a:pPr algn="ctr"/>
              <a:r>
                <a:rPr lang="en-US" altLang="ko-KR" sz="1400" b="1" dirty="0" smtClean="0">
                  <a:latin typeface="+mn-ea"/>
                </a:rPr>
                <a:t>(Django)</a:t>
              </a:r>
              <a:endParaRPr lang="ko-KR" altLang="en-US" sz="1400" b="1" dirty="0" smtClean="0">
                <a:latin typeface="+mn-ea"/>
              </a:endParaRPr>
            </a:p>
          </p:txBody>
        </p:sp>
        <p:pic>
          <p:nvPicPr>
            <p:cNvPr id="9" name="_x196751240" descr="EMB000029b4289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1" t="6901" r="54478" b="70785"/>
            <a:stretch/>
          </p:blipFill>
          <p:spPr bwMode="auto">
            <a:xfrm>
              <a:off x="4322184" y="1254539"/>
              <a:ext cx="748622" cy="103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8649614" y="1341114"/>
              <a:ext cx="1910882" cy="9615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의료기관 상세정보 서비스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API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52832" y="229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사용자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449976" y="1628800"/>
              <a:ext cx="165618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2449976" y="1988840"/>
              <a:ext cx="165618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5153703" y="1603310"/>
              <a:ext cx="32992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>
              <a:off x="5153703" y="1963350"/>
              <a:ext cx="32992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2063552" y="3030696"/>
              <a:ext cx="8484936" cy="3384376"/>
            </a:xfrm>
            <a:prstGeom prst="roundRect">
              <a:avLst>
                <a:gd name="adj" fmla="val 7563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16280" y="261343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데이터 처리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0272" y="1326311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Request</a:t>
              </a:r>
              <a:endParaRPr lang="ko-KR" altLang="en-US" sz="1200" dirty="0" smtClean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53849" y="2006777"/>
              <a:ext cx="848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Response</a:t>
              </a:r>
              <a:endParaRPr lang="ko-KR" altLang="en-US" sz="1200" dirty="0" smtClean="0"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61580" y="1124744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+mn-ea"/>
                </a:rPr>
                <a:t>예</a:t>
              </a:r>
              <a:r>
                <a:rPr lang="en-US" altLang="ko-KR" sz="1400" dirty="0" smtClean="0">
                  <a:latin typeface="+mn-ea"/>
                </a:rPr>
                <a:t>. </a:t>
              </a:r>
              <a:r>
                <a:rPr lang="ko-KR" altLang="en-US" sz="1400" dirty="0" smtClean="0">
                  <a:latin typeface="+mn-ea"/>
                </a:rPr>
                <a:t>광주</a:t>
              </a:r>
              <a:r>
                <a:rPr lang="en-US" altLang="ko-KR" sz="1400" dirty="0" smtClean="0">
                  <a:latin typeface="+mn-ea"/>
                </a:rPr>
                <a:t>, </a:t>
              </a:r>
              <a:r>
                <a:rPr lang="ko-KR" altLang="en-US" sz="1400" dirty="0" smtClean="0">
                  <a:latin typeface="+mn-ea"/>
                </a:rPr>
                <a:t>광주동구</a:t>
              </a:r>
              <a:r>
                <a:rPr lang="en-US" altLang="ko-KR" sz="1400" dirty="0" smtClean="0">
                  <a:latin typeface="+mn-ea"/>
                </a:rPr>
                <a:t>, </a:t>
              </a:r>
              <a:r>
                <a:rPr lang="ko-KR" altLang="en-US" sz="1400" dirty="0" smtClean="0">
                  <a:latin typeface="+mn-ea"/>
                </a:rPr>
                <a:t>중이염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53703" y="1167918"/>
              <a:ext cx="3307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+mn-ea"/>
                </a:rPr>
                <a:t>사용자가 선택한 병원에 대한 요양기호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73852" y="2066553"/>
              <a:ext cx="2948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+mn-ea"/>
                </a:rPr>
                <a:t>선택한 병원에 대한 상세정보 반환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8083" y="2256470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latin typeface="+mn-ea"/>
                </a:rPr>
                <a:t>호평가의</a:t>
              </a:r>
              <a:r>
                <a:rPr lang="ko-KR" altLang="en-US" sz="1400" dirty="0" smtClean="0">
                  <a:latin typeface="+mn-ea"/>
                </a:rPr>
                <a:t> 병원제공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279576" y="3538636"/>
              <a:ext cx="2272999" cy="86773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데이터 수집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병원정보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평가결과정보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3431704" y="4628728"/>
              <a:ext cx="0" cy="24043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2279576" y="5166925"/>
              <a:ext cx="2345006" cy="99837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데이터 정제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위 두 데이터 병합 및 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중복 데이터 제거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192833" y="5180770"/>
              <a:ext cx="2272999" cy="9845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군집화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차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시도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400" b="1" dirty="0" err="1" smtClean="0">
                  <a:solidFill>
                    <a:schemeClr val="tx1"/>
                  </a:solidFill>
                  <a:latin typeface="+mn-ea"/>
                </a:rPr>
                <a:t>시군구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 별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차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b="1" dirty="0" err="1" smtClean="0">
                  <a:solidFill>
                    <a:schemeClr val="tx1"/>
                  </a:solidFill>
                  <a:latin typeface="+mn-ea"/>
                </a:rPr>
                <a:t>질병별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956200" y="5180770"/>
              <a:ext cx="2345007" cy="9845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데이터 분석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사용자 쿼리에 해당하는 질병 평가 등급을 오름차순 정렬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92833" y="3534804"/>
              <a:ext cx="2272999" cy="9845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분석데이터 반환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사용자 쿼리를 통해 분석된 상위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곳의 병원리스트 제공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4793732" y="5805264"/>
              <a:ext cx="27739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7596160" y="5637498"/>
              <a:ext cx="27739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9180336" y="4725144"/>
              <a:ext cx="0" cy="2182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7596160" y="4027071"/>
              <a:ext cx="24366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/>
            <p:nvPr/>
          </p:nvCxnSpPr>
          <p:spPr>
            <a:xfrm rot="16200000" flipV="1">
              <a:off x="5414242" y="2348991"/>
              <a:ext cx="708947" cy="1662680"/>
            </a:xfrm>
            <a:prstGeom prst="bentConnector3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36"/>
            <p:cNvSpPr/>
            <p:nvPr/>
          </p:nvSpPr>
          <p:spPr>
            <a:xfrm>
              <a:off x="7956199" y="3532275"/>
              <a:ext cx="2345007" cy="9845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데이터 저장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데이터 분석을 통해 나온 결과를 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+mn-ea"/>
                </a:rPr>
                <a:t>Rdata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에 저장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cxnSp>
          <p:nvCxnSpPr>
            <p:cNvPr id="10" name="꺾인 연결선 9"/>
            <p:cNvCxnSpPr>
              <a:endCxn id="51" idx="1"/>
            </p:cNvCxnSpPr>
            <p:nvPr/>
          </p:nvCxnSpPr>
          <p:spPr>
            <a:xfrm rot="16200000" flipH="1">
              <a:off x="3544634" y="4024837"/>
              <a:ext cx="2892109" cy="404289"/>
            </a:xfrm>
            <a:prstGeom prst="bentConnector2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4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8784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우수평가 병원서비스 웹 페이지 설계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2225" t="35300" r="34850" b="14300"/>
          <a:stretch/>
        </p:blipFill>
        <p:spPr>
          <a:xfrm>
            <a:off x="767408" y="1590823"/>
            <a:ext cx="4680520" cy="3303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22225" t="34250" r="34850" b="15350"/>
          <a:stretch/>
        </p:blipFill>
        <p:spPr>
          <a:xfrm>
            <a:off x="5951983" y="1590823"/>
            <a:ext cx="4680521" cy="3303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423592" y="113204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초기 화면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8596" y="113204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검색한 화면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36724" y="3250080"/>
            <a:ext cx="1944216" cy="682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207568" y="3933056"/>
            <a:ext cx="0" cy="13782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392" y="5497500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검색하고자 하는 지역과 질병 입력 후 검색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16280" y="2334278"/>
            <a:ext cx="1584176" cy="8455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/>
          <p:cNvSpPr/>
          <p:nvPr/>
        </p:nvSpPr>
        <p:spPr>
          <a:xfrm>
            <a:off x="6456040" y="2708920"/>
            <a:ext cx="811651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8508268" y="3356992"/>
            <a:ext cx="1692188" cy="1023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7267691" y="3395171"/>
            <a:ext cx="124057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7747564" y="3395173"/>
            <a:ext cx="4621" cy="1916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07392" y="5396304"/>
            <a:ext cx="556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병원 목록 리스트에서 선택한 병원에 대한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지도정보 및 세부정보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교통정보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진료과목정보 표시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16902" y="1995723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입력된 쿼리를 인자로 분석 후 나온 병원 목록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1383" y="23877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시도명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7608" y="23877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시군구명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9170" y="23877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질병명</a:t>
            </a:r>
            <a:endParaRPr lang="ko-KR" altLang="en-US" sz="1400" b="1" dirty="0" smtClean="0">
              <a:latin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13020" y="2695495"/>
            <a:ext cx="0" cy="6614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99656" y="2708920"/>
            <a:ext cx="0" cy="6614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647728" y="2695495"/>
            <a:ext cx="0" cy="6614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분석 의료 데이터 신빙성 확인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63" t="61550" r="48106" b="20600"/>
          <a:stretch/>
        </p:blipFill>
        <p:spPr>
          <a:xfrm>
            <a:off x="407368" y="1268760"/>
            <a:ext cx="8920520" cy="18722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39416" y="2132857"/>
            <a:ext cx="4104456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6335" t="42325" r="17516" b="16007"/>
          <a:stretch/>
        </p:blipFill>
        <p:spPr>
          <a:xfrm>
            <a:off x="479376" y="3573016"/>
            <a:ext cx="8064896" cy="27363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837500" y="4797152"/>
            <a:ext cx="1954244" cy="864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8688288" y="1443381"/>
            <a:ext cx="318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R</a:t>
            </a:r>
            <a:r>
              <a:rPr lang="ko-KR" altLang="en-US" sz="2000" b="1" dirty="0" smtClean="0">
                <a:latin typeface="+mn-ea"/>
              </a:rPr>
              <a:t>에서 데이터 분석한 결과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9294" y="3435763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건강보험심사평가원에서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검색을 통해 나온 결과</a:t>
            </a:r>
          </a:p>
        </p:txBody>
      </p:sp>
    </p:spTree>
    <p:extLst>
      <p:ext uri="{BB962C8B-B14F-4D97-AF65-F5344CB8AC3E}">
        <p14:creationId xmlns:p14="http://schemas.microsoft.com/office/powerpoint/2010/main" val="13010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6247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+mn-ea"/>
              </a:rPr>
              <a:t>HoLo</a:t>
            </a: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의료 웹 서비스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5725" y="3420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18984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215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우수평가 병원서비스 기대효과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708" y="1978663"/>
            <a:ext cx="1116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해당 서비스를 통해 검색된 병원들은 다른 병원들보다 경쟁력을 가질 수 있음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708" y="3933056"/>
            <a:ext cx="9187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서비스 사용자들에게 객관적인 병원평가정보를 제공할 수 있음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8723" y="2708920"/>
            <a:ext cx="730199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평가등급이 높은 병원은 타 병원에 비해 환자의 방문확률이 높아지며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낮은 병원은 등급을 높이기 위해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진료의 질을 향상시킬 수 있음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8723" y="4749067"/>
            <a:ext cx="692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공공기관에서 평가한 정보를 가지고 분석하였기 때문에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사용자들에게 홍보 성격을 띄지 않은 공정한 정보가 제공 가능함 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343472" y="2943876"/>
            <a:ext cx="576064" cy="432048"/>
          </a:xfrm>
          <a:prstGeom prst="rightArrow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343472" y="4994708"/>
            <a:ext cx="576064" cy="432048"/>
          </a:xfrm>
          <a:prstGeom prst="rightArrow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7368" y="211287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+mn-ea"/>
              </a:rPr>
              <a:t>목 차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19436" y="1223507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4575" y="1532599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조원 소개 및 역할 분담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개발 </a:t>
            </a:r>
            <a:r>
              <a:rPr lang="ko-KR" altLang="en-US" sz="2000" b="1" dirty="0" smtClean="0">
                <a:latin typeface="+mn-ea"/>
              </a:rPr>
              <a:t>동기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병원 정보 서비스 관련 시장조사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04012" y="1223507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19436" y="3977763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04012" y="3977763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9694" y="1886090"/>
            <a:ext cx="4903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서비스에 활용될 공공데이터 소개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개발 환경 </a:t>
            </a:r>
            <a:r>
              <a:rPr lang="ko-KR" altLang="en-US" sz="2000" b="1" dirty="0" smtClean="0">
                <a:latin typeface="+mn-ea"/>
              </a:rPr>
              <a:t>준비사항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5014" y="4365104"/>
            <a:ext cx="43909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시스템 구조도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웹 페이지 </a:t>
            </a:r>
            <a:r>
              <a:rPr lang="ko-KR" altLang="en-US" sz="2000" b="1" dirty="0" smtClean="0">
                <a:latin typeface="+mn-ea"/>
              </a:rPr>
              <a:t>설계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분석 의료 데이터 신빙성 확인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4268407"/>
            <a:ext cx="41008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latin typeface="+mn-ea"/>
              </a:rPr>
              <a:t>HoLo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의료 웹 서비스 소개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latin typeface="+mn-ea"/>
              </a:rPr>
              <a:t>HoLo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의료 웹 </a:t>
            </a:r>
            <a:r>
              <a:rPr lang="ko-KR" altLang="en-US" sz="2000" b="1" dirty="0" smtClean="0">
                <a:latin typeface="+mn-ea"/>
              </a:rPr>
              <a:t>서비스의 기대효과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latin typeface="+mn-ea"/>
              </a:rPr>
              <a:t>QnA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202" y="1223507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2024" y="1223507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2202" y="397776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024" y="3977762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+mn-ea"/>
              </a:rPr>
              <a:t>HoLo</a:t>
            </a:r>
            <a:r>
              <a:rPr lang="ko-KR" altLang="en-US" sz="4000" dirty="0" smtClean="0">
                <a:latin typeface="+mn-ea"/>
              </a:rPr>
              <a:t>조 조원 소개 및 역할 분담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/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96574" y="1772816"/>
            <a:ext cx="2874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김민중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kl4314@likelion.org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7"/>
              </a:rPr>
              <a:t>https://</a:t>
            </a:r>
            <a:r>
              <a:rPr lang="en-US" altLang="ko-KR" sz="1600" dirty="0" smtClean="0">
                <a:latin typeface="+mn-ea"/>
                <a:hlinkClick r:id="rId7"/>
              </a:rPr>
              <a:t>github.com/kl4314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웹 페이지 개발 및 서버 구축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62547"/>
            <a:ext cx="2160000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730" r="-353" b="20200"/>
          <a:stretch/>
        </p:blipFill>
        <p:spPr>
          <a:xfrm>
            <a:off x="5159896" y="3573256"/>
            <a:ext cx="216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50" y="5750004"/>
            <a:ext cx="34179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 smtClean="0">
                <a:latin typeface="+mn-ea"/>
              </a:rPr>
              <a:t>김새흰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shms1025@naver.com</a:t>
            </a:r>
          </a:p>
          <a:p>
            <a:pPr algn="r"/>
            <a:r>
              <a:rPr lang="en-US" altLang="ko-KR" sz="1600" dirty="0">
                <a:latin typeface="+mn-ea"/>
                <a:hlinkClick r:id="rId10"/>
              </a:rPr>
              <a:t>https://</a:t>
            </a:r>
            <a:r>
              <a:rPr lang="en-US" altLang="ko-KR" sz="1600" dirty="0" smtClean="0">
                <a:latin typeface="+mn-ea"/>
                <a:hlinkClick r:id="rId10"/>
              </a:rPr>
              <a:t>github.com/huinee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>
                <a:latin typeface="+mn-ea"/>
              </a:rPr>
              <a:t>공공데이터 수집 및 분석 기준 제시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922" y="5750004"/>
            <a:ext cx="312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진소영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syoung9606@naver.com</a:t>
            </a:r>
          </a:p>
          <a:p>
            <a:pPr algn="r"/>
            <a:r>
              <a:rPr lang="en-US" altLang="ko-KR" sz="1600" dirty="0">
                <a:latin typeface="+mn-ea"/>
                <a:hlinkClick r:id="rId11"/>
              </a:rPr>
              <a:t>https://</a:t>
            </a:r>
            <a:r>
              <a:rPr lang="en-US" altLang="ko-KR" sz="1600" dirty="0" smtClean="0">
                <a:latin typeface="+mn-ea"/>
                <a:hlinkClick r:id="rId11"/>
              </a:rPr>
              <a:t>github.com/syoung9606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>
                <a:latin typeface="+mn-ea"/>
              </a:rPr>
              <a:t>웹 페이지 개발 및 서버 구축</a:t>
            </a:r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557" r="-388" b="15259"/>
          <a:stretch/>
        </p:blipFill>
        <p:spPr>
          <a:xfrm>
            <a:off x="298817" y="1268760"/>
            <a:ext cx="216000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8817" y="1844824"/>
            <a:ext cx="3462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남솔민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nsm1027@naver.com</a:t>
            </a:r>
          </a:p>
          <a:p>
            <a:r>
              <a:rPr lang="en-US" altLang="ko-KR" sz="1600" dirty="0">
                <a:latin typeface="+mn-ea"/>
                <a:hlinkClick r:id="rId13"/>
              </a:rPr>
              <a:t>https://</a:t>
            </a:r>
            <a:r>
              <a:rPr lang="en-US" altLang="ko-KR" sz="1600" dirty="0" smtClean="0">
                <a:latin typeface="+mn-ea"/>
                <a:hlinkClick r:id="rId13"/>
              </a:rPr>
              <a:t>github.com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  <a:hlinkClick r:id="rId13"/>
              </a:rPr>
              <a:t>/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</a:rPr>
              <a:t>Helloworldist</a:t>
            </a:r>
          </a:p>
          <a:p>
            <a:r>
              <a:rPr lang="ko-KR" altLang="en-US" sz="1600" dirty="0" smtClean="0">
                <a:latin typeface="+mn-ea"/>
              </a:rPr>
              <a:t>공공데이터 수집 및 분석 기준 제시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r>
              <a:rPr lang="en-US" altLang="ko-KR" sz="1600" dirty="0" smtClean="0">
                <a:latin typeface="+mn-ea"/>
              </a:rPr>
              <a:t>Rpy2</a:t>
            </a:r>
            <a:r>
              <a:rPr lang="ko-KR" altLang="en-US" sz="1600" dirty="0" smtClean="0">
                <a:latin typeface="+mn-ea"/>
              </a:rPr>
              <a:t>모듈 사용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9192584" y="3573256"/>
            <a:ext cx="2160000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0110" y="5733256"/>
            <a:ext cx="32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박소연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rkdi100@naver.com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  <a:hlinkClick r:id="rId15"/>
              </a:rPr>
              <a:t>https://</a:t>
            </a:r>
            <a:r>
              <a:rPr lang="en-US" altLang="ko-KR" sz="1600" dirty="0" smtClean="0">
                <a:latin typeface="+mn-ea"/>
                <a:hlinkClick r:id="rId15"/>
              </a:rPr>
              <a:t>github.com/Parksoyeon12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페이지 개발 및 서버 구축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2" y="1178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39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우수평가 병원서비스 개발 동기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1905794"/>
            <a:ext cx="104086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주변에 병원들은 많으나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어느 병원이 질 좋은 병원인지 모름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병원들에 대한 상세한 정보가 부족함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5520" y="3106974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포털사이트에</a:t>
            </a:r>
            <a:r>
              <a:rPr lang="ko-KR" altLang="en-US" sz="2000" dirty="0" smtClean="0">
                <a:latin typeface="+mn-ea"/>
              </a:rPr>
              <a:t> 병원 검색을 해도 </a:t>
            </a:r>
            <a:r>
              <a:rPr lang="ko-KR" altLang="en-US" sz="2000" dirty="0" err="1" smtClean="0">
                <a:latin typeface="+mn-ea"/>
              </a:rPr>
              <a:t>광고성</a:t>
            </a:r>
            <a:r>
              <a:rPr lang="ko-KR" altLang="en-US" sz="2000" dirty="0" smtClean="0">
                <a:latin typeface="+mn-ea"/>
              </a:rPr>
              <a:t> 병원 </a:t>
            </a:r>
            <a:r>
              <a:rPr lang="ko-KR" altLang="en-US" sz="2000" dirty="0" err="1" smtClean="0">
                <a:latin typeface="+mn-ea"/>
              </a:rPr>
              <a:t>홍보글이</a:t>
            </a:r>
            <a:r>
              <a:rPr lang="ko-KR" altLang="en-US" sz="2000" dirty="0" smtClean="0">
                <a:latin typeface="+mn-ea"/>
              </a:rPr>
              <a:t> 즐비함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5520" y="4708264"/>
            <a:ext cx="8653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검색한 병원이 어떤 과목들을 진료하는지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교통정보는 어떠한지 일일이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    검색해야 하는 번거로움을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20252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630" r="14309"/>
          <a:stretch/>
        </p:blipFill>
        <p:spPr>
          <a:xfrm>
            <a:off x="356469" y="1412776"/>
            <a:ext cx="6240800" cy="4752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8088" y="2420888"/>
            <a:ext cx="53014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</a:t>
            </a:r>
            <a:r>
              <a:rPr lang="ko-KR" altLang="en-US" sz="3200" b="1" dirty="0" smtClean="0">
                <a:latin typeface="+mn-ea"/>
              </a:rPr>
              <a:t>메디 </a:t>
            </a:r>
            <a:r>
              <a:rPr lang="ko-KR" altLang="en-US" sz="3200" b="1" dirty="0" err="1" smtClean="0">
                <a:latin typeface="+mn-ea"/>
              </a:rPr>
              <a:t>서치</a:t>
            </a:r>
            <a:r>
              <a:rPr lang="en-US" altLang="ko-KR" sz="3200" b="1" dirty="0" smtClean="0">
                <a:latin typeface="+mn-ea"/>
              </a:rPr>
              <a:t>]</a:t>
            </a:r>
          </a:p>
          <a:p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전국의 병원정보 제공 서비스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건강에 대한 정보 포함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병원의 구인</a:t>
            </a:r>
            <a:r>
              <a:rPr lang="en-US" altLang="ko-KR" sz="2400" b="1" dirty="0" smtClean="0">
                <a:latin typeface="+mn-ea"/>
              </a:rPr>
              <a:t>/</a:t>
            </a:r>
            <a:r>
              <a:rPr lang="ko-KR" altLang="en-US" sz="2400" b="1" dirty="0" smtClean="0">
                <a:latin typeface="+mn-ea"/>
              </a:rPr>
              <a:t>구직사항도 확인 가능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 후기 확인 가능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0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8088" y="2420888"/>
            <a:ext cx="46313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</a:t>
            </a:r>
            <a:r>
              <a:rPr lang="ko-KR" altLang="en-US" sz="3200" b="1" dirty="0" smtClean="0">
                <a:latin typeface="+mn-ea"/>
              </a:rPr>
              <a:t>건강보험심사평가원</a:t>
            </a:r>
            <a:r>
              <a:rPr lang="en-US" altLang="ko-KR" sz="3200" b="1" dirty="0" smtClean="0">
                <a:latin typeface="+mn-ea"/>
              </a:rPr>
              <a:t>]</a:t>
            </a:r>
          </a:p>
          <a:p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 및 약국 찾기 서비스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분야별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신체부위별 검색 가능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>
                <a:latin typeface="+mn-ea"/>
              </a:rPr>
              <a:t>질병별</a:t>
            </a:r>
            <a:r>
              <a:rPr lang="ko-KR" altLang="en-US" sz="2400" b="1" dirty="0" smtClean="0">
                <a:latin typeface="+mn-ea"/>
              </a:rPr>
              <a:t> 평가등급 제공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의료정보 제공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6994" y="1292886"/>
            <a:ext cx="6623302" cy="5016434"/>
            <a:chOff x="376994" y="1292886"/>
            <a:chExt cx="6623302" cy="50164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15744" t="13983" r="16335" b="9616"/>
            <a:stretch/>
          </p:blipFill>
          <p:spPr>
            <a:xfrm>
              <a:off x="376994" y="2277745"/>
              <a:ext cx="6623302" cy="40315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14563" t="8526" r="26375" b="74011"/>
            <a:stretch/>
          </p:blipFill>
          <p:spPr>
            <a:xfrm>
              <a:off x="479376" y="1292886"/>
              <a:ext cx="6336704" cy="1013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0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2" y="1676424"/>
            <a:ext cx="995176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병원 정보 서비스는 많으나 어떤 병원이 괜찮은 곳인지 알 수 없었음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건강보험심사평가원의 경우에는 병원 검색을 통해 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   </a:t>
            </a:r>
            <a:r>
              <a:rPr lang="ko-KR" altLang="en-US" sz="2400" b="1" dirty="0" err="1" smtClean="0">
                <a:latin typeface="+mn-ea"/>
              </a:rPr>
              <a:t>질병별</a:t>
            </a:r>
            <a:r>
              <a:rPr lang="ko-KR" altLang="en-US" sz="2400" b="1" dirty="0" smtClean="0">
                <a:latin typeface="+mn-ea"/>
              </a:rPr>
              <a:t> 평가등급을 확인할 수 있었으나 추가 정보가 부족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695400" y="5145609"/>
            <a:ext cx="576064" cy="432048"/>
          </a:xfrm>
          <a:prstGeom prst="rightArrow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82786" y="4797152"/>
            <a:ext cx="1023870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검색을 통해 질병 별 평가 등급을 확인하고 우수한 등급의 병원을 선택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검색을 통해 해당 병원의 진료과목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세부정보 등을 </a:t>
            </a:r>
            <a:r>
              <a:rPr lang="ko-KR" altLang="en-US" sz="2400" b="1" dirty="0" smtClean="0">
                <a:latin typeface="+mn-ea"/>
              </a:rPr>
              <a:t>확인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9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744" y="1340768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2016-12-14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6051" y="514699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2016-12-27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956" y="3193329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2016-12-14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00256" y="1473766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0339"/>
              </p:ext>
            </p:extLst>
          </p:nvPr>
        </p:nvGraphicFramePr>
        <p:xfrm>
          <a:off x="706047" y="1340765"/>
          <a:ext cx="6912770" cy="5256587"/>
        </p:xfrm>
        <a:graphic>
          <a:graphicData uri="http://schemas.openxmlformats.org/drawingml/2006/table">
            <a:tbl>
              <a:tblPr/>
              <a:tblGrid>
                <a:gridCol w="982232"/>
                <a:gridCol w="1211072"/>
                <a:gridCol w="724414"/>
                <a:gridCol w="751904"/>
                <a:gridCol w="1819581"/>
                <a:gridCol w="1423567"/>
              </a:tblGrid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ykiho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요양기호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요양기호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yadmNm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서울특별시서울의료원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종합병원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sidoCd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sidoCdNm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sgguCd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110019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sgguCdNm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중랑구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emdongNm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신내동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postNo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131865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중랑구 신내로 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 (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신내동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telno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02-2276-7000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hospUrl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http://www.seoulmc.or.kr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estbDd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개설일자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20110314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개설일자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drTotCnt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의사총수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의사총수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gdrCnt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intnCnt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인턴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인턴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resdntCnt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레지던트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레지던트 인원수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sdrCnt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xPos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127.09854004628151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13)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yPos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37.6132113197367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13)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미터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6996"/>
              </p:ext>
            </p:extLst>
          </p:nvPr>
        </p:nvGraphicFramePr>
        <p:xfrm>
          <a:off x="695400" y="1086765"/>
          <a:ext cx="6912771" cy="254000"/>
        </p:xfrm>
        <a:graphic>
          <a:graphicData uri="http://schemas.openxmlformats.org/drawingml/2006/table">
            <a:tbl>
              <a:tblPr/>
              <a:tblGrid>
                <a:gridCol w="997466"/>
                <a:gridCol w="1152128"/>
                <a:gridCol w="792088"/>
                <a:gridCol w="720080"/>
                <a:gridCol w="1857692"/>
                <a:gridCol w="1393317"/>
              </a:tblGrid>
              <a:tr h="254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66889" y="2564904"/>
            <a:ext cx="3308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전국 병원 레코드 수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70288(18.04</a:t>
            </a:r>
            <a:r>
              <a:rPr lang="ko-KR" altLang="en-US" sz="2400" b="1" dirty="0" smtClean="0">
                <a:latin typeface="+mn-ea"/>
              </a:rPr>
              <a:t>월 기준</a:t>
            </a:r>
            <a:r>
              <a:rPr lang="en-US" altLang="ko-KR" sz="2400" b="1" dirty="0" smtClean="0">
                <a:latin typeface="+mn-ea"/>
              </a:rPr>
              <a:t>)</a:t>
            </a:r>
          </a:p>
          <a:p>
            <a:endParaRPr lang="en-US" altLang="ko-KR" sz="2400" b="1" dirty="0" smtClean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데이터 용량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42.5 MB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총 칼럼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21</a:t>
            </a:r>
            <a:endParaRPr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1315</Words>
  <Application>Microsoft Office PowerPoint</Application>
  <PresentationFormat>와이드스크린</PresentationFormat>
  <Paragraphs>492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맑은 고딕</vt:lpstr>
      <vt:lpstr>휴먼고딕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257</cp:revision>
  <dcterms:created xsi:type="dcterms:W3CDTF">2018-03-20T01:37:03Z</dcterms:created>
  <dcterms:modified xsi:type="dcterms:W3CDTF">2018-06-13T11:54:38Z</dcterms:modified>
</cp:coreProperties>
</file>